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
  </p:notesMasterIdLst>
  <p:handoutMasterIdLst>
    <p:handoutMasterId r:id="rId8"/>
  </p:handoutMasterIdLst>
  <p:sldIdLst>
    <p:sldId id="256" r:id="rId2"/>
    <p:sldId id="267" r:id="rId3"/>
    <p:sldId id="270" r:id="rId4"/>
    <p:sldId id="272" r:id="rId5"/>
    <p:sldId id="273" r:id="rId6"/>
  </p:sldIdLst>
  <p:sldSz cx="9144000" cy="6858000" type="screen4x3"/>
  <p:notesSz cx="6858000" cy="9144000"/>
  <p:embeddedFontLst>
    <p:embeddedFont>
      <p:font typeface="Calibri" panose="020F0502020204030204" pitchFamily="34" charset="0"/>
      <p:regular r:id="rId9"/>
      <p:bold r:id="rId10"/>
      <p:italic r:id="rId11"/>
      <p:boldItalic r:id="rId12"/>
    </p:embeddedFont>
    <p:embeddedFont>
      <p:font typeface="Univers Next Pro Condensed" panose="020B0906030202020203" pitchFamily="34" charset="0"/>
      <p:bold r:id="rId13"/>
      <p:bold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00ADF9"/>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84" autoAdjust="0"/>
    <p:restoredTop sz="89698" autoAdjust="0"/>
  </p:normalViewPr>
  <p:slideViewPr>
    <p:cSldViewPr>
      <p:cViewPr>
        <p:scale>
          <a:sx n="66" d="100"/>
          <a:sy n="66" d="100"/>
        </p:scale>
        <p:origin x="-127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00" d="100"/>
          <a:sy n="100" d="100"/>
        </p:scale>
        <p:origin x="-1890" y="114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EA2A0B-F36F-4B3F-84C3-EFB7110F3E28}" type="datetimeFigureOut">
              <a:rPr lang="en-GB" smtClean="0"/>
              <a:t>20/04/2016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0942D0A-9682-4A15-A246-53AF8061BA29}" type="slidenum">
              <a:rPr lang="en-GB" smtClean="0"/>
              <a:t>‹#›</a:t>
            </a:fld>
            <a:endParaRPr lang="en-GB"/>
          </a:p>
        </p:txBody>
      </p:sp>
    </p:spTree>
    <p:extLst>
      <p:ext uri="{BB962C8B-B14F-4D97-AF65-F5344CB8AC3E}">
        <p14:creationId xmlns:p14="http://schemas.microsoft.com/office/powerpoint/2010/main" val="2153515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437F56-A6BE-40DA-B984-8DF29E8A00B3}" type="datetimeFigureOut">
              <a:rPr lang="en-GB" smtClean="0"/>
              <a:t>20/04/2016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B6FA2F-93B7-4104-BD29-D6F4E332A84C}" type="slidenum">
              <a:rPr lang="en-GB" smtClean="0"/>
              <a:t>‹#›</a:t>
            </a:fld>
            <a:endParaRPr lang="en-GB"/>
          </a:p>
        </p:txBody>
      </p:sp>
    </p:spTree>
    <p:extLst>
      <p:ext uri="{BB962C8B-B14F-4D97-AF65-F5344CB8AC3E}">
        <p14:creationId xmlns:p14="http://schemas.microsoft.com/office/powerpoint/2010/main" val="2465945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unicef.uk/refugee-resource-pack"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blogs.unicef.org.uk/2015/09/04/refugee-crisis-tony-lake-statement/"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blogs.unicef.org.uk/2015/08/29/refugee-migrant-children-conflict-syria-iraq-europe/"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blogs.unicef.org/blog/what-you-need-to-know-about-children-on-the-move-in-europe/" TargetMode="External"/><Relationship Id="rId4" Type="http://schemas.openxmlformats.org/officeDocument/2006/relationships/hyperlink" Target="http://www.unhcr.org/55c4d1fc2.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b="1" dirty="0" smtClean="0">
                <a:latin typeface="Arial" panose="020B0604020202020204" pitchFamily="34" charset="0"/>
                <a:cs typeface="Arial" panose="020B0604020202020204" pitchFamily="34" charset="0"/>
              </a:rPr>
              <a:t>This</a:t>
            </a:r>
            <a:r>
              <a:rPr lang="en-GB" b="1" baseline="0" dirty="0" smtClean="0">
                <a:latin typeface="Arial" panose="020B0604020202020204" pitchFamily="34" charset="0"/>
                <a:cs typeface="Arial" panose="020B0604020202020204" pitchFamily="34" charset="0"/>
              </a:rPr>
              <a:t> </a:t>
            </a:r>
            <a:r>
              <a:rPr lang="en-GB" b="1" baseline="0" dirty="0" err="1" smtClean="0">
                <a:latin typeface="Arial" panose="020B0604020202020204" pitchFamily="34" charset="0"/>
                <a:cs typeface="Arial" panose="020B0604020202020204" pitchFamily="34" charset="0"/>
              </a:rPr>
              <a:t>powerpoint</a:t>
            </a:r>
            <a:r>
              <a:rPr lang="en-GB" b="1" baseline="0" dirty="0" smtClean="0">
                <a:latin typeface="Arial" panose="020B0604020202020204" pitchFamily="34" charset="0"/>
                <a:cs typeface="Arial" panose="020B0604020202020204" pitchFamily="34" charset="0"/>
              </a:rPr>
              <a:t> presentation accompanies activity 1 ‘Where in the World’ for primary school children in Unicef UK’s ‘In search of safety: children and the refugee </a:t>
            </a:r>
            <a:r>
              <a:rPr lang="en-GB" b="1" baseline="0" dirty="0" smtClean="0">
                <a:latin typeface="Arial" panose="020B0604020202020204" pitchFamily="34" charset="0"/>
                <a:cs typeface="Arial" panose="020B0604020202020204" pitchFamily="34" charset="0"/>
              </a:rPr>
              <a:t>crisis </a:t>
            </a:r>
            <a:r>
              <a:rPr lang="en-GB" b="1" baseline="0" dirty="0" smtClean="0">
                <a:latin typeface="Arial" panose="020B0604020202020204" pitchFamily="34" charset="0"/>
                <a:cs typeface="Arial" panose="020B0604020202020204" pitchFamily="34" charset="0"/>
              </a:rPr>
              <a:t>in Europe</a:t>
            </a:r>
            <a:r>
              <a:rPr lang="en-GB" b="1" baseline="0" dirty="0" smtClean="0">
                <a:latin typeface="Arial" panose="020B0604020202020204" pitchFamily="34" charset="0"/>
                <a:cs typeface="Arial" panose="020B0604020202020204" pitchFamily="34" charset="0"/>
              </a:rPr>
              <a:t>’ </a:t>
            </a:r>
            <a:r>
              <a:rPr lang="en-GB" baseline="0" dirty="0" smtClean="0">
                <a:latin typeface="Arial" panose="020B0604020202020204" pitchFamily="34" charset="0"/>
                <a:cs typeface="Arial" panose="020B0604020202020204" pitchFamily="34" charset="0"/>
              </a:rPr>
              <a:t>(p. 32 in</a:t>
            </a:r>
            <a:r>
              <a:rPr lang="en-GB" dirty="0" smtClean="0">
                <a:latin typeface="Arial" panose="020B0604020202020204" pitchFamily="34" charset="0"/>
                <a:cs typeface="Arial" panose="020B0604020202020204" pitchFamily="34" charset="0"/>
              </a:rPr>
              <a:t> </a:t>
            </a:r>
            <a:r>
              <a:rPr lang="en-GB" u="sng" dirty="0">
                <a:latin typeface="Arial" panose="020B0604020202020204" pitchFamily="34" charset="0"/>
                <a:cs typeface="Arial" panose="020B0604020202020204" pitchFamily="34" charset="0"/>
                <a:hlinkClick r:id="rId3"/>
              </a:rPr>
              <a:t>http://</a:t>
            </a:r>
            <a:r>
              <a:rPr lang="en-GB" u="sng" dirty="0" smtClean="0">
                <a:latin typeface="Arial" panose="020B0604020202020204" pitchFamily="34" charset="0"/>
                <a:cs typeface="Arial" panose="020B0604020202020204" pitchFamily="34" charset="0"/>
                <a:hlinkClick r:id="rId3"/>
              </a:rPr>
              <a:t>unicef.uk/refugee-resource-pack</a:t>
            </a:r>
            <a:r>
              <a:rPr lang="en-GB" u="sng" dirty="0" smtClean="0">
                <a:latin typeface="Arial" panose="020B0604020202020204" pitchFamily="34" charset="0"/>
                <a:cs typeface="Arial" panose="020B0604020202020204" pitchFamily="34" charset="0"/>
              </a:rPr>
              <a:t>)</a:t>
            </a:r>
            <a:r>
              <a:rPr lang="en-GB" dirty="0" smtClean="0">
                <a:latin typeface="Arial" panose="020B0604020202020204" pitchFamily="34" charset="0"/>
                <a:cs typeface="Arial" panose="020B0604020202020204" pitchFamily="34" charset="0"/>
              </a:rPr>
              <a:t> </a:t>
            </a:r>
            <a:endParaRPr lang="en-GB"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b="1"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smtClean="0">
                <a:latin typeface="Arial" panose="020B0604020202020204" pitchFamily="34" charset="0"/>
                <a:cs typeface="Arial" panose="020B0604020202020204" pitchFamily="34" charset="0"/>
              </a:rPr>
              <a:t>Title slide to the ‘Where</a:t>
            </a:r>
            <a:r>
              <a:rPr lang="en-GB" baseline="0" dirty="0" smtClean="0">
                <a:latin typeface="Arial" panose="020B0604020202020204" pitchFamily="34" charset="0"/>
                <a:cs typeface="Arial" panose="020B0604020202020204" pitchFamily="34" charset="0"/>
              </a:rPr>
              <a:t> in the World?</a:t>
            </a:r>
            <a:r>
              <a:rPr lang="en-GB" dirty="0" smtClean="0">
                <a:latin typeface="Arial" panose="020B0604020202020204" pitchFamily="34" charset="0"/>
                <a:cs typeface="Arial" panose="020B0604020202020204" pitchFamily="34" charset="0"/>
              </a:rPr>
              <a:t>’ primary</a:t>
            </a:r>
            <a:r>
              <a:rPr lang="en-GB" baseline="0" dirty="0" smtClean="0">
                <a:latin typeface="Arial" panose="020B0604020202020204" pitchFamily="34" charset="0"/>
                <a:cs typeface="Arial" panose="020B0604020202020204" pitchFamily="34" charset="0"/>
              </a:rPr>
              <a:t> activity</a:t>
            </a:r>
            <a:r>
              <a:rPr lang="en-GB" dirty="0" smtClean="0">
                <a:latin typeface="Arial" panose="020B0604020202020204" pitchFamily="34" charset="0"/>
                <a:cs typeface="Arial" panose="020B0604020202020204" pitchFamily="34" charset="0"/>
              </a:rPr>
              <a:t>.</a:t>
            </a:r>
            <a:r>
              <a:rPr lang="en-GB" sz="1200" kern="1200" dirty="0" smtClean="0">
                <a:solidFill>
                  <a:schemeClr val="tx1"/>
                </a:solidFill>
                <a:effectLst/>
                <a:latin typeface="Arial" panose="020B0604020202020204" pitchFamily="34" charset="0"/>
                <a:cs typeface="Arial" panose="020B0604020202020204" pitchFamily="34" charset="0"/>
              </a:rPr>
              <a:t> </a:t>
            </a:r>
          </a:p>
          <a:p>
            <a:pPr marL="0" indent="0">
              <a:buFont typeface="Arial" panose="020B0604020202020204" pitchFamily="34" charset="0"/>
              <a:buNone/>
            </a:pPr>
            <a:endParaRPr lang="en-GB" sz="1200" kern="1200" dirty="0" smtClean="0">
              <a:solidFill>
                <a:schemeClr val="tx1"/>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u="sng" kern="1200" dirty="0" smtClean="0">
                <a:solidFill>
                  <a:schemeClr val="tx1"/>
                </a:solidFill>
                <a:effectLst/>
                <a:latin typeface="Arial" panose="020B0604020202020204" pitchFamily="34" charset="0"/>
                <a:cs typeface="Arial" panose="020B0604020202020204" pitchFamily="34" charset="0"/>
              </a:rPr>
              <a:t>The picture</a:t>
            </a:r>
            <a:r>
              <a:rPr lang="en-GB" sz="1200" kern="1200" dirty="0" smtClean="0">
                <a:solidFill>
                  <a:schemeClr val="tx1"/>
                </a:solidFill>
                <a:effectLst/>
                <a:latin typeface="Arial" panose="020B0604020202020204" pitchFamily="34" charset="0"/>
                <a:cs typeface="Arial" panose="020B0604020202020204" pitchFamily="34" charset="0"/>
              </a:rPr>
              <a:t>:</a:t>
            </a:r>
            <a:r>
              <a:rPr lang="en-GB" sz="1200" kern="1200" baseline="0" dirty="0" smtClean="0">
                <a:solidFill>
                  <a:schemeClr val="tx1"/>
                </a:solidFill>
                <a:effectLst/>
                <a:latin typeface="Arial" panose="020B0604020202020204" pitchFamily="34" charset="0"/>
                <a:cs typeface="Arial" panose="020B0604020202020204" pitchFamily="34" charset="0"/>
              </a:rPr>
              <a:t> a</a:t>
            </a:r>
            <a:r>
              <a:rPr lang="en-GB" sz="1200" kern="1200" dirty="0" smtClean="0">
                <a:solidFill>
                  <a:schemeClr val="tx1"/>
                </a:solidFill>
                <a:effectLst/>
                <a:latin typeface="Arial" panose="020B0604020202020204" pitchFamily="34" charset="0"/>
                <a:cs typeface="Arial" panose="020B0604020202020204" pitchFamily="34" charset="0"/>
              </a:rPr>
              <a:t> young girl from Syria waits in a queue of people waiting to board a train to Serbia.</a:t>
            </a:r>
            <a:r>
              <a:rPr lang="en-GB" sz="1200" kern="1200" baseline="0" dirty="0" smtClean="0">
                <a:solidFill>
                  <a:schemeClr val="tx1"/>
                </a:solidFill>
                <a:effectLst/>
                <a:latin typeface="Arial" panose="020B0604020202020204" pitchFamily="34" charset="0"/>
                <a:cs typeface="Arial" panose="020B0604020202020204" pitchFamily="34" charset="0"/>
              </a:rPr>
              <a:t>  See </a:t>
            </a:r>
            <a:r>
              <a:rPr lang="en-GB" dirty="0">
                <a:latin typeface="Arial" panose="020B0604020202020204" pitchFamily="34" charset="0"/>
                <a:cs typeface="Arial" panose="020B0604020202020204" pitchFamily="34" charset="0"/>
                <a:hlinkClick r:id="rId4"/>
              </a:rPr>
              <a:t>https://</a:t>
            </a:r>
            <a:r>
              <a:rPr lang="en-GB" dirty="0" smtClean="0">
                <a:latin typeface="Arial" panose="020B0604020202020204" pitchFamily="34" charset="0"/>
                <a:cs typeface="Arial" panose="020B0604020202020204" pitchFamily="34" charset="0"/>
                <a:hlinkClick r:id="rId4"/>
              </a:rPr>
              <a:t>blogs.unicef.org.uk/2015/09/04/refugee-crisis-tony-lake-statement/</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for </a:t>
            </a:r>
            <a:r>
              <a:rPr lang="en-GB" sz="1200" kern="1200" baseline="0" dirty="0" smtClean="0">
                <a:solidFill>
                  <a:schemeClr val="tx1"/>
                </a:solidFill>
                <a:effectLst/>
                <a:latin typeface="Arial" panose="020B0604020202020204" pitchFamily="34" charset="0"/>
                <a:cs typeface="Arial" panose="020B0604020202020204" pitchFamily="34" charset="0"/>
              </a:rPr>
              <a:t>details</a:t>
            </a:r>
            <a:r>
              <a:rPr lang="en-GB" sz="1200" kern="1200" baseline="0" dirty="0" smtClean="0">
                <a:solidFill>
                  <a:schemeClr val="tx1"/>
                </a:solidFill>
                <a:effectLst/>
                <a:latin typeface="Arial" panose="020B0604020202020204" pitchFamily="34" charset="0"/>
                <a:cs typeface="Arial" panose="020B0604020202020204" pitchFamily="34" charset="0"/>
              </a:rPr>
              <a:t>.</a:t>
            </a: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a:p>
            <a:r>
              <a:rPr lang="en-GB" i="1" dirty="0" smtClean="0">
                <a:latin typeface="Arial" panose="020B0604020202020204" pitchFamily="34" charset="0"/>
                <a:cs typeface="Arial" panose="020B0604020202020204" pitchFamily="34" charset="0"/>
              </a:rPr>
              <a:t>(copy and paste the links in your web browser)</a:t>
            </a:r>
            <a:endParaRPr lang="en-GB" i="1"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BB6FA2F-93B7-4104-BD29-D6F4E332A84C}" type="slidenum">
              <a:rPr lang="en-GB" smtClean="0"/>
              <a:t>1</a:t>
            </a:fld>
            <a:endParaRPr lang="en-GB"/>
          </a:p>
        </p:txBody>
      </p:sp>
    </p:spTree>
    <p:extLst>
      <p:ext uri="{BB962C8B-B14F-4D97-AF65-F5344CB8AC3E}">
        <p14:creationId xmlns:p14="http://schemas.microsoft.com/office/powerpoint/2010/main" val="423848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1" dirty="0" smtClean="0">
                <a:latin typeface="Arial" panose="020B0604020202020204" pitchFamily="34" charset="0"/>
                <a:cs typeface="Arial" panose="020B0604020202020204" pitchFamily="34" charset="0"/>
              </a:rPr>
              <a:t>Explain</a:t>
            </a:r>
            <a:r>
              <a:rPr lang="en-GB" b="1" baseline="0" dirty="0" smtClean="0">
                <a:latin typeface="Arial" panose="020B0604020202020204" pitchFamily="34" charset="0"/>
                <a:cs typeface="Arial" panose="020B0604020202020204" pitchFamily="34" charset="0"/>
              </a:rPr>
              <a:t> to class </a:t>
            </a:r>
            <a:r>
              <a:rPr lang="en-GB" baseline="0" dirty="0" smtClean="0">
                <a:latin typeface="Arial" panose="020B0604020202020204" pitchFamily="34" charset="0"/>
                <a:cs typeface="Arial" panose="020B0604020202020204" pitchFamily="34" charset="0"/>
              </a:rPr>
              <a:t>that people are sometimes forced to leave their home - there are around 60 million ‘displaced’ people in the world. </a:t>
            </a:r>
            <a:r>
              <a:rPr lang="en-GB" baseline="0" dirty="0" smtClean="0">
                <a:latin typeface="Arial" panose="020B0604020202020204" pitchFamily="34" charset="0"/>
                <a:cs typeface="Arial" panose="020B0604020202020204" pitchFamily="34" charset="0"/>
              </a:rPr>
              <a:t>There </a:t>
            </a:r>
            <a:r>
              <a:rPr lang="en-GB" baseline="0" dirty="0" smtClean="0">
                <a:latin typeface="Arial" panose="020B0604020202020204" pitchFamily="34" charset="0"/>
                <a:cs typeface="Arial" panose="020B0604020202020204" pitchFamily="34" charset="0"/>
              </a:rPr>
              <a:t>are lots of reasons for this including: war or fighting between different groups of people; being treated unfairly (discriminated against); and speaking out against the government which has put the person’s life in danger.</a:t>
            </a:r>
          </a:p>
          <a:p>
            <a:pPr marL="0" indent="0">
              <a:buFont typeface="Wingdings" panose="05000000000000000000" pitchFamily="2" charset="2"/>
              <a:buNone/>
            </a:pPr>
            <a:endParaRPr lang="en-GB"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b="1" baseline="0" dirty="0" smtClean="0">
                <a:latin typeface="Arial" panose="020B0604020202020204" pitchFamily="34" charset="0"/>
                <a:cs typeface="Arial" panose="020B0604020202020204" pitchFamily="34" charset="0"/>
              </a:rPr>
              <a:t>Using the pictures </a:t>
            </a:r>
            <a:r>
              <a:rPr lang="en-GB" baseline="0" dirty="0" smtClean="0">
                <a:latin typeface="Arial" panose="020B0604020202020204" pitchFamily="34" charset="0"/>
                <a:cs typeface="Arial" panose="020B0604020202020204" pitchFamily="34" charset="0"/>
              </a:rPr>
              <a:t>ask about some of the different ways people have travelled when they have left their homes.  </a:t>
            </a:r>
          </a:p>
          <a:p>
            <a:pPr marL="0" indent="0">
              <a:buFont typeface="Wingdings" panose="05000000000000000000" pitchFamily="2" charset="2"/>
              <a:buNone/>
            </a:pPr>
            <a:endParaRPr lang="en-GB" u="none" baseline="0" dirty="0" smtClean="0">
              <a:latin typeface="Arial" panose="020B0604020202020204" pitchFamily="34" charset="0"/>
              <a:cs typeface="Arial" panose="020B0604020202020204" pitchFamily="34" charset="0"/>
            </a:endParaRPr>
          </a:p>
          <a:p>
            <a:pPr marL="628650" lvl="1" indent="-171450">
              <a:buFont typeface="Courier New" panose="02070309020205020404" pitchFamily="49" charset="0"/>
              <a:buChar char="o"/>
            </a:pPr>
            <a:r>
              <a:rPr lang="en-GB" u="sng" baseline="0" dirty="0" smtClean="0">
                <a:latin typeface="Arial" panose="020B0604020202020204" pitchFamily="34" charset="0"/>
                <a:cs typeface="Arial" panose="020B0604020202020204" pitchFamily="34" charset="0"/>
              </a:rPr>
              <a:t>By foot</a:t>
            </a:r>
            <a:r>
              <a:rPr lang="en-GB" baseline="0" dirty="0" smtClean="0">
                <a:latin typeface="Arial" panose="020B0604020202020204" pitchFamily="34" charset="0"/>
                <a:cs typeface="Arial" panose="020B0604020202020204" pitchFamily="34" charset="0"/>
              </a:rPr>
              <a:t>: </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a</a:t>
            </a:r>
            <a:r>
              <a:rPr lang="en-GB" sz="1200" kern="1200" dirty="0" smtClean="0">
                <a:solidFill>
                  <a:schemeClr val="tx1"/>
                </a:solidFill>
                <a:effectLst/>
                <a:latin typeface="Arial" panose="020B0604020202020204" pitchFamily="34" charset="0"/>
                <a:ea typeface="+mn-ea"/>
                <a:cs typeface="Arial" panose="020B0604020202020204" pitchFamily="34" charset="0"/>
              </a:rPr>
              <a:t> family walk on dirt road near the town of </a:t>
            </a:r>
            <a:r>
              <a:rPr lang="en-GB" sz="1200" kern="1200" dirty="0" err="1" smtClean="0">
                <a:solidFill>
                  <a:schemeClr val="tx1"/>
                </a:solidFill>
                <a:effectLst/>
                <a:latin typeface="Arial" panose="020B0604020202020204" pitchFamily="34" charset="0"/>
                <a:ea typeface="+mn-ea"/>
                <a:cs typeface="Arial" panose="020B0604020202020204" pitchFamily="34" charset="0"/>
              </a:rPr>
              <a:t>Gevgelija</a:t>
            </a:r>
            <a:r>
              <a:rPr lang="en-GB" sz="1200" kern="1200" dirty="0" smtClean="0">
                <a:solidFill>
                  <a:schemeClr val="tx1"/>
                </a:solidFill>
                <a:effectLst/>
                <a:latin typeface="Arial" panose="020B0604020202020204" pitchFamily="34" charset="0"/>
                <a:ea typeface="+mn-ea"/>
                <a:cs typeface="Arial" panose="020B0604020202020204" pitchFamily="34" charset="0"/>
              </a:rPr>
              <a:t> in the Former Yugoslav Republic of Macedonia,</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a:t>
            </a:r>
            <a:r>
              <a:rPr lang="en-GB" sz="1200" kern="1200" dirty="0" smtClean="0">
                <a:solidFill>
                  <a:schemeClr val="tx1"/>
                </a:solidFill>
                <a:effectLst/>
                <a:latin typeface="Arial" panose="020B0604020202020204" pitchFamily="34" charset="0"/>
                <a:ea typeface="+mn-ea"/>
                <a:cs typeface="Arial" panose="020B0604020202020204" pitchFamily="34" charset="0"/>
              </a:rPr>
              <a:t>having crossed</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a:t>
            </a:r>
            <a:r>
              <a:rPr lang="en-GB" sz="1200" kern="1200" dirty="0" smtClean="0">
                <a:solidFill>
                  <a:schemeClr val="tx1"/>
                </a:solidFill>
                <a:effectLst/>
                <a:latin typeface="Arial" panose="020B0604020202020204" pitchFamily="34" charset="0"/>
                <a:ea typeface="+mn-ea"/>
                <a:cs typeface="Arial" panose="020B0604020202020204" pitchFamily="34" charset="0"/>
              </a:rPr>
              <a:t>the border from Greece, now on their way to be registered for a temporary transit visa.</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a:t>
            </a:r>
            <a:r>
              <a:rPr lang="en-GB" sz="1200" kern="1200" dirty="0" smtClean="0">
                <a:solidFill>
                  <a:schemeClr val="tx1"/>
                </a:solidFill>
                <a:effectLst/>
                <a:latin typeface="Arial" panose="020B0604020202020204" pitchFamily="34" charset="0"/>
                <a:ea typeface="+mn-ea"/>
                <a:cs typeface="Arial" panose="020B0604020202020204" pitchFamily="34" charset="0"/>
              </a:rPr>
              <a:t>Thousands of families like them are escaping conflict and insecurity in their home countries of Afghanistan, Iraq, Pakistan and Syria. </a:t>
            </a:r>
            <a:r>
              <a:rPr lang="en-GB" sz="1200" kern="1200" dirty="0" smtClean="0">
                <a:effectLst/>
                <a:latin typeface="Arial" panose="020B0604020202020204" pitchFamily="34" charset="0"/>
                <a:cs typeface="Arial" panose="020B0604020202020204" pitchFamily="34" charset="0"/>
              </a:rPr>
              <a:t>Read </a:t>
            </a:r>
            <a:r>
              <a:rPr lang="en-GB" sz="1200" kern="1200" dirty="0" smtClean="0">
                <a:effectLst/>
                <a:latin typeface="Arial" panose="020B0604020202020204" pitchFamily="34" charset="0"/>
                <a:cs typeface="Arial" panose="020B0604020202020204" pitchFamily="34" charset="0"/>
              </a:rPr>
              <a:t>about it on</a:t>
            </a:r>
            <a:r>
              <a:rPr lang="en-GB" sz="1200" kern="1200" baseline="0" dirty="0" smtClean="0">
                <a:effectLst/>
                <a:latin typeface="Arial" panose="020B0604020202020204" pitchFamily="34" charset="0"/>
                <a:cs typeface="Arial" panose="020B0604020202020204" pitchFamily="34" charset="0"/>
              </a:rPr>
              <a:t> </a:t>
            </a:r>
            <a:r>
              <a:rPr lang="en-GB" sz="1200" kern="1200" baseline="0" dirty="0" smtClean="0">
                <a:effectLst/>
                <a:latin typeface="Arial" panose="020B0604020202020204" pitchFamily="34" charset="0"/>
                <a:cs typeface="Arial" panose="020B0604020202020204" pitchFamily="34" charset="0"/>
              </a:rPr>
              <a:t>pages </a:t>
            </a:r>
            <a:r>
              <a:rPr lang="en-GB" dirty="0" smtClean="0">
                <a:latin typeface="Arial" panose="020B0604020202020204" pitchFamily="34" charset="0"/>
                <a:cs typeface="Arial" panose="020B0604020202020204" pitchFamily="34" charset="0"/>
              </a:rPr>
              <a:t>15-18 and in the Appendix on pages 64-67</a:t>
            </a:r>
            <a:r>
              <a:rPr lang="en-GB" sz="1200" kern="1200" baseline="0" dirty="0" smtClean="0">
                <a:effectLst/>
                <a:latin typeface="Arial" panose="020B0604020202020204" pitchFamily="34" charset="0"/>
                <a:cs typeface="Arial" panose="020B0604020202020204" pitchFamily="34" charset="0"/>
              </a:rPr>
              <a:t> </a:t>
            </a:r>
            <a:r>
              <a:rPr lang="en-GB" sz="1200" kern="1200" baseline="0" dirty="0" smtClean="0">
                <a:effectLst/>
                <a:latin typeface="Arial" panose="020B0604020202020204" pitchFamily="34" charset="0"/>
                <a:cs typeface="Arial" panose="020B0604020202020204" pitchFamily="34" charset="0"/>
              </a:rPr>
              <a:t>in the teaching pack. </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You can also read this blog (copy and paste the link in your browser</a:t>
            </a:r>
            <a:r>
              <a:rPr lang="en-GB"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hlinkClick r:id="rId3"/>
              </a:rPr>
              <a:t>https://blogs.unicef.org.uk/2015/08/29/refugee-migrant-children-conflict-syria-iraq-europe</a:t>
            </a:r>
            <a:r>
              <a:rPr lang="en-GB" dirty="0" smtClean="0">
                <a:latin typeface="Arial" panose="020B0604020202020204" pitchFamily="34" charset="0"/>
                <a:cs typeface="Arial" panose="020B0604020202020204" pitchFamily="34" charset="0"/>
                <a:hlinkClick r:id="rId3"/>
              </a:rPr>
              <a:t>/</a:t>
            </a:r>
            <a:endParaRPr lang="en-GB" dirty="0" smtClean="0">
              <a:latin typeface="Arial" panose="020B0604020202020204" pitchFamily="34" charset="0"/>
              <a:cs typeface="Arial" panose="020B0604020202020204" pitchFamily="34" charset="0"/>
            </a:endParaRPr>
          </a:p>
          <a:p>
            <a:pPr lvl="1"/>
            <a:endParaRPr lang="en-GB" sz="1200" kern="1200" baseline="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Courier New" panose="02070309020205020404" pitchFamily="49" charset="0"/>
              <a:buChar char="o"/>
            </a:pPr>
            <a:r>
              <a:rPr lang="en-GB" sz="1200" u="sng" kern="1200" baseline="0" dirty="0" smtClean="0">
                <a:solidFill>
                  <a:schemeClr val="tx1"/>
                </a:solidFill>
                <a:effectLst/>
                <a:latin typeface="Arial" panose="020B0604020202020204" pitchFamily="34" charset="0"/>
                <a:ea typeface="+mn-ea"/>
                <a:cs typeface="Arial" panose="020B0604020202020204" pitchFamily="34" charset="0"/>
              </a:rPr>
              <a:t>By boat</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a:t>
            </a:r>
            <a:r>
              <a:rPr lang="en-GB" sz="1200" i="0" kern="1200" baseline="0" dirty="0" smtClean="0">
                <a:solidFill>
                  <a:schemeClr val="tx1"/>
                </a:solidFill>
                <a:effectLst/>
                <a:latin typeface="Arial" panose="020B0604020202020204" pitchFamily="34" charset="0"/>
                <a:ea typeface="+mn-ea"/>
                <a:cs typeface="Arial" panose="020B0604020202020204" pitchFamily="34" charset="0"/>
              </a:rPr>
              <a:t>a</a:t>
            </a:r>
            <a:r>
              <a:rPr lang="en-GB" sz="1200" i="0" kern="1200" dirty="0" smtClean="0">
                <a:solidFill>
                  <a:schemeClr val="tx1"/>
                </a:solidFill>
                <a:effectLst/>
                <a:latin typeface="Arial" panose="020B0604020202020204" pitchFamily="34" charset="0"/>
                <a:ea typeface="+mn-ea"/>
                <a:cs typeface="Arial" panose="020B0604020202020204" pitchFamily="34" charset="0"/>
              </a:rPr>
              <a:t> group of Syrian refugees arrive on the island of Lesbos after traveling in an inflatable raft from Turkey, near </a:t>
            </a:r>
            <a:r>
              <a:rPr lang="en-GB" sz="1200" i="0" kern="1200" dirty="0" err="1" smtClean="0">
                <a:solidFill>
                  <a:schemeClr val="tx1"/>
                </a:solidFill>
                <a:effectLst/>
                <a:latin typeface="Arial" panose="020B0604020202020204" pitchFamily="34" charset="0"/>
                <a:ea typeface="+mn-ea"/>
                <a:cs typeface="Arial" panose="020B0604020202020204" pitchFamily="34" charset="0"/>
              </a:rPr>
              <a:t>Skala</a:t>
            </a:r>
            <a:r>
              <a:rPr lang="en-GB" sz="1200" i="0" kern="1200" dirty="0" smtClean="0">
                <a:solidFill>
                  <a:schemeClr val="tx1"/>
                </a:solidFill>
                <a:effectLst/>
                <a:latin typeface="Arial" panose="020B0604020202020204" pitchFamily="34" charset="0"/>
                <a:ea typeface="+mn-ea"/>
                <a:cs typeface="Arial" panose="020B0604020202020204" pitchFamily="34" charset="0"/>
              </a:rPr>
              <a:t> </a:t>
            </a:r>
            <a:r>
              <a:rPr lang="en-GB" sz="1200" i="0" kern="1200" dirty="0" err="1" smtClean="0">
                <a:solidFill>
                  <a:schemeClr val="tx1"/>
                </a:solidFill>
                <a:effectLst/>
                <a:latin typeface="Arial" panose="020B0604020202020204" pitchFamily="34" charset="0"/>
                <a:ea typeface="+mn-ea"/>
                <a:cs typeface="Arial" panose="020B0604020202020204" pitchFamily="34" charset="0"/>
              </a:rPr>
              <a:t>Sykaminias</a:t>
            </a:r>
            <a:r>
              <a:rPr lang="en-GB" sz="1200" i="0" kern="1200" dirty="0" smtClean="0">
                <a:solidFill>
                  <a:schemeClr val="tx1"/>
                </a:solidFill>
                <a:effectLst/>
                <a:latin typeface="Arial" panose="020B0604020202020204" pitchFamily="34" charset="0"/>
                <a:ea typeface="+mn-ea"/>
                <a:cs typeface="Arial" panose="020B0604020202020204" pitchFamily="34" charset="0"/>
              </a:rPr>
              <a:t>, Greece. Read more about this in the teaching</a:t>
            </a:r>
            <a:r>
              <a:rPr lang="en-GB" sz="1200" i="0" kern="1200" baseline="0" dirty="0" smtClean="0">
                <a:solidFill>
                  <a:schemeClr val="tx1"/>
                </a:solidFill>
                <a:effectLst/>
                <a:latin typeface="Arial" panose="020B0604020202020204" pitchFamily="34" charset="0"/>
                <a:ea typeface="+mn-ea"/>
                <a:cs typeface="Arial" panose="020B0604020202020204" pitchFamily="34" charset="0"/>
              </a:rPr>
              <a:t> pack, including </a:t>
            </a:r>
            <a:r>
              <a:rPr lang="en-GB" sz="1200" i="0" kern="1200" dirty="0" smtClean="0">
                <a:solidFill>
                  <a:schemeClr val="tx1"/>
                </a:solidFill>
                <a:effectLst/>
                <a:latin typeface="Arial" panose="020B0604020202020204" pitchFamily="34" charset="0"/>
                <a:ea typeface="+mn-ea"/>
                <a:cs typeface="Arial" panose="020B0604020202020204" pitchFamily="34" charset="0"/>
              </a:rPr>
              <a:t>Why refugees are coming to Europe and Countries of Arrival on </a:t>
            </a:r>
            <a:r>
              <a:rPr lang="en-GB" sz="1200" i="0" kern="1200" dirty="0" smtClean="0">
                <a:solidFill>
                  <a:schemeClr val="tx1"/>
                </a:solidFill>
                <a:effectLst/>
                <a:latin typeface="Arial" panose="020B0604020202020204" pitchFamily="34" charset="0"/>
                <a:ea typeface="+mn-ea"/>
                <a:cs typeface="Arial" panose="020B0604020202020204" pitchFamily="34" charset="0"/>
              </a:rPr>
              <a:t>pages 15-20. </a:t>
            </a:r>
            <a:r>
              <a:rPr lang="en-GB" sz="1200" i="0" kern="1200" dirty="0" smtClean="0">
                <a:solidFill>
                  <a:schemeClr val="tx1"/>
                </a:solidFill>
                <a:effectLst/>
                <a:latin typeface="Arial" panose="020B0604020202020204" pitchFamily="34" charset="0"/>
                <a:ea typeface="+mn-ea"/>
                <a:cs typeface="Arial" panose="020B0604020202020204" pitchFamily="34" charset="0"/>
              </a:rPr>
              <a:t>Se</a:t>
            </a:r>
            <a:r>
              <a:rPr lang="en-GB" sz="1200" i="0" kern="1200" baseline="0" dirty="0" smtClean="0">
                <a:solidFill>
                  <a:schemeClr val="tx1"/>
                </a:solidFill>
                <a:effectLst/>
                <a:latin typeface="Arial" panose="020B0604020202020204" pitchFamily="34" charset="0"/>
                <a:ea typeface="+mn-ea"/>
                <a:cs typeface="Arial" panose="020B0604020202020204" pitchFamily="34" charset="0"/>
              </a:rPr>
              <a:t>e </a:t>
            </a:r>
            <a:r>
              <a:rPr lang="en-GB" dirty="0">
                <a:latin typeface="Arial" panose="020B0604020202020204" pitchFamily="34" charset="0"/>
                <a:cs typeface="Arial" panose="020B0604020202020204" pitchFamily="34" charset="0"/>
              </a:rPr>
              <a:t>also </a:t>
            </a:r>
            <a:r>
              <a:rPr lang="en-GB" dirty="0">
                <a:latin typeface="Arial" panose="020B0604020202020204" pitchFamily="34" charset="0"/>
                <a:cs typeface="Arial" panose="020B0604020202020204" pitchFamily="34" charset="0"/>
                <a:hlinkClick r:id="rId4"/>
              </a:rPr>
              <a:t>http://</a:t>
            </a:r>
            <a:r>
              <a:rPr lang="en-GB" dirty="0" smtClean="0">
                <a:latin typeface="Arial" panose="020B0604020202020204" pitchFamily="34" charset="0"/>
                <a:cs typeface="Arial" panose="020B0604020202020204" pitchFamily="34" charset="0"/>
                <a:hlinkClick r:id="rId4"/>
              </a:rPr>
              <a:t>www.unhcr.org/55c4d1fc2.html</a:t>
            </a:r>
            <a:r>
              <a:rPr lang="en-GB" dirty="0" smtClean="0">
                <a:latin typeface="Arial" panose="020B0604020202020204" pitchFamily="34" charset="0"/>
                <a:cs typeface="Arial" panose="020B0604020202020204" pitchFamily="34" charset="0"/>
              </a:rPr>
              <a:t> for more details.</a:t>
            </a:r>
            <a:r>
              <a:rPr lang="en-GB" sz="1200" i="0" kern="1200" dirty="0" smtClean="0">
                <a:solidFill>
                  <a:schemeClr val="tx1"/>
                </a:solidFill>
                <a:effectLst/>
                <a:latin typeface="Arial" panose="020B0604020202020204" pitchFamily="34" charset="0"/>
                <a:ea typeface="+mn-ea"/>
                <a:cs typeface="Arial" panose="020B0604020202020204" pitchFamily="34" charset="0"/>
              </a:rPr>
              <a:t> </a:t>
            </a:r>
          </a:p>
          <a:p>
            <a:pPr lvl="1"/>
            <a:endParaRPr lang="en-GB" sz="1200" i="0" kern="1200" dirty="0" smtClean="0">
              <a:solidFill>
                <a:schemeClr val="tx1"/>
              </a:solidFill>
              <a:effectLst/>
              <a:latin typeface="Arial" panose="020B0604020202020204" pitchFamily="34" charset="0"/>
              <a:ea typeface="+mn-ea"/>
              <a:cs typeface="Arial" panose="020B0604020202020204" pitchFamily="34" charset="0"/>
            </a:endParaRPr>
          </a:p>
          <a:p>
            <a:pPr marL="628650" lvl="1" indent="-171450">
              <a:buFont typeface="Courier New" panose="02070309020205020404" pitchFamily="49" charset="0"/>
              <a:buChar char="o"/>
            </a:pPr>
            <a:r>
              <a:rPr lang="en-GB" sz="1200" i="0" u="sng" kern="1200" baseline="0" dirty="0" smtClean="0">
                <a:solidFill>
                  <a:schemeClr val="tx1"/>
                </a:solidFill>
                <a:effectLst/>
                <a:latin typeface="Arial" panose="020B0604020202020204" pitchFamily="34" charset="0"/>
                <a:ea typeface="+mn-ea"/>
                <a:cs typeface="Arial" panose="020B0604020202020204" pitchFamily="34" charset="0"/>
              </a:rPr>
              <a:t>By train</a:t>
            </a:r>
            <a:r>
              <a:rPr lang="en-GB" sz="1200" i="0" kern="1200" baseline="0" dirty="0" smtClean="0">
                <a:solidFill>
                  <a:schemeClr val="tx1"/>
                </a:solidFill>
                <a:effectLst/>
                <a:latin typeface="Arial" panose="020B0604020202020204" pitchFamily="34" charset="0"/>
                <a:ea typeface="+mn-ea"/>
                <a:cs typeface="Arial" panose="020B0604020202020204" pitchFamily="34" charset="0"/>
              </a:rPr>
              <a:t>: </a:t>
            </a:r>
            <a:r>
              <a:rPr lang="en-GB" dirty="0" smtClean="0">
                <a:effectLst/>
                <a:latin typeface="Arial" panose="020B0604020202020204" pitchFamily="34" charset="0"/>
                <a:cs typeface="Arial" panose="020B0604020202020204" pitchFamily="34" charset="0"/>
              </a:rPr>
              <a:t>in the former Yugoslav Republic of Macedonia, a man sits on the makeshift platform holding a young child sleeping in his arms as</a:t>
            </a:r>
            <a:r>
              <a:rPr lang="en-GB" baseline="0" dirty="0" smtClean="0">
                <a:effectLst/>
                <a:latin typeface="Arial" panose="020B0604020202020204" pitchFamily="34" charset="0"/>
                <a:cs typeface="Arial" panose="020B0604020202020204" pitchFamily="34" charset="0"/>
              </a:rPr>
              <a:t> </a:t>
            </a:r>
            <a:r>
              <a:rPr lang="en-GB" dirty="0" smtClean="0">
                <a:effectLst/>
                <a:latin typeface="Arial" panose="020B0604020202020204" pitchFamily="34" charset="0"/>
                <a:cs typeface="Arial" panose="020B0604020202020204" pitchFamily="34" charset="0"/>
              </a:rPr>
              <a:t>people, primarily from Afghanistan, prepare to board the train at a reception centre for refugees and migrants, in</a:t>
            </a:r>
            <a:r>
              <a:rPr lang="en-GB" baseline="0" dirty="0" smtClean="0">
                <a:effectLst/>
                <a:latin typeface="Arial" panose="020B0604020202020204" pitchFamily="34" charset="0"/>
                <a:cs typeface="Arial" panose="020B0604020202020204" pitchFamily="34" charset="0"/>
              </a:rPr>
              <a:t> </a:t>
            </a:r>
            <a:r>
              <a:rPr lang="en-GB" dirty="0" err="1" smtClean="0">
                <a:effectLst/>
                <a:latin typeface="Arial" panose="020B0604020202020204" pitchFamily="34" charset="0"/>
                <a:cs typeface="Arial" panose="020B0604020202020204" pitchFamily="34" charset="0"/>
              </a:rPr>
              <a:t>Gevgelija</a:t>
            </a:r>
            <a:r>
              <a:rPr lang="en-GB" dirty="0" smtClean="0">
                <a:effectLst/>
                <a:latin typeface="Arial" panose="020B0604020202020204" pitchFamily="34" charset="0"/>
                <a:cs typeface="Arial" panose="020B0604020202020204" pitchFamily="34" charset="0"/>
              </a:rPr>
              <a:t>. </a:t>
            </a:r>
            <a:r>
              <a:rPr lang="en-GB" dirty="0" smtClean="0">
                <a:effectLst/>
                <a:latin typeface="Arial" panose="020B0604020202020204" pitchFamily="34" charset="0"/>
                <a:cs typeface="Arial" panose="020B0604020202020204" pitchFamily="34" charset="0"/>
              </a:rPr>
              <a:t>See</a:t>
            </a:r>
            <a:r>
              <a:rPr lang="en-GB"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hlinkClick r:id="rId5"/>
              </a:rPr>
              <a:t>https://blogs.unicef.org/blog/what-you-need-to-know-about-children-on-the-move-in-europe</a:t>
            </a:r>
            <a:r>
              <a:rPr lang="en-GB" dirty="0" smtClean="0">
                <a:latin typeface="Arial" panose="020B0604020202020204" pitchFamily="34" charset="0"/>
                <a:cs typeface="Arial" panose="020B0604020202020204" pitchFamily="34" charset="0"/>
                <a:hlinkClick r:id="rId5"/>
              </a:rPr>
              <a:t>/</a:t>
            </a:r>
            <a:r>
              <a:rPr lang="en-GB" dirty="0" smtClean="0">
                <a:latin typeface="Arial" panose="020B0604020202020204" pitchFamily="34" charset="0"/>
                <a:cs typeface="Arial" panose="020B0604020202020204" pitchFamily="34" charset="0"/>
              </a:rPr>
              <a:t> for details.</a:t>
            </a:r>
          </a:p>
          <a:p>
            <a:pPr marL="0" indent="0">
              <a:buFont typeface="Wingdings" panose="05000000000000000000" pitchFamily="2" charset="2"/>
              <a:buNone/>
            </a:pPr>
            <a:endParaRPr lang="en-GB" sz="1200" kern="1200" baseline="0" dirty="0" smtClean="0">
              <a:solidFill>
                <a:schemeClr val="tx1"/>
              </a:solidFill>
              <a:effectLst/>
              <a:latin typeface="+mn-lt"/>
              <a:ea typeface="+mn-ea"/>
              <a:cs typeface="+mn-cs"/>
            </a:endParaRPr>
          </a:p>
          <a:p>
            <a:pPr marL="0" indent="0">
              <a:buFont typeface="Wingdings" panose="05000000000000000000" pitchFamily="2" charset="2"/>
              <a:buNone/>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BB6FA2F-93B7-4104-BD29-D6F4E332A84C}" type="slidenum">
              <a:rPr lang="en-GB" smtClean="0"/>
              <a:t>2</a:t>
            </a:fld>
            <a:endParaRPr lang="en-GB" dirty="0"/>
          </a:p>
        </p:txBody>
      </p:sp>
    </p:spTree>
    <p:extLst>
      <p:ext uri="{BB962C8B-B14F-4D97-AF65-F5344CB8AC3E}">
        <p14:creationId xmlns:p14="http://schemas.microsoft.com/office/powerpoint/2010/main" val="3560799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latin typeface="Arial" panose="020B0604020202020204" pitchFamily="34" charset="0"/>
                <a:cs typeface="Arial" panose="020B0604020202020204" pitchFamily="34" charset="0"/>
              </a:rPr>
              <a:t>Before exploring the</a:t>
            </a:r>
            <a:r>
              <a:rPr lang="en-GB" baseline="0" dirty="0" smtClean="0">
                <a:latin typeface="Arial" panose="020B0604020202020204" pitchFamily="34" charset="0"/>
                <a:cs typeface="Arial" panose="020B0604020202020204" pitchFamily="34" charset="0"/>
              </a:rPr>
              <a:t> information on this slide it is useful to </a:t>
            </a:r>
            <a:r>
              <a:rPr lang="en-GB" b="1" baseline="0" dirty="0" smtClean="0">
                <a:latin typeface="Arial" panose="020B0604020202020204" pitchFamily="34" charset="0"/>
                <a:cs typeface="Arial" panose="020B0604020202020204" pitchFamily="34" charset="0"/>
              </a:rPr>
              <a:t>check that pupils have an understanding of what a ‘million’ means</a:t>
            </a:r>
            <a:r>
              <a:rPr lang="en-GB" baseline="0" dirty="0" smtClean="0">
                <a:latin typeface="Arial" panose="020B0604020202020204" pitchFamily="34" charset="0"/>
                <a:cs typeface="Arial" panose="020B0604020202020204" pitchFamily="34" charset="0"/>
              </a:rPr>
              <a:t>.  One way of illustrating that it is such a large number is to ask the class to guess how long it would take to count to a million. The answer will of course vary on the figures used but if you assumed an average of 2.5 seconds for each count and did this for six hours with no breaks each school day it would take around 116 school days </a:t>
            </a:r>
            <a:r>
              <a:rPr lang="en-GB" baseline="0" dirty="0" err="1" smtClean="0">
                <a:latin typeface="Arial" panose="020B0604020202020204" pitchFamily="34" charset="0"/>
                <a:cs typeface="Arial" panose="020B0604020202020204" pitchFamily="34" charset="0"/>
              </a:rPr>
              <a:t>i.e</a:t>
            </a:r>
            <a:r>
              <a:rPr lang="en-GB" baseline="0" dirty="0" smtClean="0">
                <a:latin typeface="Arial" panose="020B0604020202020204" pitchFamily="34" charset="0"/>
                <a:cs typeface="Arial" panose="020B0604020202020204" pitchFamily="34" charset="0"/>
              </a:rPr>
              <a:t> more than half the school year.  </a:t>
            </a:r>
          </a:p>
          <a:p>
            <a:pPr marL="0" indent="0">
              <a:buFont typeface="Wingdings" panose="05000000000000000000" pitchFamily="2" charset="2"/>
              <a:buNone/>
            </a:pPr>
            <a:endParaRPr lang="en-GB"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baseline="0" dirty="0" smtClean="0">
                <a:latin typeface="Arial" panose="020B0604020202020204" pitchFamily="34" charset="0"/>
                <a:cs typeface="Arial" panose="020B0604020202020204" pitchFamily="34" charset="0"/>
              </a:rPr>
              <a:t>The population of the UK is just over 65 million.</a:t>
            </a:r>
          </a:p>
          <a:p>
            <a:pPr marL="171450" indent="-171450">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b="1" dirty="0" smtClean="0">
                <a:latin typeface="Arial" panose="020B0604020202020204" pitchFamily="34" charset="0"/>
                <a:cs typeface="Arial" panose="020B0604020202020204" pitchFamily="34" charset="0"/>
              </a:rPr>
              <a:t>The slide shows the approximate numbers of people in the world who have been forcibly displaced from their homes</a:t>
            </a:r>
            <a:r>
              <a:rPr lang="en-GB" dirty="0" smtClean="0">
                <a:latin typeface="Arial" panose="020B0604020202020204" pitchFamily="34" charset="0"/>
                <a:cs typeface="Arial" panose="020B0604020202020204" pitchFamily="34" charset="0"/>
              </a:rPr>
              <a:t>.  The total</a:t>
            </a:r>
            <a:r>
              <a:rPr lang="en-GB" baseline="0" dirty="0" smtClean="0">
                <a:latin typeface="Arial" panose="020B0604020202020204" pitchFamily="34" charset="0"/>
                <a:cs typeface="Arial" panose="020B0604020202020204" pitchFamily="34" charset="0"/>
              </a:rPr>
              <a:t> is around 60 million (there are over 15 million refugees under the UN Refugee Agency and around another 5.1 million Palestinian refugees registered by another special UN agency).  </a:t>
            </a:r>
            <a:r>
              <a:rPr lang="en-GB" b="1" dirty="0" smtClean="0">
                <a:latin typeface="Arial" panose="020B0604020202020204" pitchFamily="34" charset="0"/>
                <a:cs typeface="Arial" panose="020B0604020202020204" pitchFamily="34" charset="0"/>
              </a:rPr>
              <a:t>It</a:t>
            </a:r>
            <a:r>
              <a:rPr lang="en-GB" b="1" baseline="0" dirty="0" smtClean="0">
                <a:latin typeface="Arial" panose="020B0604020202020204" pitchFamily="34" charset="0"/>
                <a:cs typeface="Arial" panose="020B0604020202020204" pitchFamily="34" charset="0"/>
              </a:rPr>
              <a:t> is important that pupils understand that when someone is forced to leave their home they may either stay in their own country or travel to a different country</a:t>
            </a:r>
            <a:r>
              <a:rPr lang="en-GB" baseline="0" dirty="0" smtClean="0">
                <a:latin typeface="Arial" panose="020B0604020202020204" pitchFamily="34" charset="0"/>
                <a:cs typeface="Arial" panose="020B0604020202020204" pitchFamily="34" charset="0"/>
              </a:rPr>
              <a:t>.  For </a:t>
            </a:r>
            <a:r>
              <a:rPr lang="en-GB" baseline="0" dirty="0" smtClean="0">
                <a:latin typeface="Arial" panose="020B0604020202020204" pitchFamily="34" charset="0"/>
                <a:cs typeface="Arial" panose="020B0604020202020204" pitchFamily="34" charset="0"/>
              </a:rPr>
              <a:t>reference (full</a:t>
            </a:r>
            <a:r>
              <a:rPr lang="en-GB" dirty="0" smtClean="0">
                <a:latin typeface="Arial" panose="020B0604020202020204" pitchFamily="34" charset="0"/>
                <a:cs typeface="Arial" panose="020B0604020202020204" pitchFamily="34" charset="0"/>
              </a:rPr>
              <a:t> definitions are available in our glossary of terms pages 57-59 in the teaching pack)</a:t>
            </a:r>
            <a:r>
              <a:rPr lang="en-GB" baseline="0" dirty="0" smtClean="0">
                <a:latin typeface="Arial" panose="020B0604020202020204" pitchFamily="34" charset="0"/>
                <a:cs typeface="Arial" panose="020B0604020202020204" pitchFamily="34" charset="0"/>
              </a:rPr>
              <a:t>:</a:t>
            </a:r>
            <a:endParaRPr lang="en-GB"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baseline="0" dirty="0" smtClean="0">
              <a:latin typeface="Arial" panose="020B0604020202020204" pitchFamily="34" charset="0"/>
              <a:cs typeface="Arial" panose="020B0604020202020204" pitchFamily="34" charset="0"/>
            </a:endParaRPr>
          </a:p>
          <a:p>
            <a:pPr marL="628650" lvl="1" indent="-171450">
              <a:buFontTx/>
              <a:buChar char="-"/>
            </a:pPr>
            <a:r>
              <a:rPr lang="en-US" b="0" u="none" dirty="0" smtClean="0">
                <a:latin typeface="Arial" panose="020B0604020202020204" pitchFamily="34" charset="0"/>
                <a:cs typeface="Arial" panose="020B0604020202020204" pitchFamily="34" charset="0"/>
              </a:rPr>
              <a:t>an</a:t>
            </a:r>
            <a:r>
              <a:rPr lang="en-US" b="0" u="none" baseline="0" dirty="0" smtClean="0">
                <a:latin typeface="Arial" panose="020B0604020202020204" pitchFamily="34" charset="0"/>
                <a:cs typeface="Arial" panose="020B0604020202020204" pitchFamily="34" charset="0"/>
              </a:rPr>
              <a:t> </a:t>
            </a:r>
            <a:r>
              <a:rPr lang="en-US" b="0" u="sng" baseline="0" dirty="0" smtClean="0">
                <a:latin typeface="Arial" panose="020B0604020202020204" pitchFamily="34" charset="0"/>
                <a:cs typeface="Arial" panose="020B0604020202020204" pitchFamily="34" charset="0"/>
              </a:rPr>
              <a:t>internally displaced person </a:t>
            </a:r>
            <a:r>
              <a:rPr lang="en-US" b="0" u="none" baseline="0" dirty="0" smtClean="0">
                <a:latin typeface="Arial" panose="020B0604020202020204" pitchFamily="34" charset="0"/>
                <a:cs typeface="Arial" panose="020B0604020202020204" pitchFamily="34" charset="0"/>
              </a:rPr>
              <a:t>is someone who is forced to flee their home because of war or persecution but remains within their country’s borders.</a:t>
            </a:r>
          </a:p>
          <a:p>
            <a:pPr marL="628650" lvl="1" indent="-171450">
              <a:buFontTx/>
              <a:buChar char="-"/>
            </a:pPr>
            <a:r>
              <a:rPr lang="en-US" b="0" u="none" baseline="0" dirty="0" smtClean="0">
                <a:latin typeface="Arial" panose="020B0604020202020204" pitchFamily="34" charset="0"/>
                <a:cs typeface="Arial" panose="020B0604020202020204" pitchFamily="34" charset="0"/>
              </a:rPr>
              <a:t>a </a:t>
            </a:r>
            <a:r>
              <a:rPr lang="en-US" b="0" u="sng" baseline="0" dirty="0" smtClean="0">
                <a:latin typeface="Arial" panose="020B0604020202020204" pitchFamily="34" charset="0"/>
                <a:cs typeface="Arial" panose="020B0604020202020204" pitchFamily="34" charset="0"/>
              </a:rPr>
              <a:t>refugee</a:t>
            </a:r>
            <a:r>
              <a:rPr lang="en-US" b="0" u="none" baseline="0" dirty="0" smtClean="0">
                <a:latin typeface="Arial" panose="020B0604020202020204" pitchFamily="34" charset="0"/>
                <a:cs typeface="Arial" panose="020B0604020202020204" pitchFamily="34" charset="0"/>
              </a:rPr>
              <a:t> is someone who flees their country because of risk of persecution and terror and has been given refugee status by another </a:t>
            </a:r>
            <a:r>
              <a:rPr lang="en-US" b="0" u="none" baseline="0" dirty="0" smtClean="0">
                <a:latin typeface="Arial" panose="020B0604020202020204" pitchFamily="34" charset="0"/>
                <a:cs typeface="Arial" panose="020B0604020202020204" pitchFamily="34" charset="0"/>
              </a:rPr>
              <a:t>country.</a:t>
            </a:r>
          </a:p>
          <a:p>
            <a:pPr marL="628650" lvl="1" indent="-171450">
              <a:buFontTx/>
              <a:buChar char="-"/>
            </a:pPr>
            <a:r>
              <a:rPr lang="en-US" b="0" u="none" baseline="0" dirty="0" smtClean="0">
                <a:latin typeface="Arial" panose="020B0604020202020204" pitchFamily="34" charset="0"/>
                <a:cs typeface="Arial" panose="020B0604020202020204" pitchFamily="34" charset="0"/>
              </a:rPr>
              <a:t>an </a:t>
            </a:r>
            <a:r>
              <a:rPr lang="en-US" b="0" u="sng" baseline="0" dirty="0" smtClean="0">
                <a:latin typeface="Arial" panose="020B0604020202020204" pitchFamily="34" charset="0"/>
                <a:cs typeface="Arial" panose="020B0604020202020204" pitchFamily="34" charset="0"/>
              </a:rPr>
              <a:t>asylum seeker </a:t>
            </a:r>
            <a:r>
              <a:rPr lang="en-US" b="0" u="none" baseline="0" dirty="0" smtClean="0">
                <a:latin typeface="Arial" panose="020B0604020202020204" pitchFamily="34" charset="0"/>
                <a:cs typeface="Arial" panose="020B0604020202020204" pitchFamily="34" charset="0"/>
              </a:rPr>
              <a:t>is someone who has left their country and is asking another country to </a:t>
            </a:r>
            <a:r>
              <a:rPr lang="en-US" b="0" u="none" baseline="0" dirty="0" err="1" smtClean="0">
                <a:latin typeface="Arial" panose="020B0604020202020204" pitchFamily="34" charset="0"/>
                <a:cs typeface="Arial" panose="020B0604020202020204" pitchFamily="34" charset="0"/>
              </a:rPr>
              <a:t>recognise</a:t>
            </a:r>
            <a:r>
              <a:rPr lang="en-US" b="0" u="none" baseline="0" dirty="0" smtClean="0">
                <a:latin typeface="Arial" panose="020B0604020202020204" pitchFamily="34" charset="0"/>
                <a:cs typeface="Arial" panose="020B0604020202020204" pitchFamily="34" charset="0"/>
              </a:rPr>
              <a:t> them as a refugee in order to protect them.  If the government of that country </a:t>
            </a:r>
            <a:r>
              <a:rPr lang="en-US" b="0" u="none" baseline="0" dirty="0" err="1" smtClean="0">
                <a:latin typeface="Arial" panose="020B0604020202020204" pitchFamily="34" charset="0"/>
                <a:cs typeface="Arial" panose="020B0604020202020204" pitchFamily="34" charset="0"/>
              </a:rPr>
              <a:t>recognises</a:t>
            </a:r>
            <a:r>
              <a:rPr lang="en-US" b="0" u="none" baseline="0" dirty="0" smtClean="0">
                <a:latin typeface="Arial" panose="020B0604020202020204" pitchFamily="34" charset="0"/>
                <a:cs typeface="Arial" panose="020B0604020202020204" pitchFamily="34" charset="0"/>
              </a:rPr>
              <a:t> that it would be dangerous for that person to return to their own country, they would be given refugee status.</a:t>
            </a:r>
          </a:p>
          <a:p>
            <a:pPr marL="628650" lvl="1" indent="-171450">
              <a:buFontTx/>
              <a:buChar char="-"/>
            </a:pPr>
            <a:r>
              <a:rPr lang="en-US" b="0" baseline="0" dirty="0" smtClean="0">
                <a:latin typeface="Arial" panose="020B0604020202020204" pitchFamily="34" charset="0"/>
                <a:ea typeface="Calibri"/>
                <a:cs typeface="Arial" panose="020B0604020202020204" pitchFamily="34" charset="0"/>
              </a:rPr>
              <a:t>a </a:t>
            </a:r>
            <a:r>
              <a:rPr lang="en-US" b="0" baseline="0" dirty="0" smtClean="0">
                <a:latin typeface="Arial" panose="020B0604020202020204" pitchFamily="34" charset="0"/>
                <a:ea typeface="Calibri"/>
                <a:cs typeface="Arial" panose="020B0604020202020204" pitchFamily="34" charset="0"/>
              </a:rPr>
              <a:t>person </a:t>
            </a:r>
            <a:r>
              <a:rPr lang="en-US" b="0" dirty="0" smtClean="0">
                <a:latin typeface="Arial" panose="020B0604020202020204" pitchFamily="34" charset="0"/>
                <a:ea typeface="Calibri"/>
                <a:cs typeface="Arial" panose="020B0604020202020204" pitchFamily="34" charset="0"/>
              </a:rPr>
              <a:t>who moves to another country, but who is not in danger in </a:t>
            </a:r>
            <a:r>
              <a:rPr lang="en-US" b="0" dirty="0" smtClean="0">
                <a:latin typeface="Arial" panose="020B0604020202020204" pitchFamily="34" charset="0"/>
                <a:ea typeface="Calibri"/>
                <a:cs typeface="Arial" panose="020B0604020202020204" pitchFamily="34" charset="0"/>
              </a:rPr>
              <a:t> </a:t>
            </a:r>
          </a:p>
          <a:p>
            <a:pPr lvl="1"/>
            <a:r>
              <a:rPr lang="en-US" b="0" dirty="0" smtClean="0">
                <a:latin typeface="Arial" panose="020B0604020202020204" pitchFamily="34" charset="0"/>
                <a:ea typeface="Calibri"/>
                <a:cs typeface="Arial" panose="020B0604020202020204" pitchFamily="34" charset="0"/>
              </a:rPr>
              <a:t>their </a:t>
            </a:r>
            <a:r>
              <a:rPr lang="en-US" b="0" dirty="0" smtClean="0">
                <a:latin typeface="Arial" panose="020B0604020202020204" pitchFamily="34" charset="0"/>
                <a:ea typeface="Calibri"/>
                <a:cs typeface="Arial" panose="020B0604020202020204" pitchFamily="34" charset="0"/>
              </a:rPr>
              <a:t>own country, is called a </a:t>
            </a:r>
            <a:r>
              <a:rPr lang="en-US" b="0" u="sng" dirty="0" smtClean="0">
                <a:latin typeface="Arial" panose="020B0604020202020204" pitchFamily="34" charset="0"/>
                <a:ea typeface="Calibri"/>
                <a:cs typeface="Arial" panose="020B0604020202020204" pitchFamily="34" charset="0"/>
              </a:rPr>
              <a:t>migrant</a:t>
            </a:r>
            <a:endParaRPr lang="en-US" b="0" u="none" dirty="0" smtClean="0">
              <a:latin typeface="Arial" panose="020B0604020202020204" pitchFamily="34" charset="0"/>
              <a:ea typeface="Calibri"/>
              <a:cs typeface="Arial" panose="020B0604020202020204" pitchFamily="34" charset="0"/>
            </a:endParaRPr>
          </a:p>
          <a:p>
            <a:pPr marL="0" indent="0">
              <a:buFont typeface="Arial" panose="020B0604020202020204" pitchFamily="34" charset="0"/>
              <a:buNone/>
            </a:pPr>
            <a:endParaRPr lang="en-US" b="0" u="none"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BB6FA2F-93B7-4104-BD29-D6F4E332A84C}" type="slidenum">
              <a:rPr lang="en-GB" smtClean="0"/>
              <a:t>3</a:t>
            </a:fld>
            <a:endParaRPr lang="en-GB"/>
          </a:p>
        </p:txBody>
      </p:sp>
    </p:spTree>
    <p:extLst>
      <p:ext uri="{BB962C8B-B14F-4D97-AF65-F5344CB8AC3E}">
        <p14:creationId xmlns:p14="http://schemas.microsoft.com/office/powerpoint/2010/main" val="3268326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GB" b="1" dirty="0" smtClean="0">
                <a:latin typeface="Arial" panose="020B0604020202020204" pitchFamily="34" charset="0"/>
                <a:cs typeface="Arial" panose="020B0604020202020204" pitchFamily="34" charset="0"/>
              </a:rPr>
              <a:t>Task</a:t>
            </a:r>
            <a:r>
              <a:rPr lang="en-GB" b="1" baseline="0" dirty="0" smtClean="0">
                <a:latin typeface="Arial" panose="020B0604020202020204" pitchFamily="34" charset="0"/>
                <a:cs typeface="Arial" panose="020B0604020202020204" pitchFamily="34" charset="0"/>
              </a:rPr>
              <a:t> activity: </a:t>
            </a:r>
          </a:p>
          <a:p>
            <a:pPr marL="171450" indent="-171450">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smtClean="0">
                <a:latin typeface="Arial" panose="020B0604020202020204" pitchFamily="34" charset="0"/>
                <a:cs typeface="Arial" panose="020B0604020202020204" pitchFamily="34" charset="0"/>
              </a:rPr>
              <a:t>Using</a:t>
            </a:r>
            <a:r>
              <a:rPr lang="en-GB" b="0" baseline="0" dirty="0" smtClean="0">
                <a:latin typeface="Arial" panose="020B0604020202020204" pitchFamily="34" charset="0"/>
                <a:cs typeface="Arial" panose="020B0604020202020204" pitchFamily="34" charset="0"/>
              </a:rPr>
              <a:t> a map in the classroom </a:t>
            </a:r>
            <a:r>
              <a:rPr lang="en-GB" baseline="0" dirty="0" smtClean="0">
                <a:latin typeface="Arial" panose="020B0604020202020204" pitchFamily="34" charset="0"/>
                <a:cs typeface="Arial" panose="020B0604020202020204" pitchFamily="34" charset="0"/>
              </a:rPr>
              <a:t>show where Syria, Iraq and Afghanistan are located.  Remember, that many people who have left these countries are now in countries such as Turkey, Jordan and Lebanon.  For those who travelled on to Europe most people crossed the Aegean Sea from Turkey to reach Greece whilst some travelled by land to Greece or Bulgaria via Turkey. Once in Europe, some people have remained in that European country whilst others have travelled to other European countries.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smtClean="0">
                <a:latin typeface="Arial" panose="020B0604020202020204" pitchFamily="34" charset="0"/>
                <a:cs typeface="Arial" panose="020B0604020202020204" pitchFamily="34" charset="0"/>
              </a:rPr>
              <a:t>In the task activity pupils</a:t>
            </a:r>
            <a:r>
              <a:rPr lang="en-GB" baseline="0" dirty="0" smtClean="0">
                <a:latin typeface="Arial" panose="020B0604020202020204" pitchFamily="34" charset="0"/>
                <a:cs typeface="Arial" panose="020B0604020202020204" pitchFamily="34" charset="0"/>
              </a:rPr>
              <a:t> are asked to draw or write about a long journey they have made in the past.  Some prompts are provided on the slide.</a:t>
            </a:r>
          </a:p>
          <a:p>
            <a:pPr marL="0" indent="0">
              <a:buFont typeface="Arial" panose="020B0604020202020204" pitchFamily="34" charset="0"/>
              <a:buNone/>
            </a:pPr>
            <a:endParaRPr lang="en-GB"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baseline="0" dirty="0" smtClean="0">
                <a:latin typeface="Arial" panose="020B0604020202020204" pitchFamily="34" charset="0"/>
                <a:cs typeface="Arial" panose="020B0604020202020204" pitchFamily="34" charset="0"/>
              </a:rPr>
              <a:t>The picture and writing can be displayed together and pupils invited to look at each other’s work.</a:t>
            </a:r>
          </a:p>
          <a:p>
            <a:endParaRPr lang="en-GB" dirty="0" smtClean="0"/>
          </a:p>
        </p:txBody>
      </p:sp>
      <p:sp>
        <p:nvSpPr>
          <p:cNvPr id="4" name="Slide Number Placeholder 3"/>
          <p:cNvSpPr>
            <a:spLocks noGrp="1"/>
          </p:cNvSpPr>
          <p:nvPr>
            <p:ph type="sldNum" sz="quarter" idx="10"/>
          </p:nvPr>
        </p:nvSpPr>
        <p:spPr/>
        <p:txBody>
          <a:bodyPr/>
          <a:lstStyle/>
          <a:p>
            <a:fld id="{EBB6FA2F-93B7-4104-BD29-D6F4E332A84C}" type="slidenum">
              <a:rPr lang="en-GB" smtClean="0"/>
              <a:t>4</a:t>
            </a:fld>
            <a:endParaRPr lang="en-GB"/>
          </a:p>
        </p:txBody>
      </p:sp>
    </p:spTree>
    <p:extLst>
      <p:ext uri="{BB962C8B-B14F-4D97-AF65-F5344CB8AC3E}">
        <p14:creationId xmlns:p14="http://schemas.microsoft.com/office/powerpoint/2010/main" val="3268326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latin typeface="Arial" panose="020B0604020202020204" pitchFamily="34" charset="0"/>
                <a:cs typeface="Arial" panose="020B0604020202020204" pitchFamily="34" charset="0"/>
              </a:rPr>
              <a:t>Following</a:t>
            </a:r>
            <a:r>
              <a:rPr lang="en-GB" baseline="0" dirty="0" smtClean="0">
                <a:latin typeface="Arial" panose="020B0604020202020204" pitchFamily="34" charset="0"/>
                <a:cs typeface="Arial" panose="020B0604020202020204" pitchFamily="34" charset="0"/>
              </a:rPr>
              <a:t> on from the task activity, </a:t>
            </a:r>
            <a:r>
              <a:rPr lang="en-GB" b="1" baseline="0" dirty="0" smtClean="0">
                <a:latin typeface="Arial" panose="020B0604020202020204" pitchFamily="34" charset="0"/>
                <a:cs typeface="Arial" panose="020B0604020202020204" pitchFamily="34" charset="0"/>
              </a:rPr>
              <a:t>discuss with the class</a:t>
            </a:r>
            <a:r>
              <a:rPr lang="en-GB" baseline="0" dirty="0" smtClean="0">
                <a:latin typeface="Arial" panose="020B0604020202020204" pitchFamily="34" charset="0"/>
                <a:cs typeface="Arial" panose="020B0604020202020204" pitchFamily="34" charset="0"/>
              </a:rPr>
              <a:t> how their journeys would have differed from those travelling to Europe from countries such as Syria, Iraq and Afghanistan.  </a:t>
            </a:r>
          </a:p>
          <a:p>
            <a:pPr marL="171450" indent="-171450">
              <a:buFont typeface="Arial" panose="020B0604020202020204" pitchFamily="34" charset="0"/>
              <a:buChar char="•"/>
            </a:pPr>
            <a:endParaRPr lang="en-GB"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b="1" baseline="0" dirty="0" smtClean="0">
                <a:latin typeface="Arial" panose="020B0604020202020204" pitchFamily="34" charset="0"/>
                <a:cs typeface="Arial" panose="020B0604020202020204" pitchFamily="34" charset="0"/>
              </a:rPr>
              <a:t>The discussion can then be widened to children’s rights.</a:t>
            </a:r>
            <a:r>
              <a:rPr lang="en-GB" baseline="0" dirty="0" smtClean="0">
                <a:latin typeface="Arial" panose="020B0604020202020204" pitchFamily="34" charset="0"/>
                <a:cs typeface="Arial" panose="020B0604020202020204" pitchFamily="34" charset="0"/>
              </a:rPr>
              <a:t>  Some of the rights that may have been denied to children making the journey to Europe include:                                                           </a:t>
            </a:r>
          </a:p>
          <a:p>
            <a:pPr lvl="0"/>
            <a:r>
              <a:rPr lang="en-GB" baseline="0"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 non-discrimination (Article 2)</a:t>
            </a:r>
          </a:p>
          <a:p>
            <a:pPr lvl="0"/>
            <a:r>
              <a:rPr lang="en-GB" dirty="0" smtClean="0">
                <a:latin typeface="Arial" panose="020B0604020202020204" pitchFamily="34" charset="0"/>
                <a:cs typeface="Arial" panose="020B0604020202020204" pitchFamily="34" charset="0"/>
              </a:rPr>
              <a:t>    -</a:t>
            </a:r>
            <a:r>
              <a:rPr lang="en-GB" baseline="0" dirty="0" smtClean="0">
                <a:latin typeface="Arial" panose="020B0604020202020204" pitchFamily="34" charset="0"/>
                <a:cs typeface="Arial" panose="020B0604020202020204" pitchFamily="34" charset="0"/>
              </a:rPr>
              <a:t> best interests of the child (Article 3)</a:t>
            </a:r>
            <a:endParaRPr lang="en-GB" dirty="0" smtClean="0">
              <a:latin typeface="Arial" panose="020B0604020202020204" pitchFamily="34" charset="0"/>
              <a:cs typeface="Arial" panose="020B0604020202020204" pitchFamily="34" charset="0"/>
            </a:endParaRPr>
          </a:p>
          <a:p>
            <a:pPr lvl="0"/>
            <a:r>
              <a:rPr lang="en-GB" dirty="0" smtClean="0">
                <a:latin typeface="Arial" panose="020B0604020202020204" pitchFamily="34" charset="0"/>
                <a:cs typeface="Arial" panose="020B0604020202020204" pitchFamily="34" charset="0"/>
              </a:rPr>
              <a:t>    - life, survival &amp; development (Article 6)</a:t>
            </a:r>
          </a:p>
          <a:p>
            <a:pPr lvl="0"/>
            <a:r>
              <a:rPr lang="en-GB" dirty="0" smtClean="0">
                <a:latin typeface="Arial" panose="020B0604020202020204" pitchFamily="34" charset="0"/>
                <a:cs typeface="Arial" panose="020B0604020202020204" pitchFamily="34" charset="0"/>
              </a:rPr>
              <a:t>    - birth, registration,</a:t>
            </a:r>
            <a:r>
              <a:rPr lang="en-GB" baseline="0"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name, nationality, care (Article 7)</a:t>
            </a:r>
          </a:p>
          <a:p>
            <a:pPr lvl="0"/>
            <a:r>
              <a:rPr lang="en-GB" dirty="0" smtClean="0">
                <a:latin typeface="Arial" panose="020B0604020202020204" pitchFamily="34" charset="0"/>
                <a:cs typeface="Arial" panose="020B0604020202020204" pitchFamily="34" charset="0"/>
              </a:rPr>
              <a:t>    -</a:t>
            </a:r>
            <a:r>
              <a:rPr lang="en-GB" baseline="0" dirty="0" smtClean="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separation from parents (Article 9)</a:t>
            </a:r>
          </a:p>
          <a:p>
            <a:pPr lvl="0"/>
            <a:r>
              <a:rPr lang="en-GB" dirty="0" smtClean="0">
                <a:latin typeface="Arial" panose="020B0604020202020204" pitchFamily="34" charset="0"/>
                <a:cs typeface="Arial" panose="020B0604020202020204" pitchFamily="34" charset="0"/>
              </a:rPr>
              <a:t>    - respect for the views of the child (Article 12)</a:t>
            </a:r>
          </a:p>
          <a:p>
            <a:pPr lvl="0"/>
            <a:r>
              <a:rPr lang="en-GB" dirty="0" smtClean="0">
                <a:latin typeface="Arial" panose="020B0604020202020204" pitchFamily="34" charset="0"/>
                <a:cs typeface="Arial" panose="020B0604020202020204" pitchFamily="34" charset="0"/>
              </a:rPr>
              <a:t>    - the right to privacy (Article 16)</a:t>
            </a:r>
          </a:p>
          <a:p>
            <a:pPr lvl="0"/>
            <a:r>
              <a:rPr lang="en-GB" dirty="0" smtClean="0">
                <a:latin typeface="Arial" panose="020B0604020202020204" pitchFamily="34" charset="0"/>
                <a:cs typeface="Arial" panose="020B0604020202020204" pitchFamily="34" charset="0"/>
              </a:rPr>
              <a:t>    - protection from violence, abuse &amp; neglect (Article 19)</a:t>
            </a:r>
          </a:p>
          <a:p>
            <a:pPr lvl="0"/>
            <a:r>
              <a:rPr lang="en-GB" dirty="0" smtClean="0">
                <a:latin typeface="Arial" panose="020B0604020202020204" pitchFamily="34" charset="0"/>
                <a:cs typeface="Arial" panose="020B0604020202020204" pitchFamily="34" charset="0"/>
              </a:rPr>
              <a:t>    - refugee status (Article 22)</a:t>
            </a:r>
          </a:p>
          <a:p>
            <a:pPr lvl="0"/>
            <a:r>
              <a:rPr lang="en-GB" dirty="0" smtClean="0">
                <a:latin typeface="Arial" panose="020B0604020202020204" pitchFamily="34" charset="0"/>
                <a:cs typeface="Arial" panose="020B0604020202020204" pitchFamily="34" charset="0"/>
              </a:rPr>
              <a:t>    - health and access to health services (Article 24)</a:t>
            </a:r>
          </a:p>
          <a:p>
            <a:pPr lvl="0"/>
            <a:r>
              <a:rPr lang="en-GB" dirty="0" smtClean="0">
                <a:latin typeface="Arial" panose="020B0604020202020204" pitchFamily="34" charset="0"/>
                <a:cs typeface="Arial" panose="020B0604020202020204" pitchFamily="34" charset="0"/>
              </a:rPr>
              <a:t>    - the right to an adequate standard of living (Article 27)</a:t>
            </a:r>
          </a:p>
          <a:p>
            <a:pPr lvl="0"/>
            <a:r>
              <a:rPr lang="en-GB" dirty="0" smtClean="0">
                <a:latin typeface="Arial" panose="020B0604020202020204" pitchFamily="34" charset="0"/>
                <a:cs typeface="Arial" panose="020B0604020202020204" pitchFamily="34" charset="0"/>
              </a:rPr>
              <a:t>    - the right to an education (Article 28) &amp; the goals of education (Article 29) </a:t>
            </a:r>
          </a:p>
          <a:p>
            <a:pPr lvl="0"/>
            <a:r>
              <a:rPr lang="en-GB" dirty="0" smtClean="0">
                <a:latin typeface="Arial" panose="020B0604020202020204" pitchFamily="34" charset="0"/>
                <a:cs typeface="Arial" panose="020B0604020202020204" pitchFamily="34" charset="0"/>
              </a:rPr>
              <a:t>    - the right to leisure play and to take part in cultural &amp; artistic activities (Article 31) </a:t>
            </a:r>
          </a:p>
          <a:p>
            <a:pPr lvl="0"/>
            <a:r>
              <a:rPr lang="en-GB" dirty="0" smtClean="0">
                <a:latin typeface="Arial" panose="020B0604020202020204" pitchFamily="34" charset="0"/>
                <a:cs typeface="Arial" panose="020B0604020202020204" pitchFamily="34" charset="0"/>
              </a:rPr>
              <a:t>    - the right to recovery from trauma and reintegration (Article 39)</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EBB6FA2F-93B7-4104-BD29-D6F4E332A84C}" type="slidenum">
              <a:rPr lang="en-GB" smtClean="0"/>
              <a:t>5</a:t>
            </a:fld>
            <a:endParaRPr lang="en-GB"/>
          </a:p>
        </p:txBody>
      </p:sp>
    </p:spTree>
    <p:extLst>
      <p:ext uri="{BB962C8B-B14F-4D97-AF65-F5344CB8AC3E}">
        <p14:creationId xmlns:p14="http://schemas.microsoft.com/office/powerpoint/2010/main" val="3268326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5220000"/>
            <a:ext cx="7772400" cy="1323439"/>
          </a:xfrm>
          <a:solidFill>
            <a:srgbClr val="00ADF9"/>
          </a:solidFill>
        </p:spPr>
        <p:txBody>
          <a:bodyPr lIns="360000">
            <a:spAutoFit/>
          </a:bodyPr>
          <a:lstStyle>
            <a:lvl1pPr>
              <a:defRPr>
                <a:solidFill>
                  <a:schemeClr val="bg1"/>
                </a:solidFill>
              </a:defRPr>
            </a:lvl1pPr>
          </a:lstStyle>
          <a:p>
            <a:r>
              <a:rPr lang="en-US" dirty="0" smtClean="0"/>
              <a:t>Click to edit Master title style</a:t>
            </a:r>
            <a:endParaRPr lang="en-GB" dirty="0"/>
          </a:p>
        </p:txBody>
      </p:sp>
    </p:spTree>
    <p:extLst>
      <p:ext uri="{BB962C8B-B14F-4D97-AF65-F5344CB8AC3E}">
        <p14:creationId xmlns:p14="http://schemas.microsoft.com/office/powerpoint/2010/main" val="30792138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break slid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25989"/>
            <a:ext cx="5580112" cy="707886"/>
          </a:xfrm>
          <a:solidFill>
            <a:schemeClr val="tx1">
              <a:alpha val="50000"/>
            </a:schemeClr>
          </a:solidFill>
        </p:spPr>
        <p:txBody>
          <a:bodyPr wrap="square" lIns="360000">
            <a:spAutoFit/>
          </a:bodyPr>
          <a:lstStyle>
            <a:lvl1pPr>
              <a:defRPr>
                <a:solidFill>
                  <a:schemeClr val="bg1"/>
                </a:solidFill>
              </a:defRPr>
            </a:lvl1pPr>
          </a:lstStyle>
          <a:p>
            <a:r>
              <a:rPr lang="en-US" dirty="0" smtClean="0"/>
              <a:t>Click to edit text</a:t>
            </a:r>
            <a:endParaRPr lang="en-GB" dirty="0"/>
          </a:p>
        </p:txBody>
      </p:sp>
    </p:spTree>
    <p:extLst>
      <p:ext uri="{BB962C8B-B14F-4D97-AF65-F5344CB8AC3E}">
        <p14:creationId xmlns:p14="http://schemas.microsoft.com/office/powerpoint/2010/main" val="2880974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35768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cxnSp>
        <p:nvCxnSpPr>
          <p:cNvPr id="4" name="Straight Connector 3"/>
          <p:cNvCxnSpPr/>
          <p:nvPr userDrawn="1"/>
        </p:nvCxnSpPr>
        <p:spPr>
          <a:xfrm>
            <a:off x="0" y="1412776"/>
            <a:ext cx="9144000" cy="0"/>
          </a:xfrm>
          <a:prstGeom prst="line">
            <a:avLst/>
          </a:prstGeom>
          <a:ln w="44450" cmpd="sng">
            <a:solidFill>
              <a:srgbClr val="00AEEF"/>
            </a:solidFill>
            <a:prstDash val="lgDash"/>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44208" y="5477666"/>
            <a:ext cx="2699792" cy="1191693"/>
          </a:xfrm>
          <a:prstGeom prst="rect">
            <a:avLst/>
          </a:prstGeom>
        </p:spPr>
      </p:pic>
    </p:spTree>
    <p:extLst>
      <p:ext uri="{BB962C8B-B14F-4D97-AF65-F5344CB8AC3E}">
        <p14:creationId xmlns:p14="http://schemas.microsoft.com/office/powerpoint/2010/main" val="32333891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Title Only_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cxnSp>
        <p:nvCxnSpPr>
          <p:cNvPr id="4" name="Straight Connector 3"/>
          <p:cNvCxnSpPr/>
          <p:nvPr userDrawn="1"/>
        </p:nvCxnSpPr>
        <p:spPr>
          <a:xfrm>
            <a:off x="0" y="1412776"/>
            <a:ext cx="9144000" cy="0"/>
          </a:xfrm>
          <a:prstGeom prst="line">
            <a:avLst/>
          </a:prstGeom>
          <a:ln w="44450" cmpd="sng">
            <a:solidFill>
              <a:srgbClr val="00AEEF"/>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19064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989"/>
            <a:ext cx="8229600" cy="1323439"/>
          </a:xfrm>
          <a:ln>
            <a:noFill/>
          </a:ln>
        </p:spPr>
        <p:txBody>
          <a:bodyPr>
            <a:spAutoFit/>
          </a:bodyPr>
          <a:lstStyle/>
          <a:p>
            <a:r>
              <a:rPr lang="en-US" dirty="0" smtClean="0"/>
              <a:t>Click to edit Master title style</a:t>
            </a:r>
            <a:endParaRPr lang="en-GB" dirty="0"/>
          </a:p>
        </p:txBody>
      </p:sp>
      <p:sp>
        <p:nvSpPr>
          <p:cNvPr id="3" name="Content Placeholder 2"/>
          <p:cNvSpPr>
            <a:spLocks noGrp="1"/>
          </p:cNvSpPr>
          <p:nvPr>
            <p:ph idx="1"/>
          </p:nvPr>
        </p:nvSpPr>
        <p:spPr>
          <a:xfrm>
            <a:off x="457200" y="1556792"/>
            <a:ext cx="8229600" cy="396044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8" name="Straight Connector 7"/>
          <p:cNvCxnSpPr/>
          <p:nvPr userDrawn="1"/>
        </p:nvCxnSpPr>
        <p:spPr>
          <a:xfrm>
            <a:off x="0" y="1369234"/>
            <a:ext cx="9144000" cy="0"/>
          </a:xfrm>
          <a:prstGeom prst="line">
            <a:avLst/>
          </a:prstGeom>
          <a:ln w="44450" cmpd="sng">
            <a:solidFill>
              <a:srgbClr val="00AEEF"/>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29549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lumns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84784"/>
            <a:ext cx="4038600" cy="40324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84784"/>
            <a:ext cx="4038600" cy="40324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Date Placeholder 3"/>
          <p:cNvSpPr>
            <a:spLocks noGrp="1"/>
          </p:cNvSpPr>
          <p:nvPr>
            <p:ph type="dt" sz="half" idx="10"/>
          </p:nvPr>
        </p:nvSpPr>
        <p:spPr>
          <a:xfrm>
            <a:off x="360000" y="5733256"/>
            <a:ext cx="2133600" cy="331932"/>
          </a:xfrm>
        </p:spPr>
        <p:txBody>
          <a:bodyPr/>
          <a:lstStyle/>
          <a:p>
            <a:fld id="{994ABF6D-B116-48FA-8A85-4C24104CDDB3}" type="datetimeFigureOut">
              <a:rPr lang="en-GB" smtClean="0"/>
              <a:t>20/04/2016</a:t>
            </a:fld>
            <a:endParaRPr lang="en-GB" dirty="0"/>
          </a:p>
        </p:txBody>
      </p:sp>
      <p:sp>
        <p:nvSpPr>
          <p:cNvPr id="12" name="Footer Placeholder 4"/>
          <p:cNvSpPr>
            <a:spLocks noGrp="1"/>
          </p:cNvSpPr>
          <p:nvPr>
            <p:ph type="ftr" sz="quarter" idx="11"/>
          </p:nvPr>
        </p:nvSpPr>
        <p:spPr>
          <a:xfrm>
            <a:off x="360000" y="6079572"/>
            <a:ext cx="2393058" cy="301756"/>
          </a:xfrm>
        </p:spPr>
        <p:txBody>
          <a:bodyPr/>
          <a:lstStyle>
            <a:lvl1pPr algn="l">
              <a:defRPr/>
            </a:lvl1pPr>
          </a:lstStyle>
          <a:p>
            <a:endParaRPr lang="en-GB" dirty="0"/>
          </a:p>
        </p:txBody>
      </p:sp>
      <p:sp>
        <p:nvSpPr>
          <p:cNvPr id="13" name="Slide Number Placeholder 5"/>
          <p:cNvSpPr>
            <a:spLocks noGrp="1"/>
          </p:cNvSpPr>
          <p:nvPr>
            <p:ph type="sldNum" sz="quarter" idx="12"/>
          </p:nvPr>
        </p:nvSpPr>
        <p:spPr>
          <a:xfrm>
            <a:off x="360000" y="6381328"/>
            <a:ext cx="2133600" cy="274324"/>
          </a:xfrm>
        </p:spPr>
        <p:txBody>
          <a:bodyPr/>
          <a:lstStyle/>
          <a:p>
            <a:pPr algn="l"/>
            <a:fld id="{1099AA68-E695-4F58-BEEE-DDF7D9F5029C}" type="slidenum">
              <a:rPr lang="en-GB" smtClean="0"/>
              <a:pPr algn="l"/>
              <a:t>‹#›</a:t>
            </a:fld>
            <a:endParaRPr lang="en-GB" dirty="0"/>
          </a:p>
        </p:txBody>
      </p:sp>
    </p:spTree>
    <p:extLst>
      <p:ext uri="{BB962C8B-B14F-4D97-AF65-F5344CB8AC3E}">
        <p14:creationId xmlns:p14="http://schemas.microsoft.com/office/powerpoint/2010/main" val="322588545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43161"/>
            <a:ext cx="8229600" cy="1093751"/>
          </a:xfrm>
          <a:ln>
            <a:noFill/>
          </a:ln>
        </p:spPr>
        <p:txBody>
          <a:bodyPr>
            <a:spAutoFit/>
          </a:bodyPr>
          <a:lstStyle/>
          <a:p>
            <a:r>
              <a:rPr lang="en-US" dirty="0" smtClean="0"/>
              <a:t>Click to edit Master title style</a:t>
            </a:r>
            <a:endParaRPr lang="en-GB" dirty="0"/>
          </a:p>
        </p:txBody>
      </p:sp>
      <p:sp>
        <p:nvSpPr>
          <p:cNvPr id="3" name="Content Placeholder 2"/>
          <p:cNvSpPr>
            <a:spLocks noGrp="1"/>
          </p:cNvSpPr>
          <p:nvPr>
            <p:ph idx="1"/>
          </p:nvPr>
        </p:nvSpPr>
        <p:spPr>
          <a:xfrm>
            <a:off x="457200" y="2636912"/>
            <a:ext cx="8229600" cy="295232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188919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94ABF6D-B116-48FA-8A85-4C24104CDDB3}" type="datetimeFigureOut">
              <a:rPr lang="en-GB" smtClean="0"/>
              <a:pPr/>
              <a:t>20/04/2016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099AA68-E695-4F58-BEEE-DDF7D9F5029C}" type="slidenum">
              <a:rPr lang="en-GB" smtClean="0"/>
              <a:pPr/>
              <a:t>‹#›</a:t>
            </a:fld>
            <a:endParaRPr lang="en-GB"/>
          </a:p>
        </p:txBody>
      </p:sp>
    </p:spTree>
    <p:extLst>
      <p:ext uri="{BB962C8B-B14F-4D97-AF65-F5344CB8AC3E}">
        <p14:creationId xmlns:p14="http://schemas.microsoft.com/office/powerpoint/2010/main" val="62824984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62" r:id="rId3"/>
    <p:sldLayoutId id="2147483654" r:id="rId4"/>
    <p:sldLayoutId id="2147483663" r:id="rId5"/>
    <p:sldLayoutId id="2147483650" r:id="rId6"/>
    <p:sldLayoutId id="2147483652" r:id="rId7"/>
    <p:sldLayoutId id="2147483661" r:id="rId8"/>
  </p:sldLayoutIdLst>
  <p:timing>
    <p:tnLst>
      <p:par>
        <p:cTn id="1" dur="indefinite" restart="never" nodeType="tmRoot"/>
      </p:par>
    </p:tnLst>
  </p:timing>
  <p:txStyles>
    <p:titleStyle>
      <a:lvl1pPr algn="l" defTabSz="914400" rtl="0" eaLnBrk="1" latinLnBrk="0" hangingPunct="1">
        <a:spcBef>
          <a:spcPct val="0"/>
        </a:spcBef>
        <a:buNone/>
        <a:defRPr sz="4000" kern="1200" cap="all" spc="400" baseline="0">
          <a:solidFill>
            <a:schemeClr val="tx1"/>
          </a:solidFill>
          <a:latin typeface="Univers Next Pro Condensed" panose="020B0906030202020203" pitchFamily="34" charset="0"/>
          <a:ea typeface="+mj-ea"/>
          <a:cs typeface="+mj-cs"/>
        </a:defRPr>
      </a:lvl1pPr>
    </p:titleStyle>
    <p:bodyStyle>
      <a:lvl1pPr marL="342900" indent="-342900" algn="l" defTabSz="914400" rtl="0" eaLnBrk="1" latinLnBrk="0" hangingPunct="1">
        <a:spcBef>
          <a:spcPct val="20000"/>
        </a:spcBef>
        <a:buClr>
          <a:srgbClr val="00ADF9"/>
        </a:buClr>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spcBef>
          <a:spcPct val="20000"/>
        </a:spcBef>
        <a:buClr>
          <a:srgbClr val="999999"/>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00ADF9"/>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999999"/>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0ADF9"/>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oung girl from Syria waits in a queue of people waiting to board a train to Serbia. Photo: Unicef/2015/Georgiev"/>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8168" y="692696"/>
            <a:ext cx="3425832" cy="1512168"/>
          </a:xfrm>
          <a:prstGeom prst="rect">
            <a:avLst/>
          </a:prstGeom>
        </p:spPr>
      </p:pic>
      <p:sp>
        <p:nvSpPr>
          <p:cNvPr id="2" name="Title 1"/>
          <p:cNvSpPr>
            <a:spLocks noGrp="1"/>
          </p:cNvSpPr>
          <p:nvPr>
            <p:ph type="ctrTitle"/>
          </p:nvPr>
        </p:nvSpPr>
        <p:spPr>
          <a:xfrm>
            <a:off x="0" y="5085184"/>
            <a:ext cx="7164288" cy="707886"/>
          </a:xfrm>
        </p:spPr>
        <p:txBody>
          <a:bodyPr/>
          <a:lstStyle/>
          <a:p>
            <a:r>
              <a:rPr lang="en-GB" b="1" spc="200" dirty="0" smtClean="0">
                <a:latin typeface="Arial"/>
                <a:cs typeface="Arial"/>
              </a:rPr>
              <a:t>Where in the world? </a:t>
            </a:r>
            <a:endParaRPr lang="en-GB" b="1" spc="200" dirty="0">
              <a:latin typeface="Arial"/>
              <a:cs typeface="Arial"/>
            </a:endParaRPr>
          </a:p>
        </p:txBody>
      </p:sp>
    </p:spTree>
    <p:extLst>
      <p:ext uri="{BB962C8B-B14F-4D97-AF65-F5344CB8AC3E}">
        <p14:creationId xmlns:p14="http://schemas.microsoft.com/office/powerpoint/2010/main" val="283814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9512" y="274638"/>
            <a:ext cx="8507288" cy="1143000"/>
          </a:xfrm>
        </p:spPr>
        <p:txBody>
          <a:bodyPr/>
          <a:lstStyle/>
          <a:p>
            <a:r>
              <a:rPr lang="en-GB" b="1" spc="200" dirty="0" smtClean="0">
                <a:latin typeface="Arial"/>
                <a:cs typeface="Arial"/>
              </a:rPr>
              <a:t>Leaving home</a:t>
            </a:r>
            <a:endParaRPr lang="en-GB" b="1" spc="200" dirty="0">
              <a:latin typeface="Arial"/>
              <a:cs typeface="Arial"/>
            </a:endParaRPr>
          </a:p>
        </p:txBody>
      </p:sp>
      <p:sp>
        <p:nvSpPr>
          <p:cNvPr id="2" name="TextBox 1"/>
          <p:cNvSpPr txBox="1"/>
          <p:nvPr/>
        </p:nvSpPr>
        <p:spPr>
          <a:xfrm>
            <a:off x="4067944" y="4077072"/>
            <a:ext cx="4820315" cy="1200329"/>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In different parts of the world </a:t>
            </a:r>
          </a:p>
          <a:p>
            <a:r>
              <a:rPr lang="en-GB" sz="2400" dirty="0" smtClean="0">
                <a:latin typeface="Arial" panose="020B0604020202020204" pitchFamily="34" charset="0"/>
                <a:cs typeface="Arial" panose="020B0604020202020204" pitchFamily="34" charset="0"/>
              </a:rPr>
              <a:t>people are sometimes </a:t>
            </a:r>
          </a:p>
          <a:p>
            <a:r>
              <a:rPr lang="en-GB" sz="2400" b="1" dirty="0" smtClean="0">
                <a:latin typeface="Arial" panose="020B0604020202020204" pitchFamily="34" charset="0"/>
                <a:cs typeface="Arial" panose="020B0604020202020204" pitchFamily="34" charset="0"/>
              </a:rPr>
              <a:t>forced to leave their homes</a:t>
            </a:r>
            <a:r>
              <a:rPr lang="en-GB" sz="2400" dirty="0" smtClean="0">
                <a:latin typeface="Arial" panose="020B0604020202020204" pitchFamily="34" charset="0"/>
                <a:cs typeface="Arial" panose="020B0604020202020204" pitchFamily="34" charset="0"/>
              </a:rPr>
              <a:t>.</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534" y="1700807"/>
            <a:ext cx="3237123" cy="2160240"/>
          </a:xfrm>
          <a:prstGeom prst="rect">
            <a:avLst/>
          </a:prstGeom>
        </p:spPr>
      </p:pic>
      <p:pic>
        <p:nvPicPr>
          <p:cNvPr id="1032" name="Picture 8" descr="http://www.unhcr.org/thumb1/55c4c524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4422" y="4077072"/>
            <a:ext cx="3205580" cy="213171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 man sits by a train, holding a chil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7944" y="1700808"/>
            <a:ext cx="3236313" cy="2153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466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10" name="Title 1"/>
          <p:cNvSpPr txBox="1">
            <a:spLocks/>
          </p:cNvSpPr>
          <p:nvPr/>
        </p:nvSpPr>
        <p:spPr>
          <a:xfrm>
            <a:off x="251520" y="404664"/>
            <a:ext cx="8712968" cy="992752"/>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cap="all" spc="400" baseline="0">
                <a:solidFill>
                  <a:schemeClr val="tx1"/>
                </a:solidFill>
                <a:latin typeface="Univers Next Pro Condensed" panose="020B0906030202020203" pitchFamily="34" charset="0"/>
                <a:ea typeface="+mj-ea"/>
                <a:cs typeface="+mj-cs"/>
              </a:defRPr>
            </a:lvl1pPr>
          </a:lstStyle>
          <a:p>
            <a:r>
              <a:rPr lang="en-GB" b="1" spc="200" dirty="0" smtClean="0">
                <a:latin typeface="Arial"/>
                <a:cs typeface="Arial"/>
              </a:rPr>
              <a:t>Millions displaced</a:t>
            </a:r>
            <a:endParaRPr lang="en-GB" b="1" spc="200" dirty="0">
              <a:latin typeface="Arial"/>
              <a:cs typeface="Aria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3100" y="1450994"/>
            <a:ext cx="5117800" cy="5407006"/>
          </a:xfrm>
          <a:prstGeom prst="rect">
            <a:avLst/>
          </a:prstGeom>
        </p:spPr>
      </p:pic>
    </p:spTree>
    <p:extLst>
      <p:ext uri="{BB962C8B-B14F-4D97-AF65-F5344CB8AC3E}">
        <p14:creationId xmlns:p14="http://schemas.microsoft.com/office/powerpoint/2010/main" val="3927179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spc="200" dirty="0" smtClean="0">
                <a:latin typeface="Arial"/>
                <a:cs typeface="Arial"/>
              </a:rPr>
              <a:t>Long Journeys </a:t>
            </a:r>
            <a:endParaRPr lang="en-GB" b="1" spc="200" dirty="0">
              <a:latin typeface="Arial"/>
              <a:cs typeface="Arial"/>
            </a:endParaRPr>
          </a:p>
        </p:txBody>
      </p:sp>
      <p:sp>
        <p:nvSpPr>
          <p:cNvPr id="3" name="Rectangle 2"/>
          <p:cNvSpPr/>
          <p:nvPr/>
        </p:nvSpPr>
        <p:spPr>
          <a:xfrm>
            <a:off x="467544" y="1556792"/>
            <a:ext cx="8136904" cy="2016224"/>
          </a:xfrm>
          <a:prstGeom prst="rect">
            <a:avLst/>
          </a:prstGeom>
        </p:spPr>
        <p:txBody>
          <a:bodyPr>
            <a:noAutofit/>
          </a:bodyPr>
          <a:lstStyle/>
          <a:p>
            <a:r>
              <a:rPr lang="en-GB" sz="2400" b="1" dirty="0" smtClean="0">
                <a:solidFill>
                  <a:srgbClr val="00AEEF"/>
                </a:solidFill>
                <a:latin typeface="Arial" panose="020B0604020202020204" pitchFamily="34" charset="0"/>
                <a:cs typeface="Arial" panose="020B0604020202020204" pitchFamily="34" charset="0"/>
              </a:rPr>
              <a:t>Think about a long journey you have made.</a:t>
            </a:r>
            <a:endParaRPr lang="en-GB" sz="2400" b="1" dirty="0">
              <a:solidFill>
                <a:srgbClr val="00AEEF"/>
              </a:solidFill>
              <a:latin typeface="Arial" panose="020B0604020202020204" pitchFamily="34" charset="0"/>
              <a:cs typeface="Arial" panose="020B0604020202020204" pitchFamily="34" charset="0"/>
            </a:endParaRPr>
          </a:p>
        </p:txBody>
      </p:sp>
      <p:sp>
        <p:nvSpPr>
          <p:cNvPr id="4" name="Rectangle 3"/>
          <p:cNvSpPr/>
          <p:nvPr/>
        </p:nvSpPr>
        <p:spPr>
          <a:xfrm>
            <a:off x="453897" y="2420888"/>
            <a:ext cx="7790511" cy="3384376"/>
          </a:xfrm>
          <a:prstGeom prst="rect">
            <a:avLst/>
          </a:prstGeom>
          <a:ln w="15875">
            <a:noFill/>
          </a:ln>
        </p:spPr>
        <p:txBody>
          <a:bodyPr>
            <a:noAutofit/>
          </a:bodyPr>
          <a:lstStyle/>
          <a:p>
            <a:r>
              <a:rPr lang="en-US" sz="2400" b="1" dirty="0" smtClean="0">
                <a:solidFill>
                  <a:srgbClr val="00AEEF"/>
                </a:solidFill>
                <a:latin typeface="Arial"/>
              </a:rPr>
              <a:t>YOUR TASK</a:t>
            </a:r>
            <a:r>
              <a:rPr lang="en-US" sz="2400" b="1" dirty="0">
                <a:solidFill>
                  <a:srgbClr val="00AEEF"/>
                </a:solidFill>
                <a:latin typeface="Arial"/>
                <a:ea typeface="Calibri"/>
              </a:rPr>
              <a:t> </a:t>
            </a:r>
            <a:endParaRPr lang="en-US" sz="2400" b="1" dirty="0" smtClean="0">
              <a:solidFill>
                <a:srgbClr val="00AEEF"/>
              </a:solidFill>
              <a:latin typeface="Arial"/>
              <a:ea typeface="Calibri"/>
            </a:endParaRPr>
          </a:p>
          <a:p>
            <a:endParaRPr lang="en-US" sz="2400" b="1" dirty="0" smtClean="0">
              <a:latin typeface="Arial"/>
              <a:ea typeface="Calibri"/>
            </a:endParaRPr>
          </a:p>
          <a:p>
            <a:r>
              <a:rPr lang="en-US" sz="2400" b="1" dirty="0" smtClean="0">
                <a:latin typeface="Arial"/>
              </a:rPr>
              <a:t>Draw a picture or write about how you felt during your journey.</a:t>
            </a:r>
          </a:p>
          <a:p>
            <a:endParaRPr lang="en-US" sz="2400" b="1" dirty="0">
              <a:latin typeface="Arial"/>
            </a:endParaRPr>
          </a:p>
          <a:p>
            <a:r>
              <a:rPr lang="en-US" sz="2400" dirty="0" smtClean="0">
                <a:latin typeface="Arial"/>
              </a:rPr>
              <a:t>You need to think about the different ways you travelled (did you walk or travel by car, boat or </a:t>
            </a:r>
            <a:r>
              <a:rPr lang="en-US" sz="2400" dirty="0" err="1" smtClean="0">
                <a:latin typeface="Arial"/>
              </a:rPr>
              <a:t>aeroplane</a:t>
            </a:r>
            <a:r>
              <a:rPr lang="en-US" sz="2400" dirty="0" smtClean="0">
                <a:latin typeface="Arial"/>
              </a:rPr>
              <a:t>?).  </a:t>
            </a:r>
          </a:p>
          <a:p>
            <a:endParaRPr lang="en-US" sz="2400" dirty="0">
              <a:latin typeface="Arial"/>
            </a:endParaRPr>
          </a:p>
          <a:p>
            <a:r>
              <a:rPr lang="en-US" sz="2400" dirty="0" smtClean="0">
                <a:latin typeface="Arial"/>
              </a:rPr>
              <a:t>Were you excited, bored or tired?</a:t>
            </a:r>
          </a:p>
          <a:p>
            <a:endParaRPr lang="en-US" b="1" dirty="0">
              <a:latin typeface="Arial"/>
            </a:endParaRPr>
          </a:p>
          <a:p>
            <a:endParaRPr lang="en-US" b="1" dirty="0" smtClean="0">
              <a:latin typeface="Arial"/>
            </a:endParaRPr>
          </a:p>
          <a:p>
            <a:pPr algn="ctr"/>
            <a:endParaRPr lang="en-GB" sz="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140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spc="200" dirty="0" smtClean="0">
                <a:latin typeface="Arial"/>
                <a:cs typeface="Arial"/>
              </a:rPr>
              <a:t>Compare your journeys</a:t>
            </a:r>
            <a:endParaRPr lang="en-GB" b="1" spc="200" dirty="0">
              <a:latin typeface="Arial"/>
              <a:cs typeface="Arial"/>
            </a:endParaRPr>
          </a:p>
        </p:txBody>
      </p:sp>
      <p:sp>
        <p:nvSpPr>
          <p:cNvPr id="5" name="TextBox 4"/>
          <p:cNvSpPr txBox="1"/>
          <p:nvPr/>
        </p:nvSpPr>
        <p:spPr>
          <a:xfrm>
            <a:off x="516977" y="1916832"/>
            <a:ext cx="7920880" cy="2880320"/>
          </a:xfrm>
          <a:prstGeom prst="rect">
            <a:avLst/>
          </a:prstGeom>
          <a:noFill/>
        </p:spPr>
        <p:txBody>
          <a:bodyPr wrap="square" rtlCol="0">
            <a:noAutofit/>
          </a:bodyPr>
          <a:lstStyle/>
          <a:p>
            <a:pPr marL="342900" indent="-342900">
              <a:buFont typeface="Wingdings" panose="05000000000000000000" pitchFamily="2" charset="2"/>
              <a:buChar char="§"/>
            </a:pPr>
            <a:r>
              <a:rPr lang="en-GB" sz="2400" dirty="0" smtClean="0">
                <a:latin typeface="Arial" panose="020B0604020202020204" pitchFamily="34" charset="0"/>
                <a:cs typeface="Arial" panose="020B0604020202020204" pitchFamily="34" charset="0"/>
              </a:rPr>
              <a:t>How is your journey different from the journeys of children travelling to Europe from Syria, </a:t>
            </a:r>
            <a:r>
              <a:rPr lang="en-GB" sz="2400" dirty="0">
                <a:latin typeface="Arial" panose="020B0604020202020204" pitchFamily="34" charset="0"/>
                <a:cs typeface="Arial" panose="020B0604020202020204" pitchFamily="34" charset="0"/>
              </a:rPr>
              <a:t>I</a:t>
            </a:r>
            <a:r>
              <a:rPr lang="en-GB" sz="2400" dirty="0" smtClean="0">
                <a:latin typeface="Arial" panose="020B0604020202020204" pitchFamily="34" charset="0"/>
                <a:cs typeface="Arial" panose="020B0604020202020204" pitchFamily="34" charset="0"/>
              </a:rPr>
              <a:t>raq or Afghanistan?</a:t>
            </a:r>
          </a:p>
          <a:p>
            <a:pPr marL="342900" indent="-342900">
              <a:buFont typeface="Wingdings" panose="05000000000000000000" pitchFamily="2" charset="2"/>
              <a:buChar char="§"/>
            </a:pPr>
            <a:endParaRPr lang="en-GB"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GB" sz="2400" dirty="0" smtClean="0">
                <a:latin typeface="Arial" panose="020B0604020202020204" pitchFamily="34" charset="0"/>
                <a:cs typeface="Arial" panose="020B0604020202020204" pitchFamily="34" charset="0"/>
              </a:rPr>
              <a:t>What rights did you have when you were travelling?</a:t>
            </a:r>
          </a:p>
          <a:p>
            <a:pPr marL="342900" indent="-342900">
              <a:buFont typeface="Wingdings" panose="05000000000000000000" pitchFamily="2" charset="2"/>
              <a:buChar char="§"/>
            </a:pPr>
            <a:endParaRPr lang="en-GB"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GB" sz="2400" dirty="0" smtClean="0">
                <a:latin typeface="Arial" panose="020B0604020202020204" pitchFamily="34" charset="0"/>
                <a:cs typeface="Arial" panose="020B0604020202020204" pitchFamily="34" charset="0"/>
              </a:rPr>
              <a:t>What rights are children and their families trying to protect when they travel to Europe?</a:t>
            </a:r>
            <a:endParaRPr lang="en-GB"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endParaRPr lang="en-GB"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endParaRPr lang="en-GB"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36071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1815</TotalTime>
  <Words>1262</Words>
  <Application>Microsoft Office PowerPoint</Application>
  <PresentationFormat>On-screen Show (4:3)</PresentationFormat>
  <Paragraphs>79</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Wingdings</vt:lpstr>
      <vt:lpstr>Univers Next Pro Condensed</vt:lpstr>
      <vt:lpstr>Courier New</vt:lpstr>
      <vt:lpstr>Office Theme</vt:lpstr>
      <vt:lpstr>Where in the world? </vt:lpstr>
      <vt:lpstr>Leaving home</vt:lpstr>
      <vt:lpstr> </vt:lpstr>
      <vt:lpstr>Long Journeys </vt:lpstr>
      <vt:lpstr>Compare your journeys</vt:lpstr>
    </vt:vector>
  </TitlesOfParts>
  <Company>UNICEF UK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McCaul</dc:creator>
  <cp:lastModifiedBy>Stephanie Yates</cp:lastModifiedBy>
  <cp:revision>152</cp:revision>
  <dcterms:created xsi:type="dcterms:W3CDTF">2014-10-31T12:48:46Z</dcterms:created>
  <dcterms:modified xsi:type="dcterms:W3CDTF">2016-04-20T17:38:19Z</dcterms:modified>
</cp:coreProperties>
</file>