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handoutMasterIdLst>
    <p:handoutMasterId r:id="rId11"/>
  </p:handoutMasterIdLst>
  <p:sldIdLst>
    <p:sldId id="256" r:id="rId2"/>
    <p:sldId id="277" r:id="rId3"/>
    <p:sldId id="270" r:id="rId4"/>
    <p:sldId id="269" r:id="rId5"/>
    <p:sldId id="274" r:id="rId6"/>
    <p:sldId id="273" r:id="rId7"/>
    <p:sldId id="272" r:id="rId8"/>
    <p:sldId id="276"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Univers Next Pro Condensed" panose="020B0906030202020203" pitchFamily="34" charset="0"/>
      <p:bold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ADF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3" autoAdjust="0"/>
    <p:restoredTop sz="60924" autoAdjust="0"/>
  </p:normalViewPr>
  <p:slideViewPr>
    <p:cSldViewPr>
      <p:cViewPr>
        <p:scale>
          <a:sx n="62" d="100"/>
          <a:sy n="62" d="100"/>
        </p:scale>
        <p:origin x="-14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890" y="18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EA2A0B-F36F-4B3F-84C3-EFB7110F3E28}" type="datetimeFigureOut">
              <a:rPr lang="en-GB" smtClean="0"/>
              <a:t>20/04/2016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942D0A-9682-4A15-A246-53AF8061BA29}" type="slidenum">
              <a:rPr lang="en-GB" smtClean="0"/>
              <a:t>‹#›</a:t>
            </a:fld>
            <a:endParaRPr lang="en-GB"/>
          </a:p>
        </p:txBody>
      </p:sp>
    </p:spTree>
    <p:extLst>
      <p:ext uri="{BB962C8B-B14F-4D97-AF65-F5344CB8AC3E}">
        <p14:creationId xmlns:p14="http://schemas.microsoft.com/office/powerpoint/2010/main" val="2153515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37F56-A6BE-40DA-B984-8DF29E8A00B3}" type="datetimeFigureOut">
              <a:rPr lang="en-GB" smtClean="0"/>
              <a:t>20/04/2016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6FA2F-93B7-4104-BD29-D6F4E332A84C}" type="slidenum">
              <a:rPr lang="en-GB" smtClean="0"/>
              <a:t>‹#›</a:t>
            </a:fld>
            <a:endParaRPr lang="en-GB"/>
          </a:p>
        </p:txBody>
      </p:sp>
    </p:spTree>
    <p:extLst>
      <p:ext uri="{BB962C8B-B14F-4D97-AF65-F5344CB8AC3E}">
        <p14:creationId xmlns:p14="http://schemas.microsoft.com/office/powerpoint/2010/main" val="246594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unicef.uk/refugee-resource-pack"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blogs.unicef.org.uk/2015/09/07/refugee-crisis-syria-mobile-app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logs.unicef.org.uk/2015/08/29/refugee-migrant-children-conflict-syria-iraq-europe/"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blogs.unicef.org/blog/what-you-need-to-know-about-children-on-the-move-in-europe/" TargetMode="External"/><Relationship Id="rId4" Type="http://schemas.openxmlformats.org/officeDocument/2006/relationships/hyperlink" Target="http://www.unhcr.org/55c4d1fc2.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it.ly/CRC-over1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latin typeface="Arial" panose="020B0604020202020204" pitchFamily="34" charset="0"/>
                <a:cs typeface="Arial" panose="020B0604020202020204" pitchFamily="34" charset="0"/>
              </a:rPr>
              <a:t>This</a:t>
            </a:r>
            <a:r>
              <a:rPr lang="en-GB" b="1" baseline="0" dirty="0" smtClean="0">
                <a:latin typeface="Arial" panose="020B0604020202020204" pitchFamily="34" charset="0"/>
                <a:cs typeface="Arial" panose="020B0604020202020204" pitchFamily="34" charset="0"/>
              </a:rPr>
              <a:t> </a:t>
            </a:r>
            <a:r>
              <a:rPr lang="en-GB" b="1" baseline="0" dirty="0" err="1" smtClean="0">
                <a:latin typeface="Arial" panose="020B0604020202020204" pitchFamily="34" charset="0"/>
                <a:cs typeface="Arial" panose="020B0604020202020204" pitchFamily="34" charset="0"/>
              </a:rPr>
              <a:t>powerpoint</a:t>
            </a:r>
            <a:r>
              <a:rPr lang="en-GB" b="1" baseline="0" dirty="0" smtClean="0">
                <a:latin typeface="Arial" panose="020B0604020202020204" pitchFamily="34" charset="0"/>
                <a:cs typeface="Arial" panose="020B0604020202020204" pitchFamily="34" charset="0"/>
              </a:rPr>
              <a:t> presentation accompanies activity 1 ‘Where in the World’ for secondary school children in Unicef UK’s ‘In search of safety: children and the refugee </a:t>
            </a:r>
            <a:r>
              <a:rPr lang="en-GB" b="1" baseline="0" dirty="0" smtClean="0">
                <a:latin typeface="Arial" panose="020B0604020202020204" pitchFamily="34" charset="0"/>
                <a:cs typeface="Arial" panose="020B0604020202020204" pitchFamily="34" charset="0"/>
              </a:rPr>
              <a:t>crisis </a:t>
            </a:r>
            <a:r>
              <a:rPr lang="en-GB" b="1" baseline="0" dirty="0" smtClean="0">
                <a:latin typeface="Arial" panose="020B0604020202020204" pitchFamily="34" charset="0"/>
                <a:cs typeface="Arial" panose="020B0604020202020204" pitchFamily="34" charset="0"/>
              </a:rPr>
              <a:t>in Europe</a:t>
            </a:r>
            <a:r>
              <a:rPr lang="en-GB" b="1" baseline="0" dirty="0" smtClean="0">
                <a:latin typeface="Arial" panose="020B0604020202020204" pitchFamily="34" charset="0"/>
                <a:cs typeface="Arial" panose="020B0604020202020204" pitchFamily="34" charset="0"/>
              </a:rPr>
              <a:t>’ </a:t>
            </a:r>
            <a:r>
              <a:rPr lang="en-GB" b="0" baseline="0" dirty="0" smtClean="0">
                <a:latin typeface="Arial" panose="020B0604020202020204" pitchFamily="34" charset="0"/>
                <a:cs typeface="Arial" panose="020B0604020202020204" pitchFamily="34" charset="0"/>
              </a:rPr>
              <a:t>(p. 33 in our teaching pack: </a:t>
            </a:r>
            <a:r>
              <a:rPr lang="en-GB" sz="1200" b="0" u="sng" kern="1200" dirty="0" smtClean="0">
                <a:solidFill>
                  <a:schemeClr val="tx1"/>
                </a:solidFill>
                <a:effectLst/>
                <a:latin typeface="Arial" panose="020B0604020202020204" pitchFamily="34" charset="0"/>
                <a:cs typeface="Arial" panose="020B0604020202020204" pitchFamily="34" charset="0"/>
                <a:hlinkClick r:id="rId3"/>
              </a:rPr>
              <a:t>http://unicef.uk/refugee-resource-pack</a:t>
            </a:r>
            <a:r>
              <a:rPr lang="en-GB" sz="1200" b="0" u="sng" kern="1200" dirty="0" smtClean="0">
                <a:solidFill>
                  <a:schemeClr val="tx1"/>
                </a:solidFill>
                <a:effectLst/>
                <a:latin typeface="Arial" panose="020B0604020202020204" pitchFamily="34" charset="0"/>
                <a:cs typeface="Arial" panose="020B0604020202020204" pitchFamily="34" charset="0"/>
              </a:rPr>
              <a:t>)</a:t>
            </a:r>
            <a:r>
              <a:rPr lang="en-GB" sz="1200" b="0" kern="1200" dirty="0" smtClean="0">
                <a:solidFill>
                  <a:schemeClr val="tx1"/>
                </a:solidFill>
                <a:effectLst/>
                <a:latin typeface="Arial" panose="020B0604020202020204" pitchFamily="34" charset="0"/>
                <a:cs typeface="Arial" panose="020B0604020202020204" pitchFamily="34" charset="0"/>
              </a:rPr>
              <a:t> </a:t>
            </a:r>
            <a:endParaRPr lang="en-GB"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Title slide to the ‘Where</a:t>
            </a:r>
            <a:r>
              <a:rPr lang="en-GB" baseline="0" dirty="0" smtClean="0">
                <a:latin typeface="Arial" panose="020B0604020202020204" pitchFamily="34" charset="0"/>
                <a:cs typeface="Arial" panose="020B0604020202020204" pitchFamily="34" charset="0"/>
              </a:rPr>
              <a:t> in the world?</a:t>
            </a:r>
            <a:r>
              <a:rPr lang="en-GB" dirty="0" smtClean="0">
                <a:latin typeface="Arial" panose="020B0604020202020204" pitchFamily="34" charset="0"/>
                <a:cs typeface="Arial" panose="020B0604020202020204" pitchFamily="34" charset="0"/>
              </a:rPr>
              <a:t>’ secondary</a:t>
            </a:r>
            <a:r>
              <a:rPr lang="en-GB" baseline="0" dirty="0" smtClean="0">
                <a:latin typeface="Arial" panose="020B0604020202020204" pitchFamily="34" charset="0"/>
                <a:cs typeface="Arial" panose="020B0604020202020204" pitchFamily="34" charset="0"/>
              </a:rPr>
              <a:t> activity</a:t>
            </a:r>
            <a:r>
              <a:rPr lang="en-GB" dirty="0" smtClean="0">
                <a:latin typeface="Arial" panose="020B0604020202020204" pitchFamily="34" charset="0"/>
                <a:cs typeface="Arial" panose="020B0604020202020204" pitchFamily="34" charset="0"/>
              </a:rPr>
              <a:t>.</a:t>
            </a:r>
            <a:r>
              <a:rPr lang="en-GB" sz="1200" kern="1200" dirty="0" smtClean="0">
                <a:solidFill>
                  <a:schemeClr val="tx1"/>
                </a:solidFill>
                <a:effectLst/>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GB" sz="1200" kern="1200" dirty="0" smtClean="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u="sng" kern="1200" dirty="0" smtClean="0">
                <a:solidFill>
                  <a:schemeClr val="tx1"/>
                </a:solidFill>
                <a:effectLst/>
                <a:latin typeface="Arial" panose="020B0604020202020204" pitchFamily="34" charset="0"/>
                <a:cs typeface="Arial" panose="020B0604020202020204" pitchFamily="34" charset="0"/>
              </a:rPr>
              <a:t>The picture</a:t>
            </a:r>
            <a:r>
              <a:rPr lang="en-GB" sz="1200" kern="1200" dirty="0" smtClean="0">
                <a:solidFill>
                  <a:schemeClr val="tx1"/>
                </a:solidFill>
                <a:effectLst/>
                <a:latin typeface="Arial" panose="020B0604020202020204" pitchFamily="34" charset="0"/>
                <a:cs typeface="Arial" panose="020B0604020202020204" pitchFamily="34" charset="0"/>
              </a:rPr>
              <a:t>:</a:t>
            </a:r>
            <a:r>
              <a:rPr lang="en-GB" sz="1200" kern="1200" baseline="0" dirty="0" smtClean="0">
                <a:solidFill>
                  <a:schemeClr val="tx1"/>
                </a:solidFill>
                <a:effectLst/>
                <a:latin typeface="Arial" panose="020B0604020202020204" pitchFamily="34" charset="0"/>
                <a:cs typeface="Arial" panose="020B0604020202020204" pitchFamily="34" charset="0"/>
              </a:rPr>
              <a:t> mobile apps are a lifeline for young Syrian refugees</a:t>
            </a:r>
            <a:r>
              <a:rPr lang="en-GB" sz="1200" kern="1200" dirty="0" smtClean="0">
                <a:solidFill>
                  <a:schemeClr val="tx1"/>
                </a:solidFill>
                <a:effectLst/>
                <a:latin typeface="Arial" panose="020B0604020202020204" pitchFamily="34" charset="0"/>
                <a:cs typeface="Arial" panose="020B0604020202020204" pitchFamily="34" charset="0"/>
              </a:rPr>
              <a:t>.</a:t>
            </a:r>
            <a:r>
              <a:rPr lang="en-GB" sz="1200" kern="1200" baseline="0" dirty="0" smtClean="0">
                <a:solidFill>
                  <a:schemeClr val="tx1"/>
                </a:solidFill>
                <a:effectLst/>
                <a:latin typeface="Arial" panose="020B0604020202020204" pitchFamily="34" charset="0"/>
                <a:cs typeface="Arial" panose="020B0604020202020204" pitchFamily="34" charset="0"/>
              </a:rPr>
              <a:t>  See </a:t>
            </a:r>
            <a:r>
              <a:rPr lang="en-GB" dirty="0">
                <a:latin typeface="Arial" panose="020B0604020202020204" pitchFamily="34" charset="0"/>
                <a:cs typeface="Arial" panose="020B0604020202020204" pitchFamily="34" charset="0"/>
                <a:hlinkClick r:id="rId4"/>
              </a:rPr>
              <a:t>https://blogs.unicef.org.uk/2015/09/07/refugee-crisis-syria-mobile-apps</a:t>
            </a:r>
            <a:r>
              <a:rPr lang="en-GB" dirty="0" smtClean="0">
                <a:latin typeface="Arial" panose="020B0604020202020204" pitchFamily="34" charset="0"/>
                <a:cs typeface="Arial" panose="020B0604020202020204" pitchFamily="34" charset="0"/>
                <a:hlinkClick r:id="rId4"/>
              </a:rPr>
              <a:t>/</a:t>
            </a:r>
            <a:r>
              <a:rPr lang="en-GB" dirty="0" smtClean="0">
                <a:latin typeface="Arial" panose="020B0604020202020204" pitchFamily="34" charset="0"/>
                <a:cs typeface="Arial" panose="020B0604020202020204" pitchFamily="34" charset="0"/>
              </a:rPr>
              <a:t> for details</a:t>
            </a:r>
          </a:p>
          <a:p>
            <a:endParaRPr lang="en-GB" dirty="0" smtClean="0">
              <a:latin typeface="Arial" panose="020B0604020202020204" pitchFamily="34" charset="0"/>
              <a:cs typeface="Arial" panose="020B0604020202020204" pitchFamily="34" charset="0"/>
            </a:endParaRPr>
          </a:p>
          <a:p>
            <a:r>
              <a:rPr lang="en-GB" i="1" dirty="0" smtClean="0">
                <a:latin typeface="Arial" panose="020B0604020202020204" pitchFamily="34" charset="0"/>
                <a:cs typeface="Arial" panose="020B0604020202020204" pitchFamily="34" charset="0"/>
              </a:rPr>
              <a:t>(copy and paste the links in your browser)</a:t>
            </a:r>
            <a:endParaRPr lang="en-GB" i="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B6FA2F-93B7-4104-BD29-D6F4E332A84C}" type="slidenum">
              <a:rPr lang="en-GB" smtClean="0"/>
              <a:t>1</a:t>
            </a:fld>
            <a:endParaRPr lang="en-GB"/>
          </a:p>
        </p:txBody>
      </p:sp>
    </p:spTree>
    <p:extLst>
      <p:ext uri="{BB962C8B-B14F-4D97-AF65-F5344CB8AC3E}">
        <p14:creationId xmlns:p14="http://schemas.microsoft.com/office/powerpoint/2010/main" val="42384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b="1" dirty="0" smtClean="0">
                <a:latin typeface="Arial" panose="020B0604020202020204" pitchFamily="34" charset="0"/>
                <a:cs typeface="Arial" panose="020B0604020202020204" pitchFamily="34" charset="0"/>
              </a:rPr>
              <a:t>Explain</a:t>
            </a:r>
            <a:r>
              <a:rPr lang="en-GB" b="1" baseline="0" dirty="0" smtClean="0">
                <a:latin typeface="Arial" panose="020B0604020202020204" pitchFamily="34" charset="0"/>
                <a:cs typeface="Arial" panose="020B0604020202020204" pitchFamily="34" charset="0"/>
              </a:rPr>
              <a:t> to class </a:t>
            </a:r>
            <a:r>
              <a:rPr lang="en-GB" baseline="0" dirty="0" smtClean="0">
                <a:latin typeface="Arial" panose="020B0604020202020204" pitchFamily="34" charset="0"/>
                <a:cs typeface="Arial" panose="020B0604020202020204" pitchFamily="34" charset="0"/>
              </a:rPr>
              <a:t>that people are sometimes forced to leave their home - there are around 60 million ‘displaced’ people in the world.  There are lots of reasons for this including: war or fighting between different groups of people; being treated unfairly (discriminated against); and speaking out against the government which has put the person’s life in danger.</a:t>
            </a:r>
          </a:p>
          <a:p>
            <a:pPr marL="0" indent="0">
              <a:buFont typeface="Wingdings" panose="05000000000000000000" pitchFamily="2" charset="2"/>
              <a:buNone/>
            </a:pPr>
            <a:endParaRPr lang="en-GB" baseline="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b="1" baseline="0" dirty="0" smtClean="0">
                <a:latin typeface="Arial" panose="020B0604020202020204" pitchFamily="34" charset="0"/>
                <a:cs typeface="Arial" panose="020B0604020202020204" pitchFamily="34" charset="0"/>
              </a:rPr>
              <a:t>Using the pictures </a:t>
            </a:r>
            <a:r>
              <a:rPr lang="en-GB" baseline="0" dirty="0" smtClean="0">
                <a:latin typeface="Arial" panose="020B0604020202020204" pitchFamily="34" charset="0"/>
                <a:cs typeface="Arial" panose="020B0604020202020204" pitchFamily="34" charset="0"/>
              </a:rPr>
              <a:t>ask about some of the different ways people have travelled when they have left their homes.  </a:t>
            </a:r>
          </a:p>
          <a:p>
            <a:pPr marL="0" indent="0">
              <a:buFont typeface="Wingdings" panose="05000000000000000000" pitchFamily="2" charset="2"/>
              <a:buNone/>
            </a:pPr>
            <a:endParaRPr lang="en-GB" sz="1200" kern="1200" baseline="0" dirty="0" smtClean="0">
              <a:solidFill>
                <a:schemeClr val="tx1"/>
              </a:solidFill>
              <a:effectLst/>
              <a:latin typeface="+mn-lt"/>
              <a:ea typeface="+mn-ea"/>
              <a:cs typeface="+mn-cs"/>
            </a:endParaRPr>
          </a:p>
          <a:p>
            <a:endParaRPr lang="en-GB" dirty="0">
              <a:latin typeface="Arial" panose="020B0604020202020204" pitchFamily="34" charset="0"/>
              <a:cs typeface="Arial" panose="020B0604020202020204" pitchFamily="34" charset="0"/>
            </a:endParaRPr>
          </a:p>
          <a:p>
            <a:pPr marL="628650" lvl="1" indent="-171450">
              <a:buFont typeface="Courier New" panose="02070309020205020404" pitchFamily="49" charset="0"/>
              <a:buChar char="o"/>
            </a:pPr>
            <a:r>
              <a:rPr lang="en-GB" u="sng" dirty="0">
                <a:latin typeface="Arial" panose="020B0604020202020204" pitchFamily="34" charset="0"/>
                <a:cs typeface="Arial" panose="020B0604020202020204" pitchFamily="34" charset="0"/>
              </a:rPr>
              <a:t>By foot</a:t>
            </a:r>
            <a:r>
              <a:rPr lang="en-GB" dirty="0">
                <a:latin typeface="Arial" panose="020B0604020202020204" pitchFamily="34" charset="0"/>
                <a:cs typeface="Arial" panose="020B0604020202020204" pitchFamily="34" charset="0"/>
              </a:rPr>
              <a:t>: a family walk on dirt road near the town of </a:t>
            </a:r>
            <a:r>
              <a:rPr lang="en-GB" dirty="0" err="1">
                <a:latin typeface="Arial" panose="020B0604020202020204" pitchFamily="34" charset="0"/>
                <a:cs typeface="Arial" panose="020B0604020202020204" pitchFamily="34" charset="0"/>
              </a:rPr>
              <a:t>Gevgelija</a:t>
            </a:r>
            <a:r>
              <a:rPr lang="en-GB" dirty="0">
                <a:latin typeface="Arial" panose="020B0604020202020204" pitchFamily="34" charset="0"/>
                <a:cs typeface="Arial" panose="020B0604020202020204" pitchFamily="34" charset="0"/>
              </a:rPr>
              <a:t> in the Former Yugoslav Republic of Macedonia, having crossed the border from Greece, now on their way to be registered for a temporary transit visa. Thousands of families like them are escaping conflict and insecurity in their home countries of Afghanistan, Iraq, Pakistan and Syria. Read about it on pages 15-18 and in the Appendix on pages 64-67 in the teaching pack. You can also read this blog (copy and paste the link in your browser): </a:t>
            </a:r>
            <a:r>
              <a:rPr lang="en-GB" dirty="0">
                <a:latin typeface="Arial" panose="020B0604020202020204" pitchFamily="34" charset="0"/>
                <a:cs typeface="Arial" panose="020B0604020202020204" pitchFamily="34" charset="0"/>
                <a:hlinkClick r:id="rId3"/>
              </a:rPr>
              <a:t>https://blogs.unicef.org.uk/2015/08/29/refugee-migrant-children-conflict-syria-iraq-europe/</a:t>
            </a:r>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marL="628650" lvl="1" indent="-171450">
              <a:buFont typeface="Courier New" panose="02070309020205020404" pitchFamily="49" charset="0"/>
              <a:buChar char="o"/>
            </a:pPr>
            <a:r>
              <a:rPr lang="en-GB" u="sng" dirty="0">
                <a:latin typeface="Arial" panose="020B0604020202020204" pitchFamily="34" charset="0"/>
                <a:cs typeface="Arial" panose="020B0604020202020204" pitchFamily="34" charset="0"/>
              </a:rPr>
              <a:t>By boat</a:t>
            </a:r>
            <a:r>
              <a:rPr lang="en-GB" dirty="0">
                <a:latin typeface="Arial" panose="020B0604020202020204" pitchFamily="34" charset="0"/>
                <a:cs typeface="Arial" panose="020B0604020202020204" pitchFamily="34" charset="0"/>
              </a:rPr>
              <a:t>: a group of Syrian refugees arrive on the island of Lesbos after traveling in an inflatable raft from Turkey, near </a:t>
            </a:r>
            <a:r>
              <a:rPr lang="en-GB" dirty="0" err="1">
                <a:latin typeface="Arial" panose="020B0604020202020204" pitchFamily="34" charset="0"/>
                <a:cs typeface="Arial" panose="020B0604020202020204" pitchFamily="34" charset="0"/>
              </a:rPr>
              <a:t>Skala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Sykaminias</a:t>
            </a:r>
            <a:r>
              <a:rPr lang="en-GB" dirty="0">
                <a:latin typeface="Arial" panose="020B0604020202020204" pitchFamily="34" charset="0"/>
                <a:cs typeface="Arial" panose="020B0604020202020204" pitchFamily="34" charset="0"/>
              </a:rPr>
              <a:t>, Greece. Read more about this in the teaching pack, including Why refugees are coming to Europe and Countries of Arrival on pages 15-20. See also </a:t>
            </a:r>
            <a:r>
              <a:rPr lang="en-GB" dirty="0">
                <a:latin typeface="Arial" panose="020B0604020202020204" pitchFamily="34" charset="0"/>
                <a:cs typeface="Arial" panose="020B0604020202020204" pitchFamily="34" charset="0"/>
                <a:hlinkClick r:id="rId4"/>
              </a:rPr>
              <a:t>http://www.unhcr.org/55c4d1fc2.html</a:t>
            </a:r>
            <a:r>
              <a:rPr lang="en-GB" dirty="0">
                <a:latin typeface="Arial" panose="020B0604020202020204" pitchFamily="34" charset="0"/>
                <a:cs typeface="Arial" panose="020B0604020202020204" pitchFamily="34" charset="0"/>
              </a:rPr>
              <a:t> for more details. </a:t>
            </a:r>
          </a:p>
          <a:p>
            <a:pPr lvl="1"/>
            <a:endParaRPr lang="en-GB" dirty="0">
              <a:latin typeface="Arial" panose="020B0604020202020204" pitchFamily="34" charset="0"/>
              <a:cs typeface="Arial" panose="020B0604020202020204" pitchFamily="34" charset="0"/>
            </a:endParaRPr>
          </a:p>
          <a:p>
            <a:pPr marL="628650" lvl="1" indent="-171450">
              <a:buFont typeface="Courier New" panose="02070309020205020404" pitchFamily="49" charset="0"/>
              <a:buChar char="o"/>
            </a:pPr>
            <a:r>
              <a:rPr lang="en-GB" u="sng" dirty="0">
                <a:latin typeface="Arial" panose="020B0604020202020204" pitchFamily="34" charset="0"/>
                <a:cs typeface="Arial" panose="020B0604020202020204" pitchFamily="34" charset="0"/>
              </a:rPr>
              <a:t>By train</a:t>
            </a:r>
            <a:r>
              <a:rPr lang="en-GB" dirty="0">
                <a:latin typeface="Arial" panose="020B0604020202020204" pitchFamily="34" charset="0"/>
                <a:cs typeface="Arial" panose="020B0604020202020204" pitchFamily="34" charset="0"/>
              </a:rPr>
              <a:t>: in the former Yugoslav Republic of Macedonia, a man sits on the makeshift platform holding a young child sleeping in his arms as people, primarily from Afghanistan, prepare to board the train at a reception centre for refugees and migrants, in </a:t>
            </a:r>
            <a:r>
              <a:rPr lang="en-GB" dirty="0" err="1">
                <a:latin typeface="Arial" panose="020B0604020202020204" pitchFamily="34" charset="0"/>
                <a:cs typeface="Arial" panose="020B0604020202020204" pitchFamily="34" charset="0"/>
              </a:rPr>
              <a:t>Gevgelija</a:t>
            </a:r>
            <a:r>
              <a:rPr lang="en-GB" dirty="0">
                <a:latin typeface="Arial" panose="020B0604020202020204" pitchFamily="34" charset="0"/>
                <a:cs typeface="Arial" panose="020B0604020202020204" pitchFamily="34" charset="0"/>
              </a:rPr>
              <a:t>. See </a:t>
            </a:r>
            <a:r>
              <a:rPr lang="en-GB" dirty="0">
                <a:latin typeface="Arial" panose="020B0604020202020204" pitchFamily="34" charset="0"/>
                <a:cs typeface="Arial" panose="020B0604020202020204" pitchFamily="34" charset="0"/>
                <a:hlinkClick r:id="rId5"/>
              </a:rPr>
              <a:t>https://blogs.unicef.org/blog/what-you-need-to-know-about-children-on-the-move-in-europe/</a:t>
            </a:r>
            <a:r>
              <a:rPr lang="en-GB" dirty="0">
                <a:latin typeface="Arial" panose="020B0604020202020204" pitchFamily="34" charset="0"/>
                <a:cs typeface="Arial" panose="020B0604020202020204" pitchFamily="34" charset="0"/>
              </a:rPr>
              <a:t> for details.</a:t>
            </a:r>
          </a:p>
          <a:p>
            <a:pPr marL="0" indent="0">
              <a:buFont typeface="Wingdings" panose="05000000000000000000" pitchFamily="2" charset="2"/>
              <a:buNone/>
            </a:pPr>
            <a:endParaRPr lang="en-GB" sz="1200" kern="1200" baseline="0" dirty="0" smtClean="0">
              <a:solidFill>
                <a:schemeClr val="tx1"/>
              </a:solidFill>
              <a:effectLst/>
              <a:latin typeface="+mn-lt"/>
              <a:ea typeface="+mn-ea"/>
              <a:cs typeface="+mn-cs"/>
            </a:endParaRPr>
          </a:p>
          <a:p>
            <a:pPr marL="0" indent="0">
              <a:buFont typeface="Wingdings" panose="05000000000000000000" pitchFamily="2" charset="2"/>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B6FA2F-93B7-4104-BD29-D6F4E332A84C}" type="slidenum">
              <a:rPr lang="en-GB" smtClean="0"/>
              <a:t>2</a:t>
            </a:fld>
            <a:endParaRPr lang="en-GB"/>
          </a:p>
        </p:txBody>
      </p:sp>
    </p:spTree>
    <p:extLst>
      <p:ext uri="{BB962C8B-B14F-4D97-AF65-F5344CB8AC3E}">
        <p14:creationId xmlns:p14="http://schemas.microsoft.com/office/powerpoint/2010/main" val="356079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smtClean="0">
                <a:latin typeface="Arial" panose="020B0604020202020204" pitchFamily="34" charset="0"/>
                <a:cs typeface="Arial" panose="020B0604020202020204" pitchFamily="34" charset="0"/>
              </a:rPr>
              <a:t>The slide shows the approximate numbers of people in the world who have been forcibly displaced from their homes</a:t>
            </a:r>
            <a:r>
              <a:rPr lang="en-GB" dirty="0" smtClean="0">
                <a:latin typeface="Arial" panose="020B0604020202020204" pitchFamily="34" charset="0"/>
                <a:cs typeface="Arial" panose="020B0604020202020204" pitchFamily="34" charset="0"/>
              </a:rPr>
              <a:t>.  The total</a:t>
            </a:r>
            <a:r>
              <a:rPr lang="en-GB" baseline="0" dirty="0" smtClean="0">
                <a:latin typeface="Arial" panose="020B0604020202020204" pitchFamily="34" charset="0"/>
                <a:cs typeface="Arial" panose="020B0604020202020204" pitchFamily="34" charset="0"/>
              </a:rPr>
              <a:t> is around 60 million (there are over 15 million refugees under the UN Refugee Agency and around another 5.1 million Palestinian refugees registered by another special UN agency).  </a:t>
            </a:r>
            <a:r>
              <a:rPr lang="en-GB" b="1" dirty="0" smtClean="0">
                <a:latin typeface="Arial" panose="020B0604020202020204" pitchFamily="34" charset="0"/>
                <a:cs typeface="Arial" panose="020B0604020202020204" pitchFamily="34" charset="0"/>
              </a:rPr>
              <a:t>It</a:t>
            </a:r>
            <a:r>
              <a:rPr lang="en-GB" b="1" baseline="0" dirty="0" smtClean="0">
                <a:latin typeface="Arial" panose="020B0604020202020204" pitchFamily="34" charset="0"/>
                <a:cs typeface="Arial" panose="020B0604020202020204" pitchFamily="34" charset="0"/>
              </a:rPr>
              <a:t> is important that pupils understand that when someone is forced to leave their home they may either stay in their own country or travel to a different country</a:t>
            </a:r>
            <a:r>
              <a:rPr lang="en-GB" baseline="0" dirty="0" smtClean="0">
                <a:latin typeface="Arial" panose="020B0604020202020204" pitchFamily="34" charset="0"/>
                <a:cs typeface="Arial" panose="020B0604020202020204" pitchFamily="34" charset="0"/>
              </a:rPr>
              <a:t>.  For reference:</a:t>
            </a:r>
          </a:p>
          <a:p>
            <a:pPr marL="0" indent="0">
              <a:buFont typeface="Arial" panose="020B0604020202020204" pitchFamily="34" charset="0"/>
              <a:buNone/>
            </a:pPr>
            <a:endParaRPr lang="en-US" b="0" u="none" dirty="0" smtClean="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u="none" dirty="0" smtClean="0">
                <a:latin typeface="Arial" panose="020B0604020202020204" pitchFamily="34" charset="0"/>
                <a:cs typeface="Arial" panose="020B0604020202020204" pitchFamily="34" charset="0"/>
              </a:rPr>
              <a:t>an</a:t>
            </a:r>
            <a:r>
              <a:rPr lang="en-US" b="0" u="none" baseline="0" dirty="0" smtClean="0">
                <a:latin typeface="Arial" panose="020B0604020202020204" pitchFamily="34" charset="0"/>
                <a:cs typeface="Arial" panose="020B0604020202020204" pitchFamily="34" charset="0"/>
              </a:rPr>
              <a:t> </a:t>
            </a:r>
            <a:r>
              <a:rPr lang="en-US" b="0" u="sng" baseline="0" dirty="0" smtClean="0">
                <a:latin typeface="Arial" panose="020B0604020202020204" pitchFamily="34" charset="0"/>
                <a:cs typeface="Arial" panose="020B0604020202020204" pitchFamily="34" charset="0"/>
              </a:rPr>
              <a:t>internally displaced person </a:t>
            </a:r>
            <a:r>
              <a:rPr lang="en-US" b="0" u="none" baseline="0" dirty="0" smtClean="0">
                <a:latin typeface="Arial" panose="020B0604020202020204" pitchFamily="34" charset="0"/>
                <a:cs typeface="Arial" panose="020B0604020202020204" pitchFamily="34" charset="0"/>
              </a:rPr>
              <a:t>is someone who is forced to flee their home because of war or persecution but remains within their country’s borders.</a:t>
            </a:r>
          </a:p>
          <a:p>
            <a:pPr marL="628650" lvl="1" indent="-171450">
              <a:buFont typeface="Arial" panose="020B0604020202020204" pitchFamily="34" charset="0"/>
              <a:buChar char="•"/>
            </a:pPr>
            <a:r>
              <a:rPr lang="en-US" b="0" u="none" baseline="0" dirty="0" smtClean="0">
                <a:latin typeface="Arial" panose="020B0604020202020204" pitchFamily="34" charset="0"/>
                <a:cs typeface="Arial" panose="020B0604020202020204" pitchFamily="34" charset="0"/>
              </a:rPr>
              <a:t>a </a:t>
            </a:r>
            <a:r>
              <a:rPr lang="en-US" b="0" u="sng" baseline="0" dirty="0" smtClean="0">
                <a:latin typeface="Arial" panose="020B0604020202020204" pitchFamily="34" charset="0"/>
                <a:cs typeface="Arial" panose="020B0604020202020204" pitchFamily="34" charset="0"/>
              </a:rPr>
              <a:t>refugee</a:t>
            </a:r>
            <a:r>
              <a:rPr lang="en-US" b="0" u="none" baseline="0" dirty="0" smtClean="0">
                <a:latin typeface="Arial" panose="020B0604020202020204" pitchFamily="34" charset="0"/>
                <a:cs typeface="Arial" panose="020B0604020202020204" pitchFamily="34" charset="0"/>
              </a:rPr>
              <a:t> is someone who flees their country because of risk of persecution and terror and has been given refugee status by another country (see slide 4 of ‘Word power’ resource for a full definition).</a:t>
            </a:r>
          </a:p>
          <a:p>
            <a:pPr marL="628650" lvl="1" indent="-171450">
              <a:buFont typeface="Arial" panose="020B0604020202020204" pitchFamily="34" charset="0"/>
              <a:buChar char="•"/>
            </a:pPr>
            <a:r>
              <a:rPr lang="en-US" b="0" u="none" baseline="0" dirty="0" smtClean="0">
                <a:latin typeface="Arial" panose="020B0604020202020204" pitchFamily="34" charset="0"/>
                <a:cs typeface="Arial" panose="020B0604020202020204" pitchFamily="34" charset="0"/>
              </a:rPr>
              <a:t>an </a:t>
            </a:r>
            <a:r>
              <a:rPr lang="en-US" b="0" u="sng" baseline="0" dirty="0" smtClean="0">
                <a:latin typeface="Arial" panose="020B0604020202020204" pitchFamily="34" charset="0"/>
                <a:cs typeface="Arial" panose="020B0604020202020204" pitchFamily="34" charset="0"/>
              </a:rPr>
              <a:t>asylum seeker </a:t>
            </a:r>
            <a:r>
              <a:rPr lang="en-US" b="0" u="none" baseline="0" dirty="0" smtClean="0">
                <a:latin typeface="Arial" panose="020B0604020202020204" pitchFamily="34" charset="0"/>
                <a:cs typeface="Arial" panose="020B0604020202020204" pitchFamily="34" charset="0"/>
              </a:rPr>
              <a:t>is someone who has left their country and is asking another country to </a:t>
            </a:r>
            <a:r>
              <a:rPr lang="en-US" b="0" u="none" baseline="0" dirty="0" err="1" smtClean="0">
                <a:latin typeface="Arial" panose="020B0604020202020204" pitchFamily="34" charset="0"/>
                <a:cs typeface="Arial" panose="020B0604020202020204" pitchFamily="34" charset="0"/>
              </a:rPr>
              <a:t>recognise</a:t>
            </a:r>
            <a:r>
              <a:rPr lang="en-US" b="0" u="none" baseline="0" dirty="0" smtClean="0">
                <a:latin typeface="Arial" panose="020B0604020202020204" pitchFamily="34" charset="0"/>
                <a:cs typeface="Arial" panose="020B0604020202020204" pitchFamily="34" charset="0"/>
              </a:rPr>
              <a:t> them as a refugee in order to protect them.  If the government of that country </a:t>
            </a:r>
            <a:r>
              <a:rPr lang="en-US" b="0" u="none" baseline="0" dirty="0" err="1" smtClean="0">
                <a:latin typeface="Arial" panose="020B0604020202020204" pitchFamily="34" charset="0"/>
                <a:cs typeface="Arial" panose="020B0604020202020204" pitchFamily="34" charset="0"/>
              </a:rPr>
              <a:t>recognises</a:t>
            </a:r>
            <a:r>
              <a:rPr lang="en-US" b="0" u="none" baseline="0" dirty="0" smtClean="0">
                <a:latin typeface="Arial" panose="020B0604020202020204" pitchFamily="34" charset="0"/>
                <a:cs typeface="Arial" panose="020B0604020202020204" pitchFamily="34" charset="0"/>
              </a:rPr>
              <a:t> that it would be dangerous for that person to return to their own country, they would be given refugee status.</a:t>
            </a:r>
          </a:p>
          <a:p>
            <a:endParaRPr lang="en-GB" dirty="0" smtClean="0"/>
          </a:p>
          <a:p>
            <a:r>
              <a:rPr lang="en-GB" dirty="0" smtClean="0">
                <a:latin typeface="Arial" panose="020B0604020202020204" pitchFamily="34" charset="0"/>
                <a:cs typeface="Arial" panose="020B0604020202020204" pitchFamily="34" charset="0"/>
              </a:rPr>
              <a:t>Our glossary of terms in the teaching pack has longer definitions of all the above terms (pages 57-59)</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B6FA2F-93B7-4104-BD29-D6F4E332A84C}" type="slidenum">
              <a:rPr lang="en-GB" smtClean="0"/>
              <a:t>3</a:t>
            </a:fld>
            <a:endParaRPr lang="en-GB"/>
          </a:p>
        </p:txBody>
      </p:sp>
    </p:spTree>
    <p:extLst>
      <p:ext uri="{BB962C8B-B14F-4D97-AF65-F5344CB8AC3E}">
        <p14:creationId xmlns:p14="http://schemas.microsoft.com/office/powerpoint/2010/main" val="326832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latin typeface="Arial" panose="020B0604020202020204" pitchFamily="34" charset="0"/>
                <a:cs typeface="Arial" panose="020B0604020202020204" pitchFamily="34" charset="0"/>
              </a:rPr>
              <a:t>Explain</a:t>
            </a:r>
            <a:r>
              <a:rPr lang="en-GB" baseline="0" dirty="0" smtClean="0">
                <a:latin typeface="Arial" panose="020B0604020202020204" pitchFamily="34" charset="0"/>
                <a:cs typeface="Arial" panose="020B0604020202020204" pitchFamily="34" charset="0"/>
              </a:rPr>
              <a:t> to the class about the number of people who have fled to Europe from different countries.</a:t>
            </a:r>
          </a:p>
          <a:p>
            <a:pPr marL="171450" indent="-171450" algn="l">
              <a:buFont typeface="Wingdings" panose="05000000000000000000" pitchFamily="2" charset="2"/>
              <a:buChar char="§"/>
            </a:pPr>
            <a:endParaRPr lang="en-GB" baseline="0" dirty="0" smtClean="0">
              <a:latin typeface="Arial" panose="020B0604020202020204" pitchFamily="34" charset="0"/>
              <a:cs typeface="Arial" panose="020B0604020202020204" pitchFamily="34" charset="0"/>
            </a:endParaRPr>
          </a:p>
          <a:p>
            <a:pPr marL="171450" indent="-171450" algn="l">
              <a:buFont typeface="Wingdings" panose="05000000000000000000" pitchFamily="2" charset="2"/>
              <a:buChar char="§"/>
            </a:pP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B6FA2F-93B7-4104-BD29-D6F4E332A84C}" type="slidenum">
              <a:rPr lang="en-GB" smtClean="0"/>
              <a:t>4</a:t>
            </a:fld>
            <a:endParaRPr lang="en-GB"/>
          </a:p>
        </p:txBody>
      </p:sp>
    </p:spTree>
    <p:extLst>
      <p:ext uri="{BB962C8B-B14F-4D97-AF65-F5344CB8AC3E}">
        <p14:creationId xmlns:p14="http://schemas.microsoft.com/office/powerpoint/2010/main" val="3495408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1" baseline="0" dirty="0" smtClean="0">
                <a:latin typeface="Arial" panose="020B0604020202020204" pitchFamily="34" charset="0"/>
                <a:cs typeface="Arial" panose="020B0604020202020204" pitchFamily="34" charset="0"/>
              </a:rPr>
              <a:t>Use </a:t>
            </a:r>
            <a:r>
              <a:rPr lang="en-GB" b="0" baseline="0" dirty="0" smtClean="0">
                <a:latin typeface="Arial" panose="020B0604020202020204" pitchFamily="34" charset="0"/>
                <a:cs typeface="Arial" panose="020B0604020202020204" pitchFamily="34" charset="0"/>
              </a:rPr>
              <a:t>the brief information about Syria, Afghanistan and Iraq to set the context of why so many people have fled these countries. </a:t>
            </a:r>
            <a:r>
              <a:rPr lang="en-GB" b="0" baseline="0" dirty="0" smtClean="0">
                <a:latin typeface="Arial" panose="020B0604020202020204" pitchFamily="34" charset="0"/>
                <a:cs typeface="Arial" panose="020B0604020202020204" pitchFamily="34" charset="0"/>
              </a:rPr>
              <a:t>Further </a:t>
            </a:r>
            <a:r>
              <a:rPr lang="en-GB" b="0" baseline="0" dirty="0" smtClean="0">
                <a:latin typeface="Arial" panose="020B0604020202020204" pitchFamily="34" charset="0"/>
                <a:cs typeface="Arial" panose="020B0604020202020204" pitchFamily="34" charset="0"/>
              </a:rPr>
              <a:t>information can be found in the teaching resource </a:t>
            </a:r>
            <a:r>
              <a:rPr lang="en-GB" baseline="0" dirty="0" smtClean="0">
                <a:latin typeface="Arial" panose="020B0604020202020204" pitchFamily="34" charset="0"/>
                <a:cs typeface="Arial" panose="020B0604020202020204" pitchFamily="34" charset="0"/>
              </a:rPr>
              <a:t>on pages </a:t>
            </a:r>
            <a:r>
              <a:rPr lang="en-GB" baseline="0" dirty="0" smtClean="0">
                <a:latin typeface="Arial" panose="020B0604020202020204" pitchFamily="34" charset="0"/>
                <a:cs typeface="Arial" panose="020B0604020202020204" pitchFamily="34" charset="0"/>
              </a:rPr>
              <a:t>15-18</a:t>
            </a:r>
            <a:r>
              <a:rPr lang="en-GB" dirty="0" smtClean="0">
                <a:latin typeface="Arial" panose="020B0604020202020204" pitchFamily="34" charset="0"/>
                <a:cs typeface="Arial" panose="020B0604020202020204" pitchFamily="34" charset="0"/>
              </a:rPr>
              <a:t> and in the Appendix on pages 64-67.</a:t>
            </a:r>
            <a:endParaRPr lang="en-GB" baseline="0" dirty="0" smtClean="0">
              <a:latin typeface="Arial" panose="020B0604020202020204" pitchFamily="34" charset="0"/>
              <a:cs typeface="Arial" panose="020B0604020202020204" pitchFamily="34" charset="0"/>
            </a:endParaRPr>
          </a:p>
          <a:p>
            <a:pPr marL="0" indent="0" algn="l">
              <a:buFont typeface="Wingdings" panose="05000000000000000000" pitchFamily="2" charset="2"/>
              <a:buNone/>
            </a:pP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B6FA2F-93B7-4104-BD29-D6F4E332A84C}" type="slidenum">
              <a:rPr lang="en-GB" smtClean="0"/>
              <a:t>5</a:t>
            </a:fld>
            <a:endParaRPr lang="en-GB"/>
          </a:p>
        </p:txBody>
      </p:sp>
    </p:spTree>
    <p:extLst>
      <p:ext uri="{BB962C8B-B14F-4D97-AF65-F5344CB8AC3E}">
        <p14:creationId xmlns:p14="http://schemas.microsoft.com/office/powerpoint/2010/main" val="349540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latin typeface="Arial" panose="020B0604020202020204" pitchFamily="34" charset="0"/>
                <a:cs typeface="Arial" panose="020B0604020202020204" pitchFamily="34" charset="0"/>
              </a:rPr>
              <a:t>Discuss </a:t>
            </a:r>
            <a:r>
              <a:rPr lang="en-GB" b="0" baseline="0" dirty="0" smtClean="0">
                <a:latin typeface="Arial" panose="020B0604020202020204" pitchFamily="34" charset="0"/>
                <a:cs typeface="Arial" panose="020B0604020202020204" pitchFamily="34" charset="0"/>
              </a:rPr>
              <a:t>with the class some of the key routes people are taking to Europe that are shown on the map</a:t>
            </a:r>
            <a:r>
              <a:rPr lang="en-GB" baseline="0" dirty="0" smtClean="0">
                <a:latin typeface="Arial" panose="020B0604020202020204" pitchFamily="34" charset="0"/>
                <a:cs typeface="Arial" panose="020B0604020202020204" pitchFamily="34" charset="0"/>
              </a:rPr>
              <a:t>.  In the case of people leaving Syria, Afghanistan and Iraq, remember, that many are now in countries such as Turkey, Jordan and Lebanon. For those who travelled on to Europe most people crossed the Aegean Sea from Turkey to reach Greece whilst some travelled by land to Greece or Bulgaria via Turkey. Once in Europe, some people have remained in that European country whilst others have travelled to other European countries.</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BB6FA2F-93B7-4104-BD29-D6F4E332A84C}" type="slidenum">
              <a:rPr lang="en-GB" smtClean="0"/>
              <a:t>6</a:t>
            </a:fld>
            <a:endParaRPr lang="en-GB"/>
          </a:p>
        </p:txBody>
      </p:sp>
    </p:spTree>
    <p:extLst>
      <p:ext uri="{BB962C8B-B14F-4D97-AF65-F5344CB8AC3E}">
        <p14:creationId xmlns:p14="http://schemas.microsoft.com/office/powerpoint/2010/main" val="326832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b="1" dirty="0" smtClean="0">
                <a:latin typeface="Arial" panose="020B0604020202020204" pitchFamily="34" charset="0"/>
                <a:cs typeface="Arial" panose="020B0604020202020204" pitchFamily="34" charset="0"/>
              </a:rPr>
              <a:t>Task</a:t>
            </a:r>
            <a:r>
              <a:rPr lang="en-GB" b="1" baseline="0" dirty="0" smtClean="0">
                <a:latin typeface="Arial" panose="020B0604020202020204" pitchFamily="34" charset="0"/>
                <a:cs typeface="Arial" panose="020B0604020202020204" pitchFamily="34" charset="0"/>
              </a:rPr>
              <a:t> activity: </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In the task activity pupils</a:t>
            </a:r>
            <a:r>
              <a:rPr lang="en-GB" baseline="0" dirty="0" smtClean="0">
                <a:latin typeface="Arial" panose="020B0604020202020204" pitchFamily="34" charset="0"/>
                <a:cs typeface="Arial" panose="020B0604020202020204" pitchFamily="34" charset="0"/>
              </a:rPr>
              <a:t> are asked to discuss the practical obstacles that asylum seekers from Syria, Afghanistan and Iraq face when travelling to Europe.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BB6FA2F-93B7-4104-BD29-D6F4E332A84C}" type="slidenum">
              <a:rPr lang="en-GB" smtClean="0"/>
              <a:t>7</a:t>
            </a:fld>
            <a:endParaRPr lang="en-GB"/>
          </a:p>
        </p:txBody>
      </p:sp>
    </p:spTree>
    <p:extLst>
      <p:ext uri="{BB962C8B-B14F-4D97-AF65-F5344CB8AC3E}">
        <p14:creationId xmlns:p14="http://schemas.microsoft.com/office/powerpoint/2010/main" val="326832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smtClean="0">
                <a:latin typeface="Arial" panose="020B0604020202020204" pitchFamily="34" charset="0"/>
                <a:cs typeface="Arial" panose="020B0604020202020204" pitchFamily="34" charset="0"/>
              </a:rPr>
              <a:t>Ask</a:t>
            </a:r>
            <a:r>
              <a:rPr lang="en-GB" b="1" baseline="0" dirty="0" smtClean="0">
                <a:latin typeface="Arial" panose="020B0604020202020204" pitchFamily="34" charset="0"/>
                <a:cs typeface="Arial" panose="020B0604020202020204" pitchFamily="34" charset="0"/>
              </a:rPr>
              <a:t> students to discuss </a:t>
            </a:r>
            <a:r>
              <a:rPr lang="en-GB" b="0" baseline="0" dirty="0" smtClean="0">
                <a:latin typeface="Arial" panose="020B0604020202020204" pitchFamily="34" charset="0"/>
                <a:cs typeface="Arial" panose="020B0604020202020204" pitchFamily="34" charset="0"/>
              </a:rPr>
              <a:t>what children’s rights are under threat and how these can be protected when children and young people flee to another country to seek asylum and refuge. </a:t>
            </a:r>
            <a:r>
              <a:rPr lang="en-GB" b="0" baseline="0" dirty="0" smtClean="0">
                <a:latin typeface="Arial" panose="020B0604020202020204" pitchFamily="34" charset="0"/>
                <a:cs typeface="Arial" panose="020B0604020202020204" pitchFamily="34" charset="0"/>
              </a:rPr>
              <a:t>Access </a:t>
            </a:r>
            <a:r>
              <a:rPr lang="en-GB" b="0" baseline="0" dirty="0" smtClean="0">
                <a:latin typeface="Arial" panose="020B0604020202020204" pitchFamily="34" charset="0"/>
                <a:cs typeface="Arial" panose="020B0604020202020204" pitchFamily="34" charset="0"/>
              </a:rPr>
              <a:t>to summary copies of the Convention on the Rights of the Child would help with this activity.  See </a:t>
            </a:r>
            <a:r>
              <a:rPr lang="en-GB" u="sng" dirty="0">
                <a:latin typeface="Arial" panose="020B0604020202020204" pitchFamily="34" charset="0"/>
                <a:cs typeface="Arial" panose="020B0604020202020204" pitchFamily="34" charset="0"/>
                <a:hlinkClick r:id="rId3"/>
              </a:rPr>
              <a:t>http://</a:t>
            </a:r>
            <a:r>
              <a:rPr lang="en-GB" u="sng" dirty="0" smtClean="0">
                <a:latin typeface="Arial" panose="020B0604020202020204" pitchFamily="34" charset="0"/>
                <a:cs typeface="Arial" panose="020B0604020202020204" pitchFamily="34" charset="0"/>
                <a:hlinkClick r:id="rId3"/>
              </a:rPr>
              <a:t>bit.ly/CRC-over11</a:t>
            </a:r>
            <a:r>
              <a:rPr lang="en-GB" dirty="0">
                <a:latin typeface="Arial" panose="020B0604020202020204" pitchFamily="34" charset="0"/>
                <a:cs typeface="Arial" panose="020B0604020202020204" pitchFamily="34" charset="0"/>
              </a:rPr>
              <a:t> </a:t>
            </a:r>
            <a:r>
              <a:rPr lang="en-GB" b="0" baseline="0" dirty="0" smtClean="0">
                <a:latin typeface="Arial" panose="020B0604020202020204" pitchFamily="34" charset="0"/>
                <a:cs typeface="Arial" panose="020B0604020202020204" pitchFamily="34" charset="0"/>
              </a:rPr>
              <a:t>for </a:t>
            </a:r>
            <a:r>
              <a:rPr lang="en-GB" b="0" baseline="0" dirty="0" smtClean="0">
                <a:latin typeface="Arial" panose="020B0604020202020204" pitchFamily="34" charset="0"/>
                <a:cs typeface="Arial" panose="020B0604020202020204" pitchFamily="34" charset="0"/>
              </a:rPr>
              <a:t>a summary of the Convention.</a:t>
            </a:r>
          </a:p>
          <a:p>
            <a:pPr marL="0" indent="0">
              <a:buFont typeface="Arial" panose="020B0604020202020204" pitchFamily="34" charset="0"/>
              <a:buNone/>
            </a:pPr>
            <a:endParaRPr lang="en-GB"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1" baseline="0" dirty="0" smtClean="0">
                <a:latin typeface="Arial" panose="020B0604020202020204" pitchFamily="34" charset="0"/>
                <a:cs typeface="Arial" panose="020B0604020202020204" pitchFamily="34" charset="0"/>
              </a:rPr>
              <a:t>Children’s rights affected include</a:t>
            </a:r>
            <a:r>
              <a:rPr lang="en-GB" b="0" baseline="0" dirty="0" smtClean="0">
                <a:latin typeface="Arial" panose="020B0604020202020204" pitchFamily="34" charset="0"/>
                <a:cs typeface="Arial" panose="020B0604020202020204" pitchFamily="34" charset="0"/>
              </a:rPr>
              <a:t>:</a:t>
            </a:r>
          </a:p>
          <a:p>
            <a:pPr lvl="1"/>
            <a:r>
              <a:rPr lang="en-GB" dirty="0" smtClean="0">
                <a:latin typeface="Arial" panose="020B0604020202020204" pitchFamily="34" charset="0"/>
                <a:cs typeface="Arial" panose="020B0604020202020204" pitchFamily="34" charset="0"/>
              </a:rPr>
              <a:t>    - non-discrimination (Article 2)</a:t>
            </a:r>
          </a:p>
          <a:p>
            <a:pPr lvl="1"/>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 best interests of the child (Article 3)</a:t>
            </a:r>
            <a:endParaRPr lang="en-GB" dirty="0" smtClean="0">
              <a:latin typeface="Arial" panose="020B0604020202020204" pitchFamily="34" charset="0"/>
              <a:cs typeface="Arial" panose="020B0604020202020204" pitchFamily="34" charset="0"/>
            </a:endParaRPr>
          </a:p>
          <a:p>
            <a:pPr lvl="1"/>
            <a:r>
              <a:rPr lang="en-GB" dirty="0" smtClean="0">
                <a:latin typeface="Arial" panose="020B0604020202020204" pitchFamily="34" charset="0"/>
                <a:cs typeface="Arial" panose="020B0604020202020204" pitchFamily="34" charset="0"/>
              </a:rPr>
              <a:t>    - life, survival &amp; development (Article 6)</a:t>
            </a:r>
          </a:p>
          <a:p>
            <a:pPr lvl="1"/>
            <a:r>
              <a:rPr lang="en-GB" dirty="0" smtClean="0">
                <a:latin typeface="Arial" panose="020B0604020202020204" pitchFamily="34" charset="0"/>
                <a:cs typeface="Arial" panose="020B0604020202020204" pitchFamily="34" charset="0"/>
              </a:rPr>
              <a:t>    - birth, registration,</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name, nationality, care (Article 7)</a:t>
            </a:r>
          </a:p>
          <a:p>
            <a:pPr lvl="1"/>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separation from parents (Article 9)</a:t>
            </a:r>
          </a:p>
          <a:p>
            <a:pPr lvl="1"/>
            <a:r>
              <a:rPr lang="en-GB" dirty="0" smtClean="0">
                <a:latin typeface="Arial" panose="020B0604020202020204" pitchFamily="34" charset="0"/>
                <a:cs typeface="Arial" panose="020B0604020202020204" pitchFamily="34" charset="0"/>
              </a:rPr>
              <a:t>    - respect for the views of the child (Article 12)</a:t>
            </a:r>
          </a:p>
          <a:p>
            <a:pPr lvl="1"/>
            <a:r>
              <a:rPr lang="en-GB" dirty="0" smtClean="0">
                <a:latin typeface="Arial" panose="020B0604020202020204" pitchFamily="34" charset="0"/>
                <a:cs typeface="Arial" panose="020B0604020202020204" pitchFamily="34" charset="0"/>
              </a:rPr>
              <a:t>    - the right to privacy (Article 16)</a:t>
            </a:r>
          </a:p>
          <a:p>
            <a:pPr lvl="1"/>
            <a:r>
              <a:rPr lang="en-GB" dirty="0" smtClean="0">
                <a:latin typeface="Arial" panose="020B0604020202020204" pitchFamily="34" charset="0"/>
                <a:cs typeface="Arial" panose="020B0604020202020204" pitchFamily="34" charset="0"/>
              </a:rPr>
              <a:t>    - protection from violence, abuse &amp; neglect (Article 19)</a:t>
            </a:r>
          </a:p>
          <a:p>
            <a:pPr lvl="1"/>
            <a:r>
              <a:rPr lang="en-GB" dirty="0" smtClean="0">
                <a:latin typeface="Arial" panose="020B0604020202020204" pitchFamily="34" charset="0"/>
                <a:cs typeface="Arial" panose="020B0604020202020204" pitchFamily="34" charset="0"/>
              </a:rPr>
              <a:t>    - refugee status (Article 22)</a:t>
            </a:r>
          </a:p>
          <a:p>
            <a:pPr lvl="1"/>
            <a:r>
              <a:rPr lang="en-GB" dirty="0" smtClean="0">
                <a:latin typeface="Arial" panose="020B0604020202020204" pitchFamily="34" charset="0"/>
                <a:cs typeface="Arial" panose="020B0604020202020204" pitchFamily="34" charset="0"/>
              </a:rPr>
              <a:t>    - health and access to health services (Article 24)</a:t>
            </a:r>
          </a:p>
          <a:p>
            <a:pPr lvl="1"/>
            <a:r>
              <a:rPr lang="en-GB" dirty="0" smtClean="0">
                <a:latin typeface="Arial" panose="020B0604020202020204" pitchFamily="34" charset="0"/>
                <a:cs typeface="Arial" panose="020B0604020202020204" pitchFamily="34" charset="0"/>
              </a:rPr>
              <a:t>    - the right to an adequate standard of living (Article 27)</a:t>
            </a:r>
          </a:p>
          <a:p>
            <a:pPr lvl="1"/>
            <a:r>
              <a:rPr lang="en-GB" dirty="0" smtClean="0">
                <a:latin typeface="Arial" panose="020B0604020202020204" pitchFamily="34" charset="0"/>
                <a:cs typeface="Arial" panose="020B0604020202020204" pitchFamily="34" charset="0"/>
              </a:rPr>
              <a:t>    - the right to an education (Article 28) &amp; the goals of education (Article 29) </a:t>
            </a:r>
          </a:p>
          <a:p>
            <a:pPr lvl="1"/>
            <a:r>
              <a:rPr lang="en-GB" dirty="0" smtClean="0">
                <a:latin typeface="Arial" panose="020B0604020202020204" pitchFamily="34" charset="0"/>
                <a:cs typeface="Arial" panose="020B0604020202020204" pitchFamily="34" charset="0"/>
              </a:rPr>
              <a:t>    - the right to leisure play and to take part in cultural &amp; artistic activities (Article 31) </a:t>
            </a:r>
          </a:p>
          <a:p>
            <a:pPr lvl="1"/>
            <a:r>
              <a:rPr lang="en-GB" dirty="0" smtClean="0">
                <a:latin typeface="Arial" panose="020B0604020202020204" pitchFamily="34" charset="0"/>
                <a:cs typeface="Arial" panose="020B0604020202020204" pitchFamily="34" charset="0"/>
              </a:rPr>
              <a:t>    - the right to recovery from trauma and reintegration (Article 39)</a:t>
            </a:r>
          </a:p>
          <a:p>
            <a:pPr marL="171450" indent="-171450" algn="l">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lgn="l">
              <a:buFont typeface="Wingdings" panose="05000000000000000000" pitchFamily="2" charset="2"/>
              <a:buChar char="§"/>
            </a:pPr>
            <a:endParaRPr lang="en-GB" b="0" baseline="0" dirty="0" smtClean="0">
              <a:latin typeface="Arial" panose="020B0604020202020204" pitchFamily="34" charset="0"/>
              <a:cs typeface="Arial" panose="020B0604020202020204" pitchFamily="34" charset="0"/>
            </a:endParaRPr>
          </a:p>
          <a:p>
            <a:pPr marL="171450" indent="-171450" algn="l">
              <a:buFont typeface="Wingdings" panose="05000000000000000000" pitchFamily="2" charset="2"/>
              <a:buChar char="§"/>
            </a:pPr>
            <a:endParaRPr lang="en-GB" b="1"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B6FA2F-93B7-4104-BD29-D6F4E332A84C}" type="slidenum">
              <a:rPr lang="en-GB" smtClean="0"/>
              <a:t>8</a:t>
            </a:fld>
            <a:endParaRPr lang="en-GB"/>
          </a:p>
        </p:txBody>
      </p:sp>
    </p:spTree>
    <p:extLst>
      <p:ext uri="{BB962C8B-B14F-4D97-AF65-F5344CB8AC3E}">
        <p14:creationId xmlns:p14="http://schemas.microsoft.com/office/powerpoint/2010/main" val="349540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0792138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break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spTree>
    <p:extLst>
      <p:ext uri="{BB962C8B-B14F-4D97-AF65-F5344CB8AC3E}">
        <p14:creationId xmlns:p14="http://schemas.microsoft.com/office/powerpoint/2010/main" val="2880974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576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4208" y="5477666"/>
            <a:ext cx="2699792" cy="1191693"/>
          </a:xfrm>
          <a:prstGeom prst="rect">
            <a:avLst/>
          </a:prstGeom>
        </p:spPr>
      </p:pic>
    </p:spTree>
    <p:extLst>
      <p:ext uri="{BB962C8B-B14F-4D97-AF65-F5344CB8AC3E}">
        <p14:creationId xmlns:p14="http://schemas.microsoft.com/office/powerpoint/2010/main" val="32333891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7078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89"/>
            <a:ext cx="8229600" cy="1323439"/>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1556792"/>
            <a:ext cx="8229600" cy="39604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8" name="Straight Connector 7"/>
          <p:cNvCxnSpPr/>
          <p:nvPr userDrawn="1"/>
        </p:nvCxnSpPr>
        <p:spPr>
          <a:xfrm>
            <a:off x="0" y="1369234"/>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9549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20/04/2016</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spTree>
    <p:extLst>
      <p:ext uri="{BB962C8B-B14F-4D97-AF65-F5344CB8AC3E}">
        <p14:creationId xmlns:p14="http://schemas.microsoft.com/office/powerpoint/2010/main" val="32258854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161"/>
            <a:ext cx="8229600" cy="1093751"/>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2636912"/>
            <a:ext cx="8229600" cy="295232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188919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94ABF6D-B116-48FA-8A85-4C24104CDDB3}" type="datetimeFigureOut">
              <a:rPr lang="en-GB" smtClean="0"/>
              <a:pPr/>
              <a:t>20/04/2016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99AA68-E695-4F58-BEEE-DDF7D9F5029C}" type="slidenum">
              <a:rPr lang="en-GB" smtClean="0"/>
              <a:pPr/>
              <a:t>‹#›</a:t>
            </a:fld>
            <a:endParaRPr lang="en-GB"/>
          </a:p>
        </p:txBody>
      </p:sp>
    </p:spTree>
    <p:extLst>
      <p:ext uri="{BB962C8B-B14F-4D97-AF65-F5344CB8AC3E}">
        <p14:creationId xmlns:p14="http://schemas.microsoft.com/office/powerpoint/2010/main" val="62824984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4" r:id="rId4"/>
    <p:sldLayoutId id="2147483663" r:id="rId5"/>
    <p:sldLayoutId id="2147483650" r:id="rId6"/>
    <p:sldLayoutId id="2147483652" r:id="rId7"/>
    <p:sldLayoutId id="2147483661" r:id="rId8"/>
  </p:sldLayoutIdLst>
  <p:timing>
    <p:tnLst>
      <p:par>
        <p:cTn id="1" dur="indefinite" restart="never" nodeType="tmRoot"/>
      </p:par>
    </p:tnLst>
  </p:timing>
  <p:txStyles>
    <p:titleStyle>
      <a:lvl1pPr algn="l" defTabSz="914400" rtl="0" eaLnBrk="1" latinLnBrk="0" hangingPunct="1">
        <a:spcBef>
          <a:spcPct val="0"/>
        </a:spcBef>
        <a:buNone/>
        <a:defRPr sz="4000" kern="1200" cap="all" spc="400" baseline="0">
          <a:solidFill>
            <a:schemeClr val="tx1"/>
          </a:solidFill>
          <a:latin typeface="Univers Next Pro Condensed" panose="020B0906030202020203" pitchFamily="34" charset="0"/>
          <a:ea typeface="+mj-ea"/>
          <a:cs typeface="+mj-cs"/>
        </a:defRPr>
      </a:lvl1pPr>
    </p:titleStyle>
    <p:body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ehad checks instant messages on his mobile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3" y="-1"/>
            <a:ext cx="9509620" cy="69391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2536" y="4528864"/>
            <a:ext cx="7056784" cy="707886"/>
          </a:xfrm>
        </p:spPr>
        <p:txBody>
          <a:bodyPr/>
          <a:lstStyle/>
          <a:p>
            <a:r>
              <a:rPr lang="en-GB" b="1" spc="200" dirty="0" smtClean="0">
                <a:latin typeface="Arial"/>
                <a:cs typeface="Arial"/>
              </a:rPr>
              <a:t>Where in the world?</a:t>
            </a:r>
            <a:endParaRPr lang="en-GB" b="1" spc="200" dirty="0">
              <a:latin typeface="Arial"/>
              <a:cs typeface="Aria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620688"/>
            <a:ext cx="3425832" cy="1512168"/>
          </a:xfrm>
          <a:prstGeom prst="rect">
            <a:avLst/>
          </a:prstGeom>
        </p:spPr>
      </p:pic>
    </p:spTree>
    <p:extLst>
      <p:ext uri="{BB962C8B-B14F-4D97-AF65-F5344CB8AC3E}">
        <p14:creationId xmlns:p14="http://schemas.microsoft.com/office/powerpoint/2010/main" val="283814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274638"/>
            <a:ext cx="8507288" cy="1143000"/>
          </a:xfrm>
        </p:spPr>
        <p:txBody>
          <a:bodyPr/>
          <a:lstStyle/>
          <a:p>
            <a:r>
              <a:rPr lang="en-GB" b="1" spc="200" dirty="0" smtClean="0">
                <a:latin typeface="Arial"/>
                <a:cs typeface="Arial"/>
              </a:rPr>
              <a:t>Leaving home</a:t>
            </a:r>
            <a:endParaRPr lang="en-GB" b="1" spc="200" dirty="0">
              <a:latin typeface="Arial"/>
              <a:cs typeface="Arial"/>
            </a:endParaRPr>
          </a:p>
        </p:txBody>
      </p:sp>
      <p:sp>
        <p:nvSpPr>
          <p:cNvPr id="2" name="TextBox 1"/>
          <p:cNvSpPr txBox="1"/>
          <p:nvPr/>
        </p:nvSpPr>
        <p:spPr>
          <a:xfrm>
            <a:off x="4067944" y="4077072"/>
            <a:ext cx="4820315"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In different parts of the world </a:t>
            </a:r>
          </a:p>
          <a:p>
            <a:r>
              <a:rPr lang="en-GB" sz="2400" dirty="0" smtClean="0">
                <a:latin typeface="Arial" panose="020B0604020202020204" pitchFamily="34" charset="0"/>
                <a:cs typeface="Arial" panose="020B0604020202020204" pitchFamily="34" charset="0"/>
              </a:rPr>
              <a:t>people are sometimes </a:t>
            </a:r>
          </a:p>
          <a:p>
            <a:r>
              <a:rPr lang="en-GB" sz="2400" b="1" dirty="0" smtClean="0">
                <a:latin typeface="Arial" panose="020B0604020202020204" pitchFamily="34" charset="0"/>
                <a:cs typeface="Arial" panose="020B0604020202020204" pitchFamily="34" charset="0"/>
              </a:rPr>
              <a:t>forced to leave their homes</a:t>
            </a:r>
            <a:r>
              <a:rPr lang="en-GB" sz="2400" dirty="0" smtClean="0">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534" y="1700807"/>
            <a:ext cx="3237123" cy="2160240"/>
          </a:xfrm>
          <a:prstGeom prst="rect">
            <a:avLst/>
          </a:prstGeom>
        </p:spPr>
      </p:pic>
      <p:pic>
        <p:nvPicPr>
          <p:cNvPr id="1032" name="Picture 8" descr="http://www.unhcr.org/thumb1/55c4c52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422" y="4077072"/>
            <a:ext cx="3205580" cy="21317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man sits by a train, holding a chi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1700808"/>
            <a:ext cx="3236313" cy="215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163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10" name="Title 1"/>
          <p:cNvSpPr txBox="1">
            <a:spLocks/>
          </p:cNvSpPr>
          <p:nvPr/>
        </p:nvSpPr>
        <p:spPr>
          <a:xfrm>
            <a:off x="427995" y="182408"/>
            <a:ext cx="871296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cap="all" spc="400" baseline="0">
                <a:solidFill>
                  <a:schemeClr val="tx1"/>
                </a:solidFill>
                <a:latin typeface="Univers Next Pro Condensed" panose="020B0906030202020203" pitchFamily="34" charset="0"/>
                <a:ea typeface="+mj-ea"/>
                <a:cs typeface="+mj-cs"/>
              </a:defRPr>
            </a:lvl1pPr>
          </a:lstStyle>
          <a:p>
            <a:r>
              <a:rPr lang="en-GB" sz="3600" dirty="0" smtClean="0"/>
              <a:t>Millions of people have left their homes but not by choice</a:t>
            </a:r>
            <a:endParaRPr lang="en-GB"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3100" y="1450994"/>
            <a:ext cx="5117800" cy="5407006"/>
          </a:xfrm>
          <a:prstGeom prst="rect">
            <a:avLst/>
          </a:prstGeom>
        </p:spPr>
      </p:pic>
    </p:spTree>
    <p:extLst>
      <p:ext uri="{BB962C8B-B14F-4D97-AF65-F5344CB8AC3E}">
        <p14:creationId xmlns:p14="http://schemas.microsoft.com/office/powerpoint/2010/main" val="392717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pc="200" dirty="0" smtClean="0">
                <a:latin typeface="Arial"/>
                <a:cs typeface="Arial"/>
              </a:rPr>
              <a:t>Fleeing to Europe</a:t>
            </a:r>
            <a:endParaRPr lang="en-GB" b="1" spc="200" dirty="0">
              <a:latin typeface="Arial"/>
              <a:cs typeface="Arial"/>
            </a:endParaRPr>
          </a:p>
        </p:txBody>
      </p:sp>
      <p:sp>
        <p:nvSpPr>
          <p:cNvPr id="4" name="TextBox 3"/>
          <p:cNvSpPr txBox="1"/>
          <p:nvPr/>
        </p:nvSpPr>
        <p:spPr>
          <a:xfrm>
            <a:off x="467544" y="1602653"/>
            <a:ext cx="7488832" cy="4154984"/>
          </a:xfrm>
          <a:prstGeom prst="rect">
            <a:avLst/>
          </a:prstGeom>
          <a:noFill/>
        </p:spPr>
        <p:txBody>
          <a:bodyPr wrap="square" rtlCol="0">
            <a:spAutoFit/>
          </a:bodyPr>
          <a:lstStyle/>
          <a:p>
            <a:pPr marL="342900" indent="-342900">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In 2015, over a </a:t>
            </a:r>
            <a:r>
              <a:rPr lang="en-GB" sz="2400" b="1" dirty="0" smtClean="0">
                <a:latin typeface="Arial" panose="020B0604020202020204" pitchFamily="34" charset="0"/>
                <a:cs typeface="Arial" panose="020B0604020202020204" pitchFamily="34" charset="0"/>
              </a:rPr>
              <a:t>million people </a:t>
            </a:r>
            <a:r>
              <a:rPr lang="en-GB" sz="2400" dirty="0" smtClean="0">
                <a:latin typeface="Arial" panose="020B0604020202020204" pitchFamily="34" charset="0"/>
                <a:cs typeface="Arial" panose="020B0604020202020204" pitchFamily="34" charset="0"/>
              </a:rPr>
              <a:t>arrived in Europe     by land or sea; </a:t>
            </a:r>
            <a:r>
              <a:rPr lang="en-GB" sz="2400" b="1" dirty="0" smtClean="0">
                <a:latin typeface="Arial" panose="020B0604020202020204" pitchFamily="34" charset="0"/>
                <a:cs typeface="Arial" panose="020B0604020202020204" pitchFamily="34" charset="0"/>
              </a:rPr>
              <a:t>a quarter were children</a:t>
            </a:r>
            <a:r>
              <a:rPr lang="en-GB" sz="2400" dirty="0" smtClean="0">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Their journeys started from lots of different  countries but especially </a:t>
            </a:r>
            <a:r>
              <a:rPr lang="en-GB" sz="2400" b="1" dirty="0" smtClean="0">
                <a:latin typeface="Arial" panose="020B0604020202020204" pitchFamily="34" charset="0"/>
                <a:cs typeface="Arial" panose="020B0604020202020204" pitchFamily="34" charset="0"/>
              </a:rPr>
              <a:t>Syria, Afghanistan </a:t>
            </a:r>
            <a:r>
              <a:rPr lang="en-GB" sz="2400" dirty="0" smtClean="0">
                <a:latin typeface="Arial" panose="020B0604020202020204" pitchFamily="34" charset="0"/>
                <a:cs typeface="Arial" panose="020B0604020202020204" pitchFamily="34" charset="0"/>
              </a:rPr>
              <a:t>and</a:t>
            </a:r>
            <a:r>
              <a:rPr lang="en-GB" sz="2400" b="1" dirty="0" smtClean="0">
                <a:latin typeface="Arial" panose="020B0604020202020204" pitchFamily="34" charset="0"/>
                <a:cs typeface="Arial" panose="020B0604020202020204" pitchFamily="34" charset="0"/>
              </a:rPr>
              <a:t> Iraq</a:t>
            </a:r>
            <a:r>
              <a:rPr lang="en-GB" sz="2400" dirty="0" smtClean="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78 per cent of those who have claimed asylum in Europe in 2015 </a:t>
            </a:r>
            <a:r>
              <a:rPr lang="en-GB" sz="2400" dirty="0" smtClean="0">
                <a:latin typeface="Arial" panose="020B0604020202020204" pitchFamily="34" charset="0"/>
                <a:cs typeface="Arial" panose="020B0604020202020204" pitchFamily="34" charset="0"/>
              </a:rPr>
              <a:t>come from these three countries.</a:t>
            </a: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198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pc="200" dirty="0" smtClean="0">
                <a:latin typeface="Arial"/>
                <a:cs typeface="Arial"/>
              </a:rPr>
              <a:t>Why are people coming?</a:t>
            </a:r>
            <a:endParaRPr lang="en-GB" b="1" spc="200" dirty="0">
              <a:latin typeface="Arial"/>
              <a:cs typeface="Arial"/>
            </a:endParaRPr>
          </a:p>
        </p:txBody>
      </p:sp>
      <p:sp>
        <p:nvSpPr>
          <p:cNvPr id="7" name="Rounded Rectangle 6"/>
          <p:cNvSpPr/>
          <p:nvPr/>
        </p:nvSpPr>
        <p:spPr>
          <a:xfrm>
            <a:off x="1475656" y="1772816"/>
            <a:ext cx="7344816" cy="11521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smtClean="0">
                <a:solidFill>
                  <a:schemeClr val="tx1"/>
                </a:solidFill>
                <a:latin typeface="Arial" panose="020B0604020202020204" pitchFamily="34" charset="0"/>
                <a:cs typeface="Arial" panose="020B0604020202020204" pitchFamily="34" charset="0"/>
              </a:rPr>
              <a:t>Syria</a:t>
            </a:r>
            <a:br>
              <a:rPr lang="en-GB" b="1" dirty="0" smtClean="0">
                <a:solidFill>
                  <a:schemeClr val="tx1"/>
                </a:solidFill>
                <a:latin typeface="Arial" panose="020B0604020202020204" pitchFamily="34" charset="0"/>
                <a:cs typeface="Arial" panose="020B0604020202020204" pitchFamily="34" charset="0"/>
              </a:rPr>
            </a:br>
            <a:r>
              <a:rPr lang="en-GB" sz="1600" dirty="0" smtClean="0">
                <a:solidFill>
                  <a:schemeClr val="tx1"/>
                </a:solidFill>
                <a:latin typeface="Arial" panose="020B0604020202020204" pitchFamily="34" charset="0"/>
                <a:cs typeface="Arial" panose="020B0604020202020204" pitchFamily="34" charset="0"/>
              </a:rPr>
              <a:t>There has been a </a:t>
            </a:r>
            <a:r>
              <a:rPr lang="en-GB" sz="1600" b="1" dirty="0" smtClean="0">
                <a:solidFill>
                  <a:schemeClr val="tx1"/>
                </a:solidFill>
                <a:latin typeface="Arial" panose="020B0604020202020204" pitchFamily="34" charset="0"/>
                <a:cs typeface="Arial" panose="020B0604020202020204" pitchFamily="34" charset="0"/>
              </a:rPr>
              <a:t>civil war in Syria since March 2011</a:t>
            </a:r>
            <a:r>
              <a:rPr lang="en-GB" sz="1600" dirty="0" smtClean="0">
                <a:solidFill>
                  <a:schemeClr val="tx1"/>
                </a:solidFill>
                <a:latin typeface="Arial" panose="020B0604020202020204" pitchFamily="34" charset="0"/>
                <a:cs typeface="Arial" panose="020B0604020202020204" pitchFamily="34" charset="0"/>
              </a:rPr>
              <a:t>. </a:t>
            </a:r>
            <a:br>
              <a:rPr lang="en-GB" sz="1600" dirty="0" smtClean="0">
                <a:solidFill>
                  <a:schemeClr val="tx1"/>
                </a:solidFill>
                <a:latin typeface="Arial" panose="020B0604020202020204" pitchFamily="34" charset="0"/>
                <a:cs typeface="Arial" panose="020B0604020202020204" pitchFamily="34" charset="0"/>
              </a:rPr>
            </a:br>
            <a:r>
              <a:rPr lang="en-GB" sz="1600" dirty="0" smtClean="0">
                <a:solidFill>
                  <a:schemeClr val="tx1"/>
                </a:solidFill>
                <a:latin typeface="Arial" panose="020B0604020202020204" pitchFamily="34" charset="0"/>
                <a:cs typeface="Arial" panose="020B0604020202020204" pitchFamily="34" charset="0"/>
              </a:rPr>
              <a:t>More than 250,000 people have been killed and over </a:t>
            </a:r>
            <a:br>
              <a:rPr lang="en-GB" sz="1600" dirty="0" smtClean="0">
                <a:solidFill>
                  <a:schemeClr val="tx1"/>
                </a:solidFill>
                <a:latin typeface="Arial" panose="020B0604020202020204" pitchFamily="34" charset="0"/>
                <a:cs typeface="Arial" panose="020B0604020202020204" pitchFamily="34" charset="0"/>
              </a:rPr>
            </a:br>
            <a:r>
              <a:rPr lang="en-GB" sz="1600" dirty="0" smtClean="0">
                <a:solidFill>
                  <a:schemeClr val="tx1"/>
                </a:solidFill>
                <a:latin typeface="Arial" panose="020B0604020202020204" pitchFamily="34" charset="0"/>
                <a:cs typeface="Arial" panose="020B0604020202020204" pitchFamily="34" charset="0"/>
              </a:rPr>
              <a:t>11 million people displaced, 5.2 million of whom are children.</a:t>
            </a:r>
            <a:endParaRPr lang="en-GB" sz="1600"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1547664" y="3068960"/>
            <a:ext cx="7272808" cy="1532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smtClean="0">
                <a:solidFill>
                  <a:schemeClr val="tx1"/>
                </a:solidFill>
                <a:latin typeface="Arial" panose="020B0604020202020204" pitchFamily="34" charset="0"/>
                <a:cs typeface="Arial" panose="020B0604020202020204" pitchFamily="34" charset="0"/>
              </a:rPr>
              <a:t>Afghanistan </a:t>
            </a:r>
            <a:r>
              <a:rPr lang="en-GB" dirty="0">
                <a:solidFill>
                  <a:schemeClr val="tx1"/>
                </a:solidFill>
                <a:latin typeface="Arial" panose="020B0604020202020204" pitchFamily="34" charset="0"/>
                <a:cs typeface="Arial" panose="020B0604020202020204" pitchFamily="34" charset="0"/>
              </a:rPr>
              <a:t/>
            </a:r>
            <a:br>
              <a:rPr lang="en-GB" dirty="0">
                <a:solidFill>
                  <a:schemeClr val="tx1"/>
                </a:solidFill>
                <a:latin typeface="Arial" panose="020B0604020202020204" pitchFamily="34" charset="0"/>
                <a:cs typeface="Arial" panose="020B0604020202020204" pitchFamily="34" charset="0"/>
              </a:rPr>
            </a:br>
            <a:r>
              <a:rPr lang="en-GB" sz="1600" dirty="0" smtClean="0">
                <a:solidFill>
                  <a:schemeClr val="tx1"/>
                </a:solidFill>
                <a:latin typeface="Arial" panose="020B0604020202020204" pitchFamily="34" charset="0"/>
                <a:cs typeface="Arial" panose="020B0604020202020204" pitchFamily="34" charset="0"/>
              </a:rPr>
              <a:t>Before the war in Syria forced millions of Syrians to become refugees, Afghanistan was considered by the UN Refugee Agency as having ”the world’s largest protracted refugee population”, with 2.6 million refugees living in 92 countries after </a:t>
            </a:r>
            <a:r>
              <a:rPr lang="en-GB" sz="1600" b="1" dirty="0" smtClean="0">
                <a:solidFill>
                  <a:schemeClr val="tx1"/>
                </a:solidFill>
                <a:latin typeface="Arial" panose="020B0604020202020204" pitchFamily="34" charset="0"/>
                <a:cs typeface="Arial" panose="020B0604020202020204" pitchFamily="34" charset="0"/>
              </a:rPr>
              <a:t>three decades of conflict</a:t>
            </a:r>
            <a:r>
              <a:rPr lang="en-GB" sz="1600" dirty="0" smtClean="0">
                <a:solidFill>
                  <a:schemeClr val="tx1"/>
                </a:solidFill>
                <a:latin typeface="Arial" panose="020B0604020202020204" pitchFamily="34" charset="0"/>
                <a:cs typeface="Arial" panose="020B0604020202020204" pitchFamily="34" charset="0"/>
              </a:rPr>
              <a:t>.</a:t>
            </a:r>
            <a:endParaRPr lang="en-GB" sz="1600"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1475656" y="4581128"/>
            <a:ext cx="4804663" cy="1800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smtClean="0">
                <a:solidFill>
                  <a:schemeClr val="tx1"/>
                </a:solidFill>
                <a:latin typeface="Arial" panose="020B0604020202020204" pitchFamily="34" charset="0"/>
                <a:cs typeface="Arial" panose="020B0604020202020204" pitchFamily="34" charset="0"/>
              </a:rPr>
              <a:t>Iraq </a:t>
            </a:r>
            <a:r>
              <a:rPr lang="en-GB" sz="1600" b="1" dirty="0" smtClean="0">
                <a:solidFill>
                  <a:schemeClr val="tx1"/>
                </a:solidFill>
                <a:latin typeface="Arial" panose="020B0604020202020204" pitchFamily="34" charset="0"/>
                <a:cs typeface="Arial" panose="020B0604020202020204" pitchFamily="34" charset="0"/>
              </a:rPr>
              <a:t/>
            </a:r>
            <a:br>
              <a:rPr lang="en-GB" sz="1600" b="1" dirty="0" smtClean="0">
                <a:solidFill>
                  <a:schemeClr val="tx1"/>
                </a:solidFill>
                <a:latin typeface="Arial" panose="020B0604020202020204" pitchFamily="34" charset="0"/>
                <a:cs typeface="Arial" panose="020B0604020202020204" pitchFamily="34" charset="0"/>
              </a:rPr>
            </a:br>
            <a:r>
              <a:rPr lang="en-GB" sz="1600" dirty="0" smtClean="0">
                <a:solidFill>
                  <a:schemeClr val="tx1"/>
                </a:solidFill>
                <a:latin typeface="Arial" panose="020B0604020202020204" pitchFamily="34" charset="0"/>
                <a:cs typeface="Arial" panose="020B0604020202020204" pitchFamily="34" charset="0"/>
              </a:rPr>
              <a:t>United States-led forces removed Saddam Hussein, Iraq’s President, from power in 2003. He was later sentenced to death by an Iraqi court for crimes against humanity.  Democratic elections were held in 2004 but </a:t>
            </a:r>
            <a:r>
              <a:rPr lang="en-GB" sz="1600" b="1" dirty="0" smtClean="0">
                <a:solidFill>
                  <a:schemeClr val="tx1"/>
                </a:solidFill>
                <a:latin typeface="Arial" panose="020B0604020202020204" pitchFamily="34" charset="0"/>
                <a:cs typeface="Arial" panose="020B0604020202020204" pitchFamily="34" charset="0"/>
              </a:rPr>
              <a:t>violence and repression continues in the country</a:t>
            </a:r>
            <a:r>
              <a:rPr lang="en-GB" sz="1600" dirty="0" smtClean="0">
                <a:solidFill>
                  <a:schemeClr val="tx1"/>
                </a:solidFill>
                <a:latin typeface="Arial" panose="020B0604020202020204" pitchFamily="34" charset="0"/>
                <a:cs typeface="Arial" panose="020B0604020202020204" pitchFamily="34" charset="0"/>
              </a:rPr>
              <a:t>.</a:t>
            </a:r>
            <a:endParaRPr lang="en-GB" sz="1600" dirty="0">
              <a:solidFill>
                <a:schemeClr val="tx1"/>
              </a:solidFill>
              <a:latin typeface="Arial" panose="020B0604020202020204" pitchFamily="34" charset="0"/>
              <a:cs typeface="Arial" panose="020B0604020202020204" pitchFamily="34" charset="0"/>
            </a:endParaRPr>
          </a:p>
        </p:txBody>
      </p:sp>
      <p:sp>
        <p:nvSpPr>
          <p:cNvPr id="6" name="Oval 5"/>
          <p:cNvSpPr/>
          <p:nvPr/>
        </p:nvSpPr>
        <p:spPr>
          <a:xfrm>
            <a:off x="467544" y="1844824"/>
            <a:ext cx="900000" cy="900000"/>
          </a:xfrm>
          <a:prstGeom prst="ellipse">
            <a:avLst/>
          </a:prstGeom>
          <a:solidFill>
            <a:srgbClr val="00A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48%</a:t>
            </a:r>
            <a:endParaRPr lang="en-GB" b="1" dirty="0">
              <a:solidFill>
                <a:schemeClr val="tx1"/>
              </a:solidFill>
              <a:latin typeface="Arial" panose="020B0604020202020204" pitchFamily="34" charset="0"/>
              <a:cs typeface="Arial" panose="020B0604020202020204" pitchFamily="34" charset="0"/>
            </a:endParaRPr>
          </a:p>
        </p:txBody>
      </p:sp>
      <p:sp>
        <p:nvSpPr>
          <p:cNvPr id="11" name="Oval 10"/>
          <p:cNvSpPr/>
          <p:nvPr/>
        </p:nvSpPr>
        <p:spPr>
          <a:xfrm>
            <a:off x="467544" y="3212976"/>
            <a:ext cx="900000" cy="900000"/>
          </a:xfrm>
          <a:prstGeom prst="ellipse">
            <a:avLst/>
          </a:prstGeom>
          <a:solidFill>
            <a:srgbClr val="00A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21%</a:t>
            </a:r>
            <a:endParaRPr lang="en-GB" b="1" dirty="0">
              <a:solidFill>
                <a:schemeClr val="tx1"/>
              </a:solidFill>
              <a:latin typeface="Arial" panose="020B0604020202020204" pitchFamily="34" charset="0"/>
              <a:cs typeface="Arial" panose="020B0604020202020204" pitchFamily="34" charset="0"/>
            </a:endParaRPr>
          </a:p>
        </p:txBody>
      </p:sp>
      <p:sp>
        <p:nvSpPr>
          <p:cNvPr id="12" name="Oval 11"/>
          <p:cNvSpPr/>
          <p:nvPr/>
        </p:nvSpPr>
        <p:spPr>
          <a:xfrm>
            <a:off x="467544" y="4725144"/>
            <a:ext cx="900000" cy="900000"/>
          </a:xfrm>
          <a:prstGeom prst="ellipse">
            <a:avLst/>
          </a:prstGeom>
          <a:solidFill>
            <a:srgbClr val="00A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9%</a:t>
            </a:r>
            <a:endParaRPr lang="en-GB" b="1" dirty="0">
              <a:solidFill>
                <a:schemeClr val="tx1"/>
              </a:solidFill>
              <a:latin typeface="Arial" panose="020B0604020202020204" pitchFamily="34" charset="0"/>
              <a:cs typeface="Arial" panose="020B0604020202020204" pitchFamily="34" charset="0"/>
            </a:endParaRPr>
          </a:p>
        </p:txBody>
      </p:sp>
      <p:sp>
        <p:nvSpPr>
          <p:cNvPr id="13" name="Oval 12"/>
          <p:cNvSpPr/>
          <p:nvPr/>
        </p:nvSpPr>
        <p:spPr>
          <a:xfrm>
            <a:off x="7308304" y="1700808"/>
            <a:ext cx="1584176" cy="1584176"/>
          </a:xfrm>
          <a:prstGeom prst="ellipse">
            <a:avLst/>
          </a:prstGeom>
          <a:solidFill>
            <a:srgbClr val="00A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panose="020B0604020202020204" pitchFamily="34" charset="0"/>
                <a:cs typeface="Arial" panose="020B0604020202020204" pitchFamily="34" charset="0"/>
              </a:rPr>
              <a:t>% of all people coming to Europe as refugees from each country</a:t>
            </a:r>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327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pc="200" dirty="0" smtClean="0">
                <a:latin typeface="Arial"/>
                <a:cs typeface="Arial"/>
              </a:rPr>
              <a:t>Journeying to Europe</a:t>
            </a:r>
            <a:endParaRPr lang="en-GB" b="1" spc="200" dirty="0">
              <a:latin typeface="Arial"/>
              <a:cs typeface="Arial"/>
            </a:endParaRPr>
          </a:p>
        </p:txBody>
      </p:sp>
      <p:pic>
        <p:nvPicPr>
          <p:cNvPr id="2050" name="Picture 2" descr="C:\Users\PaulH\Documents\Routes map.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88" b="8124"/>
          <a:stretch/>
        </p:blipFill>
        <p:spPr bwMode="auto">
          <a:xfrm>
            <a:off x="179512" y="1484784"/>
            <a:ext cx="7056784" cy="53374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6296" y="2366878"/>
            <a:ext cx="1907704" cy="2862322"/>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People have journeyed to Europe along different routes </a:t>
            </a:r>
            <a:r>
              <a:rPr lang="en-GB" sz="2000" dirty="0" smtClean="0">
                <a:latin typeface="Arial" panose="020B0604020202020204" pitchFamily="34" charset="0"/>
                <a:cs typeface="Arial" panose="020B0604020202020204" pitchFamily="34" charset="0"/>
              </a:rPr>
              <a:t>depending upon their original starting point. </a:t>
            </a:r>
          </a:p>
        </p:txBody>
      </p:sp>
    </p:spTree>
    <p:extLst>
      <p:ext uri="{BB962C8B-B14F-4D97-AF65-F5344CB8AC3E}">
        <p14:creationId xmlns:p14="http://schemas.microsoft.com/office/powerpoint/2010/main" val="4233607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lstStyle/>
          <a:p>
            <a:r>
              <a:rPr lang="en-GB" b="1" spc="200" dirty="0" smtClean="0">
                <a:latin typeface="Arial"/>
                <a:cs typeface="Arial"/>
              </a:rPr>
              <a:t>the obstacles</a:t>
            </a:r>
            <a:endParaRPr lang="en-GB" b="1" spc="200" dirty="0">
              <a:latin typeface="Arial"/>
              <a:cs typeface="Arial"/>
            </a:endParaRPr>
          </a:p>
        </p:txBody>
      </p:sp>
      <p:sp>
        <p:nvSpPr>
          <p:cNvPr id="3" name="Rectangle 2"/>
          <p:cNvSpPr/>
          <p:nvPr/>
        </p:nvSpPr>
        <p:spPr>
          <a:xfrm>
            <a:off x="251521" y="1556792"/>
            <a:ext cx="8632936" cy="2016224"/>
          </a:xfrm>
          <a:prstGeom prst="rect">
            <a:avLst/>
          </a:prstGeom>
        </p:spPr>
        <p:txBody>
          <a:bodyPr>
            <a:noAutofit/>
          </a:bodyPr>
          <a:lstStyle/>
          <a:p>
            <a:r>
              <a:rPr lang="en-GB" sz="2400" b="1" dirty="0" smtClean="0">
                <a:solidFill>
                  <a:srgbClr val="00AEEF"/>
                </a:solidFill>
                <a:latin typeface="Arial" panose="020B0604020202020204" pitchFamily="34" charset="0"/>
                <a:cs typeface="Arial" panose="020B0604020202020204" pitchFamily="34" charset="0"/>
              </a:rPr>
              <a:t>What are the obstacles asylum seekers face when they leave their country?</a:t>
            </a:r>
            <a:endParaRPr lang="en-GB" sz="2400" b="1" dirty="0">
              <a:solidFill>
                <a:srgbClr val="00AEEF"/>
              </a:solidFill>
              <a:latin typeface="Arial" panose="020B0604020202020204" pitchFamily="34" charset="0"/>
              <a:cs typeface="Arial" panose="020B0604020202020204" pitchFamily="34" charset="0"/>
            </a:endParaRPr>
          </a:p>
        </p:txBody>
      </p:sp>
      <p:sp>
        <p:nvSpPr>
          <p:cNvPr id="4" name="Rectangle 3"/>
          <p:cNvSpPr/>
          <p:nvPr/>
        </p:nvSpPr>
        <p:spPr>
          <a:xfrm>
            <a:off x="279692" y="2420888"/>
            <a:ext cx="8424936" cy="4104456"/>
          </a:xfrm>
          <a:prstGeom prst="rect">
            <a:avLst/>
          </a:prstGeom>
          <a:ln w="15875">
            <a:noFill/>
          </a:ln>
        </p:spPr>
        <p:txBody>
          <a:bodyPr>
            <a:noAutofit/>
          </a:bodyPr>
          <a:lstStyle/>
          <a:p>
            <a:r>
              <a:rPr lang="en-US" b="1" dirty="0" smtClean="0">
                <a:solidFill>
                  <a:srgbClr val="00AEEF"/>
                </a:solidFill>
                <a:latin typeface="Arial"/>
              </a:rPr>
              <a:t>YOUR TASK</a:t>
            </a:r>
            <a:r>
              <a:rPr lang="en-US" b="1" dirty="0">
                <a:solidFill>
                  <a:srgbClr val="00AEEF"/>
                </a:solidFill>
                <a:latin typeface="Arial"/>
                <a:ea typeface="Calibri"/>
              </a:rPr>
              <a:t> </a:t>
            </a:r>
            <a:endParaRPr lang="en-US" b="1" dirty="0" smtClean="0">
              <a:solidFill>
                <a:srgbClr val="00AEEF"/>
              </a:solidFill>
              <a:latin typeface="Arial"/>
              <a:ea typeface="Calibri"/>
            </a:endParaRPr>
          </a:p>
          <a:p>
            <a:endParaRPr lang="en-US" sz="800" b="1" dirty="0" smtClean="0">
              <a:latin typeface="Arial"/>
              <a:ea typeface="Calibri"/>
            </a:endParaRPr>
          </a:p>
          <a:p>
            <a:r>
              <a:rPr lang="en-US" b="1" dirty="0" smtClean="0">
                <a:latin typeface="Arial"/>
              </a:rPr>
              <a:t>In small groups, reflect upon the practical obstacles asylum seekers from Syria, Afghanistan and Iraq face in reaching mainland Europe.</a:t>
            </a:r>
          </a:p>
          <a:p>
            <a:endParaRPr lang="en-US" b="1" dirty="0">
              <a:latin typeface="Arial"/>
            </a:endParaRPr>
          </a:p>
          <a:p>
            <a:r>
              <a:rPr lang="en-US" dirty="0" smtClean="0">
                <a:latin typeface="Arial"/>
              </a:rPr>
              <a:t>Use the following headings to help you in your discussions:</a:t>
            </a:r>
          </a:p>
          <a:p>
            <a:endParaRPr lang="en-US" dirty="0" smtClean="0">
              <a:latin typeface="Arial"/>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dangers within their home country;</a:t>
            </a: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methods of travel; </a:t>
            </a: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food and shelter; </a:t>
            </a: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language differences; </a:t>
            </a: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weather; </a:t>
            </a: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border controls; and </a:t>
            </a: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caring for sick and vulnerable family members, </a:t>
            </a:r>
            <a:endParaRPr lang="en-US" dirty="0" smtClean="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including </a:t>
            </a:r>
            <a:r>
              <a:rPr lang="en-US" dirty="0">
                <a:latin typeface="Arial" panose="020B0604020202020204" pitchFamily="34" charset="0"/>
                <a:cs typeface="Arial" panose="020B0604020202020204" pitchFamily="34" charset="0"/>
              </a:rPr>
              <a:t>children. </a:t>
            </a:r>
            <a:endParaRPr lang="en-GB" dirty="0">
              <a:latin typeface="Arial" panose="020B0604020202020204" pitchFamily="34" charset="0"/>
              <a:cs typeface="Arial" panose="020B0604020202020204" pitchFamily="34" charset="0"/>
            </a:endParaRPr>
          </a:p>
          <a:p>
            <a:endParaRPr lang="en-US" b="1" dirty="0" smtClean="0">
              <a:latin typeface="Arial"/>
            </a:endParaRPr>
          </a:p>
          <a:p>
            <a:endParaRPr lang="en-US" b="1" dirty="0" smtClean="0">
              <a:latin typeface="Arial"/>
            </a:endParaRPr>
          </a:p>
          <a:p>
            <a:pPr algn="ctr"/>
            <a:endParaRPr lang="en-GB"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40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lstStyle/>
          <a:p>
            <a:r>
              <a:rPr lang="en-GB" b="1" spc="200" dirty="0" smtClean="0">
                <a:latin typeface="Arial"/>
                <a:cs typeface="Arial"/>
              </a:rPr>
              <a:t>Rights under threat</a:t>
            </a:r>
            <a:endParaRPr lang="en-GB" b="1" spc="200" dirty="0">
              <a:latin typeface="Arial"/>
              <a:cs typeface="Arial"/>
            </a:endParaRPr>
          </a:p>
        </p:txBody>
      </p:sp>
      <p:sp>
        <p:nvSpPr>
          <p:cNvPr id="5" name="Rectangle 4"/>
          <p:cNvSpPr/>
          <p:nvPr/>
        </p:nvSpPr>
        <p:spPr>
          <a:xfrm>
            <a:off x="251521" y="1700808"/>
            <a:ext cx="8632936" cy="1224136"/>
          </a:xfrm>
          <a:prstGeom prst="rect">
            <a:avLst/>
          </a:prstGeom>
        </p:spPr>
        <p:txBody>
          <a:bodyPr>
            <a:noAutofit/>
          </a:bodyPr>
          <a:lstStyle/>
          <a:p>
            <a:r>
              <a:rPr lang="en-GB" sz="2400" b="1" dirty="0" smtClean="0">
                <a:latin typeface="Arial" panose="020B0604020202020204" pitchFamily="34" charset="0"/>
                <a:cs typeface="Arial" panose="020B0604020202020204" pitchFamily="34" charset="0"/>
              </a:rPr>
              <a:t>Which children’s rights are under threat when children and young people flee to another country to seek asylum and refuge?  </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How can these rights be protected? </a:t>
            </a:r>
            <a:endParaRPr lang="en-GB" sz="2400" dirty="0">
              <a:latin typeface="Arial" panose="020B0604020202020204" pitchFamily="34" charset="0"/>
              <a:cs typeface="Arial" panose="020B0604020202020204" pitchFamily="34" charset="0"/>
            </a:endParaRPr>
          </a:p>
        </p:txBody>
      </p:sp>
      <p:pic>
        <p:nvPicPr>
          <p:cNvPr id="2050" name="Picture 2" descr="Meet Hakim, the three-year-old boy who appears in Unicef UK's winter appeal for the children of Syria. This is his story. Photo: Unicef/2014/Schermbru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89040"/>
            <a:ext cx="4320480" cy="285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266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TotalTime>
  <Words>1319</Words>
  <Application>Microsoft Office PowerPoint</Application>
  <PresentationFormat>On-screen Show (4:3)</PresentationFormat>
  <Paragraphs>99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Wingdings</vt:lpstr>
      <vt:lpstr>Univers Next Pro Condensed</vt:lpstr>
      <vt:lpstr>Courier New</vt:lpstr>
      <vt:lpstr>Office Theme</vt:lpstr>
      <vt:lpstr>Where in the world?</vt:lpstr>
      <vt:lpstr>Leaving home</vt:lpstr>
      <vt:lpstr> </vt:lpstr>
      <vt:lpstr>Fleeing to Europe</vt:lpstr>
      <vt:lpstr>Why are people coming?</vt:lpstr>
      <vt:lpstr>Journeying to Europe</vt:lpstr>
      <vt:lpstr>the obstacles</vt:lpstr>
      <vt:lpstr>Rights under threat</vt:lpstr>
    </vt:vector>
  </TitlesOfParts>
  <Company>UNICEF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McCaul</dc:creator>
  <cp:lastModifiedBy>Stephanie Yates</cp:lastModifiedBy>
  <cp:revision>176</cp:revision>
  <dcterms:created xsi:type="dcterms:W3CDTF">2014-10-31T12:48:46Z</dcterms:created>
  <dcterms:modified xsi:type="dcterms:W3CDTF">2016-04-20T17:38:39Z</dcterms:modified>
</cp:coreProperties>
</file>