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56" r:id="rId2"/>
    <p:sldId id="267" r:id="rId3"/>
    <p:sldId id="270" r:id="rId4"/>
    <p:sldId id="269" r:id="rId5"/>
    <p:sldId id="271" r:id="rId6"/>
    <p:sldId id="257" r:id="rId7"/>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Univers Next Pro Condensed" panose="020B0906030202020203" pitchFamily="34" charset="0"/>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835" autoAdjust="0"/>
  </p:normalViewPr>
  <p:slideViewPr>
    <p:cSldViewPr>
      <p:cViewPr varScale="1">
        <p:scale>
          <a:sx n="69" d="100"/>
          <a:sy n="69" d="100"/>
        </p:scale>
        <p:origin x="-119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6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EA2A0B-F36F-4B3F-84C3-EFB7110F3E28}" type="datetimeFigureOut">
              <a:rPr lang="en-GB" smtClean="0"/>
              <a:t>09/06/2016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37F56-A6BE-40DA-B984-8DF29E8A00B3}" type="datetimeFigureOut">
              <a:rPr lang="en-GB" smtClean="0"/>
              <a:t>09/06/2016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6FA2F-93B7-4104-BD29-D6F4E332A84C}" type="slidenum">
              <a:rPr lang="en-GB" smtClean="0"/>
              <a:t>‹#›</a:t>
            </a:fld>
            <a:endParaRPr lang="en-GB"/>
          </a:p>
        </p:txBody>
      </p:sp>
    </p:spTree>
    <p:extLst>
      <p:ext uri="{BB962C8B-B14F-4D97-AF65-F5344CB8AC3E}">
        <p14:creationId xmlns:p14="http://schemas.microsoft.com/office/powerpoint/2010/main" val="246594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cef.uk/refugee-resource-pac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unicef.org/emergencies/index_85510.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unicef.uk/refugee-resource-pack"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unhcr.org/4ec262df9.html" TargetMode="External"/><Relationship Id="rId4" Type="http://schemas.openxmlformats.org/officeDocument/2006/relationships/hyperlink" Target="http://www.unhcr.org/pages/49da0e466.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LtPXV8a_ni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This</a:t>
            </a:r>
            <a:r>
              <a:rPr lang="en-GB" b="1" baseline="0" dirty="0" smtClean="0">
                <a:latin typeface="Arial" panose="020B0604020202020204" pitchFamily="34" charset="0"/>
                <a:cs typeface="Arial" panose="020B0604020202020204" pitchFamily="34" charset="0"/>
              </a:rPr>
              <a:t> </a:t>
            </a:r>
            <a:r>
              <a:rPr lang="en-GB" b="1" baseline="0" dirty="0" err="1" smtClean="0">
                <a:latin typeface="Arial" panose="020B0604020202020204" pitchFamily="34" charset="0"/>
                <a:cs typeface="Arial" panose="020B0604020202020204" pitchFamily="34" charset="0"/>
              </a:rPr>
              <a:t>powerpoint</a:t>
            </a:r>
            <a:r>
              <a:rPr lang="en-GB" b="1" baseline="0" dirty="0" smtClean="0">
                <a:latin typeface="Arial" panose="020B0604020202020204" pitchFamily="34" charset="0"/>
                <a:cs typeface="Arial" panose="020B0604020202020204" pitchFamily="34" charset="0"/>
              </a:rPr>
              <a:t> presentation accompanies activity 2 ‘Word Power’ in Unicef UK’s ‘In search of safety: children and the refugee crisis in Europe’ </a:t>
            </a:r>
            <a:r>
              <a:rPr lang="en-GB" baseline="0" dirty="0" smtClean="0">
                <a:latin typeface="Arial" panose="020B0604020202020204" pitchFamily="34" charset="0"/>
                <a:cs typeface="Arial" panose="020B0604020202020204" pitchFamily="34" charset="0"/>
              </a:rPr>
              <a:t>(p. 34 in our </a:t>
            </a:r>
            <a:r>
              <a:rPr lang="en-GB" b="0" baseline="0" dirty="0" smtClean="0">
                <a:latin typeface="Arial" panose="020B0604020202020204" pitchFamily="34" charset="0"/>
                <a:cs typeface="Arial" panose="020B0604020202020204" pitchFamily="34" charset="0"/>
              </a:rPr>
              <a:t>teaching pack: </a:t>
            </a:r>
            <a:r>
              <a:rPr lang="en-GB" sz="1200" b="0" u="sng" kern="1200" dirty="0" smtClean="0">
                <a:solidFill>
                  <a:schemeClr val="tx1"/>
                </a:solidFill>
                <a:effectLst/>
                <a:latin typeface="Arial" panose="020B0604020202020204" pitchFamily="34" charset="0"/>
                <a:cs typeface="Arial" panose="020B0604020202020204" pitchFamily="34" charset="0"/>
                <a:hlinkClick r:id="rId3"/>
              </a:rPr>
              <a:t>http://unicef.uk/refugee-resource-pack</a:t>
            </a:r>
            <a:r>
              <a:rPr lang="en-GB" sz="1200" b="0" u="sng" kern="1200" dirty="0" smtClean="0">
                <a:solidFill>
                  <a:schemeClr val="tx1"/>
                </a:solidFill>
                <a:effectLst/>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Title slide to the ‘Word Power’ activity. </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The picture:</a:t>
            </a:r>
            <a:r>
              <a:rPr lang="en-GB" baseline="0" dirty="0" smtClean="0">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migrant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refugee crisis in Europe.  See </a:t>
            </a:r>
            <a:r>
              <a:rPr lang="en-GB" dirty="0" smtClean="0">
                <a:latin typeface="Arial" panose="020B0604020202020204" pitchFamily="34" charset="0"/>
                <a:cs typeface="Arial" panose="020B0604020202020204" pitchFamily="34" charset="0"/>
                <a:hlinkClick r:id="rId4"/>
              </a:rPr>
              <a:t>http://www.unicef.org/emergencies/index_85510.html</a:t>
            </a: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sz="1200"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i="1" dirty="0" smtClean="0">
                <a:latin typeface="Arial" panose="020B0604020202020204" pitchFamily="34" charset="0"/>
                <a:cs typeface="Arial" panose="020B0604020202020204" pitchFamily="34" charset="0"/>
              </a:rPr>
              <a:t>(copy and paste the links in your browser)</a:t>
            </a:r>
          </a:p>
        </p:txBody>
      </p:sp>
      <p:sp>
        <p:nvSpPr>
          <p:cNvPr id="4" name="Slide Number Placeholder 3"/>
          <p:cNvSpPr>
            <a:spLocks noGrp="1"/>
          </p:cNvSpPr>
          <p:nvPr>
            <p:ph type="sldNum" sz="quarter" idx="10"/>
          </p:nvPr>
        </p:nvSpPr>
        <p:spPr/>
        <p:txBody>
          <a:bodyPr/>
          <a:lstStyle/>
          <a:p>
            <a:fld id="{EBB6FA2F-93B7-4104-BD29-D6F4E332A84C}" type="slidenum">
              <a:rPr lang="en-GB" smtClean="0"/>
              <a:t>1</a:t>
            </a:fld>
            <a:endParaRPr lang="en-GB"/>
          </a:p>
        </p:txBody>
      </p:sp>
    </p:spTree>
    <p:extLst>
      <p:ext uri="{BB962C8B-B14F-4D97-AF65-F5344CB8AC3E}">
        <p14:creationId xmlns:p14="http://schemas.microsoft.com/office/powerpoint/2010/main" val="42384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Explain to students that in the aftermath</a:t>
            </a:r>
            <a:r>
              <a:rPr lang="en-GB" baseline="0" dirty="0" smtClean="0">
                <a:latin typeface="Arial" panose="020B0604020202020204" pitchFamily="34" charset="0"/>
                <a:cs typeface="Arial" panose="020B0604020202020204" pitchFamily="34" charset="0"/>
              </a:rPr>
              <a:t> of the Second World War, the United Nations adopted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1951 Convention relating to the Status of Refugees </a:t>
            </a:r>
            <a:r>
              <a:rPr lang="en-GB" dirty="0" smtClean="0">
                <a:latin typeface="Arial" panose="020B0604020202020204" pitchFamily="34" charset="0"/>
                <a:cs typeface="Arial" panose="020B0604020202020204" pitchFamily="34" charset="0"/>
              </a:rPr>
              <a:t>(the 1951 Refugee Convention). Check that they understand that the word ‘Convention’ means in this context an ‘agreement between states’.</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It is important to stress that by ratifying the Convention a country has entered into an internationally legally binding agreement to protect refugees.</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It follows that defining what is meant by ‘refugee’ is key to understanding the Convention.</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smtClean="0">
                <a:latin typeface="Arial" panose="020B0604020202020204" pitchFamily="34" charset="0"/>
                <a:cs typeface="Arial" panose="020B0604020202020204" pitchFamily="34" charset="0"/>
              </a:rPr>
              <a:t>Further information about the Convention can </a:t>
            </a:r>
            <a:r>
              <a:rPr lang="en-GB" dirty="0">
                <a:latin typeface="Arial" panose="020B0604020202020204" pitchFamily="34" charset="0"/>
                <a:cs typeface="Arial" panose="020B0604020202020204" pitchFamily="34" charset="0"/>
              </a:rPr>
              <a:t>be </a:t>
            </a:r>
            <a:r>
              <a:rPr lang="en-GB" dirty="0" smtClean="0">
                <a:latin typeface="Arial" panose="020B0604020202020204" pitchFamily="34" charset="0"/>
                <a:cs typeface="Arial" panose="020B0604020202020204" pitchFamily="34" charset="0"/>
              </a:rPr>
              <a:t>found in</a:t>
            </a:r>
            <a:r>
              <a:rPr lang="en-GB" baseline="0" dirty="0" smtClean="0">
                <a:latin typeface="Arial" panose="020B0604020202020204" pitchFamily="34" charset="0"/>
                <a:cs typeface="Arial" panose="020B0604020202020204" pitchFamily="34" charset="0"/>
              </a:rPr>
              <a:t> our glossary of terms in ‘In search of safety: children and the refugee crisis in Europe’ </a:t>
            </a:r>
            <a:r>
              <a:rPr lang="en-GB" dirty="0" smtClean="0">
                <a:latin typeface="Arial" panose="020B0604020202020204" pitchFamily="34" charset="0"/>
                <a:cs typeface="Arial" panose="020B0604020202020204" pitchFamily="34" charset="0"/>
              </a:rPr>
              <a:t>available at </a:t>
            </a:r>
            <a:r>
              <a:rPr lang="en-GB" u="sng" dirty="0">
                <a:latin typeface="Arial" panose="020B0604020202020204" pitchFamily="34" charset="0"/>
                <a:cs typeface="Arial" panose="020B0604020202020204" pitchFamily="34" charset="0"/>
                <a:hlinkClick r:id="rId3"/>
              </a:rPr>
              <a:t>http://unicef.uk/refugee-resource-pack</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on </a:t>
            </a:r>
            <a:r>
              <a:rPr lang="en-GB" baseline="0" dirty="0" smtClean="0">
                <a:latin typeface="Arial" panose="020B0604020202020204" pitchFamily="34" charset="0"/>
                <a:cs typeface="Arial" panose="020B0604020202020204" pitchFamily="34" charset="0"/>
              </a:rPr>
              <a:t>pp. 57-59</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as well as </a:t>
            </a:r>
            <a:r>
              <a:rPr lang="en-GB" dirty="0">
                <a:latin typeface="Arial" panose="020B0604020202020204" pitchFamily="34" charset="0"/>
                <a:cs typeface="Arial" panose="020B0604020202020204" pitchFamily="34" charset="0"/>
              </a:rPr>
              <a:t>at </a:t>
            </a:r>
            <a:r>
              <a:rPr lang="en-GB" dirty="0">
                <a:latin typeface="Arial" panose="020B0604020202020204" pitchFamily="34" charset="0"/>
                <a:cs typeface="Arial" panose="020B0604020202020204" pitchFamily="34" charset="0"/>
                <a:hlinkClick r:id="rId4"/>
              </a:rPr>
              <a:t>http://</a:t>
            </a:r>
            <a:r>
              <a:rPr lang="en-GB" dirty="0" smtClean="0">
                <a:latin typeface="Arial" panose="020B0604020202020204" pitchFamily="34" charset="0"/>
                <a:cs typeface="Arial" panose="020B0604020202020204" pitchFamily="34" charset="0"/>
                <a:hlinkClick r:id="rId4"/>
              </a:rPr>
              <a:t>www.unhcr.org/pages/49da0e466.html</a:t>
            </a:r>
            <a:r>
              <a:rPr lang="en-GB" dirty="0" smtClean="0">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hlinkClick r:id="rId5"/>
              </a:rPr>
              <a:t>http://</a:t>
            </a:r>
            <a:r>
              <a:rPr lang="en-GB" dirty="0" smtClean="0">
                <a:latin typeface="Arial" panose="020B0604020202020204" pitchFamily="34" charset="0"/>
                <a:cs typeface="Arial" panose="020B0604020202020204" pitchFamily="34" charset="0"/>
                <a:hlinkClick r:id="rId5"/>
              </a:rPr>
              <a:t>www.unhcr.org/4ec262df9.html</a:t>
            </a:r>
            <a:endParaRPr lang="en-GB" dirty="0" smtClean="0">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2</a:t>
            </a:fld>
            <a:endParaRPr lang="en-GB"/>
          </a:p>
        </p:txBody>
      </p:sp>
    </p:spTree>
    <p:extLst>
      <p:ext uri="{BB962C8B-B14F-4D97-AF65-F5344CB8AC3E}">
        <p14:creationId xmlns:p14="http://schemas.microsoft.com/office/powerpoint/2010/main" val="356079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dirty="0" smtClean="0">
                <a:latin typeface="Arial" panose="020B0604020202020204" pitchFamily="34" charset="0"/>
                <a:cs typeface="Arial" panose="020B0604020202020204" pitchFamily="34" charset="0"/>
              </a:rPr>
              <a:t>Words and definitions are very important. ‘Refugee’, ‘Asylum Seeker’ and ‘Migrant’ have different meanings and it is important in discussions and the reporting of statistics that these are used accurately. Talk</a:t>
            </a:r>
            <a:r>
              <a:rPr lang="en-GB" baseline="0" dirty="0" smtClean="0">
                <a:latin typeface="Arial" panose="020B0604020202020204" pitchFamily="34" charset="0"/>
                <a:cs typeface="Arial" panose="020B0604020202020204" pitchFamily="34" charset="0"/>
              </a:rPr>
              <a:t> through the short definitions below:</a:t>
            </a:r>
          </a:p>
          <a:p>
            <a:pPr marL="0" indent="0">
              <a:buFont typeface="Wingdings" panose="05000000000000000000" pitchFamily="2" charset="2"/>
              <a:buNone/>
            </a:pPr>
            <a:endParaRPr lang="en-GB"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a:ea typeface="Calibri"/>
              </a:rPr>
              <a:t>A person who has been accepted as a</a:t>
            </a:r>
            <a:r>
              <a:rPr lang="en-US" b="1" dirty="0" smtClean="0">
                <a:latin typeface="Arial"/>
                <a:ea typeface="Calibri"/>
              </a:rPr>
              <a:t> refugee </a:t>
            </a:r>
            <a:r>
              <a:rPr lang="en-US" dirty="0" smtClean="0">
                <a:latin typeface="Arial"/>
                <a:ea typeface="Calibri"/>
              </a:rPr>
              <a:t>in a country is allowed to legally stay there.</a:t>
            </a:r>
            <a:r>
              <a:rPr lang="en-US" baseline="0" dirty="0" smtClean="0">
                <a:latin typeface="Arial"/>
                <a:ea typeface="Calibri"/>
              </a:rPr>
              <a:t> Refugees are people who </a:t>
            </a:r>
            <a:r>
              <a:rPr lang="en-US" dirty="0" smtClean="0">
                <a:latin typeface="Arial"/>
                <a:ea typeface="Calibri"/>
              </a:rPr>
              <a:t>leave their own country because</a:t>
            </a:r>
            <a:r>
              <a:rPr lang="en-US" baseline="0" dirty="0" smtClean="0">
                <a:latin typeface="Arial"/>
                <a:ea typeface="Calibri"/>
              </a:rPr>
              <a:t> they are or might be persecuted </a:t>
            </a:r>
            <a:r>
              <a:rPr lang="en-US" dirty="0" smtClean="0">
                <a:latin typeface="Arial"/>
                <a:ea typeface="Calibri"/>
              </a:rPr>
              <a:t>(persecuted means</a:t>
            </a:r>
            <a:r>
              <a:rPr lang="en-US" baseline="0" dirty="0" smtClean="0">
                <a:latin typeface="Arial"/>
                <a:ea typeface="Calibri"/>
              </a:rPr>
              <a:t> </a:t>
            </a:r>
            <a:r>
              <a:rPr lang="en-US" dirty="0" smtClean="0">
                <a:latin typeface="Arial"/>
                <a:ea typeface="Calibri"/>
              </a:rPr>
              <a:t>being treated cruelly or unfairly for reasons linked to your race, religion, nationality, membership of a particular social group or political opinion).</a:t>
            </a:r>
            <a:endParaRPr lang="en-GB" b="1" dirty="0" smtClean="0"/>
          </a:p>
          <a:p>
            <a:pPr marL="171450" indent="-171450">
              <a:buFont typeface="Arial" panose="020B0604020202020204" pitchFamily="34" charset="0"/>
              <a:buChar char="•"/>
            </a:pPr>
            <a:r>
              <a:rPr lang="en-US" dirty="0" smtClean="0">
                <a:latin typeface="Arial"/>
                <a:ea typeface="Calibri"/>
              </a:rPr>
              <a:t>A person who is waiting for a decision by the government as to whether they are a refugee or not is called an </a:t>
            </a:r>
            <a:r>
              <a:rPr lang="en-US" b="1" dirty="0" smtClean="0">
                <a:latin typeface="Arial"/>
                <a:ea typeface="Calibri"/>
              </a:rPr>
              <a:t>asylum seeker</a:t>
            </a:r>
            <a:r>
              <a:rPr lang="en-US" dirty="0" smtClean="0">
                <a:latin typeface="Arial"/>
                <a:ea typeface="Calibri"/>
              </a:rPr>
              <a:t>. </a:t>
            </a:r>
          </a:p>
          <a:p>
            <a:pPr marL="171450" indent="-171450">
              <a:buFont typeface="Arial" panose="020B0604020202020204" pitchFamily="34" charset="0"/>
              <a:buChar char="•"/>
            </a:pPr>
            <a:r>
              <a:rPr lang="en-US" dirty="0" smtClean="0">
                <a:latin typeface="Arial"/>
                <a:ea typeface="Calibri"/>
              </a:rPr>
              <a:t>People who move to other countries, but who are not in danger of being persecuted in their own country,</a:t>
            </a:r>
            <a:r>
              <a:rPr lang="en-US" baseline="0" dirty="0" smtClean="0">
                <a:latin typeface="Arial"/>
                <a:ea typeface="Calibri"/>
              </a:rPr>
              <a:t> </a:t>
            </a:r>
            <a:r>
              <a:rPr lang="en-US" dirty="0" smtClean="0">
                <a:latin typeface="Arial"/>
                <a:ea typeface="Calibri"/>
              </a:rPr>
              <a:t>are called </a:t>
            </a:r>
            <a:r>
              <a:rPr lang="en-US" b="1" dirty="0" smtClean="0">
                <a:latin typeface="Arial"/>
                <a:ea typeface="Calibri"/>
              </a:rPr>
              <a:t>migrants.</a:t>
            </a:r>
            <a:endParaRPr lang="en-GB" dirty="0" smtClean="0"/>
          </a:p>
          <a:p>
            <a:pPr marL="0" indent="0">
              <a:buFont typeface="Wingdings" panose="05000000000000000000" pitchFamily="2" charset="2"/>
              <a:buNone/>
            </a:pPr>
            <a:endParaRPr lang="en-GB" b="1"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1" dirty="0" smtClean="0">
                <a:latin typeface="Arial" panose="020B0604020202020204" pitchFamily="34" charset="0"/>
                <a:cs typeface="Arial" panose="020B0604020202020204" pitchFamily="34" charset="0"/>
              </a:rPr>
              <a:t>Task</a:t>
            </a:r>
            <a:r>
              <a:rPr lang="en-GB" b="1" baseline="0" dirty="0" smtClean="0">
                <a:latin typeface="Arial" panose="020B0604020202020204" pitchFamily="34" charset="0"/>
                <a:cs typeface="Arial" panose="020B0604020202020204" pitchFamily="34" charset="0"/>
              </a:rPr>
              <a:t> activity: </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In the task activity where students are asked to define ‘refugee’, encourage them to think of the </a:t>
            </a:r>
            <a:r>
              <a:rPr lang="en-GB" u="sng" dirty="0" smtClean="0">
                <a:latin typeface="Arial" panose="020B0604020202020204" pitchFamily="34" charset="0"/>
                <a:cs typeface="Arial" panose="020B0604020202020204" pitchFamily="34" charset="0"/>
              </a:rPr>
              <a:t>many reasons </a:t>
            </a:r>
            <a:r>
              <a:rPr lang="en-GB" dirty="0" smtClean="0">
                <a:latin typeface="Arial" panose="020B0604020202020204" pitchFamily="34" charset="0"/>
                <a:cs typeface="Arial" panose="020B0604020202020204" pitchFamily="34" charset="0"/>
              </a:rPr>
              <a:t>why someone may seek refuge and what ‘</a:t>
            </a:r>
            <a:r>
              <a:rPr lang="en-GB" u="sng" dirty="0" smtClean="0">
                <a:latin typeface="Arial" panose="020B0604020202020204" pitchFamily="34" charset="0"/>
                <a:cs typeface="Arial" panose="020B0604020202020204" pitchFamily="34" charset="0"/>
              </a:rPr>
              <a:t>seeking refuge</a:t>
            </a:r>
            <a:r>
              <a:rPr lang="en-GB" dirty="0" smtClean="0">
                <a:latin typeface="Arial" panose="020B0604020202020204" pitchFamily="34" charset="0"/>
                <a:cs typeface="Arial" panose="020B0604020202020204" pitchFamily="34" charset="0"/>
              </a:rPr>
              <a:t>’ means. </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Students are asked to come up with a definition under 51 words as this is the length of the official international definition of a refugee in</a:t>
            </a:r>
            <a:r>
              <a:rPr lang="en-GB" baseline="0" dirty="0" smtClean="0">
                <a:latin typeface="Arial" panose="020B0604020202020204" pitchFamily="34" charset="0"/>
                <a:cs typeface="Arial" panose="020B0604020202020204" pitchFamily="34" charset="0"/>
              </a:rPr>
              <a:t> the Refugee Convention (see our glossary of terms in the teaching pack on pages 57-59).</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As a class, discuss students’ definitions to identify common themes and possibly any key points missing from their definitions.</a:t>
            </a:r>
            <a:r>
              <a:rPr lang="en-GB" baseline="0" dirty="0" smtClean="0">
                <a:latin typeface="Arial" panose="020B0604020202020204" pitchFamily="34" charset="0"/>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THEN show the definition on slide</a:t>
            </a:r>
            <a:r>
              <a:rPr lang="en-GB" baseline="0" dirty="0" smtClean="0">
                <a:latin typeface="Arial" panose="020B0604020202020204" pitchFamily="34" charset="0"/>
                <a:cs typeface="Arial" panose="020B0604020202020204" pitchFamily="34" charset="0"/>
              </a:rPr>
              <a:t> 4.</a:t>
            </a:r>
            <a:endParaRPr lang="en-GB" dirty="0" smtClean="0">
              <a:latin typeface="Arial" panose="020B0604020202020204" pitchFamily="34" charset="0"/>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EBB6FA2F-93B7-4104-BD29-D6F4E332A84C}" type="slidenum">
              <a:rPr lang="en-GB" smtClean="0"/>
              <a:t>3</a:t>
            </a:fld>
            <a:endParaRPr lang="en-GB"/>
          </a:p>
        </p:txBody>
      </p:sp>
    </p:spTree>
    <p:extLst>
      <p:ext uri="{BB962C8B-B14F-4D97-AF65-F5344CB8AC3E}">
        <p14:creationId xmlns:p14="http://schemas.microsoft.com/office/powerpoint/2010/main" val="326832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smtClean="0">
                <a:latin typeface="Arial" panose="020B0604020202020204" pitchFamily="34" charset="0"/>
                <a:cs typeface="Arial" panose="020B0604020202020204" pitchFamily="34" charset="0"/>
              </a:rPr>
              <a:t>Once students have come up with their own definitions of ‘refugee’ and discussed their definitions, show the 1951 Refugee Convention definition of a refugee; the definition has been broken down into specific bullet points to emphasise the different reasons why someone might seek refugee and it is important to go through each of these points carefully, checking both students’ understanding of the words being used and providing opportunities for any discussion.</a:t>
            </a:r>
          </a:p>
          <a:p>
            <a:pPr marL="171450" indent="-171450">
              <a:buFont typeface="Wingdings" panose="05000000000000000000" pitchFamily="2" charset="2"/>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Then go to next slide to show a short</a:t>
            </a:r>
            <a:r>
              <a:rPr lang="en-GB" baseline="0" dirty="0" smtClean="0">
                <a:latin typeface="Arial" panose="020B0604020202020204" pitchFamily="34" charset="0"/>
                <a:cs typeface="Arial" panose="020B0604020202020204" pitchFamily="34" charset="0"/>
              </a:rPr>
              <a:t> film about how important the Refugee Convention is.</a:t>
            </a: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4</a:t>
            </a:fld>
            <a:endParaRPr lang="en-GB"/>
          </a:p>
        </p:txBody>
      </p:sp>
    </p:spTree>
    <p:extLst>
      <p:ext uri="{BB962C8B-B14F-4D97-AF65-F5344CB8AC3E}">
        <p14:creationId xmlns:p14="http://schemas.microsoft.com/office/powerpoint/2010/main" val="349540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b="1" dirty="0" smtClean="0">
                <a:latin typeface="Arial" panose="020B0604020202020204" pitchFamily="34" charset="0"/>
                <a:cs typeface="Arial" panose="020B0604020202020204" pitchFamily="34" charset="0"/>
              </a:rPr>
              <a:t>Video: </a:t>
            </a:r>
            <a:r>
              <a:rPr lang="en-GB" b="0" dirty="0" smtClean="0">
                <a:latin typeface="Arial" panose="020B0604020202020204" pitchFamily="34" charset="0"/>
                <a:cs typeface="Arial" panose="020B0604020202020204" pitchFamily="34" charset="0"/>
              </a:rPr>
              <a:t>why is the 1951 Refugee Convention</a:t>
            </a:r>
            <a:r>
              <a:rPr lang="en-GB" b="0" baseline="0" dirty="0" smtClean="0">
                <a:latin typeface="Arial" panose="020B0604020202020204" pitchFamily="34" charset="0"/>
                <a:cs typeface="Arial" panose="020B0604020202020204" pitchFamily="34" charset="0"/>
              </a:rPr>
              <a:t> </a:t>
            </a:r>
            <a:r>
              <a:rPr lang="en-GB" b="0" dirty="0" smtClean="0">
                <a:latin typeface="Arial" panose="020B0604020202020204" pitchFamily="34" charset="0"/>
                <a:cs typeface="Arial" panose="020B0604020202020204" pitchFamily="34" charset="0"/>
              </a:rPr>
              <a:t>so important?</a:t>
            </a:r>
          </a:p>
          <a:p>
            <a:pPr marL="0" indent="0">
              <a:buFont typeface="Wingdings" panose="05000000000000000000" pitchFamily="2" charset="2"/>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Here is an optional video</a:t>
            </a:r>
            <a:r>
              <a:rPr lang="en-GB" baseline="0" dirty="0" smtClean="0">
                <a:latin typeface="Arial" panose="020B0604020202020204" pitchFamily="34" charset="0"/>
                <a:cs typeface="Arial" panose="020B0604020202020204" pitchFamily="34" charset="0"/>
              </a:rPr>
              <a:t> that you can show pupils (click on the image and it will open the website with the video or just click on this </a:t>
            </a:r>
            <a:r>
              <a:rPr lang="en-GB" dirty="0">
                <a:latin typeface="Arial" panose="020B0604020202020204" pitchFamily="34" charset="0"/>
                <a:cs typeface="Arial" panose="020B0604020202020204" pitchFamily="34" charset="0"/>
              </a:rPr>
              <a:t>link: </a:t>
            </a:r>
            <a:r>
              <a:rPr lang="en-GB" dirty="0">
                <a:latin typeface="Arial" panose="020B0604020202020204" pitchFamily="34" charset="0"/>
                <a:cs typeface="Arial" panose="020B0604020202020204" pitchFamily="34" charset="0"/>
                <a:hlinkClick r:id="rId3"/>
              </a:rPr>
              <a:t>https://</a:t>
            </a:r>
            <a:r>
              <a:rPr lang="en-GB" dirty="0" smtClean="0">
                <a:latin typeface="Arial" panose="020B0604020202020204" pitchFamily="34" charset="0"/>
                <a:cs typeface="Arial" panose="020B0604020202020204" pitchFamily="34" charset="0"/>
                <a:hlinkClick r:id="rId3"/>
              </a:rPr>
              <a:t>www.youtube.com/watch?v=LtPXV8a_niI</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This </a:t>
            </a:r>
            <a:r>
              <a:rPr lang="en-GB" baseline="0" dirty="0" smtClean="0">
                <a:latin typeface="Arial" panose="020B0604020202020204" pitchFamily="34" charset="0"/>
                <a:cs typeface="Arial" panose="020B0604020202020204" pitchFamily="34" charset="0"/>
              </a:rPr>
              <a:t>video </a:t>
            </a:r>
            <a:r>
              <a:rPr lang="en-GB" dirty="0" smtClean="0">
                <a:latin typeface="Arial" panose="020B0604020202020204" pitchFamily="34" charset="0"/>
                <a:cs typeface="Arial" panose="020B0604020202020204" pitchFamily="34" charset="0"/>
              </a:rPr>
              <a:t>links the personal stories of two refugees over the span of several decades and helps to re-emphasise that the Convention is there to protect people- past, present and future.</a:t>
            </a:r>
          </a:p>
          <a:p>
            <a:pPr marL="0" indent="0">
              <a:buFont typeface="Wingdings" panose="05000000000000000000" pitchFamily="2" charset="2"/>
              <a:buNone/>
            </a:pPr>
            <a:endParaRPr lang="en-GB"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i="1" dirty="0" smtClean="0">
                <a:latin typeface="Arial" panose="020B0604020202020204" pitchFamily="34" charset="0"/>
                <a:cs typeface="Arial" panose="020B0604020202020204" pitchFamily="34" charset="0"/>
              </a:rPr>
              <a:t>(you can also copy and paste the link into your browser)</a:t>
            </a:r>
          </a:p>
        </p:txBody>
      </p:sp>
      <p:sp>
        <p:nvSpPr>
          <p:cNvPr id="4" name="Slide Number Placeholder 3"/>
          <p:cNvSpPr>
            <a:spLocks noGrp="1"/>
          </p:cNvSpPr>
          <p:nvPr>
            <p:ph type="sldNum" sz="quarter" idx="10"/>
          </p:nvPr>
        </p:nvSpPr>
        <p:spPr/>
        <p:txBody>
          <a:bodyPr/>
          <a:lstStyle/>
          <a:p>
            <a:fld id="{EBB6FA2F-93B7-4104-BD29-D6F4E332A84C}" type="slidenum">
              <a:rPr lang="en-GB" smtClean="0"/>
              <a:t>5</a:t>
            </a:fld>
            <a:endParaRPr lang="en-GB"/>
          </a:p>
        </p:txBody>
      </p:sp>
    </p:spTree>
    <p:extLst>
      <p:ext uri="{BB962C8B-B14F-4D97-AF65-F5344CB8AC3E}">
        <p14:creationId xmlns:p14="http://schemas.microsoft.com/office/powerpoint/2010/main" val="349540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911552" cy="4114800"/>
          </a:xfrm>
        </p:spPr>
        <p:txBody>
          <a:bodyPr/>
          <a:lstStyle/>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This final slide makes the key point that many of the world’s refugees are children and their rights as outlined in the United Nations Convention on the Rights of the Child (CRC or UNCRC) are being denied in so many ways.</a:t>
            </a: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Using the picture in the slide, </a:t>
            </a:r>
            <a:r>
              <a:rPr lang="en-GB" b="1" dirty="0" smtClean="0">
                <a:solidFill>
                  <a:srgbClr val="00ADF9"/>
                </a:solidFill>
                <a:latin typeface="Arial" panose="020B0604020202020204" pitchFamily="34" charset="0"/>
                <a:cs typeface="Arial" panose="020B0604020202020204" pitchFamily="34" charset="0"/>
              </a:rPr>
              <a:t>discuss with the class which rights from the Convention (UNCRC) they think are particularly</a:t>
            </a:r>
            <a:r>
              <a:rPr lang="en-GB" b="1" baseline="0" dirty="0" smtClean="0">
                <a:solidFill>
                  <a:srgbClr val="00ADF9"/>
                </a:solidFill>
                <a:latin typeface="Arial" panose="020B0604020202020204" pitchFamily="34" charset="0"/>
                <a:cs typeface="Arial" panose="020B0604020202020204" pitchFamily="34" charset="0"/>
              </a:rPr>
              <a:t> relevant for</a:t>
            </a:r>
            <a:r>
              <a:rPr lang="en-GB" b="1" dirty="0" smtClean="0">
                <a:solidFill>
                  <a:srgbClr val="00ADF9"/>
                </a:solidFill>
                <a:latin typeface="Arial" panose="020B0604020202020204" pitchFamily="34" charset="0"/>
                <a:cs typeface="Arial" panose="020B0604020202020204" pitchFamily="34" charset="0"/>
              </a:rPr>
              <a:t> the children in this picture</a:t>
            </a:r>
            <a:r>
              <a:rPr lang="en-GB" b="1" baseline="0" dirty="0" smtClean="0">
                <a:solidFill>
                  <a:srgbClr val="00ADF9"/>
                </a:solidFill>
                <a:latin typeface="Arial" panose="020B0604020202020204" pitchFamily="34" charset="0"/>
                <a:cs typeface="Arial" panose="020B0604020202020204" pitchFamily="34" charset="0"/>
              </a:rPr>
              <a:t> and/or children seeking refuge in general. Are there any rights they are not enjoying? Are there rights in the Convention that particularly apply to them? Here are some of the rights (or Articles) that may come up:</a:t>
            </a:r>
          </a:p>
          <a:p>
            <a:pPr marL="0" indent="0">
              <a:buFont typeface="Wingdings" panose="05000000000000000000" pitchFamily="2" charset="2"/>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 non-discrimination (Article 2)</a:t>
            </a:r>
          </a:p>
          <a:p>
            <a:r>
              <a:rPr lang="en-GB" baseline="0" dirty="0" smtClean="0">
                <a:latin typeface="Arial" panose="020B0604020202020204" pitchFamily="34" charset="0"/>
                <a:cs typeface="Arial" panose="020B0604020202020204" pitchFamily="34" charset="0"/>
              </a:rPr>
              <a:t>    - best interests of the child Article 3)</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 life, survival &amp; development (Article 6)</a:t>
            </a:r>
          </a:p>
          <a:p>
            <a:r>
              <a:rPr lang="en-GB" dirty="0" smtClean="0">
                <a:latin typeface="Arial" panose="020B0604020202020204" pitchFamily="34" charset="0"/>
                <a:cs typeface="Arial" panose="020B0604020202020204" pitchFamily="34" charset="0"/>
              </a:rPr>
              <a:t>    - birth, registration,</a:t>
            </a:r>
            <a:r>
              <a:rPr lang="en-GB" baseline="0" dirty="0" smtClean="0">
                <a:latin typeface="Arial" panose="020B0604020202020204" pitchFamily="34" charset="0"/>
                <a:cs typeface="Arial" panose="020B0604020202020204" pitchFamily="34" charset="0"/>
              </a:rPr>
              <a:t> nationality, care (Article 7)</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 separation from parents (Article 9)</a:t>
            </a:r>
          </a:p>
          <a:p>
            <a:r>
              <a:rPr lang="en-GB" dirty="0" smtClean="0">
                <a:latin typeface="Arial" panose="020B0604020202020204" pitchFamily="34" charset="0"/>
                <a:cs typeface="Arial" panose="020B0604020202020204" pitchFamily="34" charset="0"/>
              </a:rPr>
              <a:t>    - respect for the views of the child (Article 12)</a:t>
            </a:r>
          </a:p>
          <a:p>
            <a:r>
              <a:rPr lang="en-GB" dirty="0" smtClean="0">
                <a:latin typeface="Arial" panose="020B0604020202020204" pitchFamily="34" charset="0"/>
                <a:cs typeface="Arial" panose="020B0604020202020204" pitchFamily="34" charset="0"/>
              </a:rPr>
              <a:t>    - the right to privacy (Article 16)</a:t>
            </a:r>
          </a:p>
          <a:p>
            <a:r>
              <a:rPr lang="en-GB" dirty="0" smtClean="0">
                <a:latin typeface="Arial" panose="020B0604020202020204" pitchFamily="34" charset="0"/>
                <a:cs typeface="Arial" panose="020B0604020202020204" pitchFamily="34" charset="0"/>
              </a:rPr>
              <a:t>    - protection from violence, abuse &amp; neglect (Article 19)</a:t>
            </a:r>
          </a:p>
          <a:p>
            <a:r>
              <a:rPr lang="en-GB" dirty="0" smtClean="0">
                <a:latin typeface="Arial" panose="020B0604020202020204" pitchFamily="34" charset="0"/>
                <a:cs typeface="Arial" panose="020B0604020202020204" pitchFamily="34" charset="0"/>
              </a:rPr>
              <a:t>    - refugee status (Article 22)</a:t>
            </a:r>
          </a:p>
          <a:p>
            <a:r>
              <a:rPr lang="en-GB" dirty="0" smtClean="0">
                <a:latin typeface="Arial" panose="020B0604020202020204" pitchFamily="34" charset="0"/>
                <a:cs typeface="Arial" panose="020B0604020202020204" pitchFamily="34" charset="0"/>
              </a:rPr>
              <a:t>    - health and access to health services (Article 24)</a:t>
            </a:r>
          </a:p>
          <a:p>
            <a:r>
              <a:rPr lang="en-GB" dirty="0" smtClean="0">
                <a:latin typeface="Arial" panose="020B0604020202020204" pitchFamily="34" charset="0"/>
                <a:cs typeface="Arial" panose="020B0604020202020204" pitchFamily="34" charset="0"/>
              </a:rPr>
              <a:t>    - the right to an adequate standard of living (Article 27)</a:t>
            </a:r>
          </a:p>
          <a:p>
            <a:r>
              <a:rPr lang="en-GB" dirty="0" smtClean="0">
                <a:latin typeface="Arial" panose="020B0604020202020204" pitchFamily="34" charset="0"/>
                <a:cs typeface="Arial" panose="020B0604020202020204" pitchFamily="34" charset="0"/>
              </a:rPr>
              <a:t>    - the right to an education (Article 28) &amp; the goals of education (Article 29) </a:t>
            </a:r>
          </a:p>
          <a:p>
            <a:r>
              <a:rPr lang="en-GB" dirty="0" smtClean="0">
                <a:latin typeface="Arial" panose="020B0604020202020204" pitchFamily="34" charset="0"/>
                <a:cs typeface="Arial" panose="020B0604020202020204" pitchFamily="34" charset="0"/>
              </a:rPr>
              <a:t>    - the right to leisure play and to take part in cultural &amp; artistic activities (Article 31) </a:t>
            </a:r>
          </a:p>
          <a:p>
            <a:r>
              <a:rPr lang="en-GB" dirty="0" smtClean="0">
                <a:latin typeface="Arial" panose="020B0604020202020204" pitchFamily="34" charset="0"/>
                <a:cs typeface="Arial" panose="020B0604020202020204" pitchFamily="34" charset="0"/>
              </a:rPr>
              <a:t>    - the right to recovery from trauma and reintegration (Article 39)</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6</a:t>
            </a:fld>
            <a:endParaRPr lang="en-GB"/>
          </a:p>
        </p:txBody>
      </p:sp>
    </p:spTree>
    <p:extLst>
      <p:ext uri="{BB962C8B-B14F-4D97-AF65-F5344CB8AC3E}">
        <p14:creationId xmlns:p14="http://schemas.microsoft.com/office/powerpoint/2010/main" val="284428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576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208" y="5477666"/>
            <a:ext cx="2699792" cy="1191693"/>
          </a:xfrm>
          <a:prstGeom prst="rect">
            <a:avLst/>
          </a:prstGeom>
        </p:spPr>
      </p:pic>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09/06/2016</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09/06/2016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4" r:id="rId4"/>
    <p:sldLayoutId id="2147483650" r:id="rId5"/>
    <p:sldLayoutId id="2147483652" r:id="rId6"/>
    <p:sldLayoutId id="2147483661" r:id="rId7"/>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tPXV8a_niI"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455" r="8656"/>
          <a:stretch/>
        </p:blipFill>
        <p:spPr>
          <a:xfrm>
            <a:off x="0" y="0"/>
            <a:ext cx="9144000" cy="6858000"/>
          </a:xfrm>
          <a:prstGeom prst="rect">
            <a:avLst/>
          </a:prstGeom>
        </p:spPr>
      </p:pic>
      <p:sp>
        <p:nvSpPr>
          <p:cNvPr id="2" name="Title 1"/>
          <p:cNvSpPr>
            <a:spLocks noGrp="1"/>
          </p:cNvSpPr>
          <p:nvPr>
            <p:ph type="ctrTitle"/>
          </p:nvPr>
        </p:nvSpPr>
        <p:spPr>
          <a:xfrm>
            <a:off x="0" y="5527776"/>
            <a:ext cx="4499992" cy="707886"/>
          </a:xfrm>
        </p:spPr>
        <p:txBody>
          <a:bodyPr/>
          <a:lstStyle/>
          <a:p>
            <a:r>
              <a:rPr lang="en-GB" b="1" spc="200" dirty="0" smtClean="0">
                <a:latin typeface="Arial"/>
                <a:cs typeface="Arial"/>
              </a:rPr>
              <a:t>word POWER</a:t>
            </a:r>
            <a:endParaRPr lang="en-GB" b="1" spc="200" dirty="0">
              <a:latin typeface="Arial"/>
              <a:cs typeface="Aria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320" y="260648"/>
            <a:ext cx="3425832" cy="1512168"/>
          </a:xfrm>
          <a:prstGeom prst="rect">
            <a:avLst/>
          </a:prstGeom>
        </p:spPr>
      </p:pic>
    </p:spTree>
    <p:extLst>
      <p:ext uri="{BB962C8B-B14F-4D97-AF65-F5344CB8AC3E}">
        <p14:creationId xmlns:p14="http://schemas.microsoft.com/office/powerpoint/2010/main" val="28381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74638"/>
            <a:ext cx="8507288" cy="1143000"/>
          </a:xfrm>
        </p:spPr>
        <p:txBody>
          <a:bodyPr/>
          <a:lstStyle/>
          <a:p>
            <a:pPr algn="ctr"/>
            <a:r>
              <a:rPr lang="en-GB" b="1" spc="-50" dirty="0" smtClean="0">
                <a:latin typeface="Arial"/>
                <a:cs typeface="Arial"/>
              </a:rPr>
              <a:t>The 1951 refugee Convention</a:t>
            </a:r>
            <a:endParaRPr lang="en-GB" b="1" spc="-50" dirty="0">
              <a:latin typeface="Arial"/>
              <a:cs typeface="Arial"/>
            </a:endParaRPr>
          </a:p>
        </p:txBody>
      </p:sp>
      <p:sp>
        <p:nvSpPr>
          <p:cNvPr id="2" name="TextBox 1"/>
          <p:cNvSpPr txBox="1"/>
          <p:nvPr/>
        </p:nvSpPr>
        <p:spPr>
          <a:xfrm>
            <a:off x="395536" y="1708509"/>
            <a:ext cx="3816424" cy="4893647"/>
          </a:xfrm>
          <a:prstGeom prst="rect">
            <a:avLst/>
          </a:prstGeom>
          <a:noFill/>
        </p:spPr>
        <p:txBody>
          <a:bodyPr wrap="square" rtlCol="0">
            <a:spAutoFit/>
          </a:bodyPr>
          <a:lstStyle/>
          <a:p>
            <a:pPr marL="342900" indent="-342900">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In 1951, the </a:t>
            </a:r>
            <a:r>
              <a:rPr lang="en-GB" sz="2400" b="1" dirty="0" smtClean="0">
                <a:latin typeface="Arial" panose="020B0604020202020204" pitchFamily="34" charset="0"/>
                <a:cs typeface="Arial" panose="020B0604020202020204" pitchFamily="34" charset="0"/>
              </a:rPr>
              <a:t>Refugee Convention </a:t>
            </a:r>
            <a:r>
              <a:rPr lang="en-GB" sz="2400" dirty="0" smtClean="0">
                <a:latin typeface="Arial" panose="020B0604020202020204" pitchFamily="34" charset="0"/>
                <a:cs typeface="Arial" panose="020B0604020202020204" pitchFamily="34" charset="0"/>
              </a:rPr>
              <a:t>was adopted by the United Nations.</a:t>
            </a:r>
          </a:p>
          <a:p>
            <a:endParaRPr lang="en-GB"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Denmark was the first country to ratify the Convention in 1952. Since then a  total of 145 countries, including the UK, have made a </a:t>
            </a:r>
            <a:r>
              <a:rPr lang="en-GB" sz="2400" b="1" dirty="0" smtClean="0">
                <a:latin typeface="Arial" panose="020B0604020202020204" pitchFamily="34" charset="0"/>
                <a:cs typeface="Arial" panose="020B0604020202020204" pitchFamily="34" charset="0"/>
              </a:rPr>
              <a:t>legal promise </a:t>
            </a:r>
            <a:r>
              <a:rPr lang="en-GB" sz="2400" dirty="0" smtClean="0">
                <a:latin typeface="Arial" panose="020B0604020202020204" pitchFamily="34" charset="0"/>
                <a:cs typeface="Arial" panose="020B0604020202020204" pitchFamily="34" charset="0"/>
              </a:rPr>
              <a:t>to protect refugees.</a:t>
            </a:r>
            <a:endParaRPr lang="en-GB"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988840"/>
            <a:ext cx="4418213" cy="3232659"/>
          </a:xfrm>
          <a:prstGeom prst="rect">
            <a:avLst/>
          </a:prstGeom>
        </p:spPr>
      </p:pic>
    </p:spTree>
    <p:extLst>
      <p:ext uri="{BB962C8B-B14F-4D97-AF65-F5344CB8AC3E}">
        <p14:creationId xmlns:p14="http://schemas.microsoft.com/office/powerpoint/2010/main" val="2086466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200" dirty="0" smtClean="0">
                <a:latin typeface="Arial"/>
                <a:cs typeface="Arial"/>
              </a:rPr>
              <a:t>DEFINE ‘refugee’ </a:t>
            </a:r>
            <a:endParaRPr lang="en-GB" b="1" spc="200" dirty="0">
              <a:latin typeface="Arial"/>
              <a:cs typeface="Arial"/>
            </a:endParaRPr>
          </a:p>
        </p:txBody>
      </p:sp>
      <p:sp>
        <p:nvSpPr>
          <p:cNvPr id="3" name="Rectangle 2"/>
          <p:cNvSpPr/>
          <p:nvPr/>
        </p:nvSpPr>
        <p:spPr>
          <a:xfrm>
            <a:off x="467544" y="1556792"/>
            <a:ext cx="8064896" cy="2016224"/>
          </a:xfrm>
          <a:prstGeom prst="rect">
            <a:avLst/>
          </a:prstGeom>
        </p:spPr>
        <p:txBody>
          <a:bodyPr>
            <a:noAutofit/>
          </a:bodyPr>
          <a:lstStyle/>
          <a:p>
            <a:r>
              <a:rPr lang="en-GB" sz="2400" b="1" dirty="0" smtClean="0">
                <a:solidFill>
                  <a:srgbClr val="00AEEF"/>
                </a:solidFill>
                <a:latin typeface="Arial" panose="020B0604020202020204" pitchFamily="34" charset="0"/>
                <a:cs typeface="Arial" panose="020B0604020202020204" pitchFamily="34" charset="0"/>
              </a:rPr>
              <a:t>Refugees, asylum seekers, migrants? What do the words mean?</a:t>
            </a:r>
            <a:endParaRPr lang="en-GB" sz="2400" b="1" dirty="0">
              <a:solidFill>
                <a:srgbClr val="00AEEF"/>
              </a:solidFill>
              <a:latin typeface="Arial" panose="020B0604020202020204" pitchFamily="34" charset="0"/>
              <a:cs typeface="Arial" panose="020B0604020202020204" pitchFamily="34" charset="0"/>
            </a:endParaRPr>
          </a:p>
        </p:txBody>
      </p:sp>
      <p:sp>
        <p:nvSpPr>
          <p:cNvPr id="4" name="Rectangle 3"/>
          <p:cNvSpPr/>
          <p:nvPr/>
        </p:nvSpPr>
        <p:spPr>
          <a:xfrm>
            <a:off x="467544" y="2852936"/>
            <a:ext cx="6873169" cy="2592288"/>
          </a:xfrm>
          <a:prstGeom prst="rect">
            <a:avLst/>
          </a:prstGeom>
          <a:ln w="15875">
            <a:noFill/>
          </a:ln>
        </p:spPr>
        <p:txBody>
          <a:bodyPr>
            <a:noAutofit/>
          </a:bodyPr>
          <a:lstStyle/>
          <a:p>
            <a:r>
              <a:rPr lang="en-US" b="1" dirty="0" smtClean="0">
                <a:solidFill>
                  <a:srgbClr val="00AEEF"/>
                </a:solidFill>
                <a:latin typeface="Arial"/>
              </a:rPr>
              <a:t>YOUR TASK</a:t>
            </a:r>
            <a:r>
              <a:rPr lang="en-US" b="1" dirty="0">
                <a:solidFill>
                  <a:srgbClr val="00AEEF"/>
                </a:solidFill>
                <a:latin typeface="Arial"/>
                <a:ea typeface="Calibri"/>
              </a:rPr>
              <a:t> </a:t>
            </a:r>
            <a:endParaRPr lang="en-US" b="1" dirty="0" smtClean="0">
              <a:solidFill>
                <a:srgbClr val="00AEEF"/>
              </a:solidFill>
              <a:latin typeface="Arial"/>
              <a:ea typeface="Calibri"/>
            </a:endParaRPr>
          </a:p>
          <a:p>
            <a:endParaRPr lang="en-US" sz="800" b="1" dirty="0" smtClean="0">
              <a:latin typeface="Arial"/>
              <a:ea typeface="Calibri"/>
            </a:endParaRPr>
          </a:p>
          <a:p>
            <a:r>
              <a:rPr lang="en-US" dirty="0" smtClean="0">
                <a:latin typeface="Arial"/>
                <a:ea typeface="Calibri"/>
              </a:rPr>
              <a:t>In </a:t>
            </a:r>
            <a:r>
              <a:rPr lang="en-US" dirty="0">
                <a:latin typeface="Arial"/>
                <a:ea typeface="Calibri"/>
              </a:rPr>
              <a:t>pairs, </a:t>
            </a:r>
            <a:r>
              <a:rPr lang="en-US" b="1" dirty="0" smtClean="0">
                <a:latin typeface="Arial"/>
                <a:ea typeface="Calibri"/>
              </a:rPr>
              <a:t>how would you define a refugee using </a:t>
            </a:r>
            <a:r>
              <a:rPr lang="en-US" b="1" dirty="0">
                <a:latin typeface="Arial"/>
                <a:ea typeface="Calibri"/>
              </a:rPr>
              <a:t>no more than 51 </a:t>
            </a:r>
            <a:r>
              <a:rPr lang="en-US" b="1" dirty="0" smtClean="0">
                <a:latin typeface="Arial"/>
                <a:ea typeface="Calibri"/>
              </a:rPr>
              <a:t>words</a:t>
            </a:r>
            <a:r>
              <a:rPr lang="en-US" dirty="0">
                <a:latin typeface="Arial"/>
                <a:ea typeface="Calibri"/>
              </a:rPr>
              <a:t>?</a:t>
            </a:r>
            <a:r>
              <a:rPr lang="en-US" dirty="0" smtClean="0">
                <a:latin typeface="Arial"/>
                <a:ea typeface="Calibri"/>
              </a:rPr>
              <a:t>     </a:t>
            </a:r>
          </a:p>
          <a:p>
            <a:endParaRPr lang="en-US" sz="800" dirty="0" smtClean="0">
              <a:latin typeface="Arial"/>
              <a:ea typeface="Calibri"/>
            </a:endParaRPr>
          </a:p>
          <a:p>
            <a:r>
              <a:rPr lang="en-US" dirty="0" smtClean="0">
                <a:latin typeface="Arial"/>
                <a:ea typeface="Calibri"/>
              </a:rPr>
              <a:t>You need to make sure that your </a:t>
            </a:r>
            <a:r>
              <a:rPr lang="en-US" dirty="0">
                <a:latin typeface="Arial"/>
                <a:ea typeface="Calibri"/>
              </a:rPr>
              <a:t>definition </a:t>
            </a:r>
            <a:r>
              <a:rPr lang="en-US" dirty="0" smtClean="0">
                <a:latin typeface="Arial"/>
                <a:ea typeface="Calibri"/>
              </a:rPr>
              <a:t>will </a:t>
            </a:r>
            <a:r>
              <a:rPr lang="en-US" dirty="0">
                <a:latin typeface="Arial"/>
                <a:ea typeface="Calibri"/>
              </a:rPr>
              <a:t>protect </a:t>
            </a:r>
            <a:r>
              <a:rPr lang="en-US" u="sng" dirty="0">
                <a:latin typeface="Arial"/>
                <a:ea typeface="Calibri"/>
              </a:rPr>
              <a:t>all</a:t>
            </a:r>
            <a:r>
              <a:rPr lang="en-US" dirty="0">
                <a:latin typeface="Arial"/>
                <a:ea typeface="Calibri"/>
              </a:rPr>
              <a:t> those who need assistance in </a:t>
            </a:r>
            <a:r>
              <a:rPr lang="en-US" dirty="0" smtClean="0">
                <a:latin typeface="Arial"/>
                <a:ea typeface="Calibri"/>
              </a:rPr>
              <a:t>the future. To do this, you will need to think about why someone may need protection and what they will do to seek it.</a:t>
            </a:r>
            <a:endParaRPr lang="en-US" dirty="0" smtClean="0">
              <a:latin typeface="Arial"/>
            </a:endParaRPr>
          </a:p>
          <a:p>
            <a:pPr algn="ct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200" dirty="0" smtClean="0">
                <a:latin typeface="Arial"/>
                <a:cs typeface="Arial"/>
              </a:rPr>
              <a:t>Compare your definition</a:t>
            </a:r>
            <a:endParaRPr lang="en-GB" b="1" spc="200" dirty="0">
              <a:latin typeface="Arial"/>
              <a:cs typeface="Arial"/>
            </a:endParaRPr>
          </a:p>
        </p:txBody>
      </p:sp>
      <p:sp>
        <p:nvSpPr>
          <p:cNvPr id="3" name="Rectangle 2"/>
          <p:cNvSpPr/>
          <p:nvPr/>
        </p:nvSpPr>
        <p:spPr>
          <a:xfrm>
            <a:off x="467544" y="1844824"/>
            <a:ext cx="8280920" cy="3600400"/>
          </a:xfrm>
          <a:prstGeom prst="rect">
            <a:avLst/>
          </a:prstGeom>
        </p:spPr>
        <p:txBody>
          <a:bodyPr wrap="square">
            <a:noAutofit/>
          </a:bodyPr>
          <a:lstStyle/>
          <a:p>
            <a:r>
              <a:rPr lang="en-US" sz="2400" dirty="0" smtClean="0">
                <a:latin typeface="Arial"/>
                <a:ea typeface="Calibri"/>
              </a:rPr>
              <a:t>The 1951 Refugee Convention defines </a:t>
            </a:r>
            <a:r>
              <a:rPr lang="en-US" sz="2400" dirty="0">
                <a:latin typeface="Arial"/>
                <a:ea typeface="Calibri"/>
              </a:rPr>
              <a:t>a refugee as a person who </a:t>
            </a:r>
            <a:r>
              <a:rPr lang="en-US" sz="2400" dirty="0" smtClean="0">
                <a:latin typeface="Arial"/>
                <a:ea typeface="Calibri"/>
              </a:rPr>
              <a:t>owing </a:t>
            </a:r>
            <a:r>
              <a:rPr lang="en-US" sz="2400" dirty="0">
                <a:latin typeface="Arial"/>
                <a:ea typeface="Calibri"/>
              </a:rPr>
              <a:t>to </a:t>
            </a:r>
            <a:r>
              <a:rPr lang="en-US" sz="2400" dirty="0" smtClean="0">
                <a:latin typeface="Arial"/>
                <a:ea typeface="Calibri"/>
              </a:rPr>
              <a:t>a: </a:t>
            </a:r>
          </a:p>
          <a:p>
            <a:endParaRPr lang="en-US" sz="800" dirty="0" smtClean="0">
              <a:latin typeface="Arial"/>
              <a:ea typeface="Calibri"/>
            </a:endParaRPr>
          </a:p>
          <a:p>
            <a:pPr marL="342900" indent="-342900">
              <a:buFont typeface="Arial" panose="020B0604020202020204" pitchFamily="34" charset="0"/>
              <a:buChar char="•"/>
            </a:pPr>
            <a:r>
              <a:rPr lang="en-US" sz="2400" b="1" dirty="0" smtClean="0">
                <a:latin typeface="Arial"/>
                <a:ea typeface="Calibri"/>
              </a:rPr>
              <a:t>well-founded </a:t>
            </a:r>
            <a:r>
              <a:rPr lang="en-US" sz="2400" b="1" dirty="0">
                <a:latin typeface="Arial"/>
                <a:ea typeface="Calibri"/>
              </a:rPr>
              <a:t>fear of being </a:t>
            </a:r>
            <a:r>
              <a:rPr lang="en-US" sz="2400" b="1" dirty="0" smtClean="0">
                <a:latin typeface="Arial"/>
                <a:ea typeface="Calibri"/>
              </a:rPr>
              <a:t>persecuted</a:t>
            </a:r>
          </a:p>
          <a:p>
            <a:endParaRPr lang="en-US" sz="800" b="1" dirty="0" smtClean="0">
              <a:latin typeface="Arial"/>
              <a:ea typeface="Calibri"/>
            </a:endParaRPr>
          </a:p>
          <a:p>
            <a:pPr marL="342900" indent="-342900">
              <a:buFont typeface="Arial" panose="020B0604020202020204" pitchFamily="34" charset="0"/>
              <a:buChar char="•"/>
            </a:pPr>
            <a:r>
              <a:rPr lang="en-US" sz="2400" dirty="0" smtClean="0">
                <a:latin typeface="Arial"/>
                <a:ea typeface="Calibri"/>
              </a:rPr>
              <a:t>for </a:t>
            </a:r>
            <a:r>
              <a:rPr lang="en-US" sz="2400" dirty="0">
                <a:latin typeface="Arial"/>
                <a:ea typeface="Calibri"/>
              </a:rPr>
              <a:t>reasons of </a:t>
            </a:r>
            <a:r>
              <a:rPr lang="en-US" sz="2400" b="1" dirty="0">
                <a:latin typeface="Arial"/>
                <a:ea typeface="Calibri"/>
              </a:rPr>
              <a:t>race, religion, nationality, membership of a particular social group, or political opinion</a:t>
            </a:r>
            <a:r>
              <a:rPr lang="en-US" sz="2400" dirty="0">
                <a:latin typeface="Arial"/>
                <a:ea typeface="Calibri"/>
              </a:rPr>
              <a:t>, </a:t>
            </a:r>
            <a:endParaRPr lang="en-US" sz="2400" dirty="0" smtClean="0">
              <a:latin typeface="Arial"/>
              <a:ea typeface="Calibri"/>
            </a:endParaRPr>
          </a:p>
          <a:p>
            <a:endParaRPr lang="en-US" sz="800" dirty="0" smtClean="0">
              <a:latin typeface="Arial"/>
              <a:ea typeface="Calibri"/>
            </a:endParaRPr>
          </a:p>
          <a:p>
            <a:pPr marL="342900" indent="-342900">
              <a:buFont typeface="Arial" panose="020B0604020202020204" pitchFamily="34" charset="0"/>
              <a:buChar char="•"/>
            </a:pPr>
            <a:r>
              <a:rPr lang="en-US" sz="2400" dirty="0" smtClean="0">
                <a:latin typeface="Arial"/>
                <a:ea typeface="Calibri"/>
              </a:rPr>
              <a:t>is </a:t>
            </a:r>
            <a:r>
              <a:rPr lang="en-US" sz="2400" b="1" dirty="0">
                <a:latin typeface="Arial"/>
                <a:ea typeface="Calibri"/>
              </a:rPr>
              <a:t>outside the country of his nationality</a:t>
            </a:r>
            <a:r>
              <a:rPr lang="en-US" sz="2400" dirty="0">
                <a:latin typeface="Arial"/>
                <a:ea typeface="Calibri"/>
              </a:rPr>
              <a:t>, </a:t>
            </a:r>
            <a:endParaRPr lang="en-US" sz="2400" dirty="0" smtClean="0">
              <a:latin typeface="Arial"/>
              <a:ea typeface="Calibri"/>
            </a:endParaRPr>
          </a:p>
          <a:p>
            <a:endParaRPr lang="en-US" sz="800" dirty="0" smtClean="0">
              <a:latin typeface="Arial"/>
              <a:ea typeface="Calibri"/>
            </a:endParaRPr>
          </a:p>
          <a:p>
            <a:pPr marL="342900" indent="-342900">
              <a:buFont typeface="Arial" panose="020B0604020202020204" pitchFamily="34" charset="0"/>
              <a:buChar char="•"/>
            </a:pPr>
            <a:r>
              <a:rPr lang="en-US" sz="2400" dirty="0" smtClean="0">
                <a:latin typeface="Arial"/>
                <a:ea typeface="Calibri"/>
              </a:rPr>
              <a:t>and </a:t>
            </a:r>
            <a:r>
              <a:rPr lang="en-US" sz="2400" dirty="0">
                <a:latin typeface="Arial"/>
                <a:ea typeface="Calibri"/>
              </a:rPr>
              <a:t>is </a:t>
            </a:r>
            <a:r>
              <a:rPr lang="en-US" sz="2400" b="1" dirty="0">
                <a:latin typeface="Arial"/>
                <a:ea typeface="Calibri"/>
              </a:rPr>
              <a:t>unable to or, owing to such fear, is unwilling to avail himself of the protection of that </a:t>
            </a:r>
            <a:r>
              <a:rPr lang="en-US" sz="2400" b="1" dirty="0" smtClean="0">
                <a:latin typeface="Arial"/>
                <a:ea typeface="Calibri"/>
              </a:rPr>
              <a:t>country</a:t>
            </a:r>
            <a:endParaRPr lang="en-GB" sz="2400" dirty="0"/>
          </a:p>
        </p:txBody>
      </p:sp>
    </p:spTree>
    <p:extLst>
      <p:ext uri="{BB962C8B-B14F-4D97-AF65-F5344CB8AC3E}">
        <p14:creationId xmlns:p14="http://schemas.microsoft.com/office/powerpoint/2010/main" val="25761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844824"/>
            <a:ext cx="8280920" cy="3600400"/>
          </a:xfrm>
          <a:prstGeom prst="rect">
            <a:avLst/>
          </a:prstGeom>
        </p:spPr>
        <p:txBody>
          <a:bodyPr wrap="square">
            <a:noAutofit/>
          </a:bodyPr>
          <a:lstStyle/>
          <a:p>
            <a:endParaRPr lang="en-GB" sz="2400" dirty="0"/>
          </a:p>
        </p:txBody>
      </p:sp>
      <p:sp>
        <p:nvSpPr>
          <p:cNvPr id="6" name="Title 5"/>
          <p:cNvSpPr>
            <a:spLocks noGrp="1"/>
          </p:cNvSpPr>
          <p:nvPr>
            <p:ph type="title"/>
          </p:nvPr>
        </p:nvSpPr>
        <p:spPr/>
        <p:txBody>
          <a:bodyPr/>
          <a:lstStyle/>
          <a:p>
            <a:r>
              <a:rPr lang="en-GB" b="1" spc="200" dirty="0" smtClean="0">
                <a:latin typeface="Arial"/>
                <a:cs typeface="Arial"/>
              </a:rPr>
              <a:t>Why is it important?</a:t>
            </a:r>
            <a:endParaRPr lang="en-GB" b="1" spc="200" dirty="0">
              <a:latin typeface="Arial"/>
              <a:cs typeface="Arial"/>
            </a:endParaRPr>
          </a:p>
        </p:txBody>
      </p:sp>
      <p:grpSp>
        <p:nvGrpSpPr>
          <p:cNvPr id="9" name="Group 8"/>
          <p:cNvGrpSpPr/>
          <p:nvPr/>
        </p:nvGrpSpPr>
        <p:grpSpPr>
          <a:xfrm>
            <a:off x="2145026" y="1847258"/>
            <a:ext cx="4925955" cy="3410234"/>
            <a:chOff x="2145026" y="1847258"/>
            <a:chExt cx="4925955" cy="3410234"/>
          </a:xfrm>
        </p:grpSpPr>
        <p:pic>
          <p:nvPicPr>
            <p:cNvPr id="5" name="Picture 4">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7241" t="13872" r="7525" b="13167"/>
            <a:stretch/>
          </p:blipFill>
          <p:spPr>
            <a:xfrm>
              <a:off x="2145026" y="1847258"/>
              <a:ext cx="4925955" cy="3410234"/>
            </a:xfrm>
            <a:prstGeom prst="rect">
              <a:avLst/>
            </a:prstGeom>
          </p:spPr>
        </p:pic>
        <p:sp>
          <p:nvSpPr>
            <p:cNvPr id="8" name="Action Button: Forward or Next 7">
              <a:hlinkClick r:id="" action="ppaction://noaction" highlightClick="1"/>
            </p:cNvPr>
            <p:cNvSpPr/>
            <p:nvPr/>
          </p:nvSpPr>
          <p:spPr>
            <a:xfrm>
              <a:off x="4031939" y="3228339"/>
              <a:ext cx="1152128" cy="648072"/>
            </a:xfrm>
            <a:prstGeom prst="actionButtonForwardNext">
              <a:avLst/>
            </a:prstGeom>
            <a:solidFill>
              <a:schemeClr val="bg1">
                <a:lumMod val="95000"/>
                <a:alpha val="3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89860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351"/>
          <a:stretch/>
        </p:blipFill>
        <p:spPr>
          <a:xfrm>
            <a:off x="-108520" y="-86525"/>
            <a:ext cx="9433048" cy="7080020"/>
          </a:xfrm>
          <a:prstGeom prst="rect">
            <a:avLst/>
          </a:prstGeom>
        </p:spPr>
      </p:pic>
      <p:sp>
        <p:nvSpPr>
          <p:cNvPr id="2" name="Title 1"/>
          <p:cNvSpPr>
            <a:spLocks noGrp="1"/>
          </p:cNvSpPr>
          <p:nvPr>
            <p:ph type="ctrTitle"/>
          </p:nvPr>
        </p:nvSpPr>
        <p:spPr>
          <a:xfrm>
            <a:off x="-137256" y="4941168"/>
            <a:ext cx="6653472" cy="1399510"/>
          </a:xfrm>
          <a:solidFill>
            <a:srgbClr val="00ADF9"/>
          </a:solidFill>
        </p:spPr>
        <p:txBody>
          <a:bodyPr/>
          <a:lstStyle/>
          <a:p>
            <a:r>
              <a:rPr lang="en-GB" sz="2400" b="1" spc="200" dirty="0" smtClean="0">
                <a:latin typeface="Arial"/>
                <a:cs typeface="Arial"/>
              </a:rPr>
              <a:t>There are about 15 million refugees in the world. </a:t>
            </a:r>
            <a:br>
              <a:rPr lang="en-GB" sz="2400" b="1" spc="200" dirty="0" smtClean="0">
                <a:latin typeface="Arial"/>
                <a:cs typeface="Arial"/>
              </a:rPr>
            </a:br>
            <a:r>
              <a:rPr lang="en-GB" sz="2400" b="1" spc="200" dirty="0" smtClean="0">
                <a:latin typeface="Arial"/>
                <a:cs typeface="Arial"/>
              </a:rPr>
              <a:t>More than half are children.</a:t>
            </a:r>
            <a:endParaRPr lang="en-GB" sz="2400" b="1" spc="200" dirty="0">
              <a:latin typeface="Arial"/>
              <a:cs typeface="Arial"/>
            </a:endParaRPr>
          </a:p>
        </p:txBody>
      </p:sp>
    </p:spTree>
    <p:extLst>
      <p:ext uri="{BB962C8B-B14F-4D97-AF65-F5344CB8AC3E}">
        <p14:creationId xmlns:p14="http://schemas.microsoft.com/office/powerpoint/2010/main" val="2333098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1188</Words>
  <Application>Microsoft Office PowerPoint</Application>
  <PresentationFormat>On-screen Show (4:3)</PresentationFormat>
  <Paragraphs>81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Wingdings</vt:lpstr>
      <vt:lpstr>Univers Next Pro Condensed</vt:lpstr>
      <vt:lpstr>Office Theme</vt:lpstr>
      <vt:lpstr>word POWER</vt:lpstr>
      <vt:lpstr>The 1951 refugee Convention</vt:lpstr>
      <vt:lpstr>DEFINE ‘refugee’ </vt:lpstr>
      <vt:lpstr>Compare your definition</vt:lpstr>
      <vt:lpstr>Why is it important?</vt:lpstr>
      <vt:lpstr>There are about 15 million refugees in the world.  More than half are children.</vt:lpstr>
    </vt:vector>
  </TitlesOfParts>
  <Company>UNICEF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Stephanie Yates</cp:lastModifiedBy>
  <cp:revision>110</cp:revision>
  <dcterms:created xsi:type="dcterms:W3CDTF">2014-10-31T12:48:46Z</dcterms:created>
  <dcterms:modified xsi:type="dcterms:W3CDTF">2016-06-09T08:43:15Z</dcterms:modified>
</cp:coreProperties>
</file>