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handoutMasterIdLst>
    <p:handoutMasterId r:id="rId9"/>
  </p:handoutMasterIdLst>
  <p:sldIdLst>
    <p:sldId id="256" r:id="rId2"/>
    <p:sldId id="280" r:id="rId3"/>
    <p:sldId id="276" r:id="rId4"/>
    <p:sldId id="277" r:id="rId5"/>
    <p:sldId id="278" r:id="rId6"/>
    <p:sldId id="279" r:id="rId7"/>
  </p:sldIdLst>
  <p:sldSz cx="9144000" cy="6858000" type="screen4x3"/>
  <p:notesSz cx="6888163" cy="10020300"/>
  <p:embeddedFontLst>
    <p:embeddedFont>
      <p:font typeface="Calibri" panose="020F0502020204030204" pitchFamily="34" charset="0"/>
      <p:regular r:id="rId10"/>
      <p:bold r:id="rId11"/>
      <p:italic r:id="rId12"/>
      <p:boldItalic r:id="rId13"/>
    </p:embeddedFont>
    <p:embeddedFont>
      <p:font typeface="Univers Next Pro" panose="020B0503030202020203" pitchFamily="34" charset="0"/>
      <p:regular r:id="rId14"/>
      <p:bold r:id="rId15"/>
      <p:italic r:id="rId16"/>
      <p:boldItalic r:id="rId17"/>
    </p:embeddedFont>
    <p:embeddedFont>
      <p:font typeface="Univers Next Pro Condensed" panose="020B0906030202020203" pitchFamily="34" charset="0"/>
      <p:bold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p15:clr>
            <a:srgbClr val="A4A3A4"/>
          </p15:clr>
        </p15:guide>
        <p15:guide id="2"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ADF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1898" autoAdjust="0"/>
  </p:normalViewPr>
  <p:slideViewPr>
    <p:cSldViewPr>
      <p:cViewPr varScale="1">
        <p:scale>
          <a:sx n="61" d="100"/>
          <a:sy n="61" d="100"/>
        </p:scale>
        <p:origin x="1440"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100" d="100"/>
          <a:sy n="100" d="100"/>
        </p:scale>
        <p:origin x="2390" y="-1152"/>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1AEA2A0B-F36F-4B3F-84C3-EFB7110F3E28}" type="datetimeFigureOut">
              <a:rPr lang="en-GB" smtClean="0"/>
              <a:t>13/11/2023</a:t>
            </a:fld>
            <a:endParaRPr lang="en-GB"/>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70942D0A-9682-4A15-A246-53AF8061BA29}" type="slidenum">
              <a:rPr lang="en-GB" smtClean="0"/>
              <a:t>‹#›</a:t>
            </a:fld>
            <a:endParaRPr lang="en-GB"/>
          </a:p>
        </p:txBody>
      </p:sp>
    </p:spTree>
    <p:extLst>
      <p:ext uri="{BB962C8B-B14F-4D97-AF65-F5344CB8AC3E}">
        <p14:creationId xmlns:p14="http://schemas.microsoft.com/office/powerpoint/2010/main" val="2153515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E6C1A6B8-6170-4FEC-A4C5-93C2FD047C03}" type="datetimeFigureOut">
              <a:rPr lang="en-GB" smtClean="0"/>
              <a:t>13/11/2023</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43BF2EB5-F90E-4C96-9BCB-7229F7E44C05}" type="slidenum">
              <a:rPr lang="en-GB" smtClean="0"/>
              <a:t>‹#›</a:t>
            </a:fld>
            <a:endParaRPr lang="en-GB"/>
          </a:p>
        </p:txBody>
      </p:sp>
    </p:spTree>
    <p:extLst>
      <p:ext uri="{BB962C8B-B14F-4D97-AF65-F5344CB8AC3E}">
        <p14:creationId xmlns:p14="http://schemas.microsoft.com/office/powerpoint/2010/main" val="2588971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Arial" panose="020B0604020202020204" pitchFamily="34" charset="0"/>
                <a:cs typeface="Arial" panose="020B0604020202020204" pitchFamily="34" charset="0"/>
              </a:rPr>
              <a:t>Image: Unicef/Fields</a:t>
            </a:r>
          </a:p>
        </p:txBody>
      </p:sp>
      <p:sp>
        <p:nvSpPr>
          <p:cNvPr id="4" name="Slide Number Placeholder 3"/>
          <p:cNvSpPr>
            <a:spLocks noGrp="1"/>
          </p:cNvSpPr>
          <p:nvPr>
            <p:ph type="sldNum" sz="quarter" idx="10"/>
          </p:nvPr>
        </p:nvSpPr>
        <p:spPr/>
        <p:txBody>
          <a:bodyPr/>
          <a:lstStyle/>
          <a:p>
            <a:fld id="{43BF2EB5-F90E-4C96-9BCB-7229F7E44C05}" type="slidenum">
              <a:rPr lang="en-GB" smtClean="0"/>
              <a:t>1</a:t>
            </a:fld>
            <a:endParaRPr lang="en-GB"/>
          </a:p>
        </p:txBody>
      </p:sp>
    </p:spTree>
    <p:extLst>
      <p:ext uri="{BB962C8B-B14F-4D97-AF65-F5344CB8AC3E}">
        <p14:creationId xmlns:p14="http://schemas.microsoft.com/office/powerpoint/2010/main" val="3482688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Arial" panose="020B0604020202020204" pitchFamily="34" charset="0"/>
                <a:cs typeface="Arial" panose="020B0604020202020204" pitchFamily="34" charset="0"/>
              </a:rPr>
              <a:t>Image: Unicef</a:t>
            </a:r>
          </a:p>
        </p:txBody>
      </p:sp>
      <p:sp>
        <p:nvSpPr>
          <p:cNvPr id="4" name="Slide Number Placeholder 3"/>
          <p:cNvSpPr>
            <a:spLocks noGrp="1"/>
          </p:cNvSpPr>
          <p:nvPr>
            <p:ph type="sldNum" sz="quarter" idx="10"/>
          </p:nvPr>
        </p:nvSpPr>
        <p:spPr/>
        <p:txBody>
          <a:bodyPr/>
          <a:lstStyle/>
          <a:p>
            <a:fld id="{60821282-38E4-40F6-9658-153029721F6E}" type="slidenum">
              <a:rPr lang="en-GB" smtClean="0"/>
              <a:t>2</a:t>
            </a:fld>
            <a:endParaRPr lang="en-GB"/>
          </a:p>
        </p:txBody>
      </p:sp>
    </p:spTree>
    <p:extLst>
      <p:ext uri="{BB962C8B-B14F-4D97-AF65-F5344CB8AC3E}">
        <p14:creationId xmlns:p14="http://schemas.microsoft.com/office/powerpoint/2010/main" val="4196530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Image: </a:t>
            </a:r>
            <a:r>
              <a:rPr lang="en-GB" sz="1100" dirty="0">
                <a:latin typeface="Arial" panose="020B0604020202020204" pitchFamily="34" charset="0"/>
                <a:ea typeface="Calibri" panose="020F0502020204030204" pitchFamily="34" charset="0"/>
              </a:rPr>
              <a:t>Unicef UK/Mead</a:t>
            </a:r>
            <a:endParaRPr lang="en-GB" sz="1100" dirty="0"/>
          </a:p>
          <a:p>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0821282-38E4-40F6-9658-153029721F6E}" type="slidenum">
              <a:rPr lang="en-GB" smtClean="0"/>
              <a:t>3</a:t>
            </a:fld>
            <a:endParaRPr lang="en-GB"/>
          </a:p>
        </p:txBody>
      </p:sp>
    </p:spTree>
    <p:extLst>
      <p:ext uri="{BB962C8B-B14F-4D97-AF65-F5344CB8AC3E}">
        <p14:creationId xmlns:p14="http://schemas.microsoft.com/office/powerpoint/2010/main" val="2620243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Arial" panose="020B0604020202020204" pitchFamily="34" charset="0"/>
                <a:cs typeface="Arial" panose="020B0604020202020204" pitchFamily="34" charset="0"/>
              </a:rPr>
              <a:t>Image: Wiki Commons</a:t>
            </a:r>
          </a:p>
        </p:txBody>
      </p:sp>
      <p:sp>
        <p:nvSpPr>
          <p:cNvPr id="4" name="Slide Number Placeholder 3"/>
          <p:cNvSpPr>
            <a:spLocks noGrp="1"/>
          </p:cNvSpPr>
          <p:nvPr>
            <p:ph type="sldNum" sz="quarter" idx="10"/>
          </p:nvPr>
        </p:nvSpPr>
        <p:spPr/>
        <p:txBody>
          <a:bodyPr/>
          <a:lstStyle/>
          <a:p>
            <a:fld id="{60821282-38E4-40F6-9658-153029721F6E}" type="slidenum">
              <a:rPr lang="en-GB" smtClean="0"/>
              <a:t>4</a:t>
            </a:fld>
            <a:endParaRPr lang="en-GB"/>
          </a:p>
        </p:txBody>
      </p:sp>
    </p:spTree>
    <p:extLst>
      <p:ext uri="{BB962C8B-B14F-4D97-AF65-F5344CB8AC3E}">
        <p14:creationId xmlns:p14="http://schemas.microsoft.com/office/powerpoint/2010/main" val="2191266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Arial" panose="020B0604020202020204" pitchFamily="34" charset="0"/>
                <a:cs typeface="Arial" panose="020B0604020202020204" pitchFamily="34" charset="0"/>
              </a:rPr>
              <a:t>Images</a:t>
            </a:r>
            <a:r>
              <a:rPr lang="en-GB" sz="1100">
                <a:latin typeface="Arial" panose="020B0604020202020204" pitchFamily="34" charset="0"/>
                <a:cs typeface="Arial" panose="020B0604020202020204" pitchFamily="34" charset="0"/>
              </a:rPr>
              <a:t>: Unicef</a:t>
            </a: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0821282-38E4-40F6-9658-153029721F6E}" type="slidenum">
              <a:rPr lang="en-GB" smtClean="0"/>
              <a:t>5</a:t>
            </a:fld>
            <a:endParaRPr lang="en-GB"/>
          </a:p>
        </p:txBody>
      </p:sp>
    </p:spTree>
    <p:extLst>
      <p:ext uri="{BB962C8B-B14F-4D97-AF65-F5344CB8AC3E}">
        <p14:creationId xmlns:p14="http://schemas.microsoft.com/office/powerpoint/2010/main" val="2161293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Arial" panose="020B0604020202020204" pitchFamily="34" charset="0"/>
                <a:cs typeface="Arial" panose="020B0604020202020204" pitchFamily="34" charset="0"/>
              </a:rPr>
              <a:t>Image</a:t>
            </a:r>
            <a:r>
              <a:rPr lang="en-GB" sz="1100" baseline="0" dirty="0">
                <a:latin typeface="Arial" panose="020B0604020202020204" pitchFamily="34" charset="0"/>
                <a:cs typeface="Arial" panose="020B0604020202020204" pitchFamily="34" charset="0"/>
              </a:rPr>
              <a:t> left</a:t>
            </a:r>
            <a:r>
              <a:rPr lang="en-GB" sz="1100" dirty="0">
                <a:latin typeface="Arial" panose="020B0604020202020204" pitchFamily="34" charset="0"/>
                <a:cs typeface="Arial" panose="020B0604020202020204" pitchFamily="34" charset="0"/>
              </a:rPr>
              <a:t>:</a:t>
            </a:r>
            <a:r>
              <a:rPr lang="en-GB" sz="1100" baseline="0" dirty="0">
                <a:latin typeface="Arial" panose="020B0604020202020204" pitchFamily="34" charset="0"/>
                <a:cs typeface="Arial" panose="020B0604020202020204" pitchFamily="34" charset="0"/>
              </a:rPr>
              <a:t> Wiki Commons </a:t>
            </a:r>
          </a:p>
          <a:p>
            <a:r>
              <a:rPr lang="en-GB" sz="1100" baseline="0" dirty="0">
                <a:latin typeface="Arial" panose="020B0604020202020204" pitchFamily="34" charset="0"/>
                <a:cs typeface="Arial" panose="020B0604020202020204" pitchFamily="34" charset="0"/>
              </a:rPr>
              <a:t>Image right: Unicef resources</a:t>
            </a: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0821282-38E4-40F6-9658-153029721F6E}" type="slidenum">
              <a:rPr lang="en-GB" smtClean="0"/>
              <a:t>6</a:t>
            </a:fld>
            <a:endParaRPr lang="en-GB"/>
          </a:p>
        </p:txBody>
      </p:sp>
    </p:spTree>
    <p:extLst>
      <p:ext uri="{BB962C8B-B14F-4D97-AF65-F5344CB8AC3E}">
        <p14:creationId xmlns:p14="http://schemas.microsoft.com/office/powerpoint/2010/main" val="2674288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2" name="Title 1"/>
          <p:cNvSpPr>
            <a:spLocks noGrp="1"/>
          </p:cNvSpPr>
          <p:nvPr>
            <p:ph type="ctrTitle"/>
          </p:nvPr>
        </p:nvSpPr>
        <p:spPr>
          <a:xfrm>
            <a:off x="0" y="5220000"/>
            <a:ext cx="7772400" cy="1323439"/>
          </a:xfrm>
          <a:solidFill>
            <a:srgbClr val="00ADF9"/>
          </a:solidFill>
        </p:spPr>
        <p:txBody>
          <a:bodyPr lIns="360000">
            <a:spAutoFit/>
          </a:bodyPr>
          <a:lstStyle>
            <a:lvl1pPr>
              <a:defRPr>
                <a:solidFill>
                  <a:schemeClr val="bg1"/>
                </a:solidFill>
              </a:defRPr>
            </a:lvl1pPr>
          </a:lstStyle>
          <a:p>
            <a:r>
              <a:rPr lang="en-US" dirty="0"/>
              <a:t>Click to edit Master title style</a:t>
            </a:r>
            <a:endParaRPr lang="en-GB"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03200" y="180000"/>
            <a:ext cx="5002518" cy="1100772"/>
          </a:xfrm>
          <a:prstGeom prst="rect">
            <a:avLst/>
          </a:prstGeom>
        </p:spPr>
      </p:pic>
      <p:pic>
        <p:nvPicPr>
          <p:cNvPr id="6" name="Picture 5" descr="A group of kids in a classroom">
            <a:extLst>
              <a:ext uri="{FF2B5EF4-FFF2-40B4-BE49-F238E27FC236}">
                <a16:creationId xmlns:a16="http://schemas.microsoft.com/office/drawing/2014/main" id="{2AA944B0-267F-DB04-B11D-94ADC429335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226" r="4183"/>
          <a:stretch/>
        </p:blipFill>
        <p:spPr>
          <a:xfrm>
            <a:off x="0" y="-27004"/>
            <a:ext cx="9252520" cy="6885004"/>
          </a:xfrm>
          <a:prstGeom prst="rect">
            <a:avLst/>
          </a:prstGeom>
        </p:spPr>
      </p:pic>
    </p:spTree>
    <p:extLst>
      <p:ext uri="{BB962C8B-B14F-4D97-AF65-F5344CB8AC3E}">
        <p14:creationId xmlns:p14="http://schemas.microsoft.com/office/powerpoint/2010/main" val="2049770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nd/break slide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0155" r="956" b="-1587"/>
          <a:stretch/>
        </p:blipFill>
        <p:spPr>
          <a:xfrm>
            <a:off x="0" y="1"/>
            <a:ext cx="9226088" cy="7029400"/>
          </a:xfrm>
          <a:prstGeom prst="rect">
            <a:avLst/>
          </a:prstGeom>
        </p:spPr>
      </p:pic>
      <p:sp>
        <p:nvSpPr>
          <p:cNvPr id="2" name="Title 1"/>
          <p:cNvSpPr>
            <a:spLocks noGrp="1"/>
          </p:cNvSpPr>
          <p:nvPr>
            <p:ph type="ctrTitle" hasCustomPrompt="1"/>
          </p:nvPr>
        </p:nvSpPr>
        <p:spPr>
          <a:xfrm>
            <a:off x="0" y="4125989"/>
            <a:ext cx="5580112" cy="707886"/>
          </a:xfrm>
          <a:solidFill>
            <a:schemeClr val="tx1">
              <a:alpha val="50000"/>
            </a:schemeClr>
          </a:solidFill>
        </p:spPr>
        <p:txBody>
          <a:bodyPr wrap="square" lIns="360000">
            <a:spAutoFit/>
          </a:bodyPr>
          <a:lstStyle>
            <a:lvl1pPr>
              <a:defRPr>
                <a:solidFill>
                  <a:schemeClr val="bg1"/>
                </a:solidFill>
              </a:defRPr>
            </a:lvl1pPr>
          </a:lstStyle>
          <a:p>
            <a:r>
              <a:rPr lang="en-US" dirty="0"/>
              <a:t>Click to edit text</a:t>
            </a:r>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67944" y="5508000"/>
            <a:ext cx="5002518" cy="1100772"/>
          </a:xfrm>
          <a:prstGeom prst="rect">
            <a:avLst/>
          </a:prstGeom>
        </p:spPr>
      </p:pic>
    </p:spTree>
    <p:extLst>
      <p:ext uri="{BB962C8B-B14F-4D97-AF65-F5344CB8AC3E}">
        <p14:creationId xmlns:p14="http://schemas.microsoft.com/office/powerpoint/2010/main" val="1787379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43161"/>
            <a:ext cx="8229600" cy="1093751"/>
          </a:xfrm>
          <a:ln>
            <a:noFill/>
          </a:ln>
        </p:spPr>
        <p:txBody>
          <a:bodyPr>
            <a:spAutoFit/>
          </a:bodyPr>
          <a:lstStyle/>
          <a:p>
            <a:r>
              <a:rPr lang="en-US" dirty="0"/>
              <a:t>Click to edit Master title style</a:t>
            </a:r>
            <a:endParaRPr lang="en-GB" dirty="0"/>
          </a:p>
        </p:txBody>
      </p:sp>
      <p:sp>
        <p:nvSpPr>
          <p:cNvPr id="3" name="Content Placeholder 2"/>
          <p:cNvSpPr>
            <a:spLocks noGrp="1"/>
          </p:cNvSpPr>
          <p:nvPr>
            <p:ph idx="1"/>
          </p:nvPr>
        </p:nvSpPr>
        <p:spPr>
          <a:xfrm>
            <a:off x="457200" y="2636912"/>
            <a:ext cx="8229600" cy="295232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958"/>
            <a:ext cx="914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8891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989"/>
            <a:ext cx="8229600" cy="1323439"/>
          </a:xfrm>
          <a:ln>
            <a:noFill/>
          </a:ln>
        </p:spPr>
        <p:txBody>
          <a:bodyPr>
            <a:spAutoFit/>
          </a:bodyPr>
          <a:lstStyle/>
          <a:p>
            <a:r>
              <a:rPr lang="en-US" dirty="0"/>
              <a:t>Click to edit Master title style</a:t>
            </a:r>
            <a:endParaRPr lang="en-GB" dirty="0"/>
          </a:p>
        </p:txBody>
      </p:sp>
      <p:sp>
        <p:nvSpPr>
          <p:cNvPr id="3" name="Content Placeholder 2"/>
          <p:cNvSpPr>
            <a:spLocks noGrp="1"/>
          </p:cNvSpPr>
          <p:nvPr>
            <p:ph idx="1"/>
          </p:nvPr>
        </p:nvSpPr>
        <p:spPr>
          <a:xfrm>
            <a:off x="457200" y="1556792"/>
            <a:ext cx="8229600" cy="396044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p:cNvCxnSpPr/>
          <p:nvPr userDrawn="1"/>
        </p:nvCxnSpPr>
        <p:spPr>
          <a:xfrm>
            <a:off x="0" y="1369234"/>
            <a:ext cx="9144000" cy="0"/>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954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s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484784"/>
            <a:ext cx="4038600"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84784"/>
            <a:ext cx="4038600"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3"/>
          <p:cNvSpPr>
            <a:spLocks noGrp="1"/>
          </p:cNvSpPr>
          <p:nvPr>
            <p:ph type="dt" sz="half" idx="10"/>
          </p:nvPr>
        </p:nvSpPr>
        <p:spPr>
          <a:xfrm>
            <a:off x="360000" y="5733256"/>
            <a:ext cx="2133600" cy="331932"/>
          </a:xfrm>
        </p:spPr>
        <p:txBody>
          <a:bodyPr/>
          <a:lstStyle/>
          <a:p>
            <a:fld id="{994ABF6D-B116-48FA-8A85-4C24104CDDB3}" type="datetimeFigureOut">
              <a:rPr lang="en-GB" smtClean="0"/>
              <a:t>13/11/2023</a:t>
            </a:fld>
            <a:endParaRPr lang="en-GB" dirty="0"/>
          </a:p>
        </p:txBody>
      </p:sp>
      <p:sp>
        <p:nvSpPr>
          <p:cNvPr id="12" name="Footer Placeholder 4"/>
          <p:cNvSpPr>
            <a:spLocks noGrp="1"/>
          </p:cNvSpPr>
          <p:nvPr>
            <p:ph type="ftr" sz="quarter" idx="11"/>
          </p:nvPr>
        </p:nvSpPr>
        <p:spPr>
          <a:xfrm>
            <a:off x="360000" y="6079572"/>
            <a:ext cx="2393058" cy="301756"/>
          </a:xfrm>
        </p:spPr>
        <p:txBody>
          <a:bodyPr/>
          <a:lstStyle>
            <a:lvl1pPr algn="l">
              <a:defRPr/>
            </a:lvl1pPr>
          </a:lstStyle>
          <a:p>
            <a:endParaRPr lang="en-GB" dirty="0"/>
          </a:p>
        </p:txBody>
      </p:sp>
      <p:sp>
        <p:nvSpPr>
          <p:cNvPr id="13" name="Slide Number Placeholder 5"/>
          <p:cNvSpPr>
            <a:spLocks noGrp="1"/>
          </p:cNvSpPr>
          <p:nvPr>
            <p:ph type="sldNum" sz="quarter" idx="12"/>
          </p:nvPr>
        </p:nvSpPr>
        <p:spPr>
          <a:xfrm>
            <a:off x="360000" y="6381328"/>
            <a:ext cx="2133600" cy="274324"/>
          </a:xfrm>
        </p:spPr>
        <p:txBody>
          <a:bodyPr/>
          <a:lstStyle/>
          <a:p>
            <a:pPr algn="l"/>
            <a:fld id="{1099AA68-E695-4F58-BEEE-DDF7D9F5029C}" type="slidenum">
              <a:rPr lang="en-GB" smtClean="0"/>
              <a:pPr algn="l"/>
              <a:t>‹#›</a:t>
            </a:fld>
            <a:endParaRPr lang="en-GB"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1482" y="5616000"/>
            <a:ext cx="5002518" cy="1100772"/>
          </a:xfrm>
          <a:prstGeom prst="rect">
            <a:avLst/>
          </a:prstGeom>
        </p:spPr>
      </p:pic>
    </p:spTree>
    <p:extLst>
      <p:ext uri="{BB962C8B-B14F-4D97-AF65-F5344CB8AC3E}">
        <p14:creationId xmlns:p14="http://schemas.microsoft.com/office/powerpoint/2010/main" val="322588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cxnSp>
        <p:nvCxnSpPr>
          <p:cNvPr id="4" name="Straight Connector 3"/>
          <p:cNvCxnSpPr/>
          <p:nvPr userDrawn="1"/>
        </p:nvCxnSpPr>
        <p:spPr>
          <a:xfrm>
            <a:off x="0" y="1412776"/>
            <a:ext cx="9144000" cy="0"/>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389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cxnSp>
        <p:nvCxnSpPr>
          <p:cNvPr id="4" name="Straight Connector 3"/>
          <p:cNvCxnSpPr/>
          <p:nvPr userDrawn="1"/>
        </p:nvCxnSpPr>
        <p:spPr>
          <a:xfrm>
            <a:off x="0" y="1412776"/>
            <a:ext cx="9144000" cy="0"/>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84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ogo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1482" y="5616000"/>
            <a:ext cx="5002518" cy="1100772"/>
          </a:xfrm>
          <a:prstGeom prst="rect">
            <a:avLst/>
          </a:prstGeom>
        </p:spPr>
      </p:pic>
    </p:spTree>
    <p:extLst>
      <p:ext uri="{BB962C8B-B14F-4D97-AF65-F5344CB8AC3E}">
        <p14:creationId xmlns:p14="http://schemas.microsoft.com/office/powerpoint/2010/main" val="3010853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5091434"/>
            <a:ext cx="6552728" cy="425798"/>
          </a:xfrm>
        </p:spPr>
        <p:txBody>
          <a:bodyPr anchor="b"/>
          <a:lstStyle>
            <a:lvl1pPr algn="l">
              <a:defRPr sz="2000" b="1"/>
            </a:lvl1pPr>
          </a:lstStyle>
          <a:p>
            <a:r>
              <a:rPr lang="en-US" dirty="0"/>
              <a:t>Click to edit Master title style</a:t>
            </a:r>
            <a:endParaRPr lang="en-GB" dirty="0"/>
          </a:p>
        </p:txBody>
      </p:sp>
      <p:sp>
        <p:nvSpPr>
          <p:cNvPr id="3" name="Picture Placeholder 2"/>
          <p:cNvSpPr>
            <a:spLocks noGrp="1"/>
          </p:cNvSpPr>
          <p:nvPr>
            <p:ph type="pic" idx="1"/>
          </p:nvPr>
        </p:nvSpPr>
        <p:spPr>
          <a:xfrm>
            <a:off x="9747" y="0"/>
            <a:ext cx="9098757" cy="50131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1482" y="5616000"/>
            <a:ext cx="5002518" cy="1100772"/>
          </a:xfrm>
          <a:prstGeom prst="rect">
            <a:avLst/>
          </a:prstGeom>
        </p:spPr>
      </p:pic>
    </p:spTree>
    <p:extLst>
      <p:ext uri="{BB962C8B-B14F-4D97-AF65-F5344CB8AC3E}">
        <p14:creationId xmlns:p14="http://schemas.microsoft.com/office/powerpoint/2010/main" val="3049967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sp>
        <p:nvSpPr>
          <p:cNvPr id="3" name="TextBox 2"/>
          <p:cNvSpPr txBox="1"/>
          <p:nvPr userDrawn="1"/>
        </p:nvSpPr>
        <p:spPr>
          <a:xfrm>
            <a:off x="467544" y="2276872"/>
            <a:ext cx="8208912" cy="861774"/>
          </a:xfrm>
          <a:prstGeom prst="rect">
            <a:avLst/>
          </a:prstGeom>
          <a:noFill/>
        </p:spPr>
        <p:txBody>
          <a:bodyPr wrap="square" rtlCol="0">
            <a:spAutoFit/>
          </a:bodyPr>
          <a:lstStyle/>
          <a:p>
            <a:pPr algn="ctr"/>
            <a:r>
              <a:rPr lang="en-GB" sz="5000" cap="all" spc="400" baseline="0" dirty="0">
                <a:solidFill>
                  <a:srgbClr val="00AEEF"/>
                </a:solidFill>
                <a:latin typeface="Univers Next Pro Condensed" panose="020B0906030202020203" pitchFamily="34" charset="0"/>
              </a:rPr>
              <a:t>Any questions?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1482" y="5616000"/>
            <a:ext cx="5002518" cy="1100772"/>
          </a:xfrm>
          <a:prstGeom prst="rect">
            <a:avLst/>
          </a:prstGeom>
        </p:spPr>
      </p:pic>
    </p:spTree>
    <p:extLst>
      <p:ext uri="{BB962C8B-B14F-4D97-AF65-F5344CB8AC3E}">
        <p14:creationId xmlns:p14="http://schemas.microsoft.com/office/powerpoint/2010/main" val="625426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94ABF6D-B116-48FA-8A85-4C24104CDDB3}" type="datetimeFigureOut">
              <a:rPr lang="en-GB" smtClean="0"/>
              <a:pPr/>
              <a:t>13/11/2023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099AA68-E695-4F58-BEEE-DDF7D9F5029C}" type="slidenum">
              <a:rPr lang="en-GB" smtClean="0"/>
              <a:pPr/>
              <a:t>‹#›</a:t>
            </a:fld>
            <a:endParaRPr lang="en-GB"/>
          </a:p>
        </p:txBody>
      </p:sp>
    </p:spTree>
    <p:extLst>
      <p:ext uri="{BB962C8B-B14F-4D97-AF65-F5344CB8AC3E}">
        <p14:creationId xmlns:p14="http://schemas.microsoft.com/office/powerpoint/2010/main" val="628249844"/>
      </p:ext>
    </p:extLst>
  </p:cSld>
  <p:clrMap bg1="lt1" tx1="dk1" bg2="lt2" tx2="dk2" accent1="accent1" accent2="accent2" accent3="accent3" accent4="accent4" accent5="accent5" accent6="accent6" hlink="hlink" folHlink="folHlink"/>
  <p:sldLayoutIdLst>
    <p:sldLayoutId id="2147483668" r:id="rId1"/>
    <p:sldLayoutId id="2147483661" r:id="rId2"/>
    <p:sldLayoutId id="2147483650" r:id="rId3"/>
    <p:sldLayoutId id="2147483652" r:id="rId4"/>
    <p:sldLayoutId id="2147483654" r:id="rId5"/>
    <p:sldLayoutId id="2147483675" r:id="rId6"/>
    <p:sldLayoutId id="2147483655" r:id="rId7"/>
    <p:sldLayoutId id="2147483657" r:id="rId8"/>
    <p:sldLayoutId id="2147483663" r:id="rId9"/>
    <p:sldLayoutId id="2147483672" r:id="rId10"/>
  </p:sldLayoutIdLst>
  <p:txStyles>
    <p:titleStyle>
      <a:lvl1pPr algn="l" defTabSz="914400" rtl="0" eaLnBrk="1" latinLnBrk="0" hangingPunct="1">
        <a:spcBef>
          <a:spcPct val="0"/>
        </a:spcBef>
        <a:buNone/>
        <a:defRPr sz="4000" kern="1200" cap="all" spc="400" baseline="0">
          <a:solidFill>
            <a:schemeClr val="tx1"/>
          </a:solidFill>
          <a:latin typeface="Univers Next Pro Condensed" panose="020B0906030202020203" pitchFamily="34" charset="0"/>
          <a:ea typeface="+mj-ea"/>
          <a:cs typeface="+mj-cs"/>
        </a:defRPr>
      </a:lvl1pPr>
    </p:titleStyle>
    <p:bodyStyle>
      <a:lvl1pPr marL="342900" indent="-342900" algn="l" defTabSz="914400" rtl="0" eaLnBrk="1" latinLnBrk="0" hangingPunct="1">
        <a:spcBef>
          <a:spcPct val="20000"/>
        </a:spcBef>
        <a:buClr>
          <a:srgbClr val="00ADF9"/>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Clr>
          <a:srgbClr val="99999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ADF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99999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ADF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ideo" Target="https://www.youtube.com/embed/Mmy9MpwyKnQ" TargetMode="External"/><Relationship Id="rId5" Type="http://schemas.openxmlformats.org/officeDocument/2006/relationships/image" Target="../media/image6.jpe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www.youtube.com/embed/LN_70HXxd5Y" TargetMode="Externa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hyperlink" Target="https://www.unicef.org.uk/rights-respecting-schools/resources/teaching-resources/refugee-crisis-europ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969" y="620688"/>
            <a:ext cx="5020774" cy="646331"/>
          </a:xfrm>
        </p:spPr>
        <p:txBody>
          <a:bodyPr/>
          <a:lstStyle/>
          <a:p>
            <a:r>
              <a:rPr lang="en-GB" sz="3600" b="1" dirty="0">
                <a:solidFill>
                  <a:schemeClr val="tx1"/>
                </a:solidFill>
                <a:latin typeface="Arial" panose="020B0604020202020204" pitchFamily="34" charset="0"/>
                <a:cs typeface="Arial" panose="020B0604020202020204" pitchFamily="34" charset="0"/>
              </a:rPr>
              <a:t>The</a:t>
            </a:r>
            <a:r>
              <a:rPr lang="en-GB" sz="3600" b="1" dirty="0">
                <a:latin typeface="Arial" panose="020B0604020202020204" pitchFamily="34" charset="0"/>
                <a:cs typeface="Arial" panose="020B0604020202020204" pitchFamily="34" charset="0"/>
              </a:rPr>
              <a:t> abcDe </a:t>
            </a:r>
            <a:r>
              <a:rPr lang="en-GB" sz="3600" b="1" dirty="0">
                <a:solidFill>
                  <a:schemeClr val="tx1"/>
                </a:solidFill>
                <a:latin typeface="Arial" panose="020B0604020202020204" pitchFamily="34" charset="0"/>
                <a:cs typeface="Arial" panose="020B0604020202020204" pitchFamily="34" charset="0"/>
              </a:rPr>
              <a:t>of…</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5229200"/>
            <a:ext cx="5002518" cy="1100772"/>
          </a:xfrm>
          <a:prstGeom prst="rect">
            <a:avLst/>
          </a:prstGeom>
        </p:spPr>
      </p:pic>
      <p:sp>
        <p:nvSpPr>
          <p:cNvPr id="4" name="Rectangle 3"/>
          <p:cNvSpPr/>
          <p:nvPr/>
        </p:nvSpPr>
        <p:spPr>
          <a:xfrm>
            <a:off x="7740352" y="6611779"/>
            <a:ext cx="1547218" cy="246221"/>
          </a:xfrm>
          <a:prstGeom prst="rect">
            <a:avLst/>
          </a:prstGeom>
        </p:spPr>
        <p:txBody>
          <a:bodyPr wrap="none">
            <a:spAutoFit/>
          </a:bodyPr>
          <a:lstStyle/>
          <a:p>
            <a:r>
              <a:rPr lang="en-GB" sz="1000" dirty="0">
                <a:solidFill>
                  <a:schemeClr val="bg1"/>
                </a:solidFill>
                <a:latin typeface="Arial" panose="020B0604020202020204" pitchFamily="34" charset="0"/>
                <a:cs typeface="Arial" panose="020B0604020202020204" pitchFamily="34" charset="0"/>
              </a:rPr>
              <a:t>Image: Unicef UK/Dawe</a:t>
            </a:r>
          </a:p>
        </p:txBody>
      </p:sp>
    </p:spTree>
    <p:extLst>
      <p:ext uri="{BB962C8B-B14F-4D97-AF65-F5344CB8AC3E}">
        <p14:creationId xmlns:p14="http://schemas.microsoft.com/office/powerpoint/2010/main" val="283814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10873208" cy="1077218"/>
          </a:xfrm>
        </p:spPr>
        <p:txBody>
          <a:bodyPr/>
          <a:lstStyle/>
          <a:p>
            <a:r>
              <a:rPr lang="en-GB" sz="3200" b="1" dirty="0">
                <a:solidFill>
                  <a:srgbClr val="00ADF9"/>
                </a:solidFill>
                <a:latin typeface="Arial" panose="020B0604020202020204" pitchFamily="34" charset="0"/>
                <a:cs typeface="Arial" panose="020B0604020202020204" pitchFamily="34" charset="0"/>
              </a:rPr>
              <a:t>A</a:t>
            </a:r>
            <a:r>
              <a:rPr lang="en-GB" sz="3200" dirty="0">
                <a:latin typeface="Arial" panose="020B0604020202020204" pitchFamily="34" charset="0"/>
                <a:cs typeface="Arial" panose="020B0604020202020204" pitchFamily="34" charset="0"/>
              </a:rPr>
              <a:t>: Rights are for </a:t>
            </a:r>
            <a:r>
              <a:rPr lang="en-GB" sz="3200" dirty="0">
                <a:solidFill>
                  <a:srgbClr val="00ADF9"/>
                </a:solidFill>
                <a:latin typeface="Arial" panose="020B0604020202020204" pitchFamily="34" charset="0"/>
                <a:cs typeface="Arial" panose="020B0604020202020204" pitchFamily="34" charset="0"/>
              </a:rPr>
              <a:t>ALL</a:t>
            </a:r>
            <a:r>
              <a:rPr lang="en-GB" sz="3200" dirty="0">
                <a:latin typeface="Arial" panose="020B0604020202020204" pitchFamily="34" charset="0"/>
                <a:cs typeface="Arial" panose="020B0604020202020204" pitchFamily="34" charset="0"/>
              </a:rPr>
              <a:t> </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children</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4826" y="1556792"/>
            <a:ext cx="8229600" cy="792088"/>
          </a:xfrm>
        </p:spPr>
        <p:txBody>
          <a:bodyPr>
            <a:normAutofit/>
          </a:bodyPr>
          <a:lstStyle/>
          <a:p>
            <a:r>
              <a:rPr lang="en-GB" sz="1800" b="1" dirty="0">
                <a:solidFill>
                  <a:srgbClr val="00ADF9"/>
                </a:solidFill>
              </a:rPr>
              <a:t>Key idea: </a:t>
            </a:r>
            <a:r>
              <a:rPr lang="en-GB" sz="1800" dirty="0"/>
              <a:t>Rights are for all children and young people across the world.  </a:t>
            </a:r>
          </a:p>
          <a:p>
            <a:r>
              <a:rPr lang="en-GB" sz="1800" b="1" dirty="0">
                <a:solidFill>
                  <a:srgbClr val="00ADF9"/>
                </a:solidFill>
              </a:rPr>
              <a:t>Key word: </a:t>
            </a:r>
            <a:r>
              <a:rPr lang="en-GB" sz="1800" dirty="0"/>
              <a:t>Universal</a:t>
            </a:r>
          </a:p>
        </p:txBody>
      </p:sp>
      <p:sp>
        <p:nvSpPr>
          <p:cNvPr id="4" name="Rectangle 3"/>
          <p:cNvSpPr/>
          <p:nvPr/>
        </p:nvSpPr>
        <p:spPr>
          <a:xfrm>
            <a:off x="155372" y="2711822"/>
            <a:ext cx="4344620" cy="4247317"/>
          </a:xfrm>
          <a:prstGeom prst="rect">
            <a:avLst/>
          </a:prstGeom>
        </p:spPr>
        <p:txBody>
          <a:bodyPr wrap="square">
            <a:spAutoFit/>
          </a:bodyPr>
          <a:lstStyle/>
          <a:p>
            <a:pPr marL="342900" indent="-342900">
              <a:buFont typeface="+mj-lt"/>
              <a:buAutoNum type="arabicPeriod"/>
            </a:pPr>
            <a:r>
              <a:rPr lang="en-GB" b="1" dirty="0">
                <a:solidFill>
                  <a:srgbClr val="00ADF9"/>
                </a:solidFill>
                <a:latin typeface="Arial" panose="020B0604020202020204" pitchFamily="34" charset="0"/>
                <a:cs typeface="Arial" panose="020B0604020202020204" pitchFamily="34" charset="0"/>
              </a:rPr>
              <a:t>Assemblies</a:t>
            </a:r>
          </a:p>
          <a:p>
            <a:r>
              <a:rPr lang="en-GB" dirty="0">
                <a:latin typeface="Arial" panose="020B0604020202020204" pitchFamily="34" charset="0"/>
                <a:cs typeface="Arial" panose="020B0604020202020204" pitchFamily="34" charset="0"/>
              </a:rPr>
              <a:t>Pupils could use flags to help represent different countries within the United Nations. Form a ‘circle of flags’ to show how the UN works and demonstrate the universality of rights. </a:t>
            </a:r>
          </a:p>
          <a:p>
            <a:r>
              <a:rPr lang="en-GB" b="1" dirty="0">
                <a:solidFill>
                  <a:srgbClr val="00ADF9"/>
                </a:solidFill>
                <a:latin typeface="Arial" panose="020B0604020202020204" pitchFamily="34" charset="0"/>
                <a:cs typeface="Arial" panose="020B0604020202020204" pitchFamily="34" charset="0"/>
              </a:rPr>
              <a:t>2. Curriculum links</a:t>
            </a:r>
          </a:p>
          <a:p>
            <a:r>
              <a:rPr lang="en-GB" dirty="0">
                <a:latin typeface="Arial" panose="020B0604020202020204" pitchFamily="34" charset="0"/>
                <a:cs typeface="Arial" panose="020B0604020202020204" pitchFamily="34" charset="0"/>
              </a:rPr>
              <a:t>Geography based topics involving comparisons between countries and how access to rights may vary. </a:t>
            </a:r>
          </a:p>
          <a:p>
            <a:r>
              <a:rPr lang="en-GB" dirty="0">
                <a:latin typeface="Arial" panose="020B0604020202020204" pitchFamily="34" charset="0"/>
                <a:cs typeface="Arial" panose="020B0604020202020204" pitchFamily="34" charset="0"/>
              </a:rPr>
              <a:t>Linking global based themes with particular rights such as exploring different foods from around the world linked to Article 24.</a:t>
            </a:r>
          </a:p>
          <a:p>
            <a:endParaRPr lang="en-GB"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144826" y="2315778"/>
            <a:ext cx="822960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ADF9"/>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Clr>
                <a:srgbClr val="99999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ADF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99999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ADF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a:t>SPREAD THE MESSAGE </a:t>
            </a:r>
            <a:r>
              <a:rPr lang="en-GB" sz="1800" b="1" dirty="0">
                <a:solidFill>
                  <a:srgbClr val="00AEEF"/>
                </a:solidFill>
              </a:rPr>
              <a:t>THROUGH</a:t>
            </a:r>
            <a:r>
              <a:rPr lang="en-GB" sz="1800" b="1" dirty="0"/>
              <a:t>…</a:t>
            </a:r>
          </a:p>
        </p:txBody>
      </p:sp>
      <p:sp>
        <p:nvSpPr>
          <p:cNvPr id="6" name="Rectangle 5"/>
          <p:cNvSpPr/>
          <p:nvPr/>
        </p:nvSpPr>
        <p:spPr>
          <a:xfrm>
            <a:off x="4799380" y="2728252"/>
            <a:ext cx="4344620" cy="2308324"/>
          </a:xfrm>
          <a:prstGeom prst="rect">
            <a:avLst/>
          </a:prstGeom>
        </p:spPr>
        <p:txBody>
          <a:bodyPr wrap="square">
            <a:spAutoFit/>
          </a:bodyPr>
          <a:lstStyle/>
          <a:p>
            <a:r>
              <a:rPr lang="en-GB" b="1" dirty="0">
                <a:solidFill>
                  <a:srgbClr val="00ADF9"/>
                </a:solidFill>
                <a:latin typeface="Arial" panose="020B0604020202020204" pitchFamily="34" charset="0"/>
                <a:cs typeface="Arial" panose="020B0604020202020204" pitchFamily="34" charset="0"/>
              </a:rPr>
              <a:t>3. Pictures in displays</a:t>
            </a:r>
          </a:p>
          <a:p>
            <a:endParaRPr lang="en-GB" b="1" dirty="0">
              <a:solidFill>
                <a:srgbClr val="00ADF9"/>
              </a:solidFill>
              <a:latin typeface="Arial" panose="020B0604020202020204" pitchFamily="34" charset="0"/>
              <a:cs typeface="Arial" panose="020B0604020202020204" pitchFamily="34" charset="0"/>
            </a:endParaRPr>
          </a:p>
          <a:p>
            <a:endParaRPr lang="en-GB" b="1" dirty="0">
              <a:solidFill>
                <a:srgbClr val="00ADF9"/>
              </a:solidFill>
              <a:latin typeface="Arial" panose="020B0604020202020204" pitchFamily="34" charset="0"/>
              <a:cs typeface="Arial" panose="020B0604020202020204" pitchFamily="34" charset="0"/>
            </a:endParaRPr>
          </a:p>
          <a:p>
            <a:endParaRPr lang="en-GB" b="1" dirty="0">
              <a:solidFill>
                <a:srgbClr val="00ADF9"/>
              </a:solidFill>
              <a:latin typeface="Arial" panose="020B0604020202020204" pitchFamily="34" charset="0"/>
              <a:cs typeface="Arial" panose="020B0604020202020204" pitchFamily="34" charset="0"/>
            </a:endParaRPr>
          </a:p>
          <a:p>
            <a:endParaRPr lang="en-GB" b="1" dirty="0">
              <a:solidFill>
                <a:srgbClr val="00ADF9"/>
              </a:solidFill>
              <a:latin typeface="Arial" panose="020B0604020202020204" pitchFamily="34" charset="0"/>
              <a:cs typeface="Arial" panose="020B0604020202020204" pitchFamily="34" charset="0"/>
            </a:endParaRPr>
          </a:p>
          <a:p>
            <a:endParaRPr lang="en-GB" b="1" dirty="0">
              <a:solidFill>
                <a:srgbClr val="00ADF9"/>
              </a:solidFill>
              <a:latin typeface="Arial" panose="020B0604020202020204" pitchFamily="34" charset="0"/>
              <a:cs typeface="Arial" panose="020B0604020202020204" pitchFamily="34" charset="0"/>
            </a:endParaRPr>
          </a:p>
          <a:p>
            <a:r>
              <a:rPr lang="en-GB" b="1" dirty="0">
                <a:solidFill>
                  <a:srgbClr val="00ADF9"/>
                </a:solidFill>
                <a:latin typeface="Arial" panose="020B0604020202020204" pitchFamily="34" charset="0"/>
                <a:cs typeface="Arial" panose="020B0604020202020204" pitchFamily="34" charset="0"/>
              </a:rPr>
              <a:t>4. Videos</a:t>
            </a:r>
          </a:p>
          <a:p>
            <a:endParaRPr lang="en-GB" dirty="0">
              <a:latin typeface="Arial" panose="020B0604020202020204" pitchFamily="34" charset="0"/>
              <a:cs typeface="Arial" panose="020B0604020202020204" pitchFamily="34" charset="0"/>
            </a:endParaRPr>
          </a:p>
        </p:txBody>
      </p:sp>
      <p:pic>
        <p:nvPicPr>
          <p:cNvPr id="10" name="Mmy9MpwyKnQ"/>
          <p:cNvPicPr>
            <a:picLocks noRot="1" noChangeAspect="1"/>
          </p:cNvPicPr>
          <p:nvPr>
            <a:videoFile r:link="rId1"/>
          </p:nvPr>
        </p:nvPicPr>
        <p:blipFill>
          <a:blip r:embed="rId4" cstate="print">
            <a:extLst>
              <a:ext uri="{28A0092B-C50C-407E-A947-70E740481C1C}">
                <a14:useLocalDpi xmlns:a14="http://schemas.microsoft.com/office/drawing/2010/main" val="0"/>
              </a:ext>
            </a:extLst>
          </a:blip>
          <a:stretch>
            <a:fillRect/>
          </a:stretch>
        </p:blipFill>
        <p:spPr>
          <a:xfrm>
            <a:off x="4869810" y="4730449"/>
            <a:ext cx="3504616" cy="195468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8185" y="3122668"/>
            <a:ext cx="1478393" cy="1268348"/>
          </a:xfrm>
          <a:prstGeom prst="rect">
            <a:avLst/>
          </a:prstGeom>
        </p:spPr>
      </p:pic>
    </p:spTree>
    <p:extLst>
      <p:ext uri="{BB962C8B-B14F-4D97-AF65-F5344CB8AC3E}">
        <p14:creationId xmlns:p14="http://schemas.microsoft.com/office/powerpoint/2010/main" val="3823124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62853"/>
            <a:ext cx="10873208" cy="584775"/>
          </a:xfrm>
        </p:spPr>
        <p:txBody>
          <a:bodyPr/>
          <a:lstStyle/>
          <a:p>
            <a:r>
              <a:rPr lang="en-GB" sz="3200" b="1" dirty="0">
                <a:solidFill>
                  <a:srgbClr val="00ADF9"/>
                </a:solidFill>
                <a:latin typeface="Arial" panose="020B0604020202020204" pitchFamily="34" charset="0"/>
                <a:cs typeface="Arial" panose="020B0604020202020204" pitchFamily="34" charset="0"/>
              </a:rPr>
              <a:t>B</a:t>
            </a:r>
            <a:r>
              <a:rPr lang="en-GB" sz="3200" dirty="0">
                <a:latin typeface="Arial" panose="020B0604020202020204" pitchFamily="34" charset="0"/>
                <a:cs typeface="Arial" panose="020B0604020202020204" pitchFamily="34" charset="0"/>
              </a:rPr>
              <a:t>: Rights are there at </a:t>
            </a:r>
            <a:r>
              <a:rPr lang="en-GB" sz="3200" dirty="0">
                <a:solidFill>
                  <a:srgbClr val="00ADF9"/>
                </a:solidFill>
                <a:latin typeface="Arial" panose="020B0604020202020204" pitchFamily="34" charset="0"/>
                <a:cs typeface="Arial" panose="020B0604020202020204" pitchFamily="34" charset="0"/>
              </a:rPr>
              <a:t>birth</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4826" y="1556792"/>
            <a:ext cx="8229600" cy="792088"/>
          </a:xfrm>
        </p:spPr>
        <p:txBody>
          <a:bodyPr>
            <a:normAutofit/>
          </a:bodyPr>
          <a:lstStyle/>
          <a:p>
            <a:r>
              <a:rPr lang="en-GB" sz="1800" b="1" dirty="0">
                <a:solidFill>
                  <a:srgbClr val="00ADF9"/>
                </a:solidFill>
              </a:rPr>
              <a:t>Key idea: </a:t>
            </a:r>
            <a:r>
              <a:rPr lang="en-GB" sz="1800" dirty="0"/>
              <a:t>Humans are born with rights.  </a:t>
            </a:r>
          </a:p>
          <a:p>
            <a:r>
              <a:rPr lang="en-GB" sz="1800" b="1" dirty="0">
                <a:solidFill>
                  <a:srgbClr val="00ADF9"/>
                </a:solidFill>
              </a:rPr>
              <a:t>Key word: </a:t>
            </a:r>
            <a:r>
              <a:rPr lang="en-GB" sz="1800" dirty="0"/>
              <a:t>Inherent</a:t>
            </a:r>
          </a:p>
        </p:txBody>
      </p:sp>
      <p:sp>
        <p:nvSpPr>
          <p:cNvPr id="4" name="Rectangle 3"/>
          <p:cNvSpPr/>
          <p:nvPr/>
        </p:nvSpPr>
        <p:spPr>
          <a:xfrm>
            <a:off x="155371" y="2711822"/>
            <a:ext cx="4559951" cy="4247317"/>
          </a:xfrm>
          <a:prstGeom prst="rect">
            <a:avLst/>
          </a:prstGeom>
        </p:spPr>
        <p:txBody>
          <a:bodyPr wrap="square">
            <a:spAutoFit/>
          </a:bodyPr>
          <a:lstStyle/>
          <a:p>
            <a:pPr marL="342900" indent="-342900">
              <a:buFont typeface="+mj-lt"/>
              <a:buAutoNum type="arabicPeriod"/>
            </a:pPr>
            <a:r>
              <a:rPr lang="en-GB" b="1" dirty="0">
                <a:solidFill>
                  <a:srgbClr val="00ADF9"/>
                </a:solidFill>
                <a:latin typeface="Arial" panose="020B0604020202020204" pitchFamily="34" charset="0"/>
                <a:cs typeface="Arial" panose="020B0604020202020204" pitchFamily="34" charset="0"/>
              </a:rPr>
              <a:t>Assemblies</a:t>
            </a:r>
          </a:p>
          <a:p>
            <a:r>
              <a:rPr lang="en-GB" dirty="0">
                <a:latin typeface="Arial" panose="020B0604020202020204" pitchFamily="34" charset="0"/>
                <a:cs typeface="Arial" panose="020B0604020202020204" pitchFamily="34" charset="0"/>
              </a:rPr>
              <a:t>A role play where pupils identify some of the rights such as the right to safety, health, shelter, nutritious food, clean water, which all humans have when they are born.</a:t>
            </a:r>
          </a:p>
          <a:p>
            <a:r>
              <a:rPr lang="en-GB" dirty="0">
                <a:latin typeface="Arial" panose="020B0604020202020204" pitchFamily="34" charset="0"/>
                <a:cs typeface="Arial" panose="020B0604020202020204" pitchFamily="34" charset="0"/>
              </a:rPr>
              <a:t> </a:t>
            </a:r>
          </a:p>
          <a:p>
            <a:r>
              <a:rPr lang="en-GB" b="1" dirty="0">
                <a:solidFill>
                  <a:srgbClr val="00ADF9"/>
                </a:solidFill>
                <a:latin typeface="Arial" panose="020B0604020202020204" pitchFamily="34" charset="0"/>
                <a:cs typeface="Arial" panose="020B0604020202020204" pitchFamily="34" charset="0"/>
              </a:rPr>
              <a:t>2. Curriculum links</a:t>
            </a:r>
          </a:p>
          <a:p>
            <a:r>
              <a:rPr lang="en-GB" dirty="0">
                <a:latin typeface="Arial" panose="020B0604020202020204" pitchFamily="34" charset="0"/>
                <a:cs typeface="Arial" panose="020B0604020202020204" pitchFamily="34" charset="0"/>
              </a:rPr>
              <a:t>Topics about how discrimination has been overcome, for example the civil rights movement.</a:t>
            </a:r>
          </a:p>
          <a:p>
            <a:r>
              <a:rPr lang="en-GB" dirty="0">
                <a:latin typeface="Arial" panose="020B0604020202020204" pitchFamily="34" charset="0"/>
                <a:cs typeface="Arial" panose="020B0604020202020204" pitchFamily="34" charset="0"/>
              </a:rPr>
              <a:t>Linking global themes with particular rights, like the right to be registered and have a name at birth with Article 7.</a:t>
            </a:r>
          </a:p>
          <a:p>
            <a:endParaRPr lang="en-GB"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144826" y="2315778"/>
            <a:ext cx="822960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ADF9"/>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Clr>
                <a:srgbClr val="99999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ADF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99999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ADF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a:t>SPREAD THE MESSAGE </a:t>
            </a:r>
            <a:r>
              <a:rPr lang="en-GB" sz="1800" b="1" dirty="0">
                <a:solidFill>
                  <a:srgbClr val="00AEEF"/>
                </a:solidFill>
              </a:rPr>
              <a:t>THROUGH</a:t>
            </a:r>
            <a:r>
              <a:rPr lang="en-GB" sz="1800" b="1" dirty="0"/>
              <a:t>…</a:t>
            </a:r>
          </a:p>
        </p:txBody>
      </p:sp>
      <p:sp>
        <p:nvSpPr>
          <p:cNvPr id="6" name="Rectangle 5"/>
          <p:cNvSpPr/>
          <p:nvPr/>
        </p:nvSpPr>
        <p:spPr>
          <a:xfrm>
            <a:off x="4799380" y="2728252"/>
            <a:ext cx="4344620" cy="2308324"/>
          </a:xfrm>
          <a:prstGeom prst="rect">
            <a:avLst/>
          </a:prstGeom>
        </p:spPr>
        <p:txBody>
          <a:bodyPr wrap="square">
            <a:spAutoFit/>
          </a:bodyPr>
          <a:lstStyle/>
          <a:p>
            <a:r>
              <a:rPr lang="en-GB" b="1" dirty="0">
                <a:solidFill>
                  <a:srgbClr val="00ADF9"/>
                </a:solidFill>
                <a:latin typeface="Arial" panose="020B0604020202020204" pitchFamily="34" charset="0"/>
                <a:cs typeface="Arial" panose="020B0604020202020204" pitchFamily="34" charset="0"/>
              </a:rPr>
              <a:t>3. Pictures in displays</a:t>
            </a:r>
          </a:p>
          <a:p>
            <a:endParaRPr lang="en-GB" b="1" dirty="0">
              <a:solidFill>
                <a:srgbClr val="00ADF9"/>
              </a:solidFill>
              <a:latin typeface="Arial" panose="020B0604020202020204" pitchFamily="34" charset="0"/>
              <a:cs typeface="Arial" panose="020B0604020202020204" pitchFamily="34" charset="0"/>
            </a:endParaRPr>
          </a:p>
          <a:p>
            <a:endParaRPr lang="en-GB" b="1" dirty="0">
              <a:solidFill>
                <a:srgbClr val="00ADF9"/>
              </a:solidFill>
              <a:latin typeface="Arial" panose="020B0604020202020204" pitchFamily="34" charset="0"/>
              <a:cs typeface="Arial" panose="020B0604020202020204" pitchFamily="34" charset="0"/>
            </a:endParaRPr>
          </a:p>
          <a:p>
            <a:endParaRPr lang="en-GB" b="1" dirty="0">
              <a:solidFill>
                <a:srgbClr val="00ADF9"/>
              </a:solidFill>
              <a:latin typeface="Arial" panose="020B0604020202020204" pitchFamily="34" charset="0"/>
              <a:cs typeface="Arial" panose="020B0604020202020204" pitchFamily="34" charset="0"/>
            </a:endParaRPr>
          </a:p>
          <a:p>
            <a:endParaRPr lang="en-GB" b="1" dirty="0">
              <a:solidFill>
                <a:srgbClr val="00ADF9"/>
              </a:solidFill>
              <a:latin typeface="Arial" panose="020B0604020202020204" pitchFamily="34" charset="0"/>
              <a:cs typeface="Arial" panose="020B0604020202020204" pitchFamily="34" charset="0"/>
            </a:endParaRPr>
          </a:p>
          <a:p>
            <a:endParaRPr lang="en-GB" b="1" dirty="0">
              <a:solidFill>
                <a:srgbClr val="00ADF9"/>
              </a:solidFill>
              <a:latin typeface="Arial" panose="020B0604020202020204" pitchFamily="34" charset="0"/>
              <a:cs typeface="Arial" panose="020B0604020202020204" pitchFamily="34" charset="0"/>
            </a:endParaRPr>
          </a:p>
          <a:p>
            <a:r>
              <a:rPr lang="en-GB" b="1" dirty="0">
                <a:solidFill>
                  <a:srgbClr val="00ADF9"/>
                </a:solidFill>
                <a:latin typeface="Arial" panose="020B0604020202020204" pitchFamily="34" charset="0"/>
                <a:cs typeface="Arial" panose="020B0604020202020204" pitchFamily="34" charset="0"/>
              </a:rPr>
              <a:t>4. Videos</a:t>
            </a:r>
          </a:p>
          <a:p>
            <a:endParaRPr lang="en-GB" dirty="0">
              <a:latin typeface="Arial" panose="020B0604020202020204" pitchFamily="34" charset="0"/>
              <a:cs typeface="Arial" panose="020B0604020202020204" pitchFamily="34" charset="0"/>
            </a:endParaRPr>
          </a:p>
        </p:txBody>
      </p:sp>
      <p:sp>
        <p:nvSpPr>
          <p:cNvPr id="12" name="TextBox 11"/>
          <p:cNvSpPr txBox="1"/>
          <p:nvPr/>
        </p:nvSpPr>
        <p:spPr>
          <a:xfrm>
            <a:off x="6516909" y="3455434"/>
            <a:ext cx="1886117" cy="369332"/>
          </a:xfrm>
          <a:prstGeom prst="rect">
            <a:avLst/>
          </a:prstGeom>
          <a:noFill/>
        </p:spPr>
        <p:txBody>
          <a:bodyPr wrap="square" rtlCol="0">
            <a:spAutoFit/>
          </a:bodyPr>
          <a:lstStyle/>
          <a:p>
            <a:r>
              <a:rPr lang="en-GB" dirty="0">
                <a:latin typeface="Univers Next Pro" panose="020B0503030202020203" pitchFamily="34" charset="0"/>
              </a:rPr>
              <a:t>0               18</a:t>
            </a:r>
          </a:p>
        </p:txBody>
      </p:sp>
      <p:sp>
        <p:nvSpPr>
          <p:cNvPr id="13" name="Right Arrow 12"/>
          <p:cNvSpPr/>
          <p:nvPr/>
        </p:nvSpPr>
        <p:spPr>
          <a:xfrm>
            <a:off x="6838319" y="3468375"/>
            <a:ext cx="884463" cy="311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LN_70HXxd5Y"/>
          <p:cNvPicPr>
            <a:picLocks noRot="1" noChangeAspect="1"/>
          </p:cNvPicPr>
          <p:nvPr>
            <a:videoFile r:link="rId1"/>
          </p:nvPr>
        </p:nvPicPr>
        <p:blipFill>
          <a:blip r:embed="rId4" cstate="print">
            <a:extLst>
              <a:ext uri="{28A0092B-C50C-407E-A947-70E740481C1C}">
                <a14:useLocalDpi xmlns:a14="http://schemas.microsoft.com/office/drawing/2010/main" val="0"/>
              </a:ext>
            </a:extLst>
          </a:blip>
          <a:stretch>
            <a:fillRect/>
          </a:stretch>
        </p:blipFill>
        <p:spPr>
          <a:xfrm>
            <a:off x="4930667" y="4797152"/>
            <a:ext cx="3313741" cy="185581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0667" y="3060686"/>
            <a:ext cx="1245519" cy="1250273"/>
          </a:xfrm>
          <a:prstGeom prst="rect">
            <a:avLst/>
          </a:prstGeom>
        </p:spPr>
      </p:pic>
      <p:sp>
        <p:nvSpPr>
          <p:cNvPr id="8" name="Rectangle 7"/>
          <p:cNvSpPr/>
          <p:nvPr/>
        </p:nvSpPr>
        <p:spPr>
          <a:xfrm>
            <a:off x="4906101" y="4129504"/>
            <a:ext cx="1024639" cy="230832"/>
          </a:xfrm>
          <a:prstGeom prst="rect">
            <a:avLst/>
          </a:prstGeom>
        </p:spPr>
        <p:txBody>
          <a:bodyPr wrap="none">
            <a:spAutoFit/>
          </a:bodyPr>
          <a:lstStyle/>
          <a:p>
            <a:r>
              <a:rPr lang="en-GB" sz="900" dirty="0">
                <a:latin typeface="Arial" panose="020B0604020202020204" pitchFamily="34" charset="0"/>
                <a:ea typeface="Calibri" panose="020F0502020204030204" pitchFamily="34" charset="0"/>
              </a:rPr>
              <a:t>Unicef UK/Mead</a:t>
            </a:r>
            <a:endParaRPr lang="en-GB" sz="900" dirty="0"/>
          </a:p>
        </p:txBody>
      </p:sp>
    </p:spTree>
    <p:extLst>
      <p:ext uri="{BB962C8B-B14F-4D97-AF65-F5344CB8AC3E}">
        <p14:creationId xmlns:p14="http://schemas.microsoft.com/office/powerpoint/2010/main" val="2016732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62853"/>
            <a:ext cx="10873208" cy="584775"/>
          </a:xfrm>
        </p:spPr>
        <p:txBody>
          <a:bodyPr/>
          <a:lstStyle/>
          <a:p>
            <a:r>
              <a:rPr lang="en-GB" sz="3200" b="1" dirty="0">
                <a:solidFill>
                  <a:srgbClr val="00ADF9"/>
                </a:solidFill>
                <a:latin typeface="Arial" panose="020B0604020202020204" pitchFamily="34" charset="0"/>
                <a:cs typeface="Arial" panose="020B0604020202020204" pitchFamily="34" charset="0"/>
              </a:rPr>
              <a:t>c</a:t>
            </a:r>
            <a:r>
              <a:rPr lang="en-GB" sz="3200" dirty="0">
                <a:latin typeface="Arial" panose="020B0604020202020204" pitchFamily="34" charset="0"/>
                <a:cs typeface="Arial" panose="020B0604020202020204" pitchFamily="34" charset="0"/>
              </a:rPr>
              <a:t>: Rights </a:t>
            </a:r>
            <a:r>
              <a:rPr lang="en-GB" sz="3200" dirty="0">
                <a:solidFill>
                  <a:srgbClr val="00AEEF"/>
                </a:solidFill>
                <a:latin typeface="Arial" panose="020B0604020202020204" pitchFamily="34" charset="0"/>
                <a:cs typeface="Arial" panose="020B0604020202020204" pitchFamily="34" charset="0"/>
              </a:rPr>
              <a:t>CANNOT</a:t>
            </a:r>
            <a:r>
              <a:rPr lang="en-GB" sz="3200" dirty="0">
                <a:latin typeface="Arial" panose="020B0604020202020204" pitchFamily="34" charset="0"/>
                <a:cs typeface="Arial" panose="020B0604020202020204" pitchFamily="34" charset="0"/>
              </a:rPr>
              <a:t> BE TAKEN AWAY</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4826" y="1556792"/>
            <a:ext cx="8229600" cy="792088"/>
          </a:xfrm>
        </p:spPr>
        <p:txBody>
          <a:bodyPr>
            <a:normAutofit/>
          </a:bodyPr>
          <a:lstStyle/>
          <a:p>
            <a:r>
              <a:rPr lang="en-GB" sz="1800" b="1" dirty="0">
                <a:solidFill>
                  <a:srgbClr val="00ADF9"/>
                </a:solidFill>
              </a:rPr>
              <a:t>Key idea: </a:t>
            </a:r>
            <a:r>
              <a:rPr lang="en-GB" sz="1800" dirty="0"/>
              <a:t>Rights cannot be given, taken away, bought or sold</a:t>
            </a:r>
          </a:p>
          <a:p>
            <a:r>
              <a:rPr lang="en-GB" sz="1800" b="1" dirty="0">
                <a:solidFill>
                  <a:srgbClr val="00ADF9"/>
                </a:solidFill>
              </a:rPr>
              <a:t>Key word: </a:t>
            </a:r>
            <a:r>
              <a:rPr lang="en-GB" sz="1800" dirty="0"/>
              <a:t>Inalienable</a:t>
            </a:r>
          </a:p>
        </p:txBody>
      </p:sp>
      <p:sp>
        <p:nvSpPr>
          <p:cNvPr id="4" name="Rectangle 3"/>
          <p:cNvSpPr/>
          <p:nvPr/>
        </p:nvSpPr>
        <p:spPr>
          <a:xfrm>
            <a:off x="155371" y="2711822"/>
            <a:ext cx="4644009" cy="4524315"/>
          </a:xfrm>
          <a:prstGeom prst="rect">
            <a:avLst/>
          </a:prstGeom>
        </p:spPr>
        <p:txBody>
          <a:bodyPr wrap="square">
            <a:spAutoFit/>
          </a:bodyPr>
          <a:lstStyle/>
          <a:p>
            <a:pPr marL="342900" indent="-342900">
              <a:buFont typeface="+mj-lt"/>
              <a:buAutoNum type="arabicPeriod"/>
            </a:pPr>
            <a:r>
              <a:rPr lang="en-GB" b="1" dirty="0">
                <a:solidFill>
                  <a:srgbClr val="00ADF9"/>
                </a:solidFill>
                <a:latin typeface="Arial" panose="020B0604020202020204" pitchFamily="34" charset="0"/>
                <a:cs typeface="Arial" panose="020B0604020202020204" pitchFamily="34" charset="0"/>
              </a:rPr>
              <a:t>Assemblies</a:t>
            </a:r>
          </a:p>
          <a:p>
            <a:r>
              <a:rPr lang="en-GB" dirty="0">
                <a:latin typeface="Arial" panose="020B0604020202020204" pitchFamily="34" charset="0"/>
                <a:cs typeface="Arial" panose="020B0604020202020204" pitchFamily="34" charset="0"/>
              </a:rPr>
              <a:t>As part of anti-bullying week, a pupil led assembly can explore the effects that bullying has on an individual’s rights and their right to have these protected.</a:t>
            </a:r>
          </a:p>
          <a:p>
            <a:r>
              <a:rPr lang="en-GB" dirty="0">
                <a:latin typeface="Arial" panose="020B0604020202020204" pitchFamily="34" charset="0"/>
                <a:cs typeface="Arial" panose="020B0604020202020204" pitchFamily="34" charset="0"/>
              </a:rPr>
              <a:t> </a:t>
            </a:r>
          </a:p>
          <a:p>
            <a:r>
              <a:rPr lang="en-GB" b="1" dirty="0">
                <a:solidFill>
                  <a:srgbClr val="00ADF9"/>
                </a:solidFill>
                <a:latin typeface="Arial" panose="020B0604020202020204" pitchFamily="34" charset="0"/>
                <a:cs typeface="Arial" panose="020B0604020202020204" pitchFamily="34" charset="0"/>
              </a:rPr>
              <a:t>2. Curriculum links</a:t>
            </a:r>
          </a:p>
          <a:p>
            <a:r>
              <a:rPr lang="en-GB" dirty="0">
                <a:latin typeface="Arial" panose="020B0604020202020204" pitchFamily="34" charset="0"/>
                <a:cs typeface="Arial" panose="020B0604020202020204" pitchFamily="34" charset="0"/>
              </a:rPr>
              <a:t>Explore themes where children’s right have been denied.  For example, in Victorian times, child evacuees during the second world war, in modern day conflict and in the local community as result of the impact of poverty. Explore stories, both fictional and factual, where rights have been denied.</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144826" y="2315778"/>
            <a:ext cx="822960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ADF9"/>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Clr>
                <a:srgbClr val="99999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ADF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99999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ADF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a:t>SPREAD THE MESSAGE </a:t>
            </a:r>
            <a:r>
              <a:rPr lang="en-GB" sz="1800" b="1" dirty="0">
                <a:solidFill>
                  <a:srgbClr val="00AEEF"/>
                </a:solidFill>
              </a:rPr>
              <a:t>THROUGH</a:t>
            </a:r>
            <a:r>
              <a:rPr lang="en-GB" sz="1800" b="1" dirty="0"/>
              <a:t>…</a:t>
            </a:r>
          </a:p>
        </p:txBody>
      </p:sp>
      <p:sp>
        <p:nvSpPr>
          <p:cNvPr id="6" name="Rectangle 5"/>
          <p:cNvSpPr/>
          <p:nvPr/>
        </p:nvSpPr>
        <p:spPr>
          <a:xfrm>
            <a:off x="4799380" y="2728252"/>
            <a:ext cx="4344620" cy="2308324"/>
          </a:xfrm>
          <a:prstGeom prst="rect">
            <a:avLst/>
          </a:prstGeom>
        </p:spPr>
        <p:txBody>
          <a:bodyPr wrap="square">
            <a:spAutoFit/>
          </a:bodyPr>
          <a:lstStyle/>
          <a:p>
            <a:r>
              <a:rPr lang="en-GB" b="1" dirty="0">
                <a:solidFill>
                  <a:srgbClr val="00ADF9"/>
                </a:solidFill>
                <a:latin typeface="Arial" panose="020B0604020202020204" pitchFamily="34" charset="0"/>
                <a:cs typeface="Arial" panose="020B0604020202020204" pitchFamily="34" charset="0"/>
              </a:rPr>
              <a:t>3. Pictures in displays</a:t>
            </a:r>
          </a:p>
          <a:p>
            <a:endParaRPr lang="en-GB" b="1" dirty="0">
              <a:solidFill>
                <a:srgbClr val="00ADF9"/>
              </a:solidFill>
              <a:latin typeface="Arial" panose="020B0604020202020204" pitchFamily="34" charset="0"/>
              <a:cs typeface="Arial" panose="020B0604020202020204" pitchFamily="34" charset="0"/>
            </a:endParaRPr>
          </a:p>
          <a:p>
            <a:endParaRPr lang="en-GB" b="1" dirty="0">
              <a:solidFill>
                <a:srgbClr val="00ADF9"/>
              </a:solidFill>
              <a:latin typeface="Arial" panose="020B0604020202020204" pitchFamily="34" charset="0"/>
              <a:cs typeface="Arial" panose="020B0604020202020204" pitchFamily="34" charset="0"/>
            </a:endParaRPr>
          </a:p>
          <a:p>
            <a:endParaRPr lang="en-GB" b="1" dirty="0">
              <a:solidFill>
                <a:srgbClr val="00ADF9"/>
              </a:solidFill>
              <a:latin typeface="Arial" panose="020B0604020202020204" pitchFamily="34" charset="0"/>
              <a:cs typeface="Arial" panose="020B0604020202020204" pitchFamily="34" charset="0"/>
            </a:endParaRPr>
          </a:p>
          <a:p>
            <a:endParaRPr lang="en-GB" b="1" dirty="0">
              <a:solidFill>
                <a:srgbClr val="00ADF9"/>
              </a:solidFill>
              <a:latin typeface="Arial" panose="020B0604020202020204" pitchFamily="34" charset="0"/>
              <a:cs typeface="Arial" panose="020B0604020202020204" pitchFamily="34" charset="0"/>
            </a:endParaRPr>
          </a:p>
          <a:p>
            <a:endParaRPr lang="en-GB" b="1" dirty="0">
              <a:solidFill>
                <a:srgbClr val="00ADF9"/>
              </a:solidFill>
              <a:latin typeface="Arial" panose="020B0604020202020204" pitchFamily="34" charset="0"/>
              <a:cs typeface="Arial" panose="020B0604020202020204" pitchFamily="34" charset="0"/>
            </a:endParaRPr>
          </a:p>
          <a:p>
            <a:r>
              <a:rPr lang="en-GB" b="1" dirty="0">
                <a:solidFill>
                  <a:srgbClr val="00ADF9"/>
                </a:solidFill>
                <a:latin typeface="Arial" panose="020B0604020202020204" pitchFamily="34" charset="0"/>
                <a:cs typeface="Arial" panose="020B0604020202020204" pitchFamily="34" charset="0"/>
              </a:rPr>
              <a:t>4. RRSA Resources</a:t>
            </a:r>
          </a:p>
          <a:p>
            <a:endParaRPr lang="en-GB"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9245" y="4792085"/>
            <a:ext cx="1195409" cy="1686979"/>
          </a:xfrm>
          <a:prstGeom prst="rect">
            <a:avLst/>
          </a:prstGeom>
        </p:spPr>
      </p:pic>
      <p:sp>
        <p:nvSpPr>
          <p:cNvPr id="7" name="Rectangle 6"/>
          <p:cNvSpPr/>
          <p:nvPr/>
        </p:nvSpPr>
        <p:spPr>
          <a:xfrm>
            <a:off x="6480720" y="4809490"/>
            <a:ext cx="2195736" cy="1015663"/>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In Search of Safety explores how the rights of child refugees have been affected by conflict.</a:t>
            </a:r>
          </a:p>
          <a:p>
            <a:r>
              <a:rPr lang="en-GB" sz="1200" dirty="0">
                <a:solidFill>
                  <a:srgbClr val="00AEEF"/>
                </a:solidFill>
                <a:latin typeface="Arial" panose="020B0604020202020204" pitchFamily="34" charset="0"/>
                <a:cs typeface="Arial" panose="020B0604020202020204" pitchFamily="34" charset="0"/>
                <a:hlinkClick r:id="rId4"/>
              </a:rPr>
              <a:t>Find out more. </a:t>
            </a:r>
            <a:endParaRPr lang="en-GB" sz="1200" dirty="0">
              <a:solidFill>
                <a:srgbClr val="00AEEF"/>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5839" y="3101704"/>
            <a:ext cx="1224159" cy="1224159"/>
          </a:xfrm>
          <a:prstGeom prst="rect">
            <a:avLst/>
          </a:prstGeom>
        </p:spPr>
      </p:pic>
    </p:spTree>
    <p:extLst>
      <p:ext uri="{BB962C8B-B14F-4D97-AF65-F5344CB8AC3E}">
        <p14:creationId xmlns:p14="http://schemas.microsoft.com/office/powerpoint/2010/main" val="3643072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10873208" cy="1077218"/>
          </a:xfrm>
        </p:spPr>
        <p:txBody>
          <a:bodyPr/>
          <a:lstStyle/>
          <a:p>
            <a:r>
              <a:rPr lang="en-GB" sz="3200" b="1" dirty="0">
                <a:solidFill>
                  <a:srgbClr val="00ADF9"/>
                </a:solidFill>
                <a:latin typeface="Arial" panose="020B0604020202020204" pitchFamily="34" charset="0"/>
                <a:cs typeface="Arial" panose="020B0604020202020204" pitchFamily="34" charset="0"/>
              </a:rPr>
              <a:t>D</a:t>
            </a:r>
            <a:r>
              <a:rPr lang="en-GB" sz="3200" dirty="0">
                <a:latin typeface="Arial" panose="020B0604020202020204" pitchFamily="34" charset="0"/>
                <a:cs typeface="Arial" panose="020B0604020202020204" pitchFamily="34" charset="0"/>
              </a:rPr>
              <a:t>: Rights </a:t>
            </a:r>
            <a:r>
              <a:rPr lang="en-GB" sz="3200" dirty="0">
                <a:solidFill>
                  <a:srgbClr val="00AEEF"/>
                </a:solidFill>
                <a:latin typeface="Arial" panose="020B0604020202020204" pitchFamily="34" charset="0"/>
                <a:cs typeface="Arial" panose="020B0604020202020204" pitchFamily="34" charset="0"/>
              </a:rPr>
              <a:t>do not </a:t>
            </a:r>
            <a:r>
              <a:rPr lang="en-GB" sz="3200" dirty="0">
                <a:latin typeface="Arial" panose="020B0604020202020204" pitchFamily="34" charset="0"/>
                <a:cs typeface="Arial" panose="020B0604020202020204" pitchFamily="34" charset="0"/>
              </a:rPr>
              <a:t>have to </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be earnt</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4826" y="1556792"/>
            <a:ext cx="8229600" cy="792088"/>
          </a:xfrm>
        </p:spPr>
        <p:txBody>
          <a:bodyPr>
            <a:normAutofit fontScale="92500" lnSpcReduction="20000"/>
          </a:bodyPr>
          <a:lstStyle/>
          <a:p>
            <a:r>
              <a:rPr lang="en-GB" sz="1800" b="1" dirty="0">
                <a:solidFill>
                  <a:srgbClr val="00ADF9"/>
                </a:solidFill>
              </a:rPr>
              <a:t>Key idea: </a:t>
            </a:r>
            <a:r>
              <a:rPr lang="en-GB" sz="1800" dirty="0"/>
              <a:t>Rights do not come with any conditions attached and are not linked to responsibilities as they are not earnt.</a:t>
            </a:r>
          </a:p>
          <a:p>
            <a:r>
              <a:rPr lang="en-GB" sz="1800" b="1" dirty="0">
                <a:solidFill>
                  <a:srgbClr val="00ADF9"/>
                </a:solidFill>
              </a:rPr>
              <a:t>Key word: </a:t>
            </a:r>
            <a:r>
              <a:rPr lang="en-GB" sz="1800" dirty="0"/>
              <a:t>Unconditional</a:t>
            </a:r>
          </a:p>
        </p:txBody>
      </p:sp>
      <p:sp>
        <p:nvSpPr>
          <p:cNvPr id="4" name="Rectangle 3"/>
          <p:cNvSpPr/>
          <p:nvPr/>
        </p:nvSpPr>
        <p:spPr>
          <a:xfrm>
            <a:off x="155372" y="2711822"/>
            <a:ext cx="4344620" cy="4524315"/>
          </a:xfrm>
          <a:prstGeom prst="rect">
            <a:avLst/>
          </a:prstGeom>
        </p:spPr>
        <p:txBody>
          <a:bodyPr wrap="square">
            <a:spAutoFit/>
          </a:bodyPr>
          <a:lstStyle/>
          <a:p>
            <a:pPr marL="342900" indent="-342900">
              <a:buFont typeface="+mj-lt"/>
              <a:buAutoNum type="arabicPeriod"/>
            </a:pPr>
            <a:r>
              <a:rPr lang="en-GB" b="1" dirty="0">
                <a:solidFill>
                  <a:srgbClr val="00ADF9"/>
                </a:solidFill>
                <a:latin typeface="Arial" panose="020B0604020202020204" pitchFamily="34" charset="0"/>
                <a:cs typeface="Arial" panose="020B0604020202020204" pitchFamily="34" charset="0"/>
              </a:rPr>
              <a:t>Assemblies</a:t>
            </a:r>
          </a:p>
          <a:p>
            <a:r>
              <a:rPr lang="en-GB" dirty="0">
                <a:latin typeface="Arial" panose="020B0604020202020204" pitchFamily="34" charset="0"/>
                <a:cs typeface="Arial" panose="020B0604020202020204" pitchFamily="34" charset="0"/>
              </a:rPr>
              <a:t>Pupils could explore the ‘right to an education’ and how Malala Yousafzai has campaigned for girl’s right to an education and that governments are responsible for this.</a:t>
            </a:r>
          </a:p>
          <a:p>
            <a:r>
              <a:rPr lang="en-GB" dirty="0">
                <a:latin typeface="Arial" panose="020B0604020202020204" pitchFamily="34" charset="0"/>
                <a:cs typeface="Arial" panose="020B0604020202020204" pitchFamily="34" charset="0"/>
              </a:rPr>
              <a:t> </a:t>
            </a:r>
          </a:p>
          <a:p>
            <a:r>
              <a:rPr lang="en-GB" b="1" dirty="0">
                <a:solidFill>
                  <a:srgbClr val="00ADF9"/>
                </a:solidFill>
                <a:latin typeface="Arial" panose="020B0604020202020204" pitchFamily="34" charset="0"/>
                <a:cs typeface="Arial" panose="020B0604020202020204" pitchFamily="34" charset="0"/>
              </a:rPr>
              <a:t>2. Curriculum links</a:t>
            </a:r>
          </a:p>
          <a:p>
            <a:r>
              <a:rPr lang="en-GB" dirty="0">
                <a:latin typeface="Arial" panose="020B0604020202020204" pitchFamily="34" charset="0"/>
                <a:cs typeface="Arial" panose="020B0604020202020204" pitchFamily="34" charset="0"/>
              </a:rPr>
              <a:t>In PSHE, use class charters to explore the role of adults as duty bearers.</a:t>
            </a:r>
          </a:p>
          <a:p>
            <a:r>
              <a:rPr lang="en-GB" dirty="0">
                <a:latin typeface="Arial" panose="020B0604020202020204" pitchFamily="34" charset="0"/>
                <a:cs typeface="Arial" panose="020B0604020202020204" pitchFamily="34" charset="0"/>
              </a:rPr>
              <a:t>Link school events such as visitors from the emergency services, internet safety day and road safety training to the role of duty bearers.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144826" y="2315778"/>
            <a:ext cx="822960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ADF9"/>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Clr>
                <a:srgbClr val="99999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ADF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99999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ADF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a:t>SPREAD THE MESSAGE </a:t>
            </a:r>
            <a:r>
              <a:rPr lang="en-GB" sz="1800" b="1" dirty="0">
                <a:solidFill>
                  <a:srgbClr val="00AEEF"/>
                </a:solidFill>
              </a:rPr>
              <a:t>THROUGH</a:t>
            </a:r>
            <a:r>
              <a:rPr lang="en-GB" sz="1800" b="1" dirty="0"/>
              <a:t>…</a:t>
            </a:r>
          </a:p>
        </p:txBody>
      </p:sp>
      <p:sp>
        <p:nvSpPr>
          <p:cNvPr id="6" name="Rectangle 5"/>
          <p:cNvSpPr/>
          <p:nvPr/>
        </p:nvSpPr>
        <p:spPr>
          <a:xfrm>
            <a:off x="4799380" y="2728252"/>
            <a:ext cx="4344620" cy="3416320"/>
          </a:xfrm>
          <a:prstGeom prst="rect">
            <a:avLst/>
          </a:prstGeom>
        </p:spPr>
        <p:txBody>
          <a:bodyPr wrap="square">
            <a:spAutoFit/>
          </a:bodyPr>
          <a:lstStyle/>
          <a:p>
            <a:r>
              <a:rPr lang="en-GB" b="1" dirty="0">
                <a:solidFill>
                  <a:srgbClr val="00ADF9"/>
                </a:solidFill>
                <a:latin typeface="Arial" panose="020B0604020202020204" pitchFamily="34" charset="0"/>
                <a:cs typeface="Arial" panose="020B0604020202020204" pitchFamily="34" charset="0"/>
              </a:rPr>
              <a:t>3. Pictures in displays</a:t>
            </a:r>
          </a:p>
          <a:p>
            <a:endParaRPr lang="en-GB" b="1" dirty="0">
              <a:solidFill>
                <a:srgbClr val="00ADF9"/>
              </a:solidFill>
              <a:latin typeface="Arial" panose="020B0604020202020204" pitchFamily="34" charset="0"/>
              <a:cs typeface="Arial" panose="020B0604020202020204" pitchFamily="34" charset="0"/>
            </a:endParaRPr>
          </a:p>
          <a:p>
            <a:endParaRPr lang="en-GB" b="1" dirty="0">
              <a:solidFill>
                <a:srgbClr val="00ADF9"/>
              </a:solidFill>
              <a:latin typeface="Arial" panose="020B0604020202020204" pitchFamily="34" charset="0"/>
              <a:cs typeface="Arial" panose="020B0604020202020204" pitchFamily="34" charset="0"/>
            </a:endParaRPr>
          </a:p>
          <a:p>
            <a:endParaRPr lang="en-GB" b="1" dirty="0">
              <a:solidFill>
                <a:srgbClr val="00ADF9"/>
              </a:solidFill>
              <a:latin typeface="Arial" panose="020B0604020202020204" pitchFamily="34" charset="0"/>
              <a:cs typeface="Arial" panose="020B0604020202020204" pitchFamily="34" charset="0"/>
            </a:endParaRPr>
          </a:p>
          <a:p>
            <a:endParaRPr lang="en-GB" b="1" dirty="0">
              <a:solidFill>
                <a:srgbClr val="00ADF9"/>
              </a:solidFill>
              <a:latin typeface="Arial" panose="020B0604020202020204" pitchFamily="34" charset="0"/>
              <a:cs typeface="Arial" panose="020B0604020202020204" pitchFamily="34" charset="0"/>
            </a:endParaRPr>
          </a:p>
          <a:p>
            <a:endParaRPr lang="en-GB" b="1" dirty="0">
              <a:solidFill>
                <a:srgbClr val="00ADF9"/>
              </a:solidFill>
              <a:latin typeface="Arial" panose="020B0604020202020204" pitchFamily="34" charset="0"/>
              <a:cs typeface="Arial" panose="020B0604020202020204" pitchFamily="34" charset="0"/>
            </a:endParaRPr>
          </a:p>
          <a:p>
            <a:r>
              <a:rPr lang="en-GB" b="1" dirty="0">
                <a:solidFill>
                  <a:srgbClr val="00ADF9"/>
                </a:solidFill>
                <a:latin typeface="Arial" panose="020B0604020202020204" pitchFamily="34" charset="0"/>
                <a:cs typeface="Arial" panose="020B0604020202020204" pitchFamily="34" charset="0"/>
              </a:rPr>
              <a:t>4. Follow on activity</a:t>
            </a:r>
          </a:p>
          <a:p>
            <a:r>
              <a:rPr lang="en-GB" dirty="0">
                <a:latin typeface="Arial" panose="020B0604020202020204" pitchFamily="34" charset="0"/>
                <a:cs typeface="Arial" panose="020B0604020202020204" pitchFamily="34" charset="0"/>
              </a:rPr>
              <a:t>Write a song or poem about children’s rights.</a:t>
            </a:r>
          </a:p>
          <a:p>
            <a:r>
              <a:rPr lang="en-GB" dirty="0">
                <a:latin typeface="Arial" panose="020B0604020202020204" pitchFamily="34" charset="0"/>
                <a:cs typeface="Arial" panose="020B0604020202020204" pitchFamily="34" charset="0"/>
              </a:rPr>
              <a:t>Class discussion - what does ‘respecting everyone’s rights look like in our class?’</a:t>
            </a:r>
            <a:endParaRPr lang="en-GB" b="1" dirty="0">
              <a:solidFill>
                <a:srgbClr val="00ADF9"/>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2421" y="3068960"/>
            <a:ext cx="1284788" cy="1224089"/>
          </a:xfrm>
          <a:prstGeom prst="rect">
            <a:avLst/>
          </a:prstGeom>
        </p:spPr>
      </p:pic>
    </p:spTree>
    <p:extLst>
      <p:ext uri="{BB962C8B-B14F-4D97-AF65-F5344CB8AC3E}">
        <p14:creationId xmlns:p14="http://schemas.microsoft.com/office/powerpoint/2010/main" val="3040922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10873208" cy="1077218"/>
          </a:xfrm>
        </p:spPr>
        <p:txBody>
          <a:bodyPr/>
          <a:lstStyle/>
          <a:p>
            <a:r>
              <a:rPr lang="en-GB" sz="3200" b="1" dirty="0">
                <a:solidFill>
                  <a:srgbClr val="00ADF9"/>
                </a:solidFill>
                <a:latin typeface="Arial" panose="020B0604020202020204" pitchFamily="34" charset="0"/>
                <a:cs typeface="Arial" panose="020B0604020202020204" pitchFamily="34" charset="0"/>
              </a:rPr>
              <a:t>E</a:t>
            </a:r>
            <a:r>
              <a:rPr lang="en-GB" sz="3200" dirty="0">
                <a:latin typeface="Arial" panose="020B0604020202020204" pitchFamily="34" charset="0"/>
                <a:cs typeface="Arial" panose="020B0604020202020204" pitchFamily="34" charset="0"/>
              </a:rPr>
              <a:t>: All Rights Are </a:t>
            </a:r>
            <a:r>
              <a:rPr lang="en-GB" sz="3200" dirty="0">
                <a:solidFill>
                  <a:srgbClr val="00AEEF"/>
                </a:solidFill>
                <a:latin typeface="Arial" panose="020B0604020202020204" pitchFamily="34" charset="0"/>
                <a:cs typeface="Arial" panose="020B0604020202020204" pitchFamily="34" charset="0"/>
              </a:rPr>
              <a:t>equally </a:t>
            </a:r>
            <a:br>
              <a:rPr lang="en-GB" sz="3200" dirty="0">
                <a:solidFill>
                  <a:srgbClr val="00AEEF"/>
                </a:solidFill>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important</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4826" y="1556792"/>
            <a:ext cx="8229600" cy="792088"/>
          </a:xfrm>
        </p:spPr>
        <p:txBody>
          <a:bodyPr>
            <a:normAutofit fontScale="92500" lnSpcReduction="20000"/>
          </a:bodyPr>
          <a:lstStyle/>
          <a:p>
            <a:r>
              <a:rPr lang="en-GB" sz="1800" b="1" dirty="0">
                <a:solidFill>
                  <a:srgbClr val="00ADF9"/>
                </a:solidFill>
              </a:rPr>
              <a:t>Key idea: </a:t>
            </a:r>
            <a:r>
              <a:rPr lang="en-GB" sz="1600" dirty="0"/>
              <a:t>Every right is important in order for children and young people to survive, develop and reach their full potential.  Rights are a whole package and are interlinked.</a:t>
            </a:r>
            <a:endParaRPr lang="en-GB" sz="1800" dirty="0"/>
          </a:p>
          <a:p>
            <a:r>
              <a:rPr lang="en-GB" sz="1800" b="1" dirty="0">
                <a:solidFill>
                  <a:srgbClr val="00ADF9"/>
                </a:solidFill>
              </a:rPr>
              <a:t>Key word: </a:t>
            </a:r>
            <a:r>
              <a:rPr lang="en-GB" sz="1800" dirty="0"/>
              <a:t>Indivisible</a:t>
            </a:r>
          </a:p>
        </p:txBody>
      </p:sp>
      <p:sp>
        <p:nvSpPr>
          <p:cNvPr id="4" name="Rectangle 3"/>
          <p:cNvSpPr/>
          <p:nvPr/>
        </p:nvSpPr>
        <p:spPr>
          <a:xfrm>
            <a:off x="191480" y="2728252"/>
            <a:ext cx="4956584" cy="4124206"/>
          </a:xfrm>
          <a:prstGeom prst="rect">
            <a:avLst/>
          </a:prstGeom>
        </p:spPr>
        <p:txBody>
          <a:bodyPr wrap="square">
            <a:spAutoFit/>
          </a:bodyPr>
          <a:lstStyle/>
          <a:p>
            <a:pPr marL="342900" indent="-342900">
              <a:buFont typeface="+mj-lt"/>
              <a:buAutoNum type="arabicPeriod"/>
            </a:pPr>
            <a:r>
              <a:rPr lang="en-GB" b="1" dirty="0">
                <a:solidFill>
                  <a:srgbClr val="00ADF9"/>
                </a:solidFill>
                <a:latin typeface="Arial" panose="020B0604020202020204" pitchFamily="34" charset="0"/>
                <a:cs typeface="Arial" panose="020B0604020202020204" pitchFamily="34" charset="0"/>
              </a:rPr>
              <a:t>Assemblies</a:t>
            </a:r>
          </a:p>
          <a:p>
            <a:r>
              <a:rPr lang="en-GB" sz="1600" dirty="0">
                <a:latin typeface="Arial" panose="020B0604020202020204" pitchFamily="34" charset="0"/>
                <a:cs typeface="Arial" panose="020B0604020202020204" pitchFamily="34" charset="0"/>
              </a:rPr>
              <a:t>Build a picture on screen, piece by piece, and ask the children to guess what the final picture is.  Pictures used could illustrate different rights such as the right to healthy food, clean water, to education.  Emphasise the idea that all the pieces are needed to get the full picture - the same as with rights.</a:t>
            </a:r>
          </a:p>
          <a:p>
            <a:r>
              <a:rPr lang="en-GB" dirty="0">
                <a:latin typeface="Arial" panose="020B0604020202020204" pitchFamily="34" charset="0"/>
                <a:cs typeface="Arial" panose="020B0604020202020204" pitchFamily="34" charset="0"/>
              </a:rPr>
              <a:t> </a:t>
            </a:r>
          </a:p>
          <a:p>
            <a:r>
              <a:rPr lang="en-GB" b="1" dirty="0">
                <a:solidFill>
                  <a:srgbClr val="00ADF9"/>
                </a:solidFill>
                <a:latin typeface="Arial" panose="020B0604020202020204" pitchFamily="34" charset="0"/>
                <a:cs typeface="Arial" panose="020B0604020202020204" pitchFamily="34" charset="0"/>
              </a:rPr>
              <a:t>2. Curriculum links</a:t>
            </a:r>
          </a:p>
          <a:p>
            <a:r>
              <a:rPr lang="en-GB" sz="1600" dirty="0">
                <a:latin typeface="Arial" panose="020B0604020202020204" pitchFamily="34" charset="0"/>
                <a:cs typeface="Arial" panose="020B0604020202020204" pitchFamily="34" charset="0"/>
              </a:rPr>
              <a:t>In PSHE, use ‘wants and needs’ cards to identify ‘needs’ and then follow with an activity showing that all of these needs are required not just some.</a:t>
            </a:r>
          </a:p>
          <a:p>
            <a:r>
              <a:rPr lang="en-GB" sz="1600" dirty="0">
                <a:latin typeface="Arial" panose="020B0604020202020204" pitchFamily="34" charset="0"/>
                <a:cs typeface="Arial" panose="020B0604020202020204" pitchFamily="34" charset="0"/>
              </a:rPr>
              <a:t>Geography based topics showing how issues such as climate change or extreme poverty can affect a range of rights because they are often interconnected</a:t>
            </a:r>
          </a:p>
        </p:txBody>
      </p:sp>
      <p:sp>
        <p:nvSpPr>
          <p:cNvPr id="5" name="Content Placeholder 2"/>
          <p:cNvSpPr txBox="1">
            <a:spLocks/>
          </p:cNvSpPr>
          <p:nvPr/>
        </p:nvSpPr>
        <p:spPr>
          <a:xfrm>
            <a:off x="144826" y="2315778"/>
            <a:ext cx="822960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ADF9"/>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Clr>
                <a:srgbClr val="99999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ADF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99999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ADF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a:t>SPREAD THE MESSAGE </a:t>
            </a:r>
            <a:r>
              <a:rPr lang="en-GB" sz="1800" b="1" dirty="0">
                <a:solidFill>
                  <a:srgbClr val="00AEEF"/>
                </a:solidFill>
              </a:rPr>
              <a:t>THROUGH</a:t>
            </a:r>
            <a:r>
              <a:rPr lang="en-GB" sz="1800" b="1" dirty="0"/>
              <a:t>…</a:t>
            </a:r>
          </a:p>
        </p:txBody>
      </p:sp>
      <p:sp>
        <p:nvSpPr>
          <p:cNvPr id="6" name="Rectangle 5"/>
          <p:cNvSpPr/>
          <p:nvPr/>
        </p:nvSpPr>
        <p:spPr>
          <a:xfrm>
            <a:off x="5148065" y="2728252"/>
            <a:ext cx="3888432" cy="3293209"/>
          </a:xfrm>
          <a:prstGeom prst="rect">
            <a:avLst/>
          </a:prstGeom>
        </p:spPr>
        <p:txBody>
          <a:bodyPr wrap="square">
            <a:spAutoFit/>
          </a:bodyPr>
          <a:lstStyle/>
          <a:p>
            <a:r>
              <a:rPr lang="en-GB" b="1" dirty="0">
                <a:solidFill>
                  <a:srgbClr val="00ADF9"/>
                </a:solidFill>
                <a:latin typeface="Arial" panose="020B0604020202020204" pitchFamily="34" charset="0"/>
                <a:cs typeface="Arial" panose="020B0604020202020204" pitchFamily="34" charset="0"/>
              </a:rPr>
              <a:t>3. Pictures in displays</a:t>
            </a:r>
          </a:p>
          <a:p>
            <a:endParaRPr lang="en-GB" b="1" dirty="0">
              <a:solidFill>
                <a:srgbClr val="00ADF9"/>
              </a:solidFill>
              <a:latin typeface="Arial" panose="020B0604020202020204" pitchFamily="34" charset="0"/>
              <a:cs typeface="Arial" panose="020B0604020202020204" pitchFamily="34" charset="0"/>
            </a:endParaRPr>
          </a:p>
          <a:p>
            <a:endParaRPr lang="en-GB" b="1" dirty="0">
              <a:solidFill>
                <a:srgbClr val="00ADF9"/>
              </a:solidFill>
              <a:latin typeface="Arial" panose="020B0604020202020204" pitchFamily="34" charset="0"/>
              <a:cs typeface="Arial" panose="020B0604020202020204" pitchFamily="34" charset="0"/>
            </a:endParaRPr>
          </a:p>
          <a:p>
            <a:endParaRPr lang="en-GB" b="1" dirty="0">
              <a:solidFill>
                <a:srgbClr val="00ADF9"/>
              </a:solidFill>
              <a:latin typeface="Arial" panose="020B0604020202020204" pitchFamily="34" charset="0"/>
              <a:cs typeface="Arial" panose="020B0604020202020204" pitchFamily="34" charset="0"/>
            </a:endParaRPr>
          </a:p>
          <a:p>
            <a:endParaRPr lang="en-GB" b="1" dirty="0">
              <a:solidFill>
                <a:srgbClr val="00ADF9"/>
              </a:solidFill>
              <a:latin typeface="Arial" panose="020B0604020202020204" pitchFamily="34" charset="0"/>
              <a:cs typeface="Arial" panose="020B0604020202020204" pitchFamily="34" charset="0"/>
            </a:endParaRPr>
          </a:p>
          <a:p>
            <a:endParaRPr lang="en-GB" b="1" dirty="0">
              <a:solidFill>
                <a:srgbClr val="00ADF9"/>
              </a:solidFill>
              <a:latin typeface="Arial" panose="020B0604020202020204" pitchFamily="34" charset="0"/>
              <a:cs typeface="Arial" panose="020B0604020202020204" pitchFamily="34" charset="0"/>
            </a:endParaRPr>
          </a:p>
          <a:p>
            <a:r>
              <a:rPr lang="en-GB" b="1" dirty="0">
                <a:solidFill>
                  <a:srgbClr val="00ADF9"/>
                </a:solidFill>
                <a:latin typeface="Arial" panose="020B0604020202020204" pitchFamily="34" charset="0"/>
                <a:cs typeface="Arial" panose="020B0604020202020204" pitchFamily="34" charset="0"/>
              </a:rPr>
              <a:t>4. Follow on activity</a:t>
            </a:r>
          </a:p>
          <a:p>
            <a:r>
              <a:rPr lang="en-GB" sz="1600" dirty="0">
                <a:latin typeface="Arial" panose="020B0604020202020204" pitchFamily="34" charset="0"/>
                <a:cs typeface="Arial" panose="020B0604020202020204" pitchFamily="34" charset="0"/>
              </a:rPr>
              <a:t>Create a school word cloud or collage of different rights to show how they are all important and promote through displays, newsletters and website.</a:t>
            </a:r>
            <a:endParaRPr lang="en-GB" sz="1600" b="1" dirty="0">
              <a:solidFill>
                <a:srgbClr val="00ADF9"/>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0456" y="3082308"/>
            <a:ext cx="1117282" cy="111934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2620" y="3076632"/>
            <a:ext cx="1663282" cy="1247462"/>
          </a:xfrm>
          <a:prstGeom prst="rect">
            <a:avLst/>
          </a:prstGeom>
        </p:spPr>
      </p:pic>
    </p:spTree>
    <p:extLst>
      <p:ext uri="{BB962C8B-B14F-4D97-AF65-F5344CB8AC3E}">
        <p14:creationId xmlns:p14="http://schemas.microsoft.com/office/powerpoint/2010/main" val="975944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1061</TotalTime>
  <Words>796</Words>
  <Application>Microsoft Office PowerPoint</Application>
  <PresentationFormat>On-screen Show (4:3)</PresentationFormat>
  <Paragraphs>105</Paragraphs>
  <Slides>6</Slides>
  <Notes>6</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Univers Next Pro</vt:lpstr>
      <vt:lpstr>Wingdings</vt:lpstr>
      <vt:lpstr>Arial</vt:lpstr>
      <vt:lpstr>Univers Next Pro Condensed</vt:lpstr>
      <vt:lpstr>Calibri</vt:lpstr>
      <vt:lpstr>Office Theme</vt:lpstr>
      <vt:lpstr>The abcDe of…</vt:lpstr>
      <vt:lpstr>A: Rights are for ALL  children</vt:lpstr>
      <vt:lpstr>B: Rights are there at birth</vt:lpstr>
      <vt:lpstr>c: Rights CANNOT BE TAKEN AWAY</vt:lpstr>
      <vt:lpstr>D: Rights do not have to  be earnt</vt:lpstr>
      <vt:lpstr>E: All Rights Are equally  important</vt:lpstr>
    </vt:vector>
  </TitlesOfParts>
  <Company>UNICEF 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McCaul</dc:creator>
  <cp:lastModifiedBy>Samantha Bradey</cp:lastModifiedBy>
  <cp:revision>104</cp:revision>
  <cp:lastPrinted>2016-03-16T17:43:25Z</cp:lastPrinted>
  <dcterms:created xsi:type="dcterms:W3CDTF">2014-10-31T12:48:46Z</dcterms:created>
  <dcterms:modified xsi:type="dcterms:W3CDTF">2023-11-13T11:43:48Z</dcterms:modified>
</cp:coreProperties>
</file>