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2" r:id="rId2"/>
    <p:sldId id="398" r:id="rId3"/>
    <p:sldId id="377" r:id="rId4"/>
    <p:sldId id="378" r:id="rId5"/>
    <p:sldId id="371" r:id="rId6"/>
    <p:sldId id="397" r:id="rId7"/>
    <p:sldId id="401" r:id="rId8"/>
    <p:sldId id="400" r:id="rId9"/>
    <p:sldId id="410" r:id="rId10"/>
    <p:sldId id="402" r:id="rId11"/>
    <p:sldId id="399" r:id="rId12"/>
    <p:sldId id="408" r:id="rId13"/>
    <p:sldId id="404" r:id="rId14"/>
    <p:sldId id="405" r:id="rId15"/>
    <p:sldId id="409" r:id="rId16"/>
    <p:sldId id="406" r:id="rId17"/>
    <p:sldId id="403" r:id="rId18"/>
    <p:sldId id="407" r:id="rId19"/>
    <p:sldId id="380" r:id="rId20"/>
    <p:sldId id="325" r:id="rId21"/>
    <p:sldId id="394" r:id="rId22"/>
    <p:sldId id="268" r:id="rId23"/>
    <p:sldId id="32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6F6EF"/>
    <a:srgbClr val="E5C1F9"/>
    <a:srgbClr val="AA32EA"/>
    <a:srgbClr val="43D6B7"/>
    <a:srgbClr val="C6F3E9"/>
    <a:srgbClr val="9966FF"/>
    <a:srgbClr val="FFFFCC"/>
    <a:srgbClr val="F6E9FD"/>
    <a:srgbClr val="97E8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82509" autoAdjust="0"/>
  </p:normalViewPr>
  <p:slideViewPr>
    <p:cSldViewPr snapToGrid="0" snapToObjects="1">
      <p:cViewPr varScale="1">
        <p:scale>
          <a:sx n="82" d="100"/>
          <a:sy n="82" d="100"/>
        </p:scale>
        <p:origin x="1816"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AF00A-42A0-6140-929A-CD4B45786C4E}" type="datetimeFigureOut">
              <a:rPr lang="en-US" smtClean="0"/>
              <a:t>5/18/18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socceraid.org.uk/school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20208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59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https://pixabay.com/en/truck-lamborghini-realistic-sports-2158284/</a:t>
            </a:r>
          </a:p>
          <a:p>
            <a:r>
              <a:rPr lang="en-GB" dirty="0"/>
              <a:t>2- https://www.flickr.com/photos/pictures-of-money/17121923990</a:t>
            </a:r>
          </a:p>
          <a:p>
            <a:r>
              <a:rPr lang="en-GB" dirty="0"/>
              <a:t>3- https://en.wikipedia.org/wiki/Beyonc%C3%A9</a:t>
            </a:r>
          </a:p>
          <a:p>
            <a:r>
              <a:rPr lang="en-GB" dirty="0"/>
              <a:t>4- https://commons.wikimedia.org/wiki/File:Surgical_Nurse_.jpg</a:t>
            </a:r>
          </a:p>
          <a:p>
            <a:r>
              <a:rPr lang="en-GB" dirty="0"/>
              <a:t>5-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11</a:t>
            </a:fld>
            <a:endParaRPr lang="en-US"/>
          </a:p>
        </p:txBody>
      </p:sp>
    </p:spTree>
    <p:extLst>
      <p:ext uri="{BB962C8B-B14F-4D97-AF65-F5344CB8AC3E}">
        <p14:creationId xmlns:p14="http://schemas.microsoft.com/office/powerpoint/2010/main" val="17246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r>
              <a:rPr lang="en-GB" b="1" baseline="0" dirty="0"/>
              <a:t> to teachers: </a:t>
            </a:r>
            <a:r>
              <a:rPr lang="en-GB" dirty="0"/>
              <a:t>The average Brit is only considered in the top 1% when looking at income. When ranking is done by wealth (assets owned) the top 1% looks different. </a:t>
            </a:r>
          </a:p>
          <a:p>
            <a:endParaRPr lang="en-GB" dirty="0"/>
          </a:p>
          <a:p>
            <a:r>
              <a:rPr lang="en-GB" dirty="0"/>
              <a:t>Images:</a:t>
            </a:r>
          </a:p>
          <a:p>
            <a:r>
              <a:rPr lang="en-GB" dirty="0"/>
              <a:t>1- https://en.wikipedia.org/wiki/World_map</a:t>
            </a:r>
          </a:p>
          <a:p>
            <a:endParaRPr lang="en-GB" dirty="0"/>
          </a:p>
          <a:p>
            <a:r>
              <a:rPr lang="en-GB" dirty="0"/>
              <a:t>References:</a:t>
            </a:r>
          </a:p>
          <a:p>
            <a:r>
              <a:rPr lang="en-GB" dirty="0"/>
              <a:t>1- https://www.lsbf.org.uk/blog/news/education-careers/ons-figures-reveal-average-pay-jobs-in-uk/109969</a:t>
            </a:r>
          </a:p>
          <a:p>
            <a:r>
              <a:rPr lang="en-GB" dirty="0"/>
              <a:t>2- https://dictionary.cambridge.org/dictionary/english/income</a:t>
            </a:r>
          </a:p>
          <a:p>
            <a:r>
              <a:rPr lang="en-GB" dirty="0"/>
              <a:t>3- https://www.investopedia.com/articles/personal-finance/050615/are-you-top-one-percent-world.asp</a:t>
            </a:r>
          </a:p>
          <a:p>
            <a:r>
              <a:rPr lang="en-GB" dirty="0"/>
              <a:t>4- http://www.globalrichlist.net/</a:t>
            </a:r>
          </a:p>
          <a:p>
            <a:r>
              <a:rPr lang="en-GB" dirty="0"/>
              <a:t>5- How Rich Am I? : https://www.givingwhatwecan.org/get-involved/how-rich-am-i/</a:t>
            </a:r>
          </a:p>
          <a:p>
            <a:r>
              <a:rPr lang="en-GB" dirty="0"/>
              <a:t>6- http://publications.credit-suisse.com/tasks/render/file/index.cfm?fileid=12DFFD63-07D1-EC63-A3D5F67356880EF3</a:t>
            </a:r>
          </a:p>
          <a:p>
            <a:r>
              <a:rPr lang="en-GB" dirty="0"/>
              <a:t>7- https://www.payscale.com/research/UK/Job=Registered_Nurse_(RN)/Salary</a:t>
            </a:r>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47868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21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https://en.wikipedia.org/wiki/One_pound_(British_coin)</a:t>
            </a:r>
          </a:p>
          <a:p>
            <a:endParaRPr lang="en-GB" dirty="0"/>
          </a:p>
          <a:p>
            <a:r>
              <a:rPr lang="en-GB" dirty="0"/>
              <a:t>References:</a:t>
            </a:r>
          </a:p>
          <a:p>
            <a:r>
              <a:rPr lang="en-GB" dirty="0"/>
              <a:t>1- http://time.com/money/5112462/billionaires-made-so-much-money-last-year-they-could-end-extreme-poverty-seven-times/</a:t>
            </a:r>
          </a:p>
          <a:p>
            <a:r>
              <a:rPr lang="en-GB" dirty="0"/>
              <a:t>2- https://www.unicef.org.uk/what-we-do/un-convention-child-rights/</a:t>
            </a:r>
          </a:p>
        </p:txBody>
      </p:sp>
      <p:sp>
        <p:nvSpPr>
          <p:cNvPr id="4" name="Slide Number Placeholder 3"/>
          <p:cNvSpPr>
            <a:spLocks noGrp="1"/>
          </p:cNvSpPr>
          <p:nvPr>
            <p:ph type="sldNum" sz="quarter" idx="10"/>
          </p:nvPr>
        </p:nvSpPr>
        <p:spPr/>
        <p:txBody>
          <a:bodyPr/>
          <a:lstStyle/>
          <a:p>
            <a:fld id="{2F3F99BA-43AD-B845-8E67-BF48FDFD6E96}" type="slidenum">
              <a:rPr lang="en-US" smtClean="0"/>
              <a:t>14</a:t>
            </a:fld>
            <a:endParaRPr lang="en-US"/>
          </a:p>
        </p:txBody>
      </p:sp>
    </p:spTree>
    <p:extLst>
      <p:ext uri="{BB962C8B-B14F-4D97-AF65-F5344CB8AC3E}">
        <p14:creationId xmlns:p14="http://schemas.microsoft.com/office/powerpoint/2010/main" val="233253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a:t>
            </a:r>
          </a:p>
          <a:p>
            <a:r>
              <a:rPr lang="en-GB" dirty="0"/>
              <a:t>Step one: Work out how much people in extreme poverty would need per day: £2 (amount per day) x 767,000,000 (no of people) = £1,534,000,000  (One billion, five-hundred and thirty-four million pounds) </a:t>
            </a:r>
          </a:p>
          <a:p>
            <a:r>
              <a:rPr lang="en-GB" dirty="0"/>
              <a:t>Step two: Work out how much people in extreme poverty would need per year: £1,534,000,000 (daily amount) x 365 (no of days in year) = </a:t>
            </a:r>
            <a:r>
              <a:rPr lang="en-GB" b="1" dirty="0"/>
              <a:t>£559,910,000,000 </a:t>
            </a:r>
            <a:r>
              <a:rPr lang="en-GB" dirty="0"/>
              <a:t>(Five-hundred and fifty-nine billion, nine-hundred and ten million pounds.)</a:t>
            </a:r>
          </a:p>
          <a:p>
            <a:r>
              <a:rPr lang="en-GB" dirty="0"/>
              <a:t>So the answer is, yes they do have enough money to do this,</a:t>
            </a:r>
            <a:r>
              <a:rPr lang="en-GB" baseline="0" dirty="0"/>
              <a:t> as this is far less than £106 trillion. </a:t>
            </a:r>
            <a:r>
              <a:rPr lang="en-GB" dirty="0"/>
              <a:t> </a:t>
            </a:r>
          </a:p>
          <a:p>
            <a:endParaRPr lang="en-GB" dirty="0"/>
          </a:p>
          <a:p>
            <a:r>
              <a:rPr lang="en-GB" b="1" dirty="0"/>
              <a:t>Challenge answer: </a:t>
            </a:r>
          </a:p>
          <a:p>
            <a:r>
              <a:rPr lang="en-GB" dirty="0"/>
              <a:t>Here, students will need to work out £559,910,000,000 (total the richest 1% would need to give away per year) as a % of their total wealth (£106 trillion). </a:t>
            </a:r>
          </a:p>
          <a:p>
            <a:r>
              <a:rPr lang="en-GB" dirty="0"/>
              <a:t>Calculation: £559,910,000,000 </a:t>
            </a:r>
            <a:r>
              <a:rPr lang="en-GB" sz="1200" b="0" i="0" kern="1200" dirty="0">
                <a:solidFill>
                  <a:schemeClr val="tx1"/>
                </a:solidFill>
                <a:effectLst/>
                <a:latin typeface="+mn-lt"/>
                <a:ea typeface="+mn-ea"/>
                <a:cs typeface="+mn-cs"/>
              </a:rPr>
              <a:t>÷ 106,000,000,000,000 </a:t>
            </a:r>
            <a:r>
              <a:rPr lang="en-GB" sz="1200" b="1" i="0" kern="1200" dirty="0">
                <a:solidFill>
                  <a:schemeClr val="tx1"/>
                </a:solidFill>
                <a:effectLst/>
                <a:latin typeface="+mn-lt"/>
                <a:ea typeface="+mn-ea"/>
                <a:cs typeface="+mn-cs"/>
              </a:rPr>
              <a:t>= </a:t>
            </a:r>
            <a:r>
              <a:rPr lang="en-GB" b="1" dirty="0"/>
              <a:t> The richest 1% would need to all give away 0.528% of their wealth </a:t>
            </a:r>
            <a:r>
              <a:rPr lang="en-GB" dirty="0"/>
              <a:t>(rounded to the nearest three decimal places). </a:t>
            </a:r>
          </a:p>
          <a:p>
            <a:endParaRPr lang="en-GB" dirty="0"/>
          </a:p>
          <a:p>
            <a:r>
              <a:rPr lang="en-GB" dirty="0"/>
              <a:t>Images:</a:t>
            </a:r>
          </a:p>
          <a:p>
            <a:r>
              <a:rPr lang="en-GB" dirty="0"/>
              <a:t>1- https://pixabay.com/en/male-man-stick-figure-symbol-294095/</a:t>
            </a:r>
          </a:p>
          <a:p>
            <a:endParaRPr lang="en-GB" dirty="0"/>
          </a:p>
          <a:p>
            <a:r>
              <a:rPr lang="en-GB" dirty="0"/>
              <a:t>References:</a:t>
            </a:r>
          </a:p>
          <a:p>
            <a:r>
              <a:rPr lang="en-GB" dirty="0"/>
              <a:t>1-https://www.credit-suisse.com/corporate/en/research/research-institute/global-wealth-report.html</a:t>
            </a:r>
          </a:p>
          <a:p>
            <a:r>
              <a:rPr lang="en-GB" dirty="0"/>
              <a:t>2- http://www.worldbank.org/en/topic/poverty/overview</a:t>
            </a:r>
          </a:p>
          <a:p>
            <a:r>
              <a:rPr lang="en-GB" dirty="0"/>
              <a:t>3- https://www.theguardian.com/inequality/2017/nov/14/worlds-richest-wealth-credit-Suisse</a:t>
            </a:r>
          </a:p>
          <a:p>
            <a:r>
              <a:rPr lang="en-GB" dirty="0"/>
              <a:t>4- http://www.globalincome.org/English/Facts.html</a:t>
            </a:r>
          </a:p>
        </p:txBody>
      </p:sp>
      <p:sp>
        <p:nvSpPr>
          <p:cNvPr id="4" name="Slide Number Placeholder 3"/>
          <p:cNvSpPr>
            <a:spLocks noGrp="1"/>
          </p:cNvSpPr>
          <p:nvPr>
            <p:ph type="sldNum" sz="quarter" idx="10"/>
          </p:nvPr>
        </p:nvSpPr>
        <p:spPr/>
        <p:txBody>
          <a:bodyPr/>
          <a:lstStyle/>
          <a:p>
            <a:fld id="{2F3F99BA-43AD-B845-8E67-BF48FDFD6E96}" type="slidenum">
              <a:rPr lang="en-US" smtClean="0"/>
              <a:t>15</a:t>
            </a:fld>
            <a:endParaRPr lang="en-US"/>
          </a:p>
        </p:txBody>
      </p:sp>
    </p:spTree>
    <p:extLst>
      <p:ext uri="{BB962C8B-B14F-4D97-AF65-F5344CB8AC3E}">
        <p14:creationId xmlns:p14="http://schemas.microsoft.com/office/powerpoint/2010/main" val="426923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71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a:t>
            </a:r>
            <a:r>
              <a:rPr lang="en-GB" sz="1200" b="0" i="0" kern="1200" dirty="0" err="1">
                <a:solidFill>
                  <a:schemeClr val="tx1"/>
                </a:solidFill>
                <a:effectLst/>
                <a:latin typeface="+mn-lt"/>
                <a:ea typeface="+mn-ea"/>
                <a:cs typeface="+mn-cs"/>
              </a:rPr>
              <a:t>Sebenele</a:t>
            </a:r>
            <a:r>
              <a:rPr lang="en-GB" sz="1200" b="0" i="0" kern="1200" dirty="0">
                <a:solidFill>
                  <a:schemeClr val="tx1"/>
                </a:solidFill>
                <a:effectLst/>
                <a:latin typeface="+mn-lt"/>
                <a:ea typeface="+mn-ea"/>
                <a:cs typeface="+mn-cs"/>
              </a:rPr>
              <a:t> – Photo: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a:t>
            </a:r>
            <a:r>
              <a:rPr lang="en-GB" sz="1200" b="0" i="0" kern="1200" dirty="0" err="1">
                <a:solidFill>
                  <a:schemeClr val="tx1"/>
                </a:solidFill>
                <a:effectLst/>
                <a:latin typeface="+mn-lt"/>
                <a:ea typeface="+mn-ea"/>
                <a:cs typeface="+mn-cs"/>
              </a:rPr>
              <a:t>Matas</a:t>
            </a:r>
            <a:endParaRPr lang="en-GB" dirty="0"/>
          </a:p>
          <a:p>
            <a:endParaRPr lang="en-GB" dirty="0"/>
          </a:p>
          <a:p>
            <a:r>
              <a:rPr lang="en-GB" dirty="0"/>
              <a:t>Videos:</a:t>
            </a:r>
          </a:p>
          <a:p>
            <a:r>
              <a:rPr lang="en-GB" dirty="0"/>
              <a:t>1- </a:t>
            </a:r>
            <a:r>
              <a:rPr lang="en-GB" sz="1200" b="0" i="0" kern="1200" dirty="0">
                <a:solidFill>
                  <a:schemeClr val="tx1"/>
                </a:solidFill>
                <a:effectLst/>
                <a:latin typeface="+mn-lt"/>
                <a:ea typeface="+mn-ea"/>
                <a:cs typeface="+mn-cs"/>
              </a:rPr>
              <a:t>Video: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a:t>
            </a:r>
            <a:endParaRPr lang="en-GB" dirty="0"/>
          </a:p>
          <a:p>
            <a:endParaRPr lang="en-GB" dirty="0"/>
          </a:p>
          <a:p>
            <a:r>
              <a:rPr lang="en-GB" dirty="0"/>
              <a:t>References:</a:t>
            </a:r>
          </a:p>
          <a:p>
            <a:r>
              <a:rPr lang="en-GB" dirty="0"/>
              <a:t>1-https://www.unicef.org.uk/press-releases/soccer-aid-raises-record-amount-unicefs-work-children/</a:t>
            </a:r>
          </a:p>
        </p:txBody>
      </p:sp>
      <p:sp>
        <p:nvSpPr>
          <p:cNvPr id="4" name="Slide Number Placeholder 3"/>
          <p:cNvSpPr>
            <a:spLocks noGrp="1"/>
          </p:cNvSpPr>
          <p:nvPr>
            <p:ph type="sldNum" sz="quarter" idx="10"/>
          </p:nvPr>
        </p:nvSpPr>
        <p:spPr/>
        <p:txBody>
          <a:bodyPr/>
          <a:lstStyle/>
          <a:p>
            <a:fld id="{2F3F99BA-43AD-B845-8E67-BF48FDFD6E96}" type="slidenum">
              <a:rPr lang="en-US" smtClean="0"/>
              <a:t>17</a:t>
            </a:fld>
            <a:endParaRPr lang="en-US"/>
          </a:p>
        </p:txBody>
      </p:sp>
    </p:spTree>
    <p:extLst>
      <p:ext uri="{BB962C8B-B14F-4D97-AF65-F5344CB8AC3E}">
        <p14:creationId xmlns:p14="http://schemas.microsoft.com/office/powerpoint/2010/main" val="76420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7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79769" y="4689515"/>
            <a:ext cx="5438139" cy="4442698"/>
          </a:xfrm>
          <a:prstGeom prst="rect">
            <a:avLst/>
          </a:prstGeom>
        </p:spPr>
        <p:txBody>
          <a:bodyPr lIns="91425" tIns="91425" rIns="91425" bIns="91425" anchor="t" anchorCtr="0">
            <a:noAutofit/>
          </a:bodyPr>
          <a:lstStyle/>
          <a:p>
            <a:pPr lvl="0">
              <a:spcBef>
                <a:spcPts val="0"/>
              </a:spcBef>
              <a:buNone/>
            </a:pPr>
            <a:r>
              <a:rPr lang="en-GB" dirty="0"/>
              <a:t>Link for Soccer Aid fundraising here:</a:t>
            </a:r>
          </a:p>
          <a:p>
            <a:pPr lvl="0">
              <a:spcBef>
                <a:spcPts val="0"/>
              </a:spcBef>
              <a:buNone/>
            </a:pPr>
            <a:r>
              <a:rPr lang="en-GB" dirty="0"/>
              <a:t> </a:t>
            </a:r>
            <a:r>
              <a:rPr lang="en-GB" sz="1200" b="0" i="0" kern="1200" dirty="0">
                <a:solidFill>
                  <a:schemeClr val="tx1"/>
                </a:solidFill>
                <a:effectLst/>
                <a:latin typeface="+mn-lt"/>
                <a:ea typeface="+mn-ea"/>
                <a:cs typeface="+mn-cs"/>
                <a:hlinkClick r:id="rId3"/>
              </a:rPr>
              <a:t>https://www.socceraid.org.uk/schools/</a:t>
            </a:r>
            <a:endParaRPr lang="en-GB" dirty="0"/>
          </a:p>
        </p:txBody>
      </p:sp>
      <p:sp>
        <p:nvSpPr>
          <p:cNvPr id="105" name="Shape 10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60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https://en.wikipedia.org/wiki/Cancer_Research_UK</a:t>
            </a:r>
          </a:p>
          <a:p>
            <a:r>
              <a:rPr lang="en-GB" dirty="0"/>
              <a:t>2- https://www.rspca.org.uk/findapet</a:t>
            </a:r>
          </a:p>
          <a:p>
            <a:r>
              <a:rPr lang="en-GB" dirty="0"/>
              <a:t>3- https://www.rspca.org.uk/findapet</a:t>
            </a:r>
          </a:p>
          <a:p>
            <a:r>
              <a:rPr lang="en-GB" dirty="0"/>
              <a:t>4- https://commons.wikimedia.org/wiki/File:Mansion_viewed_from_swimming_pool_in_Sarasota,_Florida.jpg</a:t>
            </a:r>
          </a:p>
          <a:p>
            <a:r>
              <a:rPr lang="en-GB" dirty="0"/>
              <a:t>5- https://pixabay.com/en/lamborghini-car-fast-car-sports-car-2727626/</a:t>
            </a:r>
          </a:p>
          <a:p>
            <a:r>
              <a:rPr lang="en-GB" dirty="0"/>
              <a:t>6- https://pixabay.com/en/holiday-maldives-paradise-colors-3220774/</a:t>
            </a:r>
          </a:p>
          <a:p>
            <a:r>
              <a:rPr lang="en-GB" dirty="0"/>
              <a:t>7-https://en.wikipedia.org/wiki/</a:t>
            </a:r>
            <a:r>
              <a:rPr lang="en-GB" dirty="0" err="1"/>
              <a:t>Ford_Fiesta</a:t>
            </a:r>
            <a:endParaRPr lang="en-GB" dirty="0"/>
          </a:p>
        </p:txBody>
      </p:sp>
      <p:sp>
        <p:nvSpPr>
          <p:cNvPr id="4" name="Slide Number Placeholder 3"/>
          <p:cNvSpPr>
            <a:spLocks noGrp="1"/>
          </p:cNvSpPr>
          <p:nvPr>
            <p:ph type="sldNum" sz="quarter" idx="10"/>
          </p:nvPr>
        </p:nvSpPr>
        <p:spPr/>
        <p:txBody>
          <a:bodyPr/>
          <a:lstStyle/>
          <a:p>
            <a:fld id="{2F3F99BA-43AD-B845-8E67-BF48FDFD6E96}" type="slidenum">
              <a:rPr lang="en-US" smtClean="0"/>
              <a:t>2</a:t>
            </a:fld>
            <a:endParaRPr lang="en-US"/>
          </a:p>
        </p:txBody>
      </p:sp>
    </p:spTree>
    <p:extLst>
      <p:ext uri="{BB962C8B-B14F-4D97-AF65-F5344CB8AC3E}">
        <p14:creationId xmlns:p14="http://schemas.microsoft.com/office/powerpoint/2010/main" val="183138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dirty="0"/>
              <a:t>1- https://www.civilsociety.co.uk/news/uk-s-richest-gave-away-over-3-2bn-in-2018-according-to-sunday-times.html</a:t>
            </a:r>
          </a:p>
          <a:p>
            <a:pPr lvl="0">
              <a:spcBef>
                <a:spcPts val="0"/>
              </a:spcBef>
              <a:buNone/>
            </a:pPr>
            <a:r>
              <a:rPr lang="en-GB" dirty="0"/>
              <a:t>2- https://www.thirdsector.co.uk/giving-richest-steady-32bn/fundraising/article/1464614</a:t>
            </a:r>
          </a:p>
          <a:p>
            <a:pPr lvl="0">
              <a:spcBef>
                <a:spcPts val="0"/>
              </a:spcBef>
              <a:buNone/>
            </a:pPr>
            <a:r>
              <a:rPr lang="en-GB" dirty="0"/>
              <a:t>3- http://www.poverty.ac.uk/report-developing-countries-wealth/super-rich-could-end-poverty-four-times-over</a:t>
            </a:r>
          </a:p>
          <a:p>
            <a:pPr lvl="0">
              <a:spcBef>
                <a:spcPts val="0"/>
              </a:spcBef>
              <a:buNone/>
            </a:pPr>
            <a:r>
              <a:rPr lang="en-GB" dirty="0"/>
              <a:t>4- https://www.theguardian.com/inequality/2017/nov/14/worlds-richest-wealth-credit-Suisse</a:t>
            </a:r>
          </a:p>
          <a:p>
            <a:pPr lvl="0">
              <a:spcBef>
                <a:spcPts val="0"/>
              </a:spcBef>
              <a:buNone/>
            </a:pPr>
            <a:r>
              <a:rPr lang="en-GB" dirty="0"/>
              <a:t>5- https://www.forbes.com/billionaires/#75c678d0251c</a:t>
            </a:r>
            <a:endParaRPr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37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dirty="0"/>
              <a:t>1- https://www.civilsociety.co.uk/news/uk-s-richest-gave-away-over-3-2bn-in-2018-according-to-sunday-times.html</a:t>
            </a:r>
          </a:p>
          <a:p>
            <a:pPr lvl="0">
              <a:spcBef>
                <a:spcPts val="0"/>
              </a:spcBef>
              <a:buNone/>
            </a:pPr>
            <a:r>
              <a:rPr lang="en-GB" dirty="0"/>
              <a:t>2- https://givingpledge.org/</a:t>
            </a:r>
          </a:p>
          <a:p>
            <a:pPr lvl="0">
              <a:spcBef>
                <a:spcPts val="0"/>
              </a:spcBef>
              <a:buNone/>
            </a:pPr>
            <a:r>
              <a:rPr lang="en-GB" dirty="0"/>
              <a:t>3- https://</a:t>
            </a:r>
            <a:r>
              <a:rPr lang="en-GB" dirty="0" err="1"/>
              <a:t>www.thirdsector.co.uk</a:t>
            </a:r>
            <a:r>
              <a:rPr lang="en-GB" dirty="0"/>
              <a:t>/giving-richest-steady-32bn/fundraising/article/1464614</a:t>
            </a:r>
          </a:p>
          <a:p>
            <a:pPr lvl="0">
              <a:spcBef>
                <a:spcPts val="0"/>
              </a:spcBef>
              <a:buNone/>
            </a:pPr>
            <a:r>
              <a:rPr lang="en-GB" dirty="0"/>
              <a:t>4- https://</a:t>
            </a:r>
            <a:r>
              <a:rPr lang="en-GB" dirty="0" err="1"/>
              <a:t>www.cafonline.org</a:t>
            </a:r>
            <a:r>
              <a:rPr lang="en-GB" dirty="0"/>
              <a:t>/about-us/publications/2017-publications/caf-world-giving-index-2017</a:t>
            </a:r>
            <a:endParaRPr dirty="0"/>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59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lang="en-GB" dirty="0"/>
          </a:p>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endParaRPr lang="en-GB" dirty="0"/>
          </a:p>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8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a:t>
            </a:r>
          </a:p>
          <a:p>
            <a:r>
              <a:rPr lang="en-US" dirty="0"/>
              <a:t>1- https://www.istockphoto.com/gb/photo/view-from-rooftop-in-morocco-division-between-rich-and-poor-gm640345778-115954839</a:t>
            </a:r>
          </a:p>
          <a:p>
            <a:endParaRPr lang="en-US" dirty="0"/>
          </a:p>
          <a:p>
            <a:r>
              <a:rPr lang="en-GB" sz="1200" b="0" i="0" kern="1200" dirty="0" err="1">
                <a:solidFill>
                  <a:schemeClr val="tx1"/>
                </a:solidFill>
                <a:effectLst/>
                <a:latin typeface="+mn-lt"/>
                <a:ea typeface="+mn-ea"/>
                <a:cs typeface="+mn-cs"/>
              </a:rPr>
              <a:t>Sebenele</a:t>
            </a:r>
            <a:r>
              <a:rPr lang="en-GB" sz="1200" b="0" i="0" kern="1200" dirty="0">
                <a:solidFill>
                  <a:schemeClr val="tx1"/>
                </a:solidFill>
                <a:effectLst/>
                <a:latin typeface="+mn-lt"/>
                <a:ea typeface="+mn-ea"/>
                <a:cs typeface="+mn-cs"/>
              </a:rPr>
              <a:t> – Photo: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a:t>
            </a:r>
            <a:r>
              <a:rPr lang="en-GB" sz="1200" b="0" i="0" kern="1200" dirty="0" err="1">
                <a:solidFill>
                  <a:schemeClr val="tx1"/>
                </a:solidFill>
                <a:effectLst/>
                <a:latin typeface="+mn-lt"/>
                <a:ea typeface="+mn-ea"/>
                <a:cs typeface="+mn-cs"/>
              </a:rPr>
              <a:t>Matas</a:t>
            </a:r>
            <a:endParaRPr lang="en-US" dirty="0"/>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162603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r>
              <a:rPr lang="en-GB" dirty="0"/>
              <a:t>References:</a:t>
            </a:r>
          </a:p>
          <a:p>
            <a:r>
              <a:rPr lang="en-GB" dirty="0"/>
              <a:t>1- https://dictionary.cambridge.org/dictionary/english/charitable</a:t>
            </a:r>
          </a:p>
          <a:p>
            <a:r>
              <a:rPr lang="en-GB" dirty="0"/>
              <a:t>2- https://dictionary.cambridge.org/dictionary/english/charity</a:t>
            </a: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89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08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https://pixabay.com/en/three-children-kids-male-female-2747268/</a:t>
            </a:r>
          </a:p>
          <a:p>
            <a:r>
              <a:rPr lang="en-GB" dirty="0"/>
              <a:t>2- https://pixabay.com/en/vacation-mexico-beach-umbrella-2221347/</a:t>
            </a:r>
          </a:p>
          <a:p>
            <a:r>
              <a:rPr lang="en-GB" dirty="0"/>
              <a:t>3- https://pixabay.com/en/store-clothes-clothing-line-1338629/</a:t>
            </a:r>
          </a:p>
          <a:p>
            <a:r>
              <a:rPr lang="en-GB" dirty="0"/>
              <a:t>4- https://pixabay.com/en/circle-community-hands-holding-159252/</a:t>
            </a:r>
          </a:p>
          <a:p>
            <a:r>
              <a:rPr lang="en-GB" dirty="0"/>
              <a:t>5- https://pixabay.com/en/photos/house/</a:t>
            </a:r>
          </a:p>
          <a:p>
            <a:r>
              <a:rPr lang="en-GB" dirty="0"/>
              <a:t>6- https://commons.wikimedia.org/wiki/File:Skydiving_over_Cushing.jpg</a:t>
            </a:r>
          </a:p>
          <a:p>
            <a:r>
              <a:rPr lang="en-GB" dirty="0"/>
              <a:t>7- https://www.flickr.com/photos/jenumfamily/16947318656</a:t>
            </a:r>
          </a:p>
          <a:p>
            <a:r>
              <a:rPr lang="en-GB" dirty="0"/>
              <a:t>8- https://pixabay.com/en/roller-coaster-amusement-park-3100041/</a:t>
            </a:r>
          </a:p>
          <a:p>
            <a:r>
              <a:rPr lang="en-GB" dirty="0"/>
              <a:t>9- </a:t>
            </a:r>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288866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91887" y="4022830"/>
            <a:ext cx="5535087" cy="3811103"/>
          </a:xfrm>
          <a:prstGeom prst="rect">
            <a:avLst/>
          </a:prstGeom>
        </p:spPr>
        <p:txBody>
          <a:bodyPr lIns="91425" tIns="91425" rIns="91425" bIns="91425" anchor="t" anchorCtr="0">
            <a:noAutofit/>
          </a:bodyPr>
          <a:lstStyle/>
          <a:p>
            <a:r>
              <a:rPr lang="en-US" dirty="0"/>
              <a:t>Images:</a:t>
            </a:r>
          </a:p>
          <a:p>
            <a:r>
              <a:rPr lang="en-US" dirty="0"/>
              <a:t>1-http://www.phcs.org.uk/news/sports-relief-2018</a:t>
            </a:r>
          </a:p>
          <a:p>
            <a:endParaRPr lang="en-US" dirty="0"/>
          </a:p>
          <a:p>
            <a:r>
              <a:rPr lang="en-US" dirty="0"/>
              <a:t>References: </a:t>
            </a:r>
          </a:p>
          <a:p>
            <a:r>
              <a:rPr lang="en-US" dirty="0"/>
              <a:t>1-</a:t>
            </a:r>
          </a:p>
          <a:p>
            <a:pPr lvl="0">
              <a:spcBef>
                <a:spcPts val="0"/>
              </a:spcBef>
              <a:buNone/>
            </a:pPr>
            <a:endParaRPr dirty="0"/>
          </a:p>
        </p:txBody>
      </p:sp>
      <p:sp>
        <p:nvSpPr>
          <p:cNvPr id="105" name="Shape 105"/>
          <p:cNvSpPr>
            <a:spLocks noGrp="1" noRot="1" noChangeAspect="1"/>
          </p:cNvSpPr>
          <p:nvPr>
            <p:ph type="sldImg" idx="2"/>
          </p:nvPr>
        </p:nvSpPr>
        <p:spPr>
          <a:xfrm>
            <a:off x="1341438" y="635000"/>
            <a:ext cx="4235450" cy="3176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29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https://www.cnbc.com/2018/01/18/bill-and-melinda-gates-foundation-is-paying-off-nigerias-polio-debt.html</a:t>
            </a:r>
          </a:p>
          <a:p>
            <a:r>
              <a:rPr lang="en-GB" dirty="0"/>
              <a:t>2- https://commons.wikimedia.org/wiki/File:Mark_Zuckerberg_at_the_37th_G8_Summit_in_Deauville_018_v1.jpg</a:t>
            </a:r>
          </a:p>
          <a:p>
            <a:r>
              <a:rPr lang="en-GB" dirty="0"/>
              <a:t>3- https://www.flickr.com/photos/59632563@N04/5617518534</a:t>
            </a:r>
          </a:p>
          <a:p>
            <a:r>
              <a:rPr lang="en-GB" dirty="0"/>
              <a:t>4- https://www.flickr.com/photos/celebrityabc/27876724745</a:t>
            </a:r>
          </a:p>
          <a:p>
            <a:r>
              <a:rPr lang="en-GB" dirty="0"/>
              <a:t>5- https://www.flickr.com/photos/julioenriquez/33630237573</a:t>
            </a:r>
          </a:p>
          <a:p>
            <a:r>
              <a:rPr lang="en-GB" dirty="0"/>
              <a:t>6- https://www.today.com/video/amazon-ceo-jeff-bezos-fires-back-at-ny-times-over-critique-506613827915</a:t>
            </a:r>
          </a:p>
          <a:p>
            <a:r>
              <a:rPr lang="en-GB" dirty="0"/>
              <a:t>7- https://pixabay.com/en/microsoft-ms-logo-business-windows-80658/</a:t>
            </a:r>
          </a:p>
          <a:p>
            <a:r>
              <a:rPr lang="en-GB" dirty="0"/>
              <a:t>8- https://commons.wikimedia.org/wiki/File:F_icon.svg</a:t>
            </a:r>
          </a:p>
          <a:p>
            <a:endParaRPr lang="en-GB" dirty="0"/>
          </a:p>
          <a:p>
            <a:r>
              <a:rPr lang="en-GB" dirty="0"/>
              <a:t>References:</a:t>
            </a:r>
          </a:p>
          <a:p>
            <a:r>
              <a:rPr lang="en-GB" dirty="0"/>
              <a:t>1- https://www.wmagazine.com/story/rihanna-helps-raise-2-billion-dollars-global-partnership-for-education</a:t>
            </a:r>
          </a:p>
          <a:p>
            <a:r>
              <a:rPr lang="en-GB" dirty="0"/>
              <a:t>2- http://rihannadaily.com/discover/charity/</a:t>
            </a:r>
          </a:p>
          <a:p>
            <a:r>
              <a:rPr lang="en-GB" dirty="0"/>
              <a:t>3- http://www.nme.com/news/music/chance-the-rapper-2-million-donation-chicago-public-schools-2133677</a:t>
            </a:r>
          </a:p>
          <a:p>
            <a:r>
              <a:rPr lang="en-GB" dirty="0"/>
              <a:t>4- http://time.com/money/4901017/bill-gates-donation-4-6-billion/</a:t>
            </a:r>
          </a:p>
          <a:p>
            <a:r>
              <a:rPr lang="en-GB" dirty="0"/>
              <a:t>5- https://www.cafonline.org/docs/default-source/about-us-publications/caf-uk-giving-2018-report.pdf</a:t>
            </a:r>
          </a:p>
          <a:p>
            <a:r>
              <a:rPr lang="en-GB" dirty="0"/>
              <a:t>6- https://www.forbes.com/sites/katevinton/2015/12/02/what-you-should-know-about-mark-zuckerbergs-big-gift-news/#396c2eae72c9</a:t>
            </a:r>
          </a:p>
          <a:p>
            <a:r>
              <a:rPr lang="en-GB" dirty="0"/>
              <a:t>7- http://time.com/5101089/jeff-bezos-daca-dreamers-scholarship-donation/</a:t>
            </a:r>
          </a:p>
          <a:p>
            <a:r>
              <a:rPr lang="en-GB" dirty="0"/>
              <a:t>8-https://www.cafonline.org/docs/default-source/personal-giving/caf_sunday_times_giving_list.pdf?sfvrsn=1f08240_2</a:t>
            </a:r>
            <a:br>
              <a:rPr lang="en-GB" dirty="0"/>
            </a:br>
            <a:r>
              <a:rPr lang="en-GB" dirty="0"/>
              <a:t>9- https://www.civilsociety.co.uk/news/uk-s-richest-gave-away-over-3-2bn-in-2018-according-to-sunday-times.html</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289621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http://www.goodfellow.af.mil/Newsroom/Art/igphoto/2000232158/</a:t>
            </a:r>
          </a:p>
          <a:p>
            <a:r>
              <a:rPr lang="en-GB" dirty="0"/>
              <a:t>2- https://pixabay.com/en/banana-requirements-fairtrade-stone-342677/</a:t>
            </a:r>
          </a:p>
          <a:p>
            <a:r>
              <a:rPr lang="en-GB" dirty="0"/>
              <a:t>3- https://commons.wikimedia.org/wiki/File:Helping_the_homeless.jpg</a:t>
            </a:r>
          </a:p>
          <a:p>
            <a:r>
              <a:rPr lang="en-GB" dirty="0"/>
              <a:t>4- https://pixabay.com/en/call-out-advertisement-campaign-2702440/</a:t>
            </a:r>
          </a:p>
          <a:p>
            <a:r>
              <a:rPr lang="en-GB" dirty="0"/>
              <a:t>5- https://www.pexels.com/photo/african-african-american-afro-american-1061582/</a:t>
            </a:r>
          </a:p>
          <a:p>
            <a:r>
              <a:rPr lang="en-GB" dirty="0"/>
              <a:t>6- https://www.flickr.com/photos/roccorossi/4640347206</a:t>
            </a:r>
          </a:p>
          <a:p>
            <a:r>
              <a:rPr lang="en-GB" dirty="0"/>
              <a:t>7- https://pixabay.com/en/sign-protest-blank-strike-placard-2045138/</a:t>
            </a:r>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132276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5/18/18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viewpure.com/uWSxzjyMNpU?start=55&amp;end=119" TargetMode="External"/><Relationship Id="rId4" Type="http://schemas.openxmlformats.org/officeDocument/2006/relationships/image" Target="../media/image41.jpeg"/><Relationship Id="rId5" Type="http://schemas.openxmlformats.org/officeDocument/2006/relationships/hyperlink" Target="https://www.givingwhatwecan.org/get-involved/how-rich-am-i/" TargetMode="External"/><Relationship Id="rId6" Type="http://schemas.openxmlformats.org/officeDocument/2006/relationships/image" Target="../media/image42.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jpeg"/><Relationship Id="rId7"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7.png"/><Relationship Id="rId5" Type="http://schemas.openxmlformats.org/officeDocument/2006/relationships/image" Target="../media/image48.jpeg"/><Relationship Id="rId6"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ewpure.com/wCCcleGg_F8?start=0&amp;end=0" TargetMode="External"/><Relationship Id="rId5" Type="http://schemas.openxmlformats.org/officeDocument/2006/relationships/image" Target="../media/image50.jpeg"/><Relationship Id="rId6" Type="http://schemas.openxmlformats.org/officeDocument/2006/relationships/hyperlink" Target="https://app.aframe.com/links/d47c3476dcf4e38b7b0f4e16773dad5f" TargetMode="External"/><Relationship Id="rId7" Type="http://schemas.openxmlformats.org/officeDocument/2006/relationships/image" Target="../media/image51.jpeg"/><Relationship Id="rId8"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53.jpeg"/><Relationship Id="rId5" Type="http://schemas.openxmlformats.org/officeDocument/2006/relationships/hyperlink" Target="https://form.unicef.org.uk/register-interest-school-events/?sisearchengine=1022&amp;utm_source=various&amp;utm_medium=email&amp;utm_campaign=pa_outright2017_vfs" TargetMode="External"/><Relationship Id="rId6" Type="http://schemas.openxmlformats.org/officeDocument/2006/relationships/hyperlink" Target="https://www.socceraid.org.uk/schools/" TargetMode="External"/><Relationship Id="rId7" Type="http://schemas.openxmlformats.org/officeDocument/2006/relationships/image" Target="../media/image54.jpeg"/><Relationship Id="rId8" Type="http://schemas.openxmlformats.org/officeDocument/2006/relationships/hyperlink" Target="https://www.eticketing.co.uk/muticketsandmembership/details/event.aspx?itemref=9515&amp;_ga=2.251214976.727414876.1526388670-537643680.1526388669"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5" Type="http://schemas.openxmlformats.org/officeDocument/2006/relationships/image" Target="../media/image4.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hyperlink" Target="http://www.votesforschools.com/" TargetMode="External"/><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4.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jpeg"/><Relationship Id="rId11"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4.png"/><Relationship Id="rId10" Type="http://schemas.openxmlformats.org/officeDocument/2006/relationships/image" Target="../media/image35.png"/><Relationship Id="rId11"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pic>
        <p:nvPicPr>
          <p:cNvPr id="5" name="Shape 9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517900" y="1701523"/>
            <a:ext cx="2638276" cy="2447557"/>
          </a:xfrm>
          <a:prstGeom prst="rect">
            <a:avLst/>
          </a:prstGeom>
          <a:noFill/>
          <a:ln>
            <a:noFill/>
          </a:ln>
        </p:spPr>
      </p:pic>
      <p:sp>
        <p:nvSpPr>
          <p:cNvPr id="6" name="Shape 114">
            <a:extLst>
              <a:ext uri="{FF2B5EF4-FFF2-40B4-BE49-F238E27FC236}">
                <a16:creationId xmlns:a16="http://schemas.microsoft.com/office/drawing/2014/main" xmlns="" id="{BBB64240-36BF-45D7-9649-A6A329866282}"/>
              </a:ext>
            </a:extLst>
          </p:cNvPr>
          <p:cNvSpPr/>
          <p:nvPr/>
        </p:nvSpPr>
        <p:spPr>
          <a:xfrm>
            <a:off x="960891" y="4149080"/>
            <a:ext cx="6982413" cy="1128558"/>
          </a:xfrm>
          <a:prstGeom prst="rect">
            <a:avLst/>
          </a:prstGeom>
          <a:noFill/>
          <a:ln>
            <a:noFill/>
          </a:ln>
        </p:spPr>
        <p:txBody>
          <a:bodyPr lIns="0" tIns="45700" rIns="91425" bIns="45700" anchor="t" anchorCtr="0">
            <a:noAutofit/>
          </a:bodyPr>
          <a:lstStyle/>
          <a:p>
            <a:pPr lvl="0" algn="ctr">
              <a:buSzPct val="25000"/>
            </a:pPr>
            <a:r>
              <a:rPr lang="en-GB" sz="3200" b="1" dirty="0">
                <a:solidFill>
                  <a:srgbClr val="AA32EA"/>
                </a:solidFill>
                <a:latin typeface="Century Gothic" panose="020B0502020202020204" pitchFamily="34" charset="0"/>
                <a:ea typeface="Lato"/>
                <a:cs typeface="Lato"/>
                <a:sym typeface="Lato"/>
              </a:rPr>
              <a:t>Secondary 45</a:t>
            </a:r>
          </a:p>
        </p:txBody>
      </p:sp>
    </p:spTree>
    <p:extLst>
      <p:ext uri="{BB962C8B-B14F-4D97-AF65-F5344CB8AC3E}">
        <p14:creationId xmlns:p14="http://schemas.microsoft.com/office/powerpoint/2010/main" val="95208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35511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amborghini">
            <a:extLst>
              <a:ext uri="{FF2B5EF4-FFF2-40B4-BE49-F238E27FC236}">
                <a16:creationId xmlns:a16="http://schemas.microsoft.com/office/drawing/2014/main" xmlns="" id="{9704BC75-0A98-46A0-A497-1D74EC96375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1474" y="5096291"/>
            <a:ext cx="2736952" cy="1493920"/>
          </a:xfrm>
          <a:prstGeom prst="rect">
            <a:avLst/>
          </a:prstGeom>
          <a:noFill/>
          <a:extLst>
            <a:ext uri="{909E8E84-426E-40DD-AFC4-6F175D3DCCD1}">
              <a14:hiddenFill xmlns:a14="http://schemas.microsoft.com/office/drawing/2010/main">
                <a:solidFill>
                  <a:srgbClr val="FFFFFF"/>
                </a:solidFill>
              </a14:hiddenFill>
            </a:ext>
          </a:extLst>
        </p:spPr>
      </p:pic>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Are you considered rich?</a:t>
            </a:r>
          </a:p>
        </p:txBody>
      </p:sp>
      <p:graphicFrame>
        <p:nvGraphicFramePr>
          <p:cNvPr id="9" name="Table 8">
            <a:extLst>
              <a:ext uri="{FF2B5EF4-FFF2-40B4-BE49-F238E27FC236}">
                <a16:creationId xmlns:a16="http://schemas.microsoft.com/office/drawing/2014/main" xmlns="" id="{8A79AD39-98FA-4685-8C02-A17B84A3F52A}"/>
              </a:ext>
            </a:extLst>
          </p:cNvPr>
          <p:cNvGraphicFramePr>
            <a:graphicFrameLocks noGrp="1"/>
          </p:cNvGraphicFramePr>
          <p:nvPr>
            <p:extLst>
              <p:ext uri="{D42A27DB-BD31-4B8C-83A1-F6EECF244321}">
                <p14:modId xmlns:p14="http://schemas.microsoft.com/office/powerpoint/2010/main" val="1064759005"/>
              </p:ext>
            </p:extLst>
          </p:nvPr>
        </p:nvGraphicFramePr>
        <p:xfrm>
          <a:off x="4226345" y="1740701"/>
          <a:ext cx="4619619" cy="3167724"/>
        </p:xfrm>
        <a:graphic>
          <a:graphicData uri="http://schemas.openxmlformats.org/drawingml/2006/table">
            <a:tbl>
              <a:tblPr firstRow="1" bandRow="1">
                <a:tableStyleId>{5C22544A-7EE6-4342-B048-85BDC9FD1C3A}</a:tableStyleId>
              </a:tblPr>
              <a:tblGrid>
                <a:gridCol w="1703115">
                  <a:extLst>
                    <a:ext uri="{9D8B030D-6E8A-4147-A177-3AD203B41FA5}">
                      <a16:colId xmlns:a16="http://schemas.microsoft.com/office/drawing/2014/main" xmlns="" val="2627005381"/>
                    </a:ext>
                  </a:extLst>
                </a:gridCol>
                <a:gridCol w="1489435">
                  <a:extLst>
                    <a:ext uri="{9D8B030D-6E8A-4147-A177-3AD203B41FA5}">
                      <a16:colId xmlns:a16="http://schemas.microsoft.com/office/drawing/2014/main" xmlns="" val="4072888140"/>
                    </a:ext>
                  </a:extLst>
                </a:gridCol>
                <a:gridCol w="1427069">
                  <a:extLst>
                    <a:ext uri="{9D8B030D-6E8A-4147-A177-3AD203B41FA5}">
                      <a16:colId xmlns:a16="http://schemas.microsoft.com/office/drawing/2014/main" xmlns="" val="3309711930"/>
                    </a:ext>
                  </a:extLst>
                </a:gridCol>
              </a:tblGrid>
              <a:tr h="564978">
                <a:tc>
                  <a:txBody>
                    <a:bodyPr/>
                    <a:lstStyle/>
                    <a:p>
                      <a:pPr algn="ctr"/>
                      <a:endParaRPr lang="en-GB" sz="1600" dirty="0">
                        <a:latin typeface="Century Gothic" panose="020B0502020202020204" pitchFamily="34" charset="0"/>
                      </a:endParaRPr>
                    </a:p>
                  </a:txBody>
                  <a:tcPr>
                    <a:solidFill>
                      <a:srgbClr val="AA32EA"/>
                    </a:solidFill>
                  </a:tcPr>
                </a:tc>
                <a:tc>
                  <a:txBody>
                    <a:bodyPr/>
                    <a:lstStyle/>
                    <a:p>
                      <a:pPr algn="ctr"/>
                      <a:r>
                        <a:rPr lang="en-GB" sz="1600" dirty="0">
                          <a:latin typeface="Century Gothic" panose="020B0502020202020204" pitchFamily="34" charset="0"/>
                        </a:rPr>
                        <a:t>Yes, they are rich</a:t>
                      </a:r>
                    </a:p>
                  </a:txBody>
                  <a:tcPr>
                    <a:solidFill>
                      <a:srgbClr val="AA32EA"/>
                    </a:solidFill>
                  </a:tcPr>
                </a:tc>
                <a:tc>
                  <a:txBody>
                    <a:bodyPr/>
                    <a:lstStyle/>
                    <a:p>
                      <a:pPr algn="ctr"/>
                      <a:r>
                        <a:rPr lang="en-GB" sz="1600" dirty="0">
                          <a:latin typeface="Century Gothic" panose="020B0502020202020204" pitchFamily="34" charset="0"/>
                        </a:rPr>
                        <a:t>No, they are not rich</a:t>
                      </a:r>
                    </a:p>
                  </a:txBody>
                  <a:tcPr>
                    <a:solidFill>
                      <a:srgbClr val="AA32EA"/>
                    </a:solidFill>
                  </a:tcPr>
                </a:tc>
                <a:extLst>
                  <a:ext uri="{0D108BD9-81ED-4DB2-BD59-A6C34878D82A}">
                    <a16:rowId xmlns:a16="http://schemas.microsoft.com/office/drawing/2014/main" xmlns="" val="2840613698"/>
                  </a:ext>
                </a:extLst>
              </a:tr>
              <a:tr h="505507">
                <a:tc>
                  <a:txBody>
                    <a:bodyPr/>
                    <a:lstStyle/>
                    <a:p>
                      <a:pPr algn="ctr"/>
                      <a:r>
                        <a:rPr lang="en-GB" sz="1400" dirty="0">
                          <a:latin typeface="Century Gothic" panose="020B0502020202020204" pitchFamily="34" charset="0"/>
                        </a:rPr>
                        <a:t>People who own a house</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556101321"/>
                  </a:ext>
                </a:extLst>
              </a:tr>
              <a:tr h="505507">
                <a:tc>
                  <a:txBody>
                    <a:bodyPr/>
                    <a:lstStyle/>
                    <a:p>
                      <a:pPr algn="ctr"/>
                      <a:r>
                        <a:rPr lang="en-GB" sz="1400" dirty="0">
                          <a:latin typeface="Century Gothic" panose="020B0502020202020204" pitchFamily="34" charset="0"/>
                        </a:rPr>
                        <a:t>People who drive Lamborghinis </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649266051"/>
                  </a:ext>
                </a:extLst>
              </a:tr>
              <a:tr h="590742">
                <a:tc>
                  <a:txBody>
                    <a:bodyPr/>
                    <a:lstStyle/>
                    <a:p>
                      <a:pPr algn="ctr"/>
                      <a:r>
                        <a:rPr lang="en-GB" sz="1400" dirty="0">
                          <a:latin typeface="Century Gothic" panose="020B0502020202020204" pitchFamily="34" charset="0"/>
                        </a:rPr>
                        <a:t>The highest 1% of earners</a:t>
                      </a:r>
                    </a:p>
                  </a:txBody>
                  <a:tcPr anchor="ct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591248893"/>
                  </a:ext>
                </a:extLst>
              </a:tr>
              <a:tr h="492515">
                <a:tc>
                  <a:txBody>
                    <a:bodyPr/>
                    <a:lstStyle/>
                    <a:p>
                      <a:pPr algn="ctr"/>
                      <a:r>
                        <a:rPr lang="en-GB" sz="1400" dirty="0">
                          <a:latin typeface="Century Gothic" panose="020B0502020202020204" pitchFamily="34" charset="0"/>
                        </a:rPr>
                        <a:t>Billionaires</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4090431530"/>
                  </a:ext>
                </a:extLst>
              </a:tr>
              <a:tr h="469027">
                <a:tc>
                  <a:txBody>
                    <a:bodyPr/>
                    <a:lstStyle/>
                    <a:p>
                      <a:pPr algn="ctr"/>
                      <a:r>
                        <a:rPr lang="en-GB" sz="1400" dirty="0">
                          <a:latin typeface="Century Gothic" panose="020B0502020202020204" pitchFamily="34" charset="0"/>
                        </a:rPr>
                        <a:t>Nurses</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101448011"/>
                  </a:ext>
                </a:extLst>
              </a:tr>
            </a:tbl>
          </a:graphicData>
        </a:graphic>
      </p:graphicFrame>
      <p:sp>
        <p:nvSpPr>
          <p:cNvPr id="49" name="Cloud 48">
            <a:extLst>
              <a:ext uri="{FF2B5EF4-FFF2-40B4-BE49-F238E27FC236}">
                <a16:creationId xmlns:a16="http://schemas.microsoft.com/office/drawing/2014/main" xmlns="" id="{1FFE5AEE-1CF9-42B5-8880-1CCE43694324}"/>
              </a:ext>
            </a:extLst>
          </p:cNvPr>
          <p:cNvSpPr/>
          <p:nvPr/>
        </p:nvSpPr>
        <p:spPr>
          <a:xfrm>
            <a:off x="300862" y="825927"/>
            <a:ext cx="3901103" cy="2765685"/>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Whole class (5 mins)</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Decide who you consider to be rich from the options in the chart. As a class, record your thoughts as a tally in the chart. </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50" name="Picture 10" descr="Image result for house">
            <a:extLst>
              <a:ext uri="{FF2B5EF4-FFF2-40B4-BE49-F238E27FC236}">
                <a16:creationId xmlns:a16="http://schemas.microsoft.com/office/drawing/2014/main" xmlns="" id="{9E387A39-F466-45CE-90C9-04C6697A7E3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07817" y="3428998"/>
            <a:ext cx="2004729" cy="147222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beyonce">
            <a:extLst>
              <a:ext uri="{FF2B5EF4-FFF2-40B4-BE49-F238E27FC236}">
                <a16:creationId xmlns:a16="http://schemas.microsoft.com/office/drawing/2014/main" xmlns="" id="{3272C192-88C5-441B-B9E5-9717037B44C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9567" y="3909020"/>
            <a:ext cx="1853870" cy="268119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age result for earning money">
            <a:extLst>
              <a:ext uri="{FF2B5EF4-FFF2-40B4-BE49-F238E27FC236}">
                <a16:creationId xmlns:a16="http://schemas.microsoft.com/office/drawing/2014/main" xmlns="" id="{2E390277-4E5B-4AA7-AAFC-0D263D1DA9F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3669" y="621905"/>
            <a:ext cx="2663744" cy="17170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F0251D07-69DF-4166-B4EC-EBEB59BBEDA3}"/>
              </a:ext>
            </a:extLst>
          </p:cNvPr>
          <p:cNvGrpSpPr/>
          <p:nvPr/>
        </p:nvGrpSpPr>
        <p:grpSpPr>
          <a:xfrm>
            <a:off x="5229556" y="6048560"/>
            <a:ext cx="1438399" cy="424206"/>
            <a:chOff x="4222639" y="6059040"/>
            <a:chExt cx="1438399" cy="424206"/>
          </a:xfrm>
        </p:grpSpPr>
        <p:sp>
          <p:nvSpPr>
            <p:cNvPr id="2" name="Flowchart: Off-page Connector 1">
              <a:extLst>
                <a:ext uri="{FF2B5EF4-FFF2-40B4-BE49-F238E27FC236}">
                  <a16:creationId xmlns:a16="http://schemas.microsoft.com/office/drawing/2014/main" xmlns="" id="{3BFA020F-2B78-45E8-BDCE-0852D66BFC24}"/>
                </a:ext>
              </a:extLst>
            </p:cNvPr>
            <p:cNvSpPr/>
            <p:nvPr/>
          </p:nvSpPr>
          <p:spPr>
            <a:xfrm rot="5808731">
              <a:off x="4645816" y="5635863"/>
              <a:ext cx="424206" cy="1270560"/>
            </a:xfrm>
            <a:prstGeom prst="flowChartOffpageConnector">
              <a:avLst/>
            </a:prstGeom>
            <a:solidFill>
              <a:schemeClr val="bg1"/>
            </a:solidFill>
            <a:ln w="28575">
              <a:solidFill>
                <a:srgbClr val="AA32E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xmlns="" id="{CFAF6B54-C7A3-4959-BCA0-FC597371FF35}"/>
                </a:ext>
              </a:extLst>
            </p:cNvPr>
            <p:cNvSpPr txBox="1"/>
            <p:nvPr/>
          </p:nvSpPr>
          <p:spPr>
            <a:xfrm rot="545012">
              <a:off x="4369566" y="6088142"/>
              <a:ext cx="1291472" cy="369332"/>
            </a:xfrm>
            <a:prstGeom prst="rect">
              <a:avLst/>
            </a:prstGeom>
            <a:noFill/>
          </p:spPr>
          <p:txBody>
            <a:bodyPr wrap="square" rtlCol="0">
              <a:spAutoFit/>
            </a:bodyPr>
            <a:lstStyle/>
            <a:p>
              <a:r>
                <a:rPr lang="en-GB" dirty="0">
                  <a:latin typeface="Century Gothic" panose="020B0502020202020204" pitchFamily="34" charset="0"/>
                </a:rPr>
                <a:t>£150,000</a:t>
              </a:r>
            </a:p>
          </p:txBody>
        </p:sp>
      </p:grpSp>
      <p:pic>
        <p:nvPicPr>
          <p:cNvPr id="11" name="Picture 10">
            <a:extLst>
              <a:ext uri="{FF2B5EF4-FFF2-40B4-BE49-F238E27FC236}">
                <a16:creationId xmlns:a16="http://schemas.microsoft.com/office/drawing/2014/main" xmlns="" id="{56C091F0-AED5-42BD-8BEA-DA6B3B8F32D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74092" y="5052703"/>
            <a:ext cx="2240880" cy="1493920"/>
          </a:xfrm>
          <a:prstGeom prst="rect">
            <a:avLst/>
          </a:prstGeom>
        </p:spPr>
      </p:pic>
    </p:spTree>
    <p:extLst>
      <p:ext uri="{BB962C8B-B14F-4D97-AF65-F5344CB8AC3E}">
        <p14:creationId xmlns:p14="http://schemas.microsoft.com/office/powerpoint/2010/main" val="18745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map">
            <a:hlinkClick r:id="rId3"/>
            <a:extLst>
              <a:ext uri="{FF2B5EF4-FFF2-40B4-BE49-F238E27FC236}">
                <a16:creationId xmlns:a16="http://schemas.microsoft.com/office/drawing/2014/main" xmlns="" id="{A11DD48E-CEC6-4E1C-BA48-9C85188656E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98854" y="1772532"/>
            <a:ext cx="4651204" cy="285209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AAC6EF91-C445-43FE-B38D-0A5FB8E2DF5E}"/>
              </a:ext>
            </a:extLst>
          </p:cNvPr>
          <p:cNvGrpSpPr/>
          <p:nvPr/>
        </p:nvGrpSpPr>
        <p:grpSpPr>
          <a:xfrm>
            <a:off x="2805610" y="4349262"/>
            <a:ext cx="1982120" cy="2392104"/>
            <a:chOff x="2684280" y="4349262"/>
            <a:chExt cx="1982120" cy="2392104"/>
          </a:xfrm>
        </p:grpSpPr>
        <p:pic>
          <p:nvPicPr>
            <p:cNvPr id="1028" name="Picture 4" descr="Image result for calculator">
              <a:hlinkClick r:id="rId5"/>
              <a:extLst>
                <a:ext uri="{FF2B5EF4-FFF2-40B4-BE49-F238E27FC236}">
                  <a16:creationId xmlns:a16="http://schemas.microsoft.com/office/drawing/2014/main" xmlns="" id="{3E691B00-24B2-4A4E-9633-D9394707C33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684280" y="4349262"/>
              <a:ext cx="1982120" cy="239210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xmlns="" id="{A0463633-E8ED-4299-A402-961FDE01D256}"/>
                </a:ext>
              </a:extLst>
            </p:cNvPr>
            <p:cNvGrpSpPr/>
            <p:nvPr/>
          </p:nvGrpSpPr>
          <p:grpSpPr>
            <a:xfrm>
              <a:off x="3035193" y="4766815"/>
              <a:ext cx="1387283" cy="249738"/>
              <a:chOff x="-3149600" y="3715887"/>
              <a:chExt cx="2409114" cy="682997"/>
            </a:xfrm>
            <a:solidFill>
              <a:schemeClr val="bg1"/>
            </a:solidFill>
          </p:grpSpPr>
          <p:sp>
            <p:nvSpPr>
              <p:cNvPr id="46" name="Rectangle: Rounded Corners 45">
                <a:extLst>
                  <a:ext uri="{FF2B5EF4-FFF2-40B4-BE49-F238E27FC236}">
                    <a16:creationId xmlns:a16="http://schemas.microsoft.com/office/drawing/2014/main" xmlns="" id="{E93C3BEE-4745-4717-81F6-BDA9333F5ADD}"/>
                  </a:ext>
                </a:extLst>
              </p:cNvPr>
              <p:cNvSpPr/>
              <p:nvPr/>
            </p:nvSpPr>
            <p:spPr>
              <a:xfrm>
                <a:off x="-3149600" y="3715887"/>
                <a:ext cx="2409114" cy="6829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Rectangle: Rounded Corners 46">
                <a:extLst>
                  <a:ext uri="{FF2B5EF4-FFF2-40B4-BE49-F238E27FC236}">
                    <a16:creationId xmlns:a16="http://schemas.microsoft.com/office/drawing/2014/main" xmlns="" id="{96CD85E7-267F-4CED-A8CF-D7372B53AEC3}"/>
                  </a:ext>
                </a:extLst>
              </p:cNvPr>
              <p:cNvSpPr/>
              <p:nvPr/>
            </p:nvSpPr>
            <p:spPr>
              <a:xfrm>
                <a:off x="-3149600" y="3865199"/>
                <a:ext cx="2409114" cy="53368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How rich?</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grpSp>
      </p:grpSp>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Are you considered rich?</a:t>
            </a:r>
          </a:p>
        </p:txBody>
      </p:sp>
      <p:grpSp>
        <p:nvGrpSpPr>
          <p:cNvPr id="19" name="Group 18">
            <a:extLst>
              <a:ext uri="{FF2B5EF4-FFF2-40B4-BE49-F238E27FC236}">
                <a16:creationId xmlns:a16="http://schemas.microsoft.com/office/drawing/2014/main" xmlns="" id="{3DBA8A28-6919-4207-A227-54760EEE59BC}"/>
              </a:ext>
            </a:extLst>
          </p:cNvPr>
          <p:cNvGrpSpPr/>
          <p:nvPr/>
        </p:nvGrpSpPr>
        <p:grpSpPr>
          <a:xfrm>
            <a:off x="7427329" y="3659251"/>
            <a:ext cx="1370362" cy="1107564"/>
            <a:chOff x="-3149600" y="3715887"/>
            <a:chExt cx="2409114" cy="682997"/>
          </a:xfrm>
          <a:solidFill>
            <a:srgbClr val="FFFFCC"/>
          </a:solidFill>
        </p:grpSpPr>
        <p:sp>
          <p:nvSpPr>
            <p:cNvPr id="20" name="Rectangle: Rounded Corners 19">
              <a:extLst>
                <a:ext uri="{FF2B5EF4-FFF2-40B4-BE49-F238E27FC236}">
                  <a16:creationId xmlns:a16="http://schemas.microsoft.com/office/drawing/2014/main" xmlns="" id="{2A4C770D-4C6C-425B-95CF-4018B79FDA19}"/>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1" name="Rectangle: Rounded Corners 20">
              <a:extLst>
                <a:ext uri="{FF2B5EF4-FFF2-40B4-BE49-F238E27FC236}">
                  <a16:creationId xmlns:a16="http://schemas.microsoft.com/office/drawing/2014/main" xmlns="" id="{61D2BBD6-0AF4-43CC-97EF-9C1A05F5F1A9}"/>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Salary:</a:t>
              </a:r>
            </a:p>
            <a:p>
              <a:pPr algn="ctr"/>
              <a:r>
                <a:rPr lang="en-GB" sz="1600" dirty="0">
                  <a:solidFill>
                    <a:schemeClr val="tx1"/>
                  </a:solidFill>
                  <a:latin typeface="Century Gothic" panose="020B0502020202020204" pitchFamily="34" charset="0"/>
                </a:rPr>
                <a:t>Money that is earned by working.</a:t>
              </a:r>
              <a:endParaRPr lang="en-GB" sz="1600" b="1" dirty="0">
                <a:solidFill>
                  <a:schemeClr val="tx1"/>
                </a:solidFill>
                <a:latin typeface="Century Gothic" panose="020B0502020202020204" pitchFamily="34" charset="0"/>
              </a:endParaRPr>
            </a:p>
          </p:txBody>
        </p:sp>
      </p:grpSp>
      <p:grpSp>
        <p:nvGrpSpPr>
          <p:cNvPr id="26" name="Group 25">
            <a:extLst>
              <a:ext uri="{FF2B5EF4-FFF2-40B4-BE49-F238E27FC236}">
                <a16:creationId xmlns:a16="http://schemas.microsoft.com/office/drawing/2014/main" xmlns="" id="{485BAA17-FB44-44DD-890E-1A715E69874D}"/>
              </a:ext>
            </a:extLst>
          </p:cNvPr>
          <p:cNvGrpSpPr/>
          <p:nvPr/>
        </p:nvGrpSpPr>
        <p:grpSpPr>
          <a:xfrm>
            <a:off x="273872" y="803704"/>
            <a:ext cx="3913222" cy="717203"/>
            <a:chOff x="-3149600" y="2911403"/>
            <a:chExt cx="2409114" cy="682997"/>
          </a:xfrm>
        </p:grpSpPr>
        <p:sp>
          <p:nvSpPr>
            <p:cNvPr id="34" name="Rectangle: Rounded Corners 32">
              <a:extLst>
                <a:ext uri="{FF2B5EF4-FFF2-40B4-BE49-F238E27FC236}">
                  <a16:creationId xmlns:a16="http://schemas.microsoft.com/office/drawing/2014/main" xmlns="" id="{F6A11DFE-5B69-443A-A0A1-90B49AC44830}"/>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3">
              <a:extLst>
                <a:ext uri="{FF2B5EF4-FFF2-40B4-BE49-F238E27FC236}">
                  <a16:creationId xmlns:a16="http://schemas.microsoft.com/office/drawing/2014/main" xmlns="" id="{15E9631D-B3EB-48A0-B0CD-F97B213066FE}"/>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You might think ‘rich’ people are all millionaires and billionaires…</a:t>
              </a:r>
            </a:p>
          </p:txBody>
        </p:sp>
      </p:grpSp>
      <p:sp>
        <p:nvSpPr>
          <p:cNvPr id="3" name="Rectangle 2">
            <a:extLst>
              <a:ext uri="{FF2B5EF4-FFF2-40B4-BE49-F238E27FC236}">
                <a16:creationId xmlns:a16="http://schemas.microsoft.com/office/drawing/2014/main" xmlns="" id="{4B291028-BF57-4FB4-8E63-9690EE79A72E}"/>
              </a:ext>
            </a:extLst>
          </p:cNvPr>
          <p:cNvSpPr/>
          <p:nvPr/>
        </p:nvSpPr>
        <p:spPr>
          <a:xfrm>
            <a:off x="0" y="6613043"/>
            <a:ext cx="4572000" cy="246221"/>
          </a:xfrm>
          <a:prstGeom prst="rect">
            <a:avLst/>
          </a:prstGeom>
        </p:spPr>
        <p:txBody>
          <a:bodyPr>
            <a:spAutoFit/>
          </a:bodyPr>
          <a:lstStyle/>
          <a:p>
            <a:r>
              <a:rPr lang="en-GB" sz="1000" dirty="0"/>
              <a:t>http://viewpure.com/uWSxzjyMNpU?start=55&amp;end=119</a:t>
            </a:r>
          </a:p>
        </p:txBody>
      </p:sp>
      <p:sp>
        <p:nvSpPr>
          <p:cNvPr id="39" name="Cloud 38">
            <a:extLst>
              <a:ext uri="{FF2B5EF4-FFF2-40B4-BE49-F238E27FC236}">
                <a16:creationId xmlns:a16="http://schemas.microsoft.com/office/drawing/2014/main" xmlns="" id="{FDE82023-EAB7-4548-AF7F-9D218EB8CDAE}"/>
              </a:ext>
            </a:extLst>
          </p:cNvPr>
          <p:cNvSpPr/>
          <p:nvPr/>
        </p:nvSpPr>
        <p:spPr>
          <a:xfrm>
            <a:off x="4565639" y="440557"/>
            <a:ext cx="3453864" cy="1678388"/>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Optional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hear more about how wealth is spread. </a:t>
            </a:r>
          </a:p>
        </p:txBody>
      </p:sp>
      <p:grpSp>
        <p:nvGrpSpPr>
          <p:cNvPr id="40" name="Group 39">
            <a:extLst>
              <a:ext uri="{FF2B5EF4-FFF2-40B4-BE49-F238E27FC236}">
                <a16:creationId xmlns:a16="http://schemas.microsoft.com/office/drawing/2014/main" xmlns="" id="{856DC632-F05E-4EE6-8992-6D1C46799D79}"/>
              </a:ext>
            </a:extLst>
          </p:cNvPr>
          <p:cNvGrpSpPr/>
          <p:nvPr/>
        </p:nvGrpSpPr>
        <p:grpSpPr>
          <a:xfrm>
            <a:off x="4854217" y="4893630"/>
            <a:ext cx="4029383" cy="1667396"/>
            <a:chOff x="-3149600" y="2911403"/>
            <a:chExt cx="2409114" cy="682997"/>
          </a:xfrm>
        </p:grpSpPr>
        <p:sp>
          <p:nvSpPr>
            <p:cNvPr id="41" name="Rectangle: Rounded Corners 32">
              <a:extLst>
                <a:ext uri="{FF2B5EF4-FFF2-40B4-BE49-F238E27FC236}">
                  <a16:creationId xmlns:a16="http://schemas.microsoft.com/office/drawing/2014/main" xmlns="" id="{A5350301-3461-4B88-95DF-6035299B0868}"/>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2" name="Rectangle: Rounded Corners 33">
              <a:extLst>
                <a:ext uri="{FF2B5EF4-FFF2-40B4-BE49-F238E27FC236}">
                  <a16:creationId xmlns:a16="http://schemas.microsoft.com/office/drawing/2014/main" xmlns="" id="{C99F8ADC-AD7D-4C74-9023-E07D77C3A034}"/>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but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the average British</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person’s salary,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£27,271</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puts them in the top 1% of the world’s earners.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This means the average British person is richer than 99% of the world’s people. </a:t>
              </a:r>
            </a:p>
          </p:txBody>
        </p:sp>
      </p:grpSp>
      <p:sp>
        <p:nvSpPr>
          <p:cNvPr id="43" name="Cloud 42">
            <a:extLst>
              <a:ext uri="{FF2B5EF4-FFF2-40B4-BE49-F238E27FC236}">
                <a16:creationId xmlns:a16="http://schemas.microsoft.com/office/drawing/2014/main" xmlns="" id="{6D378266-8268-48CA-84DC-286924086489}"/>
              </a:ext>
            </a:extLst>
          </p:cNvPr>
          <p:cNvSpPr/>
          <p:nvPr/>
        </p:nvSpPr>
        <p:spPr>
          <a:xfrm>
            <a:off x="207440" y="1687430"/>
            <a:ext cx="4646778" cy="2780368"/>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(7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What do you think about Britain being considered a rich country? Do rich countries have a responsibility to be more charitable than poorer countries? </a:t>
            </a:r>
          </a:p>
        </p:txBody>
      </p:sp>
      <p:grpSp>
        <p:nvGrpSpPr>
          <p:cNvPr id="44" name="Group 43">
            <a:extLst>
              <a:ext uri="{FF2B5EF4-FFF2-40B4-BE49-F238E27FC236}">
                <a16:creationId xmlns:a16="http://schemas.microsoft.com/office/drawing/2014/main" xmlns="" id="{F4E8FFC2-3399-470C-99AD-C84E5017E0BD}"/>
              </a:ext>
            </a:extLst>
          </p:cNvPr>
          <p:cNvGrpSpPr/>
          <p:nvPr/>
        </p:nvGrpSpPr>
        <p:grpSpPr>
          <a:xfrm>
            <a:off x="8213727" y="1877788"/>
            <a:ext cx="568062" cy="538606"/>
            <a:chOff x="-3149600" y="3715884"/>
            <a:chExt cx="2409114" cy="683000"/>
          </a:xfrm>
        </p:grpSpPr>
        <p:sp>
          <p:nvSpPr>
            <p:cNvPr id="45" name="Rectangle: Rounded Corners 44">
              <a:extLst>
                <a:ext uri="{FF2B5EF4-FFF2-40B4-BE49-F238E27FC236}">
                  <a16:creationId xmlns:a16="http://schemas.microsoft.com/office/drawing/2014/main" xmlns="" id="{F1BB3E70-C9DD-4636-92B5-14C3EC2B9242}"/>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9" name="Rectangle: Rounded Corners 48">
              <a:extLst>
                <a:ext uri="{FF2B5EF4-FFF2-40B4-BE49-F238E27FC236}">
                  <a16:creationId xmlns:a16="http://schemas.microsoft.com/office/drawing/2014/main" xmlns="" id="{BC2C4BCD-2ECA-4B44-837C-ECA3BCCB4F22}"/>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a:ea typeface="Lato" panose="020F0502020204030203" pitchFamily="34" charset="0"/>
                  <a:cs typeface="Century Gothic"/>
                </a:rPr>
                <a:t>0:55-</a:t>
              </a:r>
            </a:p>
            <a:p>
              <a:pPr algn="ctr"/>
              <a:r>
                <a:rPr lang="en-GB" sz="1400" b="1" dirty="0">
                  <a:solidFill>
                    <a:schemeClr val="tx1"/>
                  </a:solidFill>
                  <a:latin typeface="Century Gothic"/>
                  <a:ea typeface="Lato" panose="020F0502020204030203" pitchFamily="34" charset="0"/>
                  <a:cs typeface="Century Gothic"/>
                </a:rPr>
                <a:t>1:59</a:t>
              </a:r>
            </a:p>
          </p:txBody>
        </p:sp>
      </p:grpSp>
      <p:grpSp>
        <p:nvGrpSpPr>
          <p:cNvPr id="29" name="Group 28">
            <a:extLst>
              <a:ext uri="{FF2B5EF4-FFF2-40B4-BE49-F238E27FC236}">
                <a16:creationId xmlns:a16="http://schemas.microsoft.com/office/drawing/2014/main" xmlns="" id="{D414ECFF-7996-458C-B1F6-F1DB233D4BAD}"/>
              </a:ext>
            </a:extLst>
          </p:cNvPr>
          <p:cNvGrpSpPr/>
          <p:nvPr/>
        </p:nvGrpSpPr>
        <p:grpSpPr>
          <a:xfrm>
            <a:off x="323234" y="4624625"/>
            <a:ext cx="2473154" cy="1949148"/>
            <a:chOff x="-3149600" y="3715887"/>
            <a:chExt cx="2409114" cy="682997"/>
          </a:xfrm>
          <a:solidFill>
            <a:srgbClr val="E6E6E6"/>
          </a:solidFill>
        </p:grpSpPr>
        <p:sp>
          <p:nvSpPr>
            <p:cNvPr id="30" name="Rectangle: Rounded Corners 29">
              <a:extLst>
                <a:ext uri="{FF2B5EF4-FFF2-40B4-BE49-F238E27FC236}">
                  <a16:creationId xmlns:a16="http://schemas.microsoft.com/office/drawing/2014/main" xmlns="" id="{5F3D6EBC-0AFF-4D04-B2EA-4DF40D8AC689}"/>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1" name="Rectangle: Rounded Corners 30">
              <a:extLst>
                <a:ext uri="{FF2B5EF4-FFF2-40B4-BE49-F238E27FC236}">
                  <a16:creationId xmlns:a16="http://schemas.microsoft.com/office/drawing/2014/main" xmlns="" id="{DE67BC05-6F60-4353-824E-EAAE3AABDA70}"/>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Click the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hlinkClick r:id="rId5"/>
                </a:rPr>
                <a:t>calculator</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to explore how rich a British nurse</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7</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on a salary of </a:t>
              </a:r>
              <a:r>
                <a:rPr lang="en-GB" sz="1600" dirty="0">
                  <a:solidFill>
                    <a:schemeClr val="tx1"/>
                  </a:solidFill>
                  <a:latin typeface="Century Gothic" panose="020B0502020202020204" pitchFamily="34" charset="0"/>
                </a:rPr>
                <a:t>£23,319, is considered when compared with the rest of the world. </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74928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56091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Could rich people end poverty?</a:t>
            </a:r>
          </a:p>
        </p:txBody>
      </p:sp>
      <p:grpSp>
        <p:nvGrpSpPr>
          <p:cNvPr id="20" name="Group 19">
            <a:extLst>
              <a:ext uri="{FF2B5EF4-FFF2-40B4-BE49-F238E27FC236}">
                <a16:creationId xmlns:a16="http://schemas.microsoft.com/office/drawing/2014/main" xmlns="" id="{8D5D4E9F-B9A1-4B1D-A53B-85E18DF7C49F}"/>
              </a:ext>
            </a:extLst>
          </p:cNvPr>
          <p:cNvGrpSpPr/>
          <p:nvPr/>
        </p:nvGrpSpPr>
        <p:grpSpPr>
          <a:xfrm>
            <a:off x="260398" y="867992"/>
            <a:ext cx="5381638" cy="528158"/>
            <a:chOff x="-3149600" y="3715884"/>
            <a:chExt cx="2409114" cy="683000"/>
          </a:xfrm>
        </p:grpSpPr>
        <p:sp>
          <p:nvSpPr>
            <p:cNvPr id="21" name="Rectangle: Rounded Corners 20">
              <a:extLst>
                <a:ext uri="{FF2B5EF4-FFF2-40B4-BE49-F238E27FC236}">
                  <a16:creationId xmlns:a16="http://schemas.microsoft.com/office/drawing/2014/main" xmlns="" id="{F3BB0861-6ABE-497B-8A22-BEE8663701F8}"/>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2" name="Rectangle: Rounded Corners 21">
              <a:extLst>
                <a:ext uri="{FF2B5EF4-FFF2-40B4-BE49-F238E27FC236}">
                  <a16:creationId xmlns:a16="http://schemas.microsoft.com/office/drawing/2014/main" xmlns="" id="{172AB5DB-7576-4E63-B097-69E4D625442E}"/>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You might have seen headlines in the news like this:</a:t>
              </a:r>
            </a:p>
          </p:txBody>
        </p:sp>
      </p:grpSp>
      <p:grpSp>
        <p:nvGrpSpPr>
          <p:cNvPr id="24" name="Group 23">
            <a:extLst>
              <a:ext uri="{FF2B5EF4-FFF2-40B4-BE49-F238E27FC236}">
                <a16:creationId xmlns:a16="http://schemas.microsoft.com/office/drawing/2014/main" xmlns="" id="{80327C52-68A5-4DC4-977B-32CDB85F13F5}"/>
              </a:ext>
            </a:extLst>
          </p:cNvPr>
          <p:cNvGrpSpPr/>
          <p:nvPr/>
        </p:nvGrpSpPr>
        <p:grpSpPr>
          <a:xfrm>
            <a:off x="6321450" y="4431328"/>
            <a:ext cx="2562149" cy="2022005"/>
            <a:chOff x="-3149600" y="3715887"/>
            <a:chExt cx="2409114" cy="682997"/>
          </a:xfrm>
          <a:solidFill>
            <a:srgbClr val="FFFFCC"/>
          </a:solidFill>
        </p:grpSpPr>
        <p:sp>
          <p:nvSpPr>
            <p:cNvPr id="25" name="Rectangle: Rounded Corners 24">
              <a:extLst>
                <a:ext uri="{FF2B5EF4-FFF2-40B4-BE49-F238E27FC236}">
                  <a16:creationId xmlns:a16="http://schemas.microsoft.com/office/drawing/2014/main" xmlns="" id="{6CFB2073-F66D-453F-BC17-583098CFB30B}"/>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6" name="Rectangle: Rounded Corners 25">
              <a:extLst>
                <a:ext uri="{FF2B5EF4-FFF2-40B4-BE49-F238E27FC236}">
                  <a16:creationId xmlns:a16="http://schemas.microsoft.com/office/drawing/2014/main" xmlns="" id="{C9B10DB6-3761-4B5E-A6B4-7FAD34813DAD}"/>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Extreme Poverty:</a:t>
              </a:r>
            </a:p>
            <a:p>
              <a:pPr algn="ctr"/>
              <a:r>
                <a:rPr lang="en-GB" sz="1600" dirty="0">
                  <a:solidFill>
                    <a:schemeClr val="tx1"/>
                  </a:solidFill>
                  <a:latin typeface="Century Gothic" panose="020B0502020202020204" pitchFamily="34" charset="0"/>
                </a:rPr>
                <a:t>a person is considered to be in extreme poverty if they live on less than $1.90 or £1.40 per day.</a:t>
              </a:r>
              <a:r>
                <a:rPr lang="en-GB" sz="1600" baseline="30000" dirty="0">
                  <a:solidFill>
                    <a:schemeClr val="tx1"/>
                  </a:solidFill>
                  <a:latin typeface="Century Gothic" panose="020B0502020202020204" pitchFamily="34" charset="0"/>
                </a:rPr>
                <a:t>1</a:t>
              </a:r>
              <a:endParaRPr lang="en-GB" sz="1600" b="1" baseline="30000" dirty="0">
                <a:solidFill>
                  <a:schemeClr val="tx1"/>
                </a:solidFill>
                <a:latin typeface="Century Gothic" panose="020B0502020202020204" pitchFamily="34" charset="0"/>
              </a:endParaRPr>
            </a:p>
          </p:txBody>
        </p:sp>
      </p:grpSp>
      <p:grpSp>
        <p:nvGrpSpPr>
          <p:cNvPr id="2" name="Group 1">
            <a:extLst>
              <a:ext uri="{FF2B5EF4-FFF2-40B4-BE49-F238E27FC236}">
                <a16:creationId xmlns:a16="http://schemas.microsoft.com/office/drawing/2014/main" xmlns="" id="{9743EC7A-5C86-40AC-B567-050B369A38A9}"/>
              </a:ext>
            </a:extLst>
          </p:cNvPr>
          <p:cNvGrpSpPr/>
          <p:nvPr/>
        </p:nvGrpSpPr>
        <p:grpSpPr>
          <a:xfrm>
            <a:off x="390817" y="1556108"/>
            <a:ext cx="5120800" cy="4492558"/>
            <a:chOff x="354628" y="2282102"/>
            <a:chExt cx="5334527" cy="4114923"/>
          </a:xfrm>
        </p:grpSpPr>
        <p:pic>
          <p:nvPicPr>
            <p:cNvPr id="3" name="Picture 2">
              <a:extLst>
                <a:ext uri="{FF2B5EF4-FFF2-40B4-BE49-F238E27FC236}">
                  <a16:creationId xmlns:a16="http://schemas.microsoft.com/office/drawing/2014/main" xmlns="" id="{B985E65A-DCBB-4507-866E-26171ED4418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4629" y="2282105"/>
              <a:ext cx="5334526" cy="4114920"/>
            </a:xfrm>
            <a:prstGeom prst="rect">
              <a:avLst/>
            </a:prstGeom>
            <a:ln w="28575">
              <a:solidFill>
                <a:srgbClr val="AA32EA"/>
              </a:solidFill>
            </a:ln>
          </p:spPr>
        </p:pic>
        <p:pic>
          <p:nvPicPr>
            <p:cNvPr id="14" name="Picture 13">
              <a:extLst>
                <a:ext uri="{FF2B5EF4-FFF2-40B4-BE49-F238E27FC236}">
                  <a16:creationId xmlns:a16="http://schemas.microsoft.com/office/drawing/2014/main" xmlns="" id="{488ECE5A-4E0B-4FAF-BE90-685CC72D57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4628" y="2282102"/>
              <a:ext cx="5334525" cy="1166534"/>
            </a:xfrm>
            <a:prstGeom prst="rect">
              <a:avLst/>
            </a:prstGeom>
            <a:ln w="28575">
              <a:noFill/>
            </a:ln>
          </p:spPr>
        </p:pic>
      </p:grpSp>
      <p:sp>
        <p:nvSpPr>
          <p:cNvPr id="16" name="Cloud 15">
            <a:extLst>
              <a:ext uri="{FF2B5EF4-FFF2-40B4-BE49-F238E27FC236}">
                <a16:creationId xmlns:a16="http://schemas.microsoft.com/office/drawing/2014/main" xmlns="" id="{2570BF7F-1645-472B-97A6-586F53CF55C6}"/>
              </a:ext>
            </a:extLst>
          </p:cNvPr>
          <p:cNvSpPr/>
          <p:nvPr/>
        </p:nvSpPr>
        <p:spPr>
          <a:xfrm>
            <a:off x="5048984" y="1386376"/>
            <a:ext cx="3804094" cy="2268531"/>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discussion (5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Who is responsible for ending extreme poverty in your view? </a:t>
            </a:r>
          </a:p>
        </p:txBody>
      </p:sp>
      <p:pic>
        <p:nvPicPr>
          <p:cNvPr id="2052" name="Picture 4" descr="Image result for 20p coin">
            <a:extLst>
              <a:ext uri="{FF2B5EF4-FFF2-40B4-BE49-F238E27FC236}">
                <a16:creationId xmlns:a16="http://schemas.microsoft.com/office/drawing/2014/main" xmlns="" id="{6A54776B-B6B5-4B06-B4CB-7E62059FC46F}"/>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47004" y="3872811"/>
            <a:ext cx="754634" cy="75463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23C5F01B-E7CE-4349-868D-2F9CC4BCF4F0}"/>
              </a:ext>
            </a:extLst>
          </p:cNvPr>
          <p:cNvGrpSpPr/>
          <p:nvPr/>
        </p:nvGrpSpPr>
        <p:grpSpPr>
          <a:xfrm>
            <a:off x="5998320" y="3802387"/>
            <a:ext cx="1043012" cy="1026456"/>
            <a:chOff x="9667155" y="1176980"/>
            <a:chExt cx="1043012" cy="1026456"/>
          </a:xfrm>
        </p:grpSpPr>
        <p:sp>
          <p:nvSpPr>
            <p:cNvPr id="5" name="Oval 4">
              <a:extLst>
                <a:ext uri="{FF2B5EF4-FFF2-40B4-BE49-F238E27FC236}">
                  <a16:creationId xmlns:a16="http://schemas.microsoft.com/office/drawing/2014/main" xmlns="" id="{2BDD7336-AE5D-416E-BA2D-D1D7D03FD9FC}"/>
                </a:ext>
              </a:extLst>
            </p:cNvPr>
            <p:cNvSpPr/>
            <p:nvPr/>
          </p:nvSpPr>
          <p:spPr>
            <a:xfrm>
              <a:off x="9709145" y="1225272"/>
              <a:ext cx="924573" cy="9245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3" name="Picture 2" descr="Image result for one pound">
              <a:extLst>
                <a:ext uri="{FF2B5EF4-FFF2-40B4-BE49-F238E27FC236}">
                  <a16:creationId xmlns:a16="http://schemas.microsoft.com/office/drawing/2014/main" xmlns="" id="{224A4C0E-2167-4D9B-9DD6-3812CCEFDB1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67155" y="1176980"/>
              <a:ext cx="1043012" cy="1026456"/>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4" descr="Image result for 20p coin">
            <a:extLst>
              <a:ext uri="{FF2B5EF4-FFF2-40B4-BE49-F238E27FC236}">
                <a16:creationId xmlns:a16="http://schemas.microsoft.com/office/drawing/2014/main" xmlns="" id="{504DAADD-0BDB-4E90-91F0-A578A63030F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6073" y="3845771"/>
            <a:ext cx="754634" cy="754634"/>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xmlns="" id="{EE6E3732-83BE-4F0C-B467-9587FAC25114}"/>
              </a:ext>
            </a:extLst>
          </p:cNvPr>
          <p:cNvGrpSpPr/>
          <p:nvPr/>
        </p:nvGrpSpPr>
        <p:grpSpPr>
          <a:xfrm>
            <a:off x="300517" y="6027873"/>
            <a:ext cx="6650514" cy="470327"/>
            <a:chOff x="-3149600" y="3715884"/>
            <a:chExt cx="2409114" cy="683000"/>
          </a:xfrm>
          <a:solidFill>
            <a:srgbClr val="E5C1F9"/>
          </a:solidFill>
        </p:grpSpPr>
        <p:sp>
          <p:nvSpPr>
            <p:cNvPr id="32" name="Rectangle: Rounded Corners 31">
              <a:extLst>
                <a:ext uri="{FF2B5EF4-FFF2-40B4-BE49-F238E27FC236}">
                  <a16:creationId xmlns:a16="http://schemas.microsoft.com/office/drawing/2014/main" xmlns="" id="{4E9AB6E5-73EA-42BC-BD81-7688E124BB26}"/>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2">
              <a:extLst>
                <a:ext uri="{FF2B5EF4-FFF2-40B4-BE49-F238E27FC236}">
                  <a16:creationId xmlns:a16="http://schemas.microsoft.com/office/drawing/2014/main" xmlns="" id="{369234E3-0784-41FB-AC57-7560D5019805}"/>
                </a:ext>
              </a:extLst>
            </p:cNvPr>
            <p:cNvSpPr/>
            <p:nvPr/>
          </p:nvSpPr>
          <p:spPr>
            <a:xfrm>
              <a:off x="-3149600" y="3715884"/>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Let’s explore whether rich people could end extreme poverty…</a:t>
              </a:r>
            </a:p>
          </p:txBody>
        </p:sp>
      </p:grpSp>
      <p:grpSp>
        <p:nvGrpSpPr>
          <p:cNvPr id="28" name="Group 27">
            <a:extLst>
              <a:ext uri="{FF2B5EF4-FFF2-40B4-BE49-F238E27FC236}">
                <a16:creationId xmlns:a16="http://schemas.microsoft.com/office/drawing/2014/main" xmlns="" id="{C9B70C41-A3EF-4025-B079-2106F898ACF2}"/>
              </a:ext>
            </a:extLst>
          </p:cNvPr>
          <p:cNvGrpSpPr/>
          <p:nvPr/>
        </p:nvGrpSpPr>
        <p:grpSpPr>
          <a:xfrm>
            <a:off x="237921" y="3880305"/>
            <a:ext cx="2561254" cy="2051421"/>
            <a:chOff x="-3149600" y="3715884"/>
            <a:chExt cx="2409114" cy="683000"/>
          </a:xfrm>
          <a:solidFill>
            <a:srgbClr val="E6E6E6"/>
          </a:solidFill>
        </p:grpSpPr>
        <p:sp>
          <p:nvSpPr>
            <p:cNvPr id="29" name="Rectangle: Rounded Corners 28">
              <a:extLst>
                <a:ext uri="{FF2B5EF4-FFF2-40B4-BE49-F238E27FC236}">
                  <a16:creationId xmlns:a16="http://schemas.microsoft.com/office/drawing/2014/main" xmlns="" id="{7241232F-2E6B-4498-8648-96F9B3FE17D4}"/>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0" name="Rectangle: Rounded Corners 29">
              <a:extLst>
                <a:ext uri="{FF2B5EF4-FFF2-40B4-BE49-F238E27FC236}">
                  <a16:creationId xmlns:a16="http://schemas.microsoft.com/office/drawing/2014/main" xmlns="" id="{22564AEE-3C4F-43E7-ADC2-803D14C5A2B1}"/>
                </a:ext>
              </a:extLst>
            </p:cNvPr>
            <p:cNvSpPr/>
            <p:nvPr/>
          </p:nvSpPr>
          <p:spPr>
            <a:xfrm>
              <a:off x="-3149600" y="3715884"/>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Lato" panose="020F0502020204030203" pitchFamily="34" charset="0"/>
                  <a:cs typeface="Century Gothic"/>
                </a:rPr>
                <a:t>Info:</a:t>
              </a:r>
            </a:p>
            <a:p>
              <a:pPr algn="ctr"/>
              <a:r>
                <a:rPr lang="en-GB" sz="1600" dirty="0">
                  <a:solidFill>
                    <a:schemeClr val="tx1"/>
                  </a:solidFill>
                  <a:latin typeface="Century Gothic"/>
                  <a:ea typeface="Lato" panose="020F0502020204030203" pitchFamily="34" charset="0"/>
                  <a:cs typeface="Century Gothic"/>
                </a:rPr>
                <a:t>The UN Convention on the Rights of the Child</a:t>
              </a:r>
              <a:r>
                <a:rPr lang="en-GB" sz="1600" baseline="30000" dirty="0">
                  <a:solidFill>
                    <a:schemeClr val="tx1"/>
                  </a:solidFill>
                  <a:latin typeface="Century Gothic"/>
                  <a:ea typeface="Lato" panose="020F0502020204030203" pitchFamily="34" charset="0"/>
                  <a:cs typeface="Century Gothic"/>
                </a:rPr>
                <a:t>2</a:t>
              </a:r>
              <a:r>
                <a:rPr lang="en-GB" sz="1600" dirty="0">
                  <a:solidFill>
                    <a:schemeClr val="tx1"/>
                  </a:solidFill>
                  <a:latin typeface="Century Gothic"/>
                  <a:ea typeface="Lato" panose="020F0502020204030203" pitchFamily="34" charset="0"/>
                  <a:cs typeface="Century Gothic"/>
                </a:rPr>
                <a:t>  states very clearly that it is the responsibility of the governments in richer countries to help poorer ones. </a:t>
              </a:r>
            </a:p>
          </p:txBody>
        </p:sp>
      </p:grpSp>
    </p:spTree>
    <p:extLst>
      <p:ext uri="{BB962C8B-B14F-4D97-AF65-F5344CB8AC3E}">
        <p14:creationId xmlns:p14="http://schemas.microsoft.com/office/powerpoint/2010/main" val="20893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1257852" y="206141"/>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Could rich people end poverty?</a:t>
            </a:r>
          </a:p>
        </p:txBody>
      </p:sp>
      <p:grpSp>
        <p:nvGrpSpPr>
          <p:cNvPr id="31" name="Group 30">
            <a:extLst>
              <a:ext uri="{FF2B5EF4-FFF2-40B4-BE49-F238E27FC236}">
                <a16:creationId xmlns:a16="http://schemas.microsoft.com/office/drawing/2014/main" xmlns="" id="{25E00B08-21EE-41CC-A8D1-17B9B035DA9F}"/>
              </a:ext>
            </a:extLst>
          </p:cNvPr>
          <p:cNvGrpSpPr/>
          <p:nvPr/>
        </p:nvGrpSpPr>
        <p:grpSpPr>
          <a:xfrm>
            <a:off x="300009" y="863561"/>
            <a:ext cx="5800002" cy="607308"/>
            <a:chOff x="-3149600" y="2911403"/>
            <a:chExt cx="2409114" cy="682997"/>
          </a:xfrm>
        </p:grpSpPr>
        <p:sp>
          <p:nvSpPr>
            <p:cNvPr id="32" name="Rectangle: Rounded Corners 32">
              <a:extLst>
                <a:ext uri="{FF2B5EF4-FFF2-40B4-BE49-F238E27FC236}">
                  <a16:creationId xmlns:a16="http://schemas.microsoft.com/office/drawing/2014/main" xmlns="" id="{CA6A95B3-C2E8-4B1C-A475-D148743025B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3">
              <a:extLst>
                <a:ext uri="{FF2B5EF4-FFF2-40B4-BE49-F238E27FC236}">
                  <a16:creationId xmlns:a16="http://schemas.microsoft.com/office/drawing/2014/main" xmlns="" id="{41D0871E-E034-4D94-99AE-1D45F6A82910}"/>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richest</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1% of the world have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half the world’s money</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or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£106 trillion</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(£106,000,000,000,000)</a:t>
              </a:r>
            </a:p>
          </p:txBody>
        </p:sp>
      </p:grpSp>
      <p:grpSp>
        <p:nvGrpSpPr>
          <p:cNvPr id="35" name="Group 34">
            <a:extLst>
              <a:ext uri="{FF2B5EF4-FFF2-40B4-BE49-F238E27FC236}">
                <a16:creationId xmlns:a16="http://schemas.microsoft.com/office/drawing/2014/main" xmlns="" id="{C97BC7CF-5407-4574-BEA4-C12606AB8C8A}"/>
              </a:ext>
            </a:extLst>
          </p:cNvPr>
          <p:cNvGrpSpPr/>
          <p:nvPr/>
        </p:nvGrpSpPr>
        <p:grpSpPr>
          <a:xfrm>
            <a:off x="203015" y="225948"/>
            <a:ext cx="901941" cy="353672"/>
            <a:chOff x="-3149600" y="3715887"/>
            <a:chExt cx="2409114" cy="682997"/>
          </a:xfrm>
          <a:solidFill>
            <a:srgbClr val="E6E6E6"/>
          </a:solidFill>
        </p:grpSpPr>
        <p:sp>
          <p:nvSpPr>
            <p:cNvPr id="36" name="Rectangle: Rounded Corners 35">
              <a:extLst>
                <a:ext uri="{FF2B5EF4-FFF2-40B4-BE49-F238E27FC236}">
                  <a16:creationId xmlns:a16="http://schemas.microsoft.com/office/drawing/2014/main" xmlns="" id="{0552F5F6-5827-4BE4-94C0-9FF40296773E}"/>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7" name="Rectangle: Rounded Corners 36">
              <a:extLst>
                <a:ext uri="{FF2B5EF4-FFF2-40B4-BE49-F238E27FC236}">
                  <a16:creationId xmlns:a16="http://schemas.microsoft.com/office/drawing/2014/main" xmlns="" id="{1D395A79-0C1B-450B-A6CE-DEA12FD51C5A}"/>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MATHS!</a:t>
              </a:r>
            </a:p>
          </p:txBody>
        </p:sp>
      </p:grpSp>
      <p:grpSp>
        <p:nvGrpSpPr>
          <p:cNvPr id="46" name="Group 45">
            <a:extLst>
              <a:ext uri="{FF2B5EF4-FFF2-40B4-BE49-F238E27FC236}">
                <a16:creationId xmlns:a16="http://schemas.microsoft.com/office/drawing/2014/main" xmlns="" id="{5C6397C1-1778-4B36-A75C-3EB0AA250117}"/>
              </a:ext>
            </a:extLst>
          </p:cNvPr>
          <p:cNvGrpSpPr/>
          <p:nvPr/>
        </p:nvGrpSpPr>
        <p:grpSpPr>
          <a:xfrm>
            <a:off x="300009" y="5940109"/>
            <a:ext cx="4618220" cy="613936"/>
            <a:chOff x="-3149600" y="2911403"/>
            <a:chExt cx="2409114" cy="682997"/>
          </a:xfrm>
          <a:solidFill>
            <a:srgbClr val="D6F6EF"/>
          </a:solidFill>
        </p:grpSpPr>
        <p:sp>
          <p:nvSpPr>
            <p:cNvPr id="47" name="Rectangle: Rounded Corners 32">
              <a:extLst>
                <a:ext uri="{FF2B5EF4-FFF2-40B4-BE49-F238E27FC236}">
                  <a16:creationId xmlns:a16="http://schemas.microsoft.com/office/drawing/2014/main" xmlns="" id="{CDEA7AEB-D758-4702-8C8D-7FAA327FD4DA}"/>
                </a:ext>
              </a:extLst>
            </p:cNvPr>
            <p:cNvSpPr/>
            <p:nvPr/>
          </p:nvSpPr>
          <p:spPr>
            <a:xfrm>
              <a:off x="-3149600" y="2911403"/>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Rectangle: Rounded Corners 33">
              <a:extLst>
                <a:ext uri="{FF2B5EF4-FFF2-40B4-BE49-F238E27FC236}">
                  <a16:creationId xmlns:a16="http://schemas.microsoft.com/office/drawing/2014/main" xmlns="" id="{B8F68E4B-337F-4DCC-9845-8AC12E96FB45}"/>
                </a:ext>
              </a:extLst>
            </p:cNvPr>
            <p:cNvSpPr/>
            <p:nvPr/>
          </p:nvSpPr>
          <p:spPr>
            <a:xfrm>
              <a:off x="-3149600" y="2911403"/>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767 million</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4</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people live in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extreme poverty</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or on less than £1.40 per day. </a:t>
              </a:r>
            </a:p>
          </p:txBody>
        </p:sp>
      </p:grpSp>
      <p:grpSp>
        <p:nvGrpSpPr>
          <p:cNvPr id="2" name="Group 1">
            <a:extLst>
              <a:ext uri="{FF2B5EF4-FFF2-40B4-BE49-F238E27FC236}">
                <a16:creationId xmlns:a16="http://schemas.microsoft.com/office/drawing/2014/main" xmlns="" id="{D5A37167-715C-4424-A740-B465ED4CB082}"/>
              </a:ext>
            </a:extLst>
          </p:cNvPr>
          <p:cNvGrpSpPr/>
          <p:nvPr/>
        </p:nvGrpSpPr>
        <p:grpSpPr>
          <a:xfrm>
            <a:off x="682437" y="1658190"/>
            <a:ext cx="2519344" cy="4045620"/>
            <a:chOff x="300009" y="2542102"/>
            <a:chExt cx="2519344" cy="4045620"/>
          </a:xfrm>
        </p:grpSpPr>
        <p:grpSp>
          <p:nvGrpSpPr>
            <p:cNvPr id="3" name="Group 2">
              <a:extLst>
                <a:ext uri="{FF2B5EF4-FFF2-40B4-BE49-F238E27FC236}">
                  <a16:creationId xmlns:a16="http://schemas.microsoft.com/office/drawing/2014/main" xmlns="" id="{6A091E5C-52BA-45EA-8D44-970CECB57F88}"/>
                </a:ext>
              </a:extLst>
            </p:cNvPr>
            <p:cNvGrpSpPr/>
            <p:nvPr/>
          </p:nvGrpSpPr>
          <p:grpSpPr>
            <a:xfrm>
              <a:off x="300009" y="3367352"/>
              <a:ext cx="2519344" cy="331998"/>
              <a:chOff x="365258" y="2584050"/>
              <a:chExt cx="4719293" cy="815419"/>
            </a:xfrm>
          </p:grpSpPr>
          <p:pic>
            <p:nvPicPr>
              <p:cNvPr id="9218" name="Picture 2" descr="Image result for stick person silhouette">
                <a:extLst>
                  <a:ext uri="{FF2B5EF4-FFF2-40B4-BE49-F238E27FC236}">
                    <a16:creationId xmlns:a16="http://schemas.microsoft.com/office/drawing/2014/main" xmlns="" id="{49488C53-DC45-4380-8CF2-3A5488E3E0E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stick person silhouette">
                <a:extLst>
                  <a:ext uri="{FF2B5EF4-FFF2-40B4-BE49-F238E27FC236}">
                    <a16:creationId xmlns:a16="http://schemas.microsoft.com/office/drawing/2014/main" xmlns="" id="{76DE1CFF-4AF6-4DE7-B854-CD45475F7FF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stick person silhouette">
                <a:extLst>
                  <a:ext uri="{FF2B5EF4-FFF2-40B4-BE49-F238E27FC236}">
                    <a16:creationId xmlns:a16="http://schemas.microsoft.com/office/drawing/2014/main" xmlns="" id="{F6B679DE-4F82-4CCD-B99D-7DB947F4432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stick person silhouette">
                <a:extLst>
                  <a:ext uri="{FF2B5EF4-FFF2-40B4-BE49-F238E27FC236}">
                    <a16:creationId xmlns:a16="http://schemas.microsoft.com/office/drawing/2014/main" xmlns="" id="{E8AEAEC1-3C6F-4CDC-A19B-2133D77FB68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stick person silhouette">
                <a:extLst>
                  <a:ext uri="{FF2B5EF4-FFF2-40B4-BE49-F238E27FC236}">
                    <a16:creationId xmlns:a16="http://schemas.microsoft.com/office/drawing/2014/main" xmlns="" id="{1FA8D331-99C5-4DA2-A3FE-09110B0F6A5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stick person silhouette">
                <a:extLst>
                  <a:ext uri="{FF2B5EF4-FFF2-40B4-BE49-F238E27FC236}">
                    <a16:creationId xmlns:a16="http://schemas.microsoft.com/office/drawing/2014/main" xmlns="" id="{29A46505-B96E-4B07-8E31-78A86ACC120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stick person silhouette">
                <a:extLst>
                  <a:ext uri="{FF2B5EF4-FFF2-40B4-BE49-F238E27FC236}">
                    <a16:creationId xmlns:a16="http://schemas.microsoft.com/office/drawing/2014/main" xmlns="" id="{187F6B92-85EA-4793-AF42-B1DAA5B1858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stick person silhouette">
                <a:extLst>
                  <a:ext uri="{FF2B5EF4-FFF2-40B4-BE49-F238E27FC236}">
                    <a16:creationId xmlns:a16="http://schemas.microsoft.com/office/drawing/2014/main" xmlns="" id="{29070343-A11B-493A-A4A6-A8168659880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stick person silhouette">
                <a:extLst>
                  <a:ext uri="{FF2B5EF4-FFF2-40B4-BE49-F238E27FC236}">
                    <a16:creationId xmlns:a16="http://schemas.microsoft.com/office/drawing/2014/main" xmlns="" id="{B4C02A44-C0BF-452E-ACE7-098B8457D64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stick person silhouette">
                <a:extLst>
                  <a:ext uri="{FF2B5EF4-FFF2-40B4-BE49-F238E27FC236}">
                    <a16:creationId xmlns:a16="http://schemas.microsoft.com/office/drawing/2014/main" xmlns="" id="{51F1A671-197D-43FE-A36A-965AD63E009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xmlns="" id="{7FCD16F6-4637-4071-83B3-A681B5145FDF}"/>
                </a:ext>
              </a:extLst>
            </p:cNvPr>
            <p:cNvGrpSpPr/>
            <p:nvPr/>
          </p:nvGrpSpPr>
          <p:grpSpPr>
            <a:xfrm>
              <a:off x="300009" y="5843102"/>
              <a:ext cx="2519344" cy="331998"/>
              <a:chOff x="365258" y="2584050"/>
              <a:chExt cx="4719293" cy="815419"/>
            </a:xfrm>
          </p:grpSpPr>
          <p:pic>
            <p:nvPicPr>
              <p:cNvPr id="41" name="Picture 2" descr="Image result for stick person silhouette">
                <a:extLst>
                  <a:ext uri="{FF2B5EF4-FFF2-40B4-BE49-F238E27FC236}">
                    <a16:creationId xmlns:a16="http://schemas.microsoft.com/office/drawing/2014/main" xmlns="" id="{5AC8071E-B542-426B-BBE1-B931A4E61EE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stick person silhouette">
                <a:extLst>
                  <a:ext uri="{FF2B5EF4-FFF2-40B4-BE49-F238E27FC236}">
                    <a16:creationId xmlns:a16="http://schemas.microsoft.com/office/drawing/2014/main" xmlns="" id="{ED71AA75-F3E9-473E-BCA9-4191D90EBD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stick person silhouette">
                <a:extLst>
                  <a:ext uri="{FF2B5EF4-FFF2-40B4-BE49-F238E27FC236}">
                    <a16:creationId xmlns:a16="http://schemas.microsoft.com/office/drawing/2014/main" xmlns="" id="{A228F12F-82DC-430D-9D5B-DEEDC238F20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stick person silhouette">
                <a:extLst>
                  <a:ext uri="{FF2B5EF4-FFF2-40B4-BE49-F238E27FC236}">
                    <a16:creationId xmlns:a16="http://schemas.microsoft.com/office/drawing/2014/main" xmlns="" id="{74BFCB22-EB79-4DEC-8934-6948484A38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stick person silhouette">
                <a:extLst>
                  <a:ext uri="{FF2B5EF4-FFF2-40B4-BE49-F238E27FC236}">
                    <a16:creationId xmlns:a16="http://schemas.microsoft.com/office/drawing/2014/main" xmlns="" id="{3607D597-2936-4C6B-9283-39EDCA0E045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stick person silhouette">
                <a:extLst>
                  <a:ext uri="{FF2B5EF4-FFF2-40B4-BE49-F238E27FC236}">
                    <a16:creationId xmlns:a16="http://schemas.microsoft.com/office/drawing/2014/main" xmlns="" id="{C55FB4D3-EC43-4A00-B6FD-7DF3BA3D27F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stick person silhouette">
                <a:extLst>
                  <a:ext uri="{FF2B5EF4-FFF2-40B4-BE49-F238E27FC236}">
                    <a16:creationId xmlns:a16="http://schemas.microsoft.com/office/drawing/2014/main" xmlns="" id="{07A06B8E-C9A8-4F60-A15C-4B96D73291B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stick person silhouette">
                <a:extLst>
                  <a:ext uri="{FF2B5EF4-FFF2-40B4-BE49-F238E27FC236}">
                    <a16:creationId xmlns:a16="http://schemas.microsoft.com/office/drawing/2014/main" xmlns="" id="{9A42FED2-C9DE-4C1A-8BB4-836CDBF4D22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stick person silhouette">
                <a:extLst>
                  <a:ext uri="{FF2B5EF4-FFF2-40B4-BE49-F238E27FC236}">
                    <a16:creationId xmlns:a16="http://schemas.microsoft.com/office/drawing/2014/main" xmlns="" id="{45ADC35D-5A4D-487C-8A7C-93ABD7E6225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stick person silhouette">
                <a:extLst>
                  <a:ext uri="{FF2B5EF4-FFF2-40B4-BE49-F238E27FC236}">
                    <a16:creationId xmlns:a16="http://schemas.microsoft.com/office/drawing/2014/main" xmlns="" id="{8A0666BB-EE73-4951-8050-2B3F417FBFD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xmlns="" id="{49EF5704-CDA2-43AA-A80B-E94C65260173}"/>
                </a:ext>
              </a:extLst>
            </p:cNvPr>
            <p:cNvGrpSpPr/>
            <p:nvPr/>
          </p:nvGrpSpPr>
          <p:grpSpPr>
            <a:xfrm>
              <a:off x="300009" y="4605227"/>
              <a:ext cx="2519344" cy="331998"/>
              <a:chOff x="365258" y="2584050"/>
              <a:chExt cx="4719293" cy="815419"/>
            </a:xfrm>
          </p:grpSpPr>
          <p:pic>
            <p:nvPicPr>
              <p:cNvPr id="55" name="Picture 2" descr="Image result for stick person silhouette">
                <a:extLst>
                  <a:ext uri="{FF2B5EF4-FFF2-40B4-BE49-F238E27FC236}">
                    <a16:creationId xmlns:a16="http://schemas.microsoft.com/office/drawing/2014/main" xmlns="" id="{FA379343-DFAB-43EB-A1C8-833E6E85AB1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stick person silhouette">
                <a:extLst>
                  <a:ext uri="{FF2B5EF4-FFF2-40B4-BE49-F238E27FC236}">
                    <a16:creationId xmlns:a16="http://schemas.microsoft.com/office/drawing/2014/main" xmlns="" id="{944E54E4-1840-48EB-A74F-0EFA4CDA743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stick person silhouette">
                <a:extLst>
                  <a:ext uri="{FF2B5EF4-FFF2-40B4-BE49-F238E27FC236}">
                    <a16:creationId xmlns:a16="http://schemas.microsoft.com/office/drawing/2014/main" xmlns="" id="{4BA1687B-AA0C-4575-911D-3FC47A7F36F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stick person silhouette">
                <a:extLst>
                  <a:ext uri="{FF2B5EF4-FFF2-40B4-BE49-F238E27FC236}">
                    <a16:creationId xmlns:a16="http://schemas.microsoft.com/office/drawing/2014/main" xmlns="" id="{F98A7989-1F40-4C62-98F2-2098E947F7A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stick person silhouette">
                <a:extLst>
                  <a:ext uri="{FF2B5EF4-FFF2-40B4-BE49-F238E27FC236}">
                    <a16:creationId xmlns:a16="http://schemas.microsoft.com/office/drawing/2014/main" xmlns="" id="{54B2C0A1-DBC5-4BC2-B288-D68EC468BDB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stick person silhouette">
                <a:extLst>
                  <a:ext uri="{FF2B5EF4-FFF2-40B4-BE49-F238E27FC236}">
                    <a16:creationId xmlns:a16="http://schemas.microsoft.com/office/drawing/2014/main" xmlns="" id="{7000E024-3786-49C5-AE6A-D80AA9D22C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stick person silhouette">
                <a:extLst>
                  <a:ext uri="{FF2B5EF4-FFF2-40B4-BE49-F238E27FC236}">
                    <a16:creationId xmlns:a16="http://schemas.microsoft.com/office/drawing/2014/main" xmlns="" id="{17E90FC7-1790-4116-9270-625C67C443B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stick person silhouette">
                <a:extLst>
                  <a:ext uri="{FF2B5EF4-FFF2-40B4-BE49-F238E27FC236}">
                    <a16:creationId xmlns:a16="http://schemas.microsoft.com/office/drawing/2014/main" xmlns="" id="{CD92A593-87CC-4AB0-BBA1-9B5B345E698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stick person silhouette">
                <a:extLst>
                  <a:ext uri="{FF2B5EF4-FFF2-40B4-BE49-F238E27FC236}">
                    <a16:creationId xmlns:a16="http://schemas.microsoft.com/office/drawing/2014/main" xmlns="" id="{8F3ADBF2-B773-437E-AE1B-20299279524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stick person silhouette">
                <a:extLst>
                  <a:ext uri="{FF2B5EF4-FFF2-40B4-BE49-F238E27FC236}">
                    <a16:creationId xmlns:a16="http://schemas.microsoft.com/office/drawing/2014/main" xmlns="" id="{D2FF6C53-2B47-41D4-9C23-F93AF6A79B9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xmlns="" id="{A07C3CD7-0392-40A0-89C0-FD99D5296904}"/>
                </a:ext>
              </a:extLst>
            </p:cNvPr>
            <p:cNvGrpSpPr/>
            <p:nvPr/>
          </p:nvGrpSpPr>
          <p:grpSpPr>
            <a:xfrm>
              <a:off x="300009" y="5017852"/>
              <a:ext cx="2519344" cy="331998"/>
              <a:chOff x="365258" y="2584050"/>
              <a:chExt cx="4719293" cy="815419"/>
            </a:xfrm>
          </p:grpSpPr>
          <p:pic>
            <p:nvPicPr>
              <p:cNvPr id="66" name="Picture 2" descr="Image result for stick person silhouette">
                <a:extLst>
                  <a:ext uri="{FF2B5EF4-FFF2-40B4-BE49-F238E27FC236}">
                    <a16:creationId xmlns:a16="http://schemas.microsoft.com/office/drawing/2014/main" xmlns="" id="{1A7F171F-CC0E-484F-918C-9C264978064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stick person silhouette">
                <a:extLst>
                  <a:ext uri="{FF2B5EF4-FFF2-40B4-BE49-F238E27FC236}">
                    <a16:creationId xmlns:a16="http://schemas.microsoft.com/office/drawing/2014/main" xmlns="" id="{8D6304B5-DC6A-4658-8A99-5EC2B3E0091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stick person silhouette">
                <a:extLst>
                  <a:ext uri="{FF2B5EF4-FFF2-40B4-BE49-F238E27FC236}">
                    <a16:creationId xmlns:a16="http://schemas.microsoft.com/office/drawing/2014/main" xmlns="" id="{C4D88882-87E9-410B-AD85-F9E935B2A1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stick person silhouette">
                <a:extLst>
                  <a:ext uri="{FF2B5EF4-FFF2-40B4-BE49-F238E27FC236}">
                    <a16:creationId xmlns:a16="http://schemas.microsoft.com/office/drawing/2014/main" xmlns="" id="{58A56E90-E6D6-4CFF-AA02-DF2FE2E4554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stick person silhouette">
                <a:extLst>
                  <a:ext uri="{FF2B5EF4-FFF2-40B4-BE49-F238E27FC236}">
                    <a16:creationId xmlns:a16="http://schemas.microsoft.com/office/drawing/2014/main" xmlns="" id="{D02CA6CB-C140-464C-9CCF-E7147CFB5B2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age result for stick person silhouette">
                <a:extLst>
                  <a:ext uri="{FF2B5EF4-FFF2-40B4-BE49-F238E27FC236}">
                    <a16:creationId xmlns:a16="http://schemas.microsoft.com/office/drawing/2014/main" xmlns="" id="{6572D669-D091-4307-AF49-D30A336AB0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stick person silhouette">
                <a:extLst>
                  <a:ext uri="{FF2B5EF4-FFF2-40B4-BE49-F238E27FC236}">
                    <a16:creationId xmlns:a16="http://schemas.microsoft.com/office/drawing/2014/main" xmlns="" id="{01574571-88D0-4047-9AFB-A7FE85E1A6A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stick person silhouette">
                <a:extLst>
                  <a:ext uri="{FF2B5EF4-FFF2-40B4-BE49-F238E27FC236}">
                    <a16:creationId xmlns:a16="http://schemas.microsoft.com/office/drawing/2014/main" xmlns="" id="{D0423525-6936-478A-98F2-D8B6C558D56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stick person silhouette">
                <a:extLst>
                  <a:ext uri="{FF2B5EF4-FFF2-40B4-BE49-F238E27FC236}">
                    <a16:creationId xmlns:a16="http://schemas.microsoft.com/office/drawing/2014/main" xmlns="" id="{D45BACC7-3099-4BDA-9C63-2FEBE1FAA2A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stick person silhouette">
                <a:extLst>
                  <a:ext uri="{FF2B5EF4-FFF2-40B4-BE49-F238E27FC236}">
                    <a16:creationId xmlns:a16="http://schemas.microsoft.com/office/drawing/2014/main" xmlns="" id="{AE4310AE-1826-47D7-9BE9-BC4AFFC6E8E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xmlns="" id="{D8A66873-64E9-4AD6-9339-4046AFA8091B}"/>
                </a:ext>
              </a:extLst>
            </p:cNvPr>
            <p:cNvGrpSpPr/>
            <p:nvPr/>
          </p:nvGrpSpPr>
          <p:grpSpPr>
            <a:xfrm>
              <a:off x="300009" y="5430477"/>
              <a:ext cx="2519344" cy="331998"/>
              <a:chOff x="365258" y="2584050"/>
              <a:chExt cx="4719293" cy="815419"/>
            </a:xfrm>
          </p:grpSpPr>
          <p:pic>
            <p:nvPicPr>
              <p:cNvPr id="77" name="Picture 2" descr="Image result for stick person silhouette">
                <a:extLst>
                  <a:ext uri="{FF2B5EF4-FFF2-40B4-BE49-F238E27FC236}">
                    <a16:creationId xmlns:a16="http://schemas.microsoft.com/office/drawing/2014/main" xmlns="" id="{12F292AC-5767-4A53-ABE2-716F4743405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stick person silhouette">
                <a:extLst>
                  <a:ext uri="{FF2B5EF4-FFF2-40B4-BE49-F238E27FC236}">
                    <a16:creationId xmlns:a16="http://schemas.microsoft.com/office/drawing/2014/main" xmlns="" id="{1809A789-DEEB-4F6F-B4FA-1D7CBB29BEA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stick person silhouette">
                <a:extLst>
                  <a:ext uri="{FF2B5EF4-FFF2-40B4-BE49-F238E27FC236}">
                    <a16:creationId xmlns:a16="http://schemas.microsoft.com/office/drawing/2014/main" xmlns="" id="{6E136B3A-7300-4A64-B34A-F3F8B3EEEBC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stick person silhouette">
                <a:extLst>
                  <a:ext uri="{FF2B5EF4-FFF2-40B4-BE49-F238E27FC236}">
                    <a16:creationId xmlns:a16="http://schemas.microsoft.com/office/drawing/2014/main" xmlns="" id="{ADF5A1A4-F852-4231-A1CC-030BCE650E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stick person silhouette">
                <a:extLst>
                  <a:ext uri="{FF2B5EF4-FFF2-40B4-BE49-F238E27FC236}">
                    <a16:creationId xmlns:a16="http://schemas.microsoft.com/office/drawing/2014/main" xmlns="" id="{44BE2D0F-6002-438B-A65B-5E8C05532AD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stick person silhouette">
                <a:extLst>
                  <a:ext uri="{FF2B5EF4-FFF2-40B4-BE49-F238E27FC236}">
                    <a16:creationId xmlns:a16="http://schemas.microsoft.com/office/drawing/2014/main" xmlns="" id="{B8327E1A-B8FA-4197-9DF9-BCACA73F678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stick person silhouette">
                <a:extLst>
                  <a:ext uri="{FF2B5EF4-FFF2-40B4-BE49-F238E27FC236}">
                    <a16:creationId xmlns:a16="http://schemas.microsoft.com/office/drawing/2014/main" xmlns="" id="{152AFE11-F1C4-4A5A-BA6C-8F49D8C60C0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stick person silhouette">
                <a:extLst>
                  <a:ext uri="{FF2B5EF4-FFF2-40B4-BE49-F238E27FC236}">
                    <a16:creationId xmlns:a16="http://schemas.microsoft.com/office/drawing/2014/main" xmlns="" id="{977B8B52-ED2E-4F28-B54E-76718B51EC1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stick person silhouette">
                <a:extLst>
                  <a:ext uri="{FF2B5EF4-FFF2-40B4-BE49-F238E27FC236}">
                    <a16:creationId xmlns:a16="http://schemas.microsoft.com/office/drawing/2014/main" xmlns="" id="{8AF87FF6-D9D6-400F-B5BA-D5B4B8DFBD3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mage result for stick person silhouette">
                <a:extLst>
                  <a:ext uri="{FF2B5EF4-FFF2-40B4-BE49-F238E27FC236}">
                    <a16:creationId xmlns:a16="http://schemas.microsoft.com/office/drawing/2014/main" xmlns="" id="{8E86793A-D621-46DC-8C2A-D9709D05702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xmlns="" id="{C5F9EFF3-61A0-4ABD-8FE7-1984F909EE0D}"/>
                </a:ext>
              </a:extLst>
            </p:cNvPr>
            <p:cNvGrpSpPr/>
            <p:nvPr/>
          </p:nvGrpSpPr>
          <p:grpSpPr>
            <a:xfrm>
              <a:off x="300009" y="4192602"/>
              <a:ext cx="2519344" cy="331998"/>
              <a:chOff x="365258" y="2584050"/>
              <a:chExt cx="4719293" cy="815419"/>
            </a:xfrm>
          </p:grpSpPr>
          <p:pic>
            <p:nvPicPr>
              <p:cNvPr id="88" name="Picture 2" descr="Image result for stick person silhouette">
                <a:extLst>
                  <a:ext uri="{FF2B5EF4-FFF2-40B4-BE49-F238E27FC236}">
                    <a16:creationId xmlns:a16="http://schemas.microsoft.com/office/drawing/2014/main" xmlns="" id="{4D35A237-63D9-4C3C-A7DF-54D2B8D4513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mage result for stick person silhouette">
                <a:extLst>
                  <a:ext uri="{FF2B5EF4-FFF2-40B4-BE49-F238E27FC236}">
                    <a16:creationId xmlns:a16="http://schemas.microsoft.com/office/drawing/2014/main" xmlns="" id="{2E3E2DFF-342C-4ED3-9A2B-01340201FE2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stick person silhouette">
                <a:extLst>
                  <a:ext uri="{FF2B5EF4-FFF2-40B4-BE49-F238E27FC236}">
                    <a16:creationId xmlns:a16="http://schemas.microsoft.com/office/drawing/2014/main" xmlns="" id="{D1942CDF-D1DD-4DC1-BD6E-93308F47942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Image result for stick person silhouette">
                <a:extLst>
                  <a:ext uri="{FF2B5EF4-FFF2-40B4-BE49-F238E27FC236}">
                    <a16:creationId xmlns:a16="http://schemas.microsoft.com/office/drawing/2014/main" xmlns="" id="{8EBB65FC-A6CA-4C95-8F9F-4C9EF205C42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Image result for stick person silhouette">
                <a:extLst>
                  <a:ext uri="{FF2B5EF4-FFF2-40B4-BE49-F238E27FC236}">
                    <a16:creationId xmlns:a16="http://schemas.microsoft.com/office/drawing/2014/main" xmlns="" id="{04F26223-DA35-42EA-AF5B-EE1ED6D36F7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stick person silhouette">
                <a:extLst>
                  <a:ext uri="{FF2B5EF4-FFF2-40B4-BE49-F238E27FC236}">
                    <a16:creationId xmlns:a16="http://schemas.microsoft.com/office/drawing/2014/main" xmlns="" id="{B0F9CD0F-FA32-485C-8821-4783D8DA2E4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Image result for stick person silhouette">
                <a:extLst>
                  <a:ext uri="{FF2B5EF4-FFF2-40B4-BE49-F238E27FC236}">
                    <a16:creationId xmlns:a16="http://schemas.microsoft.com/office/drawing/2014/main" xmlns="" id="{A6315479-B5F9-412A-84F3-BE364247CA9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Image result for stick person silhouette">
                <a:extLst>
                  <a:ext uri="{FF2B5EF4-FFF2-40B4-BE49-F238E27FC236}">
                    <a16:creationId xmlns:a16="http://schemas.microsoft.com/office/drawing/2014/main" xmlns="" id="{AE075CE1-F128-4A14-A443-BF66E4F6C8B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Image result for stick person silhouette">
                <a:extLst>
                  <a:ext uri="{FF2B5EF4-FFF2-40B4-BE49-F238E27FC236}">
                    <a16:creationId xmlns:a16="http://schemas.microsoft.com/office/drawing/2014/main" xmlns="" id="{84BDB0FE-9B2A-4056-9103-7F02F619F8C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stick person silhouette">
                <a:extLst>
                  <a:ext uri="{FF2B5EF4-FFF2-40B4-BE49-F238E27FC236}">
                    <a16:creationId xmlns:a16="http://schemas.microsoft.com/office/drawing/2014/main" xmlns="" id="{06A16648-1C2B-4719-BC59-3B0A187C332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97">
              <a:extLst>
                <a:ext uri="{FF2B5EF4-FFF2-40B4-BE49-F238E27FC236}">
                  <a16:creationId xmlns:a16="http://schemas.microsoft.com/office/drawing/2014/main" xmlns="" id="{4B81F012-AAED-4B66-908E-16627EBE3A49}"/>
                </a:ext>
              </a:extLst>
            </p:cNvPr>
            <p:cNvGrpSpPr/>
            <p:nvPr/>
          </p:nvGrpSpPr>
          <p:grpSpPr>
            <a:xfrm>
              <a:off x="300009" y="3779977"/>
              <a:ext cx="2519344" cy="331998"/>
              <a:chOff x="365258" y="2584050"/>
              <a:chExt cx="4719293" cy="815419"/>
            </a:xfrm>
          </p:grpSpPr>
          <p:pic>
            <p:nvPicPr>
              <p:cNvPr id="99" name="Picture 2" descr="Image result for stick person silhouette">
                <a:extLst>
                  <a:ext uri="{FF2B5EF4-FFF2-40B4-BE49-F238E27FC236}">
                    <a16:creationId xmlns:a16="http://schemas.microsoft.com/office/drawing/2014/main" xmlns="" id="{499B6B30-6C7F-4F9A-877A-13B56083540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stick person silhouette">
                <a:extLst>
                  <a:ext uri="{FF2B5EF4-FFF2-40B4-BE49-F238E27FC236}">
                    <a16:creationId xmlns:a16="http://schemas.microsoft.com/office/drawing/2014/main" xmlns="" id="{65457AA6-E245-4CC1-B5FC-4970E362F8E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stick person silhouette">
                <a:extLst>
                  <a:ext uri="{FF2B5EF4-FFF2-40B4-BE49-F238E27FC236}">
                    <a16:creationId xmlns:a16="http://schemas.microsoft.com/office/drawing/2014/main" xmlns="" id="{794F9786-BA71-4A74-9F44-993B240980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stick person silhouette">
                <a:extLst>
                  <a:ext uri="{FF2B5EF4-FFF2-40B4-BE49-F238E27FC236}">
                    <a16:creationId xmlns:a16="http://schemas.microsoft.com/office/drawing/2014/main" xmlns="" id="{A7A6584C-FCD1-4774-AC1B-D0284F5B28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stick person silhouette">
                <a:extLst>
                  <a:ext uri="{FF2B5EF4-FFF2-40B4-BE49-F238E27FC236}">
                    <a16:creationId xmlns:a16="http://schemas.microsoft.com/office/drawing/2014/main" xmlns="" id="{FFCD34F5-E98E-4C8E-9717-22080BEA34E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Image result for stick person silhouette">
                <a:extLst>
                  <a:ext uri="{FF2B5EF4-FFF2-40B4-BE49-F238E27FC236}">
                    <a16:creationId xmlns:a16="http://schemas.microsoft.com/office/drawing/2014/main" xmlns="" id="{C1AA711C-1E67-4468-8E58-0C2873A52C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stick person silhouette">
                <a:extLst>
                  <a:ext uri="{FF2B5EF4-FFF2-40B4-BE49-F238E27FC236}">
                    <a16:creationId xmlns:a16="http://schemas.microsoft.com/office/drawing/2014/main" xmlns="" id="{D42FA276-EC7B-4C80-A4C5-8C1A1AFEB05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Image result for stick person silhouette">
                <a:extLst>
                  <a:ext uri="{FF2B5EF4-FFF2-40B4-BE49-F238E27FC236}">
                    <a16:creationId xmlns:a16="http://schemas.microsoft.com/office/drawing/2014/main" xmlns="" id="{E099B845-55E1-4016-97D8-7D49D67B41E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Image result for stick person silhouette">
                <a:extLst>
                  <a:ext uri="{FF2B5EF4-FFF2-40B4-BE49-F238E27FC236}">
                    <a16:creationId xmlns:a16="http://schemas.microsoft.com/office/drawing/2014/main" xmlns="" id="{4C03FA37-B4CE-49D7-9CB9-91AED62956B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mage result for stick person silhouette">
                <a:extLst>
                  <a:ext uri="{FF2B5EF4-FFF2-40B4-BE49-F238E27FC236}">
                    <a16:creationId xmlns:a16="http://schemas.microsoft.com/office/drawing/2014/main" xmlns="" id="{83783DF4-3811-42E5-B3B1-AB76BC9F53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a:extLst>
                <a:ext uri="{FF2B5EF4-FFF2-40B4-BE49-F238E27FC236}">
                  <a16:creationId xmlns:a16="http://schemas.microsoft.com/office/drawing/2014/main" xmlns="" id="{C7C51977-3852-4F1B-92F2-5DE90F01C40E}"/>
                </a:ext>
              </a:extLst>
            </p:cNvPr>
            <p:cNvGrpSpPr/>
            <p:nvPr/>
          </p:nvGrpSpPr>
          <p:grpSpPr>
            <a:xfrm>
              <a:off x="300009" y="6255724"/>
              <a:ext cx="2519344" cy="331998"/>
              <a:chOff x="365258" y="2584050"/>
              <a:chExt cx="4719293" cy="815419"/>
            </a:xfrm>
          </p:grpSpPr>
          <p:pic>
            <p:nvPicPr>
              <p:cNvPr id="110" name="Picture 2" descr="Image result for stick person silhouette">
                <a:extLst>
                  <a:ext uri="{FF2B5EF4-FFF2-40B4-BE49-F238E27FC236}">
                    <a16:creationId xmlns:a16="http://schemas.microsoft.com/office/drawing/2014/main" xmlns="" id="{F3681F0F-3B38-4FE5-9EC8-2A564898D9B9}"/>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Image result for stick person silhouette">
                <a:extLst>
                  <a:ext uri="{FF2B5EF4-FFF2-40B4-BE49-F238E27FC236}">
                    <a16:creationId xmlns:a16="http://schemas.microsoft.com/office/drawing/2014/main" xmlns="" id="{6793089C-9DC1-41B2-9F24-31B44E20218C}"/>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Image result for stick person silhouette">
                <a:extLst>
                  <a:ext uri="{FF2B5EF4-FFF2-40B4-BE49-F238E27FC236}">
                    <a16:creationId xmlns:a16="http://schemas.microsoft.com/office/drawing/2014/main" xmlns="" id="{3BFD5E0C-2877-43C2-951E-A3EFCB8618DA}"/>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Image result for stick person silhouette">
                <a:extLst>
                  <a:ext uri="{FF2B5EF4-FFF2-40B4-BE49-F238E27FC236}">
                    <a16:creationId xmlns:a16="http://schemas.microsoft.com/office/drawing/2014/main" xmlns="" id="{6F280969-CDE1-43F9-B956-9CA4D650431F}"/>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stick person silhouette">
                <a:extLst>
                  <a:ext uri="{FF2B5EF4-FFF2-40B4-BE49-F238E27FC236}">
                    <a16:creationId xmlns:a16="http://schemas.microsoft.com/office/drawing/2014/main" xmlns="" id="{70BFEA01-BE17-4C0B-86C7-BC3C7F66F4D6}"/>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Image result for stick person silhouette">
                <a:extLst>
                  <a:ext uri="{FF2B5EF4-FFF2-40B4-BE49-F238E27FC236}">
                    <a16:creationId xmlns:a16="http://schemas.microsoft.com/office/drawing/2014/main" xmlns="" id="{5815C4C3-4FCB-4C09-B089-CC8BAC71D37F}"/>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Image result for stick person silhouette">
                <a:extLst>
                  <a:ext uri="{FF2B5EF4-FFF2-40B4-BE49-F238E27FC236}">
                    <a16:creationId xmlns:a16="http://schemas.microsoft.com/office/drawing/2014/main" xmlns="" id="{F8C815FB-FBFC-4E45-B960-770902E13600}"/>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stick person silhouette">
                <a:extLst>
                  <a:ext uri="{FF2B5EF4-FFF2-40B4-BE49-F238E27FC236}">
                    <a16:creationId xmlns:a16="http://schemas.microsoft.com/office/drawing/2014/main" xmlns="" id="{8EC0D375-B198-4FE3-89FA-6862A9BC4F87}"/>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Image result for stick person silhouette">
                <a:extLst>
                  <a:ext uri="{FF2B5EF4-FFF2-40B4-BE49-F238E27FC236}">
                    <a16:creationId xmlns:a16="http://schemas.microsoft.com/office/drawing/2014/main" xmlns="" id="{647D435C-2E6B-424F-B1CE-B0EA79FE339A}"/>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Image result for stick person silhouette">
                <a:extLst>
                  <a:ext uri="{FF2B5EF4-FFF2-40B4-BE49-F238E27FC236}">
                    <a16:creationId xmlns:a16="http://schemas.microsoft.com/office/drawing/2014/main" xmlns="" id="{27E92541-1EF3-4D46-BBD7-CD372D4CF936}"/>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xmlns="" id="{A6D3C533-3D1C-45EE-AEB4-D981056BF80A}"/>
                </a:ext>
              </a:extLst>
            </p:cNvPr>
            <p:cNvGrpSpPr/>
            <p:nvPr/>
          </p:nvGrpSpPr>
          <p:grpSpPr>
            <a:xfrm>
              <a:off x="300009" y="2954727"/>
              <a:ext cx="2519344" cy="331998"/>
              <a:chOff x="365258" y="2584050"/>
              <a:chExt cx="4719293" cy="815419"/>
            </a:xfrm>
          </p:grpSpPr>
          <p:pic>
            <p:nvPicPr>
              <p:cNvPr id="121" name="Picture 2" descr="Image result for stick person silhouette">
                <a:extLst>
                  <a:ext uri="{FF2B5EF4-FFF2-40B4-BE49-F238E27FC236}">
                    <a16:creationId xmlns:a16="http://schemas.microsoft.com/office/drawing/2014/main" xmlns="" id="{EB84621A-0B1E-40DB-842D-3585A7D6CE2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Image result for stick person silhouette">
                <a:extLst>
                  <a:ext uri="{FF2B5EF4-FFF2-40B4-BE49-F238E27FC236}">
                    <a16:creationId xmlns:a16="http://schemas.microsoft.com/office/drawing/2014/main" xmlns="" id="{0413C623-22B7-4F30-BD83-EFED2183E90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stick person silhouette">
                <a:extLst>
                  <a:ext uri="{FF2B5EF4-FFF2-40B4-BE49-F238E27FC236}">
                    <a16:creationId xmlns:a16="http://schemas.microsoft.com/office/drawing/2014/main" xmlns="" id="{D2008453-ACF7-4BC0-AB40-CCF13784BD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stick person silhouette">
                <a:extLst>
                  <a:ext uri="{FF2B5EF4-FFF2-40B4-BE49-F238E27FC236}">
                    <a16:creationId xmlns:a16="http://schemas.microsoft.com/office/drawing/2014/main" xmlns="" id="{2533D1FC-EAB0-4A1A-88E3-36EBF2102E2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Image result for stick person silhouette">
                <a:extLst>
                  <a:ext uri="{FF2B5EF4-FFF2-40B4-BE49-F238E27FC236}">
                    <a16:creationId xmlns:a16="http://schemas.microsoft.com/office/drawing/2014/main" xmlns="" id="{69199437-9DD5-4FD3-961B-7E46F25BEFD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Image result for stick person silhouette">
                <a:extLst>
                  <a:ext uri="{FF2B5EF4-FFF2-40B4-BE49-F238E27FC236}">
                    <a16:creationId xmlns:a16="http://schemas.microsoft.com/office/drawing/2014/main" xmlns="" id="{2572BDDB-D3D5-4C93-82AC-E9115A4C465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Image result for stick person silhouette">
                <a:extLst>
                  <a:ext uri="{FF2B5EF4-FFF2-40B4-BE49-F238E27FC236}">
                    <a16:creationId xmlns:a16="http://schemas.microsoft.com/office/drawing/2014/main" xmlns="" id="{BB198ECA-2104-4401-A521-0F9DF54AB55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Image result for stick person silhouette">
                <a:extLst>
                  <a:ext uri="{FF2B5EF4-FFF2-40B4-BE49-F238E27FC236}">
                    <a16:creationId xmlns:a16="http://schemas.microsoft.com/office/drawing/2014/main" xmlns="" id="{6D414A52-9F9B-42B8-AB54-0EF9FAC7A79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stick person silhouette">
                <a:extLst>
                  <a:ext uri="{FF2B5EF4-FFF2-40B4-BE49-F238E27FC236}">
                    <a16:creationId xmlns:a16="http://schemas.microsoft.com/office/drawing/2014/main" xmlns="" id="{814600E0-1FD8-491A-8493-3916489C32D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Image result for stick person silhouette">
                <a:extLst>
                  <a:ext uri="{FF2B5EF4-FFF2-40B4-BE49-F238E27FC236}">
                    <a16:creationId xmlns:a16="http://schemas.microsoft.com/office/drawing/2014/main" xmlns="" id="{2F8D8F80-A8E4-4481-874D-568D57D7318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a:extLst>
                <a:ext uri="{FF2B5EF4-FFF2-40B4-BE49-F238E27FC236}">
                  <a16:creationId xmlns:a16="http://schemas.microsoft.com/office/drawing/2014/main" xmlns="" id="{AAAB0D9A-444D-4D36-B461-295F4A5EFC87}"/>
                </a:ext>
              </a:extLst>
            </p:cNvPr>
            <p:cNvGrpSpPr/>
            <p:nvPr/>
          </p:nvGrpSpPr>
          <p:grpSpPr>
            <a:xfrm>
              <a:off x="300009" y="2542102"/>
              <a:ext cx="2519344" cy="331998"/>
              <a:chOff x="365258" y="2584050"/>
              <a:chExt cx="4719293" cy="815419"/>
            </a:xfrm>
          </p:grpSpPr>
          <p:pic>
            <p:nvPicPr>
              <p:cNvPr id="132" name="Picture 2" descr="Image result for stick person silhouette">
                <a:extLst>
                  <a:ext uri="{FF2B5EF4-FFF2-40B4-BE49-F238E27FC236}">
                    <a16:creationId xmlns:a16="http://schemas.microsoft.com/office/drawing/2014/main" xmlns="" id="{D6FEAAAD-D448-416A-8071-E3F661ED8A8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84432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Image result for stick person silhouette">
                <a:extLst>
                  <a:ext uri="{FF2B5EF4-FFF2-40B4-BE49-F238E27FC236}">
                    <a16:creationId xmlns:a16="http://schemas.microsoft.com/office/drawing/2014/main" xmlns="" id="{32AF5D73-832C-4783-9FE4-CED5305A0C7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2338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Image result for stick person silhouette">
                <a:extLst>
                  <a:ext uri="{FF2B5EF4-FFF2-40B4-BE49-F238E27FC236}">
                    <a16:creationId xmlns:a16="http://schemas.microsoft.com/office/drawing/2014/main" xmlns="" id="{2A47CCBD-953D-400B-A98E-519EBD4143B1}"/>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36525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Image result for stick person silhouette">
                <a:extLst>
                  <a:ext uri="{FF2B5EF4-FFF2-40B4-BE49-F238E27FC236}">
                    <a16:creationId xmlns:a16="http://schemas.microsoft.com/office/drawing/2014/main" xmlns="" id="{0380769F-5029-462F-AC78-A21952653E6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80245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Image result for stick person silhouette">
                <a:extLst>
                  <a:ext uri="{FF2B5EF4-FFF2-40B4-BE49-F238E27FC236}">
                    <a16:creationId xmlns:a16="http://schemas.microsoft.com/office/drawing/2014/main" xmlns="" id="{43098BF6-0AF8-4826-A15F-3A74DA40710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28151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Image result for stick person silhouette">
                <a:extLst>
                  <a:ext uri="{FF2B5EF4-FFF2-40B4-BE49-F238E27FC236}">
                    <a16:creationId xmlns:a16="http://schemas.microsoft.com/office/drawing/2014/main" xmlns="" id="{CE87968A-48C5-4D42-9B64-872C9C99F66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276058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Image result for stick person silhouette">
                <a:extLst>
                  <a:ext uri="{FF2B5EF4-FFF2-40B4-BE49-F238E27FC236}">
                    <a16:creationId xmlns:a16="http://schemas.microsoft.com/office/drawing/2014/main" xmlns="" id="{E8C66DB6-1F95-4D27-B056-A040BA6A71D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23964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Image result for stick person silhouette">
                <a:extLst>
                  <a:ext uri="{FF2B5EF4-FFF2-40B4-BE49-F238E27FC236}">
                    <a16:creationId xmlns:a16="http://schemas.microsoft.com/office/drawing/2014/main" xmlns="" id="{13AEC810-43A5-4FE0-B611-23F34182CD8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718713"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stick person silhouette">
                <a:extLst>
                  <a:ext uri="{FF2B5EF4-FFF2-40B4-BE49-F238E27FC236}">
                    <a16:creationId xmlns:a16="http://schemas.microsoft.com/office/drawing/2014/main" xmlns="" id="{F0C09994-AFF3-4750-9E5D-CD193008BE1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197778" y="2584050"/>
                <a:ext cx="407710" cy="81541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Image result for stick person silhouette">
                <a:extLst>
                  <a:ext uri="{FF2B5EF4-FFF2-40B4-BE49-F238E27FC236}">
                    <a16:creationId xmlns:a16="http://schemas.microsoft.com/office/drawing/2014/main" xmlns="" id="{553061A1-4FB4-4DCA-A1F2-C6565E7044A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4676841" y="2584050"/>
                <a:ext cx="407710" cy="81541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6" name="Cloud 145">
            <a:extLst>
              <a:ext uri="{FF2B5EF4-FFF2-40B4-BE49-F238E27FC236}">
                <a16:creationId xmlns:a16="http://schemas.microsoft.com/office/drawing/2014/main" xmlns="" id="{3ECB3374-562B-4FE6-8995-20B1F4B75A36}"/>
              </a:ext>
            </a:extLst>
          </p:cNvPr>
          <p:cNvSpPr/>
          <p:nvPr/>
        </p:nvSpPr>
        <p:spPr>
          <a:xfrm>
            <a:off x="3267069" y="1589681"/>
            <a:ext cx="4134271" cy="3394088"/>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Activity (5 mins)</a:t>
            </a:r>
          </a:p>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How much money would the richest 1% of people have to give away each year to get people out of extreme poverty? Do they have enough money to do this? (Teachers: answer is in the notes).</a:t>
            </a:r>
          </a:p>
        </p:txBody>
      </p:sp>
      <p:graphicFrame>
        <p:nvGraphicFramePr>
          <p:cNvPr id="9" name="Table 8">
            <a:extLst>
              <a:ext uri="{FF2B5EF4-FFF2-40B4-BE49-F238E27FC236}">
                <a16:creationId xmlns:a16="http://schemas.microsoft.com/office/drawing/2014/main" xmlns="" id="{9ABBAD52-F2A0-4880-91EA-E8B801D9DF98}"/>
              </a:ext>
            </a:extLst>
          </p:cNvPr>
          <p:cNvGraphicFramePr>
            <a:graphicFrameLocks noGrp="1"/>
          </p:cNvGraphicFramePr>
          <p:nvPr>
            <p:extLst>
              <p:ext uri="{D42A27DB-BD31-4B8C-83A1-F6EECF244321}">
                <p14:modId xmlns:p14="http://schemas.microsoft.com/office/powerpoint/2010/main" val="3809477414"/>
              </p:ext>
            </p:extLst>
          </p:nvPr>
        </p:nvGraphicFramePr>
        <p:xfrm>
          <a:off x="5110734" y="5263669"/>
          <a:ext cx="3687219" cy="1262964"/>
        </p:xfrm>
        <a:graphic>
          <a:graphicData uri="http://schemas.openxmlformats.org/drawingml/2006/table">
            <a:tbl>
              <a:tblPr/>
              <a:tblGrid>
                <a:gridCol w="1475946">
                  <a:extLst>
                    <a:ext uri="{9D8B030D-6E8A-4147-A177-3AD203B41FA5}">
                      <a16:colId xmlns:a16="http://schemas.microsoft.com/office/drawing/2014/main" xmlns="" val="4112092145"/>
                    </a:ext>
                  </a:extLst>
                </a:gridCol>
                <a:gridCol w="2211273">
                  <a:extLst>
                    <a:ext uri="{9D8B030D-6E8A-4147-A177-3AD203B41FA5}">
                      <a16:colId xmlns:a16="http://schemas.microsoft.com/office/drawing/2014/main" xmlns="" val="1471805033"/>
                    </a:ext>
                  </a:extLst>
                </a:gridCol>
              </a:tblGrid>
              <a:tr h="315741">
                <a:tc>
                  <a:txBody>
                    <a:bodyPr/>
                    <a:lstStyle/>
                    <a:p>
                      <a:pPr fontAlgn="t"/>
                      <a:r>
                        <a:rPr lang="en-GB" sz="1400" b="1" dirty="0">
                          <a:effectLst/>
                          <a:latin typeface="Century Gothic" panose="020B0502020202020204" pitchFamily="34" charset="0"/>
                        </a:rPr>
                        <a:t>Name</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E5C1F9"/>
                    </a:solidFill>
                  </a:tcPr>
                </a:tc>
                <a:tc>
                  <a:txBody>
                    <a:bodyPr/>
                    <a:lstStyle/>
                    <a:p>
                      <a:pPr fontAlgn="t"/>
                      <a:r>
                        <a:rPr lang="en-GB" sz="1400" b="1" dirty="0">
                          <a:effectLst/>
                          <a:latin typeface="Century Gothic" panose="020B0502020202020204" pitchFamily="34" charset="0"/>
                        </a:rPr>
                        <a:t>Number of Zeros</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E5C1F9"/>
                    </a:solidFill>
                  </a:tcPr>
                </a:tc>
                <a:extLst>
                  <a:ext uri="{0D108BD9-81ED-4DB2-BD59-A6C34878D82A}">
                    <a16:rowId xmlns:a16="http://schemas.microsoft.com/office/drawing/2014/main" xmlns="" val="2935955814"/>
                  </a:ext>
                </a:extLst>
              </a:tr>
              <a:tr h="315741">
                <a:tc>
                  <a:txBody>
                    <a:bodyPr/>
                    <a:lstStyle/>
                    <a:p>
                      <a:pPr fontAlgn="t"/>
                      <a:r>
                        <a:rPr lang="en-GB" sz="1400" dirty="0">
                          <a:effectLst/>
                          <a:latin typeface="Century Gothic" panose="020B0502020202020204" pitchFamily="34" charset="0"/>
                        </a:rPr>
                        <a:t>Million</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tc>
                  <a:txBody>
                    <a:bodyPr/>
                    <a:lstStyle/>
                    <a:p>
                      <a:pPr fontAlgn="t"/>
                      <a:r>
                        <a:rPr lang="en-GB" sz="1400" dirty="0">
                          <a:effectLst/>
                          <a:latin typeface="Century Gothic" panose="020B0502020202020204" pitchFamily="34" charset="0"/>
                        </a:rPr>
                        <a:t>6 (000,000)</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extLst>
                  <a:ext uri="{0D108BD9-81ED-4DB2-BD59-A6C34878D82A}">
                    <a16:rowId xmlns:a16="http://schemas.microsoft.com/office/drawing/2014/main" xmlns="" val="3488168896"/>
                  </a:ext>
                </a:extLst>
              </a:tr>
              <a:tr h="315741">
                <a:tc>
                  <a:txBody>
                    <a:bodyPr/>
                    <a:lstStyle/>
                    <a:p>
                      <a:pPr fontAlgn="t"/>
                      <a:r>
                        <a:rPr lang="en-GB" sz="1400" dirty="0">
                          <a:effectLst/>
                          <a:latin typeface="Century Gothic" panose="020B0502020202020204" pitchFamily="34" charset="0"/>
                        </a:rPr>
                        <a:t>Billion</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tc>
                  <a:txBody>
                    <a:bodyPr/>
                    <a:lstStyle/>
                    <a:p>
                      <a:pPr fontAlgn="t"/>
                      <a:r>
                        <a:rPr lang="en-GB" sz="1400" dirty="0">
                          <a:effectLst/>
                          <a:latin typeface="Century Gothic" panose="020B0502020202020204" pitchFamily="34" charset="0"/>
                        </a:rPr>
                        <a:t>9 (000,000,000)</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extLst>
                  <a:ext uri="{0D108BD9-81ED-4DB2-BD59-A6C34878D82A}">
                    <a16:rowId xmlns:a16="http://schemas.microsoft.com/office/drawing/2014/main" xmlns="" val="2422243992"/>
                  </a:ext>
                </a:extLst>
              </a:tr>
              <a:tr h="315741">
                <a:tc>
                  <a:txBody>
                    <a:bodyPr/>
                    <a:lstStyle/>
                    <a:p>
                      <a:pPr fontAlgn="t"/>
                      <a:r>
                        <a:rPr lang="en-GB" sz="1400">
                          <a:effectLst/>
                          <a:latin typeface="Century Gothic" panose="020B0502020202020204" pitchFamily="34" charset="0"/>
                        </a:rPr>
                        <a:t>Trillion</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tc>
                  <a:txBody>
                    <a:bodyPr/>
                    <a:lstStyle/>
                    <a:p>
                      <a:pPr fontAlgn="t"/>
                      <a:r>
                        <a:rPr lang="en-GB" sz="1400" dirty="0">
                          <a:effectLst/>
                          <a:latin typeface="Century Gothic" panose="020B0502020202020204" pitchFamily="34" charset="0"/>
                        </a:rPr>
                        <a:t>12 (000,000,000,000)</a:t>
                      </a:r>
                    </a:p>
                  </a:txBody>
                  <a:tcPr>
                    <a:lnL w="28575" cap="flat" cmpd="sng" algn="ctr">
                      <a:solidFill>
                        <a:srgbClr val="AA32EA"/>
                      </a:solidFill>
                      <a:prstDash val="solid"/>
                      <a:round/>
                      <a:headEnd type="none" w="med" len="med"/>
                      <a:tailEnd type="none" w="med" len="med"/>
                    </a:lnL>
                    <a:lnR w="28575" cap="flat" cmpd="sng" algn="ctr">
                      <a:solidFill>
                        <a:srgbClr val="AA32EA"/>
                      </a:solidFill>
                      <a:prstDash val="solid"/>
                      <a:round/>
                      <a:headEnd type="none" w="med" len="med"/>
                      <a:tailEnd type="none" w="med" len="med"/>
                    </a:lnR>
                    <a:lnT w="28575" cap="flat" cmpd="sng" algn="ctr">
                      <a:solidFill>
                        <a:srgbClr val="AA32EA"/>
                      </a:solidFill>
                      <a:prstDash val="solid"/>
                      <a:round/>
                      <a:headEnd type="none" w="med" len="med"/>
                      <a:tailEnd type="none" w="med" len="med"/>
                    </a:lnT>
                    <a:lnB w="28575" cap="flat" cmpd="sng" algn="ctr">
                      <a:solidFill>
                        <a:srgbClr val="AA32EA"/>
                      </a:solidFill>
                      <a:prstDash val="solid"/>
                      <a:round/>
                      <a:headEnd type="none" w="med" len="med"/>
                      <a:tailEnd type="none" w="med" len="med"/>
                    </a:lnB>
                    <a:solidFill>
                      <a:srgbClr val="FFFFFF"/>
                    </a:solidFill>
                  </a:tcPr>
                </a:tc>
                <a:extLst>
                  <a:ext uri="{0D108BD9-81ED-4DB2-BD59-A6C34878D82A}">
                    <a16:rowId xmlns:a16="http://schemas.microsoft.com/office/drawing/2014/main" xmlns="" val="2153697321"/>
                  </a:ext>
                </a:extLst>
              </a:tr>
            </a:tbl>
          </a:graphicData>
        </a:graphic>
      </p:graphicFrame>
      <p:grpSp>
        <p:nvGrpSpPr>
          <p:cNvPr id="12" name="Group 11">
            <a:extLst>
              <a:ext uri="{FF2B5EF4-FFF2-40B4-BE49-F238E27FC236}">
                <a16:creationId xmlns:a16="http://schemas.microsoft.com/office/drawing/2014/main" xmlns="" id="{387554AD-5425-4702-9588-AE92AF79CA38}"/>
              </a:ext>
            </a:extLst>
          </p:cNvPr>
          <p:cNvGrpSpPr/>
          <p:nvPr/>
        </p:nvGrpSpPr>
        <p:grpSpPr>
          <a:xfrm>
            <a:off x="555699" y="1316322"/>
            <a:ext cx="411423" cy="747372"/>
            <a:chOff x="262265" y="1904578"/>
            <a:chExt cx="411423" cy="747372"/>
          </a:xfrm>
        </p:grpSpPr>
        <p:sp>
          <p:nvSpPr>
            <p:cNvPr id="5" name="Oval 4">
              <a:extLst>
                <a:ext uri="{FF2B5EF4-FFF2-40B4-BE49-F238E27FC236}">
                  <a16:creationId xmlns:a16="http://schemas.microsoft.com/office/drawing/2014/main" xmlns="" id="{AD69634A-F073-4533-BAF8-A66F40C41DEA}"/>
                </a:ext>
              </a:extLst>
            </p:cNvPr>
            <p:cNvSpPr/>
            <p:nvPr/>
          </p:nvSpPr>
          <p:spPr>
            <a:xfrm>
              <a:off x="262265" y="2150777"/>
              <a:ext cx="411423" cy="501173"/>
            </a:xfrm>
            <a:prstGeom prst="ellipse">
              <a:avLst/>
            </a:prstGeom>
            <a:noFill/>
            <a:ln w="28575">
              <a:solidFill>
                <a:srgbClr val="AA32E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xmlns="" id="{04A61715-71E9-45C9-92BA-D82867FD77B9}"/>
                </a:ext>
              </a:extLst>
            </p:cNvPr>
            <p:cNvCxnSpPr>
              <a:cxnSpLocks/>
              <a:stCxn id="5" idx="0"/>
            </p:cNvCxnSpPr>
            <p:nvPr/>
          </p:nvCxnSpPr>
          <p:spPr>
            <a:xfrm flipV="1">
              <a:off x="467977" y="1904578"/>
              <a:ext cx="138678" cy="246199"/>
            </a:xfrm>
            <a:prstGeom prst="straightConnector1">
              <a:avLst/>
            </a:prstGeom>
            <a:ln>
              <a:solidFill>
                <a:srgbClr val="AA32EA"/>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47" name="Group 146">
            <a:extLst>
              <a:ext uri="{FF2B5EF4-FFF2-40B4-BE49-F238E27FC236}">
                <a16:creationId xmlns:a16="http://schemas.microsoft.com/office/drawing/2014/main" xmlns="" id="{D688808C-52DC-4FA5-98AB-0DE5583DD7E3}"/>
              </a:ext>
            </a:extLst>
          </p:cNvPr>
          <p:cNvGrpSpPr/>
          <p:nvPr/>
        </p:nvGrpSpPr>
        <p:grpSpPr>
          <a:xfrm>
            <a:off x="6713376" y="1130318"/>
            <a:ext cx="2170224" cy="1630602"/>
            <a:chOff x="-3149600" y="3715887"/>
            <a:chExt cx="2409114" cy="682997"/>
          </a:xfrm>
          <a:solidFill>
            <a:srgbClr val="E6E6E6"/>
          </a:solidFill>
        </p:grpSpPr>
        <p:sp>
          <p:nvSpPr>
            <p:cNvPr id="148" name="Rectangle: Rounded Corners 147">
              <a:extLst>
                <a:ext uri="{FF2B5EF4-FFF2-40B4-BE49-F238E27FC236}">
                  <a16:creationId xmlns:a16="http://schemas.microsoft.com/office/drawing/2014/main" xmlns="" id="{E3C41E56-74E0-4553-9842-ABDB97191C1B}"/>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149" name="Rectangle: Rounded Corners 148">
              <a:extLst>
                <a:ext uri="{FF2B5EF4-FFF2-40B4-BE49-F238E27FC236}">
                  <a16:creationId xmlns:a16="http://schemas.microsoft.com/office/drawing/2014/main" xmlns="" id="{7243D9F5-4834-4902-AF28-0AAE0FCA59ED}"/>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Important:</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For this activity, imagine those in extreme poverty need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£2 each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 day.</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grpSp>
      <p:grpSp>
        <p:nvGrpSpPr>
          <p:cNvPr id="150" name="Group 149">
            <a:extLst>
              <a:ext uri="{FF2B5EF4-FFF2-40B4-BE49-F238E27FC236}">
                <a16:creationId xmlns:a16="http://schemas.microsoft.com/office/drawing/2014/main" xmlns="" id="{095079BF-C7B2-40C4-9E91-51219534CE39}"/>
              </a:ext>
            </a:extLst>
          </p:cNvPr>
          <p:cNvGrpSpPr/>
          <p:nvPr/>
        </p:nvGrpSpPr>
        <p:grpSpPr>
          <a:xfrm>
            <a:off x="311080" y="5275167"/>
            <a:ext cx="3223967" cy="751744"/>
            <a:chOff x="15927" y="2150777"/>
            <a:chExt cx="3082565" cy="731887"/>
          </a:xfrm>
        </p:grpSpPr>
        <p:sp>
          <p:nvSpPr>
            <p:cNvPr id="151" name="Oval 150">
              <a:extLst>
                <a:ext uri="{FF2B5EF4-FFF2-40B4-BE49-F238E27FC236}">
                  <a16:creationId xmlns:a16="http://schemas.microsoft.com/office/drawing/2014/main" xmlns="" id="{BCCB54C3-FDF3-445D-B41D-B410E8BA6318}"/>
                </a:ext>
              </a:extLst>
            </p:cNvPr>
            <p:cNvSpPr/>
            <p:nvPr/>
          </p:nvSpPr>
          <p:spPr>
            <a:xfrm>
              <a:off x="15927" y="2150777"/>
              <a:ext cx="3082565" cy="501173"/>
            </a:xfrm>
            <a:prstGeom prst="ellipse">
              <a:avLst/>
            </a:prstGeom>
            <a:noFill/>
            <a:ln w="28575">
              <a:solidFill>
                <a:srgbClr val="43D6B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2" name="Straight Arrow Connector 151">
              <a:extLst>
                <a:ext uri="{FF2B5EF4-FFF2-40B4-BE49-F238E27FC236}">
                  <a16:creationId xmlns:a16="http://schemas.microsoft.com/office/drawing/2014/main" xmlns="" id="{1B6AA38A-309E-4E85-BABE-D57BBCE2AEC4}"/>
                </a:ext>
              </a:extLst>
            </p:cNvPr>
            <p:cNvCxnSpPr>
              <a:cxnSpLocks/>
            </p:cNvCxnSpPr>
            <p:nvPr/>
          </p:nvCxnSpPr>
          <p:spPr>
            <a:xfrm flipH="1">
              <a:off x="1312683" y="2657097"/>
              <a:ext cx="244526" cy="225567"/>
            </a:xfrm>
            <a:prstGeom prst="straightConnector1">
              <a:avLst/>
            </a:prstGeom>
            <a:ln>
              <a:solidFill>
                <a:srgbClr val="43D6B7"/>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xmlns="" id="{F9A98520-B3CF-4572-9C3B-8796D3F397F9}"/>
              </a:ext>
            </a:extLst>
          </p:cNvPr>
          <p:cNvGrpSpPr/>
          <p:nvPr/>
        </p:nvGrpSpPr>
        <p:grpSpPr>
          <a:xfrm>
            <a:off x="6630713" y="3444377"/>
            <a:ext cx="2167239" cy="1630602"/>
            <a:chOff x="-3149600" y="3715887"/>
            <a:chExt cx="2409114" cy="682997"/>
          </a:xfrm>
          <a:solidFill>
            <a:srgbClr val="AA32EA"/>
          </a:solidFill>
        </p:grpSpPr>
        <p:sp>
          <p:nvSpPr>
            <p:cNvPr id="154" name="Rectangle: Rounded Corners 153">
              <a:extLst>
                <a:ext uri="{FF2B5EF4-FFF2-40B4-BE49-F238E27FC236}">
                  <a16:creationId xmlns:a16="http://schemas.microsoft.com/office/drawing/2014/main" xmlns="" id="{10CD87E0-F032-4DDE-939E-E4980F23EDE5}"/>
                </a:ext>
              </a:extLst>
            </p:cNvPr>
            <p:cNvSpPr/>
            <p:nvPr/>
          </p:nvSpPr>
          <p:spPr>
            <a:xfrm>
              <a:off x="-3149600" y="3715887"/>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155" name="Rectangle: Rounded Corners 154">
              <a:extLst>
                <a:ext uri="{FF2B5EF4-FFF2-40B4-BE49-F238E27FC236}">
                  <a16:creationId xmlns:a16="http://schemas.microsoft.com/office/drawing/2014/main" xmlns="" id="{B2830F3B-6A81-4DF7-8225-9CD6046498EC}"/>
                </a:ext>
              </a:extLst>
            </p:cNvPr>
            <p:cNvSpPr/>
            <p:nvPr/>
          </p:nvSpPr>
          <p:spPr>
            <a:xfrm>
              <a:off x="-3149600" y="3715887"/>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 </a:t>
              </a:r>
            </a:p>
            <a:p>
              <a:pPr algn="ctr"/>
              <a:r>
                <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rPr>
                <a:t>What percentage of their money would the richest 1% have to give away?</a:t>
              </a:r>
              <a:endParaRPr lang="en-GB" sz="1600"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grpSp>
      <p:pic>
        <p:nvPicPr>
          <p:cNvPr id="156" name="Picture 4" descr="Image result for 20p coin">
            <a:extLst>
              <a:ext uri="{FF2B5EF4-FFF2-40B4-BE49-F238E27FC236}">
                <a16:creationId xmlns:a16="http://schemas.microsoft.com/office/drawing/2014/main" xmlns="" id="{C3F94EED-99B5-4B4D-94F8-A484BB2B3DD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01423" y="5436327"/>
            <a:ext cx="510882" cy="510882"/>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a:extLst>
              <a:ext uri="{FF2B5EF4-FFF2-40B4-BE49-F238E27FC236}">
                <a16:creationId xmlns:a16="http://schemas.microsoft.com/office/drawing/2014/main" xmlns="" id="{43C6E98E-3ACE-458D-843E-F0475FA6B7AC}"/>
              </a:ext>
            </a:extLst>
          </p:cNvPr>
          <p:cNvGrpSpPr/>
          <p:nvPr/>
        </p:nvGrpSpPr>
        <p:grpSpPr>
          <a:xfrm>
            <a:off x="4326518" y="5252306"/>
            <a:ext cx="706111" cy="694903"/>
            <a:chOff x="9667155" y="1176980"/>
            <a:chExt cx="1043012" cy="1026456"/>
          </a:xfrm>
        </p:grpSpPr>
        <p:sp>
          <p:nvSpPr>
            <p:cNvPr id="158" name="Oval 157">
              <a:extLst>
                <a:ext uri="{FF2B5EF4-FFF2-40B4-BE49-F238E27FC236}">
                  <a16:creationId xmlns:a16="http://schemas.microsoft.com/office/drawing/2014/main" xmlns="" id="{5B60EC1B-9439-4FF2-B87F-C953767B532F}"/>
                </a:ext>
              </a:extLst>
            </p:cNvPr>
            <p:cNvSpPr/>
            <p:nvPr/>
          </p:nvSpPr>
          <p:spPr>
            <a:xfrm>
              <a:off x="9709145" y="1225272"/>
              <a:ext cx="924573" cy="92457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59" name="Picture 2" descr="Image result for one pound">
              <a:extLst>
                <a:ext uri="{FF2B5EF4-FFF2-40B4-BE49-F238E27FC236}">
                  <a16:creationId xmlns:a16="http://schemas.microsoft.com/office/drawing/2014/main" xmlns="" id="{E8D3BF20-C87A-4C00-9602-54B46B84672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667155" y="1176980"/>
              <a:ext cx="1043012" cy="1026456"/>
            </a:xfrm>
            <a:prstGeom prst="rect">
              <a:avLst/>
            </a:prstGeom>
            <a:noFill/>
            <a:extLst>
              <a:ext uri="{909E8E84-426E-40DD-AFC4-6F175D3DCCD1}">
                <a14:hiddenFill xmlns:a14="http://schemas.microsoft.com/office/drawing/2010/main">
                  <a:solidFill>
                    <a:srgbClr val="FFFFFF"/>
                  </a:solidFill>
                </a14:hiddenFill>
              </a:ext>
            </a:extLst>
          </p:spPr>
        </p:pic>
      </p:grpSp>
      <p:pic>
        <p:nvPicPr>
          <p:cNvPr id="160" name="Picture 4" descr="Image result for 20p coin">
            <a:extLst>
              <a:ext uri="{FF2B5EF4-FFF2-40B4-BE49-F238E27FC236}">
                <a16:creationId xmlns:a16="http://schemas.microsoft.com/office/drawing/2014/main" xmlns="" id="{616FC25A-1F88-4779-92F9-E5621664806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47986" y="4909099"/>
            <a:ext cx="510882" cy="51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par>
                                <p:cTn id="18" presetID="10" presetClass="entr" presetSubtype="0" fill="hold" nodeType="withEffect">
                                  <p:stCondLst>
                                    <p:cond delay="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par>
                                <p:cTn id="21" presetID="10" presetClass="entr" presetSubtype="0" fill="hold" nodeType="with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500"/>
                                        <p:tgtEl>
                                          <p:spTgt spid="1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500"/>
                                        <p:tgtEl>
                                          <p:spTgt spid="1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384155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Why are we talking about this?</a:t>
            </a:r>
          </a:p>
        </p:txBody>
      </p:sp>
      <p:grpSp>
        <p:nvGrpSpPr>
          <p:cNvPr id="31" name="Group 30">
            <a:extLst>
              <a:ext uri="{FF2B5EF4-FFF2-40B4-BE49-F238E27FC236}">
                <a16:creationId xmlns:a16="http://schemas.microsoft.com/office/drawing/2014/main" xmlns="" id="{25E00B08-21EE-41CC-A8D1-17B9B035DA9F}"/>
              </a:ext>
            </a:extLst>
          </p:cNvPr>
          <p:cNvGrpSpPr/>
          <p:nvPr/>
        </p:nvGrpSpPr>
        <p:grpSpPr>
          <a:xfrm>
            <a:off x="370887" y="831851"/>
            <a:ext cx="3858007" cy="1289180"/>
            <a:chOff x="-3149600" y="2911403"/>
            <a:chExt cx="2409114" cy="682997"/>
          </a:xfrm>
        </p:grpSpPr>
        <p:sp>
          <p:nvSpPr>
            <p:cNvPr id="32" name="Rectangle: Rounded Corners 32">
              <a:extLst>
                <a:ext uri="{FF2B5EF4-FFF2-40B4-BE49-F238E27FC236}">
                  <a16:creationId xmlns:a16="http://schemas.microsoft.com/office/drawing/2014/main" xmlns="" id="{CA6A95B3-C2E8-4B1C-A475-D148743025B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3">
              <a:extLst>
                <a:ext uri="{FF2B5EF4-FFF2-40B4-BE49-F238E27FC236}">
                  <a16:creationId xmlns:a16="http://schemas.microsoft.com/office/drawing/2014/main" xmlns="" id="{41D0871E-E034-4D94-99AE-1D45F6A82910}"/>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On 10</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th</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June, many rich celebrities and ex-footballers will be competing in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Soccer Aid</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to help raise money for UNICEF, a children’s charity.  </a:t>
              </a:r>
            </a:p>
          </p:txBody>
        </p:sp>
      </p:grpSp>
      <p:grpSp>
        <p:nvGrpSpPr>
          <p:cNvPr id="35" name="Group 34">
            <a:extLst>
              <a:ext uri="{FF2B5EF4-FFF2-40B4-BE49-F238E27FC236}">
                <a16:creationId xmlns:a16="http://schemas.microsoft.com/office/drawing/2014/main" xmlns="" id="{C97BC7CF-5407-4574-BEA4-C12606AB8C8A}"/>
              </a:ext>
            </a:extLst>
          </p:cNvPr>
          <p:cNvGrpSpPr/>
          <p:nvPr/>
        </p:nvGrpSpPr>
        <p:grpSpPr>
          <a:xfrm>
            <a:off x="6881940" y="5399770"/>
            <a:ext cx="1954901" cy="1117072"/>
            <a:chOff x="-3149600" y="3715887"/>
            <a:chExt cx="2409114" cy="682997"/>
          </a:xfrm>
          <a:solidFill>
            <a:srgbClr val="E6E6E6"/>
          </a:solidFill>
        </p:grpSpPr>
        <p:sp>
          <p:nvSpPr>
            <p:cNvPr id="36" name="Rectangle: Rounded Corners 35">
              <a:extLst>
                <a:ext uri="{FF2B5EF4-FFF2-40B4-BE49-F238E27FC236}">
                  <a16:creationId xmlns:a16="http://schemas.microsoft.com/office/drawing/2014/main" xmlns="" id="{0552F5F6-5827-4BE4-94C0-9FF40296773E}"/>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7" name="Rectangle: Rounded Corners 36">
              <a:extLst>
                <a:ext uri="{FF2B5EF4-FFF2-40B4-BE49-F238E27FC236}">
                  <a16:creationId xmlns:a16="http://schemas.microsoft.com/office/drawing/2014/main" xmlns="" id="{1D395A79-0C1B-450B-A6CE-DEA12FD51C5A}"/>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Fact!</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last Soccer Aid match raised £6.6</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1</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million!</a:t>
              </a:r>
            </a:p>
          </p:txBody>
        </p:sp>
      </p:grpSp>
      <p:pic>
        <p:nvPicPr>
          <p:cNvPr id="20" name="Picture 19">
            <a:hlinkClick r:id="rId4"/>
            <a:extLst>
              <a:ext uri="{FF2B5EF4-FFF2-40B4-BE49-F238E27FC236}">
                <a16:creationId xmlns:a16="http://schemas.microsoft.com/office/drawing/2014/main" xmlns="" id="{6A8F8C07-175B-456A-B3BC-CDB18874B3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14"/>
          <a:stretch/>
        </p:blipFill>
        <p:spPr>
          <a:xfrm>
            <a:off x="4421740" y="2074679"/>
            <a:ext cx="4351372" cy="1571559"/>
          </a:xfrm>
          <a:prstGeom prst="rect">
            <a:avLst/>
          </a:prstGeom>
        </p:spPr>
      </p:pic>
      <p:sp>
        <p:nvSpPr>
          <p:cNvPr id="2" name="Rectangle 1">
            <a:extLst>
              <a:ext uri="{FF2B5EF4-FFF2-40B4-BE49-F238E27FC236}">
                <a16:creationId xmlns:a16="http://schemas.microsoft.com/office/drawing/2014/main" xmlns="" id="{2D2119FC-2299-44FA-841D-8E64828F210F}"/>
              </a:ext>
            </a:extLst>
          </p:cNvPr>
          <p:cNvSpPr/>
          <p:nvPr/>
        </p:nvSpPr>
        <p:spPr>
          <a:xfrm>
            <a:off x="4462217" y="6630983"/>
            <a:ext cx="4572000" cy="246221"/>
          </a:xfrm>
          <a:prstGeom prst="rect">
            <a:avLst/>
          </a:prstGeom>
        </p:spPr>
        <p:txBody>
          <a:bodyPr>
            <a:spAutoFit/>
          </a:bodyPr>
          <a:lstStyle/>
          <a:p>
            <a:r>
              <a:rPr lang="en-GB" sz="1000" dirty="0"/>
              <a:t>http://viewpure.com/wCCcleGg_F8?start=0&amp;end=0</a:t>
            </a:r>
          </a:p>
        </p:txBody>
      </p:sp>
      <p:grpSp>
        <p:nvGrpSpPr>
          <p:cNvPr id="27" name="Group 26">
            <a:extLst>
              <a:ext uri="{FF2B5EF4-FFF2-40B4-BE49-F238E27FC236}">
                <a16:creationId xmlns:a16="http://schemas.microsoft.com/office/drawing/2014/main" xmlns="" id="{3F4267D1-0541-4A5D-A2DA-D417DF9026CF}"/>
              </a:ext>
            </a:extLst>
          </p:cNvPr>
          <p:cNvGrpSpPr/>
          <p:nvPr/>
        </p:nvGrpSpPr>
        <p:grpSpPr>
          <a:xfrm>
            <a:off x="8312554" y="1800584"/>
            <a:ext cx="568062" cy="538606"/>
            <a:chOff x="-3149600" y="3715884"/>
            <a:chExt cx="2409114" cy="683000"/>
          </a:xfrm>
        </p:grpSpPr>
        <p:sp>
          <p:nvSpPr>
            <p:cNvPr id="28" name="Rectangle: Rounded Corners 27">
              <a:extLst>
                <a:ext uri="{FF2B5EF4-FFF2-40B4-BE49-F238E27FC236}">
                  <a16:creationId xmlns:a16="http://schemas.microsoft.com/office/drawing/2014/main" xmlns="" id="{22CB13A0-A57A-4723-9E13-430964CAAB80}"/>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9" name="Rectangle: Rounded Corners 28">
              <a:extLst>
                <a:ext uri="{FF2B5EF4-FFF2-40B4-BE49-F238E27FC236}">
                  <a16:creationId xmlns:a16="http://schemas.microsoft.com/office/drawing/2014/main" xmlns="" id="{A7220E45-73AA-4093-8295-F550F428774C}"/>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a:ea typeface="Lato" panose="020F0502020204030203" pitchFamily="34" charset="0"/>
                  <a:cs typeface="Century Gothic"/>
                </a:rPr>
                <a:t>0:00-</a:t>
              </a:r>
            </a:p>
            <a:p>
              <a:pPr algn="ctr"/>
              <a:r>
                <a:rPr lang="en-GB" sz="1400" b="1" dirty="0">
                  <a:solidFill>
                    <a:schemeClr val="tx1"/>
                  </a:solidFill>
                  <a:latin typeface="Century Gothic"/>
                  <a:ea typeface="Lato" panose="020F0502020204030203" pitchFamily="34" charset="0"/>
                  <a:cs typeface="Century Gothic"/>
                </a:rPr>
                <a:t>1:05</a:t>
              </a:r>
            </a:p>
          </p:txBody>
        </p:sp>
      </p:grpSp>
      <p:sp>
        <p:nvSpPr>
          <p:cNvPr id="30" name="Cloud 29">
            <a:extLst>
              <a:ext uri="{FF2B5EF4-FFF2-40B4-BE49-F238E27FC236}">
                <a16:creationId xmlns:a16="http://schemas.microsoft.com/office/drawing/2014/main" xmlns="" id="{D9BE1BDC-3153-45E9-9BD2-EDDD3864DDEE}"/>
              </a:ext>
            </a:extLst>
          </p:cNvPr>
          <p:cNvSpPr/>
          <p:nvPr/>
        </p:nvSpPr>
        <p:spPr>
          <a:xfrm>
            <a:off x="4629521" y="643489"/>
            <a:ext cx="3435375" cy="1724680"/>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(2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learn more about Soccer Aid.</a:t>
            </a:r>
          </a:p>
        </p:txBody>
      </p:sp>
      <p:pic>
        <p:nvPicPr>
          <p:cNvPr id="45" name="Picture 44">
            <a:hlinkClick r:id="rId6"/>
            <a:extLst>
              <a:ext uri="{FF2B5EF4-FFF2-40B4-BE49-F238E27FC236}">
                <a16:creationId xmlns:a16="http://schemas.microsoft.com/office/drawing/2014/main" xmlns="" id="{18BB82CC-F1E1-48C9-92FE-A4352488D5C0}"/>
              </a:ext>
            </a:extLst>
          </p:cNvPr>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464033" y="2196365"/>
            <a:ext cx="3435376" cy="3093460"/>
          </a:xfrm>
          <a:prstGeom prst="rect">
            <a:avLst/>
          </a:prstGeom>
        </p:spPr>
      </p:pic>
      <p:grpSp>
        <p:nvGrpSpPr>
          <p:cNvPr id="46" name="Group 45">
            <a:extLst>
              <a:ext uri="{FF2B5EF4-FFF2-40B4-BE49-F238E27FC236}">
                <a16:creationId xmlns:a16="http://schemas.microsoft.com/office/drawing/2014/main" xmlns="" id="{5C6397C1-1778-4B36-A75C-3EB0AA250117}"/>
              </a:ext>
            </a:extLst>
          </p:cNvPr>
          <p:cNvGrpSpPr/>
          <p:nvPr/>
        </p:nvGrpSpPr>
        <p:grpSpPr>
          <a:xfrm>
            <a:off x="6252824" y="3760570"/>
            <a:ext cx="2627791" cy="1517679"/>
            <a:chOff x="-3149600" y="2911403"/>
            <a:chExt cx="2409114" cy="682997"/>
          </a:xfrm>
        </p:grpSpPr>
        <p:sp>
          <p:nvSpPr>
            <p:cNvPr id="47" name="Rectangle: Rounded Corners 32">
              <a:extLst>
                <a:ext uri="{FF2B5EF4-FFF2-40B4-BE49-F238E27FC236}">
                  <a16:creationId xmlns:a16="http://schemas.microsoft.com/office/drawing/2014/main" xmlns="" id="{CDEA7AEB-D758-4702-8C8D-7FAA327FD4DA}"/>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Rectangle: Rounded Corners 33">
              <a:extLst>
                <a:ext uri="{FF2B5EF4-FFF2-40B4-BE49-F238E27FC236}">
                  <a16:creationId xmlns:a16="http://schemas.microsoft.com/office/drawing/2014/main" xmlns="" id="{B8F68E4B-337F-4DCC-9845-8AC12E96FB45}"/>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The money raised will make a difference to children like </a:t>
              </a:r>
              <a:r>
                <a:rPr lang="en-GB" sz="1600" dirty="0" err="1">
                  <a:solidFill>
                    <a:schemeClr val="tx1"/>
                  </a:solidFill>
                  <a:latin typeface="Century Gothic" panose="020B0502020202020204" pitchFamily="34" charset="0"/>
                  <a:ea typeface="Lato" panose="020F0502020204030203" pitchFamily="34" charset="0"/>
                  <a:cs typeface="Lato" panose="020F0502020204030203" pitchFamily="34" charset="0"/>
                </a:rPr>
                <a:t>Sebenele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who face many challenges growing up. </a:t>
              </a:r>
            </a:p>
          </p:txBody>
        </p:sp>
      </p:grpSp>
      <p:pic>
        <p:nvPicPr>
          <p:cNvPr id="5" name="Picture 4">
            <a:extLst>
              <a:ext uri="{FF2B5EF4-FFF2-40B4-BE49-F238E27FC236}">
                <a16:creationId xmlns:a16="http://schemas.microsoft.com/office/drawing/2014/main" xmlns="" id="{6A5E4B19-6F03-42D0-9EFA-D67A3F6FE8A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0032" y="5456745"/>
            <a:ext cx="6247394" cy="1059906"/>
          </a:xfrm>
          <a:prstGeom prst="rect">
            <a:avLst/>
          </a:prstGeom>
        </p:spPr>
      </p:pic>
      <p:sp>
        <p:nvSpPr>
          <p:cNvPr id="3" name="Rectangle 2">
            <a:extLst>
              <a:ext uri="{FF2B5EF4-FFF2-40B4-BE49-F238E27FC236}">
                <a16:creationId xmlns:a16="http://schemas.microsoft.com/office/drawing/2014/main" xmlns="" id="{673C858D-CEE9-4E67-87E5-D345DD203D35}"/>
              </a:ext>
            </a:extLst>
          </p:cNvPr>
          <p:cNvSpPr/>
          <p:nvPr/>
        </p:nvSpPr>
        <p:spPr>
          <a:xfrm>
            <a:off x="0" y="6638279"/>
            <a:ext cx="4572000" cy="215444"/>
          </a:xfrm>
          <a:prstGeom prst="rect">
            <a:avLst/>
          </a:prstGeom>
        </p:spPr>
        <p:txBody>
          <a:bodyPr>
            <a:spAutoFit/>
          </a:bodyPr>
          <a:lstStyle/>
          <a:p>
            <a:r>
              <a:rPr lang="en-GB" sz="800" dirty="0"/>
              <a:t>https://app.aframe.com/links/d47c3476dcf4e38b7b0f4e16773dad5f</a:t>
            </a:r>
          </a:p>
        </p:txBody>
      </p:sp>
      <p:grpSp>
        <p:nvGrpSpPr>
          <p:cNvPr id="24" name="Group 23">
            <a:extLst>
              <a:ext uri="{FF2B5EF4-FFF2-40B4-BE49-F238E27FC236}">
                <a16:creationId xmlns:a16="http://schemas.microsoft.com/office/drawing/2014/main" xmlns="" id="{4BBE6B3D-1325-4AA8-A2F4-D78F53F42A08}"/>
              </a:ext>
            </a:extLst>
          </p:cNvPr>
          <p:cNvGrpSpPr/>
          <p:nvPr/>
        </p:nvGrpSpPr>
        <p:grpSpPr>
          <a:xfrm>
            <a:off x="269540" y="2173378"/>
            <a:ext cx="568062" cy="538606"/>
            <a:chOff x="-3149600" y="3715884"/>
            <a:chExt cx="2409114" cy="683000"/>
          </a:xfrm>
        </p:grpSpPr>
        <p:sp>
          <p:nvSpPr>
            <p:cNvPr id="25" name="Rectangle: Rounded Corners 24">
              <a:extLst>
                <a:ext uri="{FF2B5EF4-FFF2-40B4-BE49-F238E27FC236}">
                  <a16:creationId xmlns:a16="http://schemas.microsoft.com/office/drawing/2014/main" xmlns="" id="{68DF30BD-C2A8-4725-9D9D-DCE7B2A9F906}"/>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6" name="Rectangle: Rounded Corners 25">
              <a:extLst>
                <a:ext uri="{FF2B5EF4-FFF2-40B4-BE49-F238E27FC236}">
                  <a16:creationId xmlns:a16="http://schemas.microsoft.com/office/drawing/2014/main" xmlns="" id="{CD785CAB-D138-4316-9C9C-C9783D217178}"/>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a:ea typeface="Lato" panose="020F0502020204030203" pitchFamily="34" charset="0"/>
                  <a:cs typeface="Century Gothic"/>
                </a:rPr>
                <a:t>0:00-</a:t>
              </a:r>
            </a:p>
            <a:p>
              <a:pPr algn="ctr"/>
              <a:r>
                <a:rPr lang="en-GB" sz="1400" b="1" dirty="0">
                  <a:solidFill>
                    <a:schemeClr val="tx1"/>
                  </a:solidFill>
                  <a:latin typeface="Century Gothic"/>
                  <a:ea typeface="Lato" panose="020F0502020204030203" pitchFamily="34" charset="0"/>
                  <a:cs typeface="Century Gothic"/>
                </a:rPr>
                <a:t>1:24</a:t>
              </a:r>
            </a:p>
          </p:txBody>
        </p:sp>
      </p:grpSp>
      <p:sp>
        <p:nvSpPr>
          <p:cNvPr id="34" name="Cloud 33">
            <a:extLst>
              <a:ext uri="{FF2B5EF4-FFF2-40B4-BE49-F238E27FC236}">
                <a16:creationId xmlns:a16="http://schemas.microsoft.com/office/drawing/2014/main" xmlns="" id="{B6A9721D-3C93-4353-AEE3-970BEE501429}"/>
              </a:ext>
            </a:extLst>
          </p:cNvPr>
          <p:cNvSpPr/>
          <p:nvPr/>
        </p:nvSpPr>
        <p:spPr>
          <a:xfrm>
            <a:off x="2704052" y="3767866"/>
            <a:ext cx="3435375" cy="1972756"/>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Class Activity (2 mins)</a:t>
            </a:r>
            <a:r>
              <a:rPr lang="en-GB" sz="1600" dirty="0">
                <a:latin typeface="Century Gothic" panose="020B0502020202020204" pitchFamily="34" charset="0"/>
                <a:ea typeface="Lato" panose="020F0502020204030203" pitchFamily="34" charset="0"/>
                <a:cs typeface="Lato" panose="020F0502020204030203" pitchFamily="34" charset="0"/>
              </a:rPr>
              <a:t>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hear how UNICEF is helping children like </a:t>
            </a:r>
            <a:r>
              <a:rPr lang="en-GB" sz="1600" dirty="0" err="1">
                <a:solidFill>
                  <a:schemeClr val="tx1"/>
                </a:solidFill>
                <a:latin typeface="Century Gothic" panose="020B0502020202020204" pitchFamily="34" charset="0"/>
                <a:ea typeface="Lato" panose="020F0502020204030203" pitchFamily="34" charset="0"/>
                <a:cs typeface="Lato" panose="020F0502020204030203" pitchFamily="34" charset="0"/>
              </a:rPr>
              <a:t>Sebenele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t>
            </a:r>
            <a:endParaRPr lang="en-GB" sz="1600" dirty="0">
              <a:solidFill>
                <a:schemeClr val="tx1"/>
              </a:solidFill>
            </a:endParaRPr>
          </a:p>
        </p:txBody>
      </p:sp>
    </p:spTree>
    <p:extLst>
      <p:ext uri="{BB962C8B-B14F-4D97-AF65-F5344CB8AC3E}">
        <p14:creationId xmlns:p14="http://schemas.microsoft.com/office/powerpoint/2010/main" val="14553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1260805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3" name="Right Triangle 32"/>
          <p:cNvSpPr/>
          <p:nvPr/>
        </p:nvSpPr>
        <p:spPr>
          <a:xfrm flipH="1">
            <a:off x="175612" y="183883"/>
            <a:ext cx="8860880" cy="6510124"/>
          </a:xfrm>
          <a:prstGeom prst="rtTriangle">
            <a:avLst/>
          </a:prstGeom>
          <a:solidFill>
            <a:srgbClr val="97E8D7">
              <a:alpha val="20000"/>
            </a:srgbClr>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Triangle 43"/>
          <p:cNvSpPr/>
          <p:nvPr/>
        </p:nvSpPr>
        <p:spPr>
          <a:xfrm rot="10800000" flipH="1">
            <a:off x="175614" y="173936"/>
            <a:ext cx="8860880" cy="6510124"/>
          </a:xfrm>
          <a:prstGeom prst="rtTriangle">
            <a:avLst/>
          </a:prstGeom>
          <a:solidFill>
            <a:srgbClr val="BD60EF">
              <a:alpha val="20000"/>
            </a:srgbClr>
          </a:solidFill>
          <a:ln>
            <a:solidFill>
              <a:srgbClr val="BD60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hape 108"/>
          <p:cNvSpPr/>
          <p:nvPr/>
        </p:nvSpPr>
        <p:spPr>
          <a:xfrm>
            <a:off x="141556" y="111776"/>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110" name="Shape 110"/>
          <p:cNvSpPr txBox="1">
            <a:spLocks noGrp="1"/>
          </p:cNvSpPr>
          <p:nvPr>
            <p:ph type="sldNum" idx="12"/>
          </p:nvPr>
        </p:nvSpPr>
        <p:spPr>
          <a:xfrm>
            <a:off x="7703820" y="6369182"/>
            <a:ext cx="982979" cy="35229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Lato" panose="020F0502020204030203" pitchFamily="34" charset="0"/>
                <a:ea typeface="Lato" panose="020F0502020204030203" pitchFamily="34" charset="0"/>
                <a:cs typeface="Lato" panose="020F0502020204030203" pitchFamily="34" charset="0"/>
                <a:sym typeface="Calibri"/>
              </a:rPr>
              <a:t>19</a:t>
            </a:fld>
            <a:endParaRPr lang="en-GB" sz="1200" dirty="0">
              <a:solidFill>
                <a:srgbClr val="888888"/>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22"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panose="020F0502020204030203" pitchFamily="34" charset="0"/>
                <a:cs typeface="Century Gothic"/>
                <a:sym typeface="Lato"/>
              </a:rPr>
              <a:t> </a:t>
            </a:r>
            <a:r>
              <a:rPr lang="en-GB" sz="1000" b="0" u="none" dirty="0">
                <a:solidFill>
                  <a:srgbClr val="2D2D2D"/>
                </a:solidFill>
                <a:latin typeface="Century Gothic"/>
                <a:ea typeface="Lato" panose="020F0502020204030203" pitchFamily="34" charset="0"/>
                <a:cs typeface="Century Gothic"/>
                <a:sym typeface="Lato"/>
              </a:rPr>
              <a:t>©VotesForSchools2018</a:t>
            </a:r>
          </a:p>
        </p:txBody>
      </p:sp>
      <p:sp>
        <p:nvSpPr>
          <p:cNvPr id="114" name="Shape 114"/>
          <p:cNvSpPr/>
          <p:nvPr/>
        </p:nvSpPr>
        <p:spPr>
          <a:xfrm>
            <a:off x="2023353"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grpSp>
        <p:nvGrpSpPr>
          <p:cNvPr id="35" name="Group 34"/>
          <p:cNvGrpSpPr/>
          <p:nvPr/>
        </p:nvGrpSpPr>
        <p:grpSpPr>
          <a:xfrm>
            <a:off x="7496174" y="6149341"/>
            <a:ext cx="1287781" cy="444624"/>
            <a:chOff x="105060" y="1931157"/>
            <a:chExt cx="2360114" cy="1967401"/>
          </a:xfrm>
        </p:grpSpPr>
        <p:sp>
          <p:nvSpPr>
            <p:cNvPr id="36" name="Rectangle: Rounded Corners 35"/>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7" name="Rectangle: Rounded Corners 36"/>
            <p:cNvSpPr/>
            <p:nvPr/>
          </p:nvSpPr>
          <p:spPr>
            <a:xfrm>
              <a:off x="105060" y="1931157"/>
              <a:ext cx="2360114" cy="1967401"/>
            </a:xfrm>
            <a:prstGeom prst="roundRect">
              <a:avLst/>
            </a:prstGeom>
            <a:solidFill>
              <a:srgbClr val="BD60EF">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SCHOOL</a:t>
              </a:r>
            </a:p>
          </p:txBody>
        </p:sp>
      </p:gr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grpSp>
        <p:nvGrpSpPr>
          <p:cNvPr id="45" name="Group 44"/>
          <p:cNvGrpSpPr/>
          <p:nvPr/>
        </p:nvGrpSpPr>
        <p:grpSpPr>
          <a:xfrm>
            <a:off x="997369" y="6133737"/>
            <a:ext cx="1259118" cy="460228"/>
            <a:chOff x="105060" y="1931157"/>
            <a:chExt cx="2360114" cy="1967401"/>
          </a:xfrm>
        </p:grpSpPr>
        <p:sp>
          <p:nvSpPr>
            <p:cNvPr id="46" name="Rectangle: Rounded Corners 45"/>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Rectangle: Rounded Corners 46"/>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Big idea</a:t>
              </a:r>
            </a:p>
          </p:txBody>
        </p:sp>
      </p:grpSp>
      <p:grpSp>
        <p:nvGrpSpPr>
          <p:cNvPr id="48" name="Group 47"/>
          <p:cNvGrpSpPr/>
          <p:nvPr/>
        </p:nvGrpSpPr>
        <p:grpSpPr>
          <a:xfrm>
            <a:off x="6666271" y="277546"/>
            <a:ext cx="1452835" cy="460228"/>
            <a:chOff x="105060" y="1931157"/>
            <a:chExt cx="2360114" cy="1967401"/>
          </a:xfrm>
        </p:grpSpPr>
        <p:sp>
          <p:nvSpPr>
            <p:cNvPr id="49" name="Rectangle: Rounded Corners 48"/>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0" name="Rectangle: Rounded Corners 49"/>
            <p:cNvSpPr/>
            <p:nvPr/>
          </p:nvSpPr>
          <p:spPr>
            <a:xfrm>
              <a:off x="105060" y="1931157"/>
              <a:ext cx="2360114" cy="1967401"/>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Quick idea</a:t>
              </a:r>
            </a:p>
          </p:txBody>
        </p:sp>
      </p:grpSp>
      <p:pic>
        <p:nvPicPr>
          <p:cNvPr id="24" name="Picture 23">
            <a:extLst>
              <a:ext uri="{FF2B5EF4-FFF2-40B4-BE49-F238E27FC236}">
                <a16:creationId xmlns:a16="http://schemas.microsoft.com/office/drawing/2014/main" xmlns="" id="{87215460-EFFB-4320-9241-E63D9CCFE223}"/>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469321" y="3592290"/>
            <a:ext cx="2416404" cy="2341429"/>
          </a:xfrm>
          <a:prstGeom prst="rect">
            <a:avLst/>
          </a:prstGeom>
        </p:spPr>
      </p:pic>
      <p:sp>
        <p:nvSpPr>
          <p:cNvPr id="26" name="Cloud 25">
            <a:hlinkClick r:id="rId5"/>
            <a:extLst>
              <a:ext uri="{FF2B5EF4-FFF2-40B4-BE49-F238E27FC236}">
                <a16:creationId xmlns:a16="http://schemas.microsoft.com/office/drawing/2014/main" xmlns="" id="{46A7A335-2103-4D61-A38C-4A4377D4A44D}"/>
              </a:ext>
            </a:extLst>
          </p:cNvPr>
          <p:cNvSpPr/>
          <p:nvPr/>
        </p:nvSpPr>
        <p:spPr>
          <a:xfrm>
            <a:off x="2114188" y="3311864"/>
            <a:ext cx="6384136" cy="3172179"/>
          </a:xfrm>
          <a:prstGeom prst="cloud">
            <a:avLst/>
          </a:prstGeom>
          <a:solidFill>
            <a:srgbClr val="AA32EA"/>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latin typeface="Century Gothic" charset="0"/>
                <a:ea typeface="Century Gothic" charset="0"/>
                <a:cs typeface="Century Gothic" charset="0"/>
              </a:rPr>
              <a:t>Fundraise for Soccer Aid:</a:t>
            </a:r>
          </a:p>
          <a:p>
            <a:pPr algn="ctr"/>
            <a:r>
              <a:rPr lang="en-GB" sz="1600" dirty="0">
                <a:latin typeface="Century Gothic" charset="0"/>
                <a:ea typeface="Century Gothic" charset="0"/>
                <a:cs typeface="Century Gothic" charset="0"/>
              </a:rPr>
              <a:t>Raise money through The Playground Challenge! Design a creative and fun football-themed obstacle course, publicise the event and get people to sponsor you to complete it! Find out more ways to get involved in Soccer Aid 2018 by clicking </a:t>
            </a:r>
            <a:r>
              <a:rPr lang="en-GB" sz="1600" dirty="0">
                <a:latin typeface="Century Gothic" charset="0"/>
                <a:ea typeface="Century Gothic" charset="0"/>
                <a:cs typeface="Century Gothic" charset="0"/>
                <a:hlinkClick r:id="rId6"/>
              </a:rPr>
              <a:t>here</a:t>
            </a:r>
            <a:r>
              <a:rPr lang="en-GB" sz="1600" dirty="0">
                <a:latin typeface="Century Gothic" charset="0"/>
                <a:ea typeface="Century Gothic" charset="0"/>
                <a:cs typeface="Century Gothic" charset="0"/>
              </a:rPr>
              <a:t>. </a:t>
            </a:r>
          </a:p>
        </p:txBody>
      </p:sp>
      <p:pic>
        <p:nvPicPr>
          <p:cNvPr id="27" name="Picture 26">
            <a:extLst>
              <a:ext uri="{FF2B5EF4-FFF2-40B4-BE49-F238E27FC236}">
                <a16:creationId xmlns:a16="http://schemas.microsoft.com/office/drawing/2014/main" xmlns="" id="{C4B261AA-686D-4845-AB10-C7A76DFC3032}"/>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5846314" y="1313523"/>
            <a:ext cx="2860394" cy="1490384"/>
          </a:xfrm>
          <a:prstGeom prst="rect">
            <a:avLst/>
          </a:prstGeom>
        </p:spPr>
      </p:pic>
      <p:sp>
        <p:nvSpPr>
          <p:cNvPr id="28" name="Cloud 27">
            <a:extLst>
              <a:ext uri="{FF2B5EF4-FFF2-40B4-BE49-F238E27FC236}">
                <a16:creationId xmlns:a16="http://schemas.microsoft.com/office/drawing/2014/main" xmlns="" id="{9E92E5E7-F3CB-4199-B143-ABDBE5591744}"/>
              </a:ext>
            </a:extLst>
          </p:cNvPr>
          <p:cNvSpPr/>
          <p:nvPr/>
        </p:nvSpPr>
        <p:spPr>
          <a:xfrm>
            <a:off x="1719330" y="1090926"/>
            <a:ext cx="4704081" cy="2386396"/>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Watch Soccer Aid!</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You can watch the fun game live on ITV on Sunday 10</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th</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June from 8pm. You could even go to the match yourself! Tickets are on sale </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hlinkClick r:id="rId8"/>
              </a:rPr>
              <a:t>here</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31300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xmlns="" id="{4039E874-920D-40EB-B23B-373A746620F4}"/>
              </a:ext>
            </a:extLst>
          </p:cNvPr>
          <p:cNvSpPr/>
          <p:nvPr/>
        </p:nvSpPr>
        <p:spPr>
          <a:xfrm rot="10800000">
            <a:off x="4163098" y="2651600"/>
            <a:ext cx="4837427" cy="4100661"/>
          </a:xfrm>
          <a:custGeom>
            <a:avLst/>
            <a:gdLst>
              <a:gd name="connsiteX0" fmla="*/ 0 w 5099901"/>
              <a:gd name="connsiteY0" fmla="*/ 0 h 4157221"/>
              <a:gd name="connsiteX1" fmla="*/ 28281 w 5099901"/>
              <a:gd name="connsiteY1" fmla="*/ 4138367 h 4157221"/>
              <a:gd name="connsiteX2" fmla="*/ 5099901 w 5099901"/>
              <a:gd name="connsiteY2" fmla="*/ 4157221 h 4157221"/>
              <a:gd name="connsiteX3" fmla="*/ 4242062 w 5099901"/>
              <a:gd name="connsiteY3" fmla="*/ 56561 h 4157221"/>
              <a:gd name="connsiteX4" fmla="*/ 0 w 5099901"/>
              <a:gd name="connsiteY4" fmla="*/ 0 h 4157221"/>
              <a:gd name="connsiteX0" fmla="*/ 0 w 5109328"/>
              <a:gd name="connsiteY0" fmla="*/ 28280 h 4100660"/>
              <a:gd name="connsiteX1" fmla="*/ 37708 w 5109328"/>
              <a:gd name="connsiteY1" fmla="*/ 4081806 h 4100660"/>
              <a:gd name="connsiteX2" fmla="*/ 5109328 w 5109328"/>
              <a:gd name="connsiteY2" fmla="*/ 4100660 h 4100660"/>
              <a:gd name="connsiteX3" fmla="*/ 4251489 w 5109328"/>
              <a:gd name="connsiteY3" fmla="*/ 0 h 4100660"/>
              <a:gd name="connsiteX4" fmla="*/ 0 w 5109328"/>
              <a:gd name="connsiteY4" fmla="*/ 28280 h 4100660"/>
              <a:gd name="connsiteX0" fmla="*/ 0 w 5118754"/>
              <a:gd name="connsiteY0" fmla="*/ 0 h 4119514"/>
              <a:gd name="connsiteX1" fmla="*/ 47134 w 5118754"/>
              <a:gd name="connsiteY1" fmla="*/ 4100660 h 4119514"/>
              <a:gd name="connsiteX2" fmla="*/ 5118754 w 5118754"/>
              <a:gd name="connsiteY2" fmla="*/ 4119514 h 4119514"/>
              <a:gd name="connsiteX3" fmla="*/ 4260915 w 5118754"/>
              <a:gd name="connsiteY3" fmla="*/ 18854 h 4119514"/>
              <a:gd name="connsiteX4" fmla="*/ 0 w 5118754"/>
              <a:gd name="connsiteY4" fmla="*/ 0 h 4119514"/>
              <a:gd name="connsiteX0" fmla="*/ 0 w 5071620"/>
              <a:gd name="connsiteY0" fmla="*/ 0 h 4100661"/>
              <a:gd name="connsiteX1" fmla="*/ 0 w 5071620"/>
              <a:gd name="connsiteY1" fmla="*/ 4081807 h 4100661"/>
              <a:gd name="connsiteX2" fmla="*/ 5071620 w 5071620"/>
              <a:gd name="connsiteY2" fmla="*/ 4100661 h 4100661"/>
              <a:gd name="connsiteX3" fmla="*/ 4213781 w 5071620"/>
              <a:gd name="connsiteY3" fmla="*/ 1 h 4100661"/>
              <a:gd name="connsiteX4" fmla="*/ 0 w 5071620"/>
              <a:gd name="connsiteY4" fmla="*/ 0 h 410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620" h="4100661">
                <a:moveTo>
                  <a:pt x="0" y="0"/>
                </a:moveTo>
                <a:lnTo>
                  <a:pt x="0" y="4081807"/>
                </a:lnTo>
                <a:lnTo>
                  <a:pt x="5071620" y="4100661"/>
                </a:lnTo>
                <a:lnTo>
                  <a:pt x="4213781" y="1"/>
                </a:lnTo>
                <a:lnTo>
                  <a:pt x="0" y="0"/>
                </a:lnTo>
                <a:close/>
              </a:path>
            </a:pathLst>
          </a:custGeom>
          <a:solidFill>
            <a:srgbClr val="E5C1F9">
              <a:alpha val="4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AB446B80-2670-41F3-855E-B5C74441FEAA}"/>
              </a:ext>
            </a:extLst>
          </p:cNvPr>
          <p:cNvSpPr/>
          <p:nvPr/>
        </p:nvSpPr>
        <p:spPr>
          <a:xfrm>
            <a:off x="113122" y="2658359"/>
            <a:ext cx="4837427" cy="4100661"/>
          </a:xfrm>
          <a:custGeom>
            <a:avLst/>
            <a:gdLst>
              <a:gd name="connsiteX0" fmla="*/ 0 w 5099901"/>
              <a:gd name="connsiteY0" fmla="*/ 0 h 4157221"/>
              <a:gd name="connsiteX1" fmla="*/ 28281 w 5099901"/>
              <a:gd name="connsiteY1" fmla="*/ 4138367 h 4157221"/>
              <a:gd name="connsiteX2" fmla="*/ 5099901 w 5099901"/>
              <a:gd name="connsiteY2" fmla="*/ 4157221 h 4157221"/>
              <a:gd name="connsiteX3" fmla="*/ 4242062 w 5099901"/>
              <a:gd name="connsiteY3" fmla="*/ 56561 h 4157221"/>
              <a:gd name="connsiteX4" fmla="*/ 0 w 5099901"/>
              <a:gd name="connsiteY4" fmla="*/ 0 h 4157221"/>
              <a:gd name="connsiteX0" fmla="*/ 0 w 5109328"/>
              <a:gd name="connsiteY0" fmla="*/ 28280 h 4100660"/>
              <a:gd name="connsiteX1" fmla="*/ 37708 w 5109328"/>
              <a:gd name="connsiteY1" fmla="*/ 4081806 h 4100660"/>
              <a:gd name="connsiteX2" fmla="*/ 5109328 w 5109328"/>
              <a:gd name="connsiteY2" fmla="*/ 4100660 h 4100660"/>
              <a:gd name="connsiteX3" fmla="*/ 4251489 w 5109328"/>
              <a:gd name="connsiteY3" fmla="*/ 0 h 4100660"/>
              <a:gd name="connsiteX4" fmla="*/ 0 w 5109328"/>
              <a:gd name="connsiteY4" fmla="*/ 28280 h 4100660"/>
              <a:gd name="connsiteX0" fmla="*/ 0 w 5118754"/>
              <a:gd name="connsiteY0" fmla="*/ 0 h 4119514"/>
              <a:gd name="connsiteX1" fmla="*/ 47134 w 5118754"/>
              <a:gd name="connsiteY1" fmla="*/ 4100660 h 4119514"/>
              <a:gd name="connsiteX2" fmla="*/ 5118754 w 5118754"/>
              <a:gd name="connsiteY2" fmla="*/ 4119514 h 4119514"/>
              <a:gd name="connsiteX3" fmla="*/ 4260915 w 5118754"/>
              <a:gd name="connsiteY3" fmla="*/ 18854 h 4119514"/>
              <a:gd name="connsiteX4" fmla="*/ 0 w 5118754"/>
              <a:gd name="connsiteY4" fmla="*/ 0 h 4119514"/>
              <a:gd name="connsiteX0" fmla="*/ 0 w 5071620"/>
              <a:gd name="connsiteY0" fmla="*/ 0 h 4100661"/>
              <a:gd name="connsiteX1" fmla="*/ 0 w 5071620"/>
              <a:gd name="connsiteY1" fmla="*/ 4081807 h 4100661"/>
              <a:gd name="connsiteX2" fmla="*/ 5071620 w 5071620"/>
              <a:gd name="connsiteY2" fmla="*/ 4100661 h 4100661"/>
              <a:gd name="connsiteX3" fmla="*/ 4213781 w 5071620"/>
              <a:gd name="connsiteY3" fmla="*/ 1 h 4100661"/>
              <a:gd name="connsiteX4" fmla="*/ 0 w 5071620"/>
              <a:gd name="connsiteY4" fmla="*/ 0 h 410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1620" h="4100661">
                <a:moveTo>
                  <a:pt x="0" y="0"/>
                </a:moveTo>
                <a:lnTo>
                  <a:pt x="0" y="4081807"/>
                </a:lnTo>
                <a:lnTo>
                  <a:pt x="5071620" y="4100661"/>
                </a:lnTo>
                <a:lnTo>
                  <a:pt x="4213781" y="1"/>
                </a:lnTo>
                <a:lnTo>
                  <a:pt x="0" y="0"/>
                </a:lnTo>
                <a:close/>
              </a:path>
            </a:pathLst>
          </a:custGeom>
          <a:solidFill>
            <a:srgbClr val="E5C1F9">
              <a:alpha val="4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48" name="Picture 24" descr="Image result for house UK">
            <a:extLst>
              <a:ext uri="{FF2B5EF4-FFF2-40B4-BE49-F238E27FC236}">
                <a16:creationId xmlns:a16="http://schemas.microsoft.com/office/drawing/2014/main" xmlns="" id="{C807877D-AE18-4FB4-952A-74DA5AF86D4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3402" y="808360"/>
            <a:ext cx="2407236" cy="16693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holiday">
            <a:extLst>
              <a:ext uri="{FF2B5EF4-FFF2-40B4-BE49-F238E27FC236}">
                <a16:creationId xmlns:a16="http://schemas.microsoft.com/office/drawing/2014/main" xmlns="" id="{CB1F0768-E875-4BED-971B-025A6F6FD36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9832" y="349151"/>
            <a:ext cx="2668589" cy="1779060"/>
          </a:xfrm>
          <a:prstGeom prst="rect">
            <a:avLst/>
          </a:prstGeom>
          <a:noFill/>
          <a:extLst>
            <a:ext uri="{909E8E84-426E-40DD-AFC4-6F175D3DCCD1}">
              <a14:hiddenFill xmlns:a14="http://schemas.microsoft.com/office/drawing/2010/main">
                <a:solidFill>
                  <a:srgbClr val="FFFFFF"/>
                </a:solidFill>
              </a14:hiddenFill>
            </a:ext>
          </a:extLst>
        </p:spPr>
      </p:pic>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136794" y="183310"/>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Starter</a:t>
            </a:r>
          </a:p>
        </p:txBody>
      </p:sp>
      <p:grpSp>
        <p:nvGrpSpPr>
          <p:cNvPr id="31" name="Group 30">
            <a:extLst>
              <a:ext uri="{FF2B5EF4-FFF2-40B4-BE49-F238E27FC236}">
                <a16:creationId xmlns:a16="http://schemas.microsoft.com/office/drawing/2014/main" xmlns="" id="{25E00B08-21EE-41CC-A8D1-17B9B035DA9F}"/>
              </a:ext>
            </a:extLst>
          </p:cNvPr>
          <p:cNvGrpSpPr/>
          <p:nvPr/>
        </p:nvGrpSpPr>
        <p:grpSpPr>
          <a:xfrm>
            <a:off x="1476549" y="272664"/>
            <a:ext cx="4518898" cy="464173"/>
            <a:chOff x="-3149600" y="2911403"/>
            <a:chExt cx="2409114" cy="682997"/>
          </a:xfrm>
        </p:grpSpPr>
        <p:sp>
          <p:nvSpPr>
            <p:cNvPr id="32" name="Rectangle: Rounded Corners 32">
              <a:extLst>
                <a:ext uri="{FF2B5EF4-FFF2-40B4-BE49-F238E27FC236}">
                  <a16:creationId xmlns:a16="http://schemas.microsoft.com/office/drawing/2014/main" xmlns="" id="{CA6A95B3-C2E8-4B1C-A475-D148743025B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Rounded Corners 33">
              <a:extLst>
                <a:ext uri="{FF2B5EF4-FFF2-40B4-BE49-F238E27FC236}">
                  <a16:creationId xmlns:a16="http://schemas.microsoft.com/office/drawing/2014/main" xmlns="" id="{41D0871E-E034-4D94-99AE-1D45F6A82910}"/>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Imagine you earned enough money to…</a:t>
              </a:r>
            </a:p>
          </p:txBody>
        </p:sp>
      </p:grpSp>
      <p:grpSp>
        <p:nvGrpSpPr>
          <p:cNvPr id="22" name="Group 21">
            <a:extLst>
              <a:ext uri="{FF2B5EF4-FFF2-40B4-BE49-F238E27FC236}">
                <a16:creationId xmlns:a16="http://schemas.microsoft.com/office/drawing/2014/main" xmlns="" id="{8A7DFECA-F2B7-41A1-89B5-5210CA387E3D}"/>
              </a:ext>
            </a:extLst>
          </p:cNvPr>
          <p:cNvGrpSpPr/>
          <p:nvPr/>
        </p:nvGrpSpPr>
        <p:grpSpPr>
          <a:xfrm>
            <a:off x="5450404" y="2118784"/>
            <a:ext cx="3433195" cy="464173"/>
            <a:chOff x="-3149600" y="2911403"/>
            <a:chExt cx="2409114" cy="682997"/>
          </a:xfrm>
        </p:grpSpPr>
        <p:sp>
          <p:nvSpPr>
            <p:cNvPr id="23" name="Rectangle: Rounded Corners 32">
              <a:extLst>
                <a:ext uri="{FF2B5EF4-FFF2-40B4-BE49-F238E27FC236}">
                  <a16:creationId xmlns:a16="http://schemas.microsoft.com/office/drawing/2014/main" xmlns="" id="{54528F3F-0119-4449-B4FC-57506F7B45DF}"/>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7" name="Rectangle: Rounded Corners 33">
              <a:extLst>
                <a:ext uri="{FF2B5EF4-FFF2-40B4-BE49-F238E27FC236}">
                  <a16:creationId xmlns:a16="http://schemas.microsoft.com/office/drawing/2014/main" xmlns="" id="{94C08ED8-B3A8-458C-B9AE-819E947D3095}"/>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and go on holiday every year.</a:t>
              </a:r>
            </a:p>
          </p:txBody>
        </p:sp>
      </p:grpSp>
      <p:pic>
        <p:nvPicPr>
          <p:cNvPr id="9" name="Picture 8">
            <a:extLst>
              <a:ext uri="{FF2B5EF4-FFF2-40B4-BE49-F238E27FC236}">
                <a16:creationId xmlns:a16="http://schemas.microsoft.com/office/drawing/2014/main" xmlns="" id="{D2B1517C-2E69-4609-B0A9-A8FD93E6C6A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60480" y="5301169"/>
            <a:ext cx="1461547" cy="1279047"/>
          </a:xfrm>
          <a:prstGeom prst="rect">
            <a:avLst/>
          </a:prstGeom>
        </p:spPr>
      </p:pic>
      <p:pic>
        <p:nvPicPr>
          <p:cNvPr id="1028" name="Picture 4" descr="Image result for cancer research">
            <a:extLst>
              <a:ext uri="{FF2B5EF4-FFF2-40B4-BE49-F238E27FC236}">
                <a16:creationId xmlns:a16="http://schemas.microsoft.com/office/drawing/2014/main" xmlns="" id="{B6BF3128-1543-4388-809C-5B53CC2EB2C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576327" y="4361862"/>
            <a:ext cx="2196168" cy="845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SPCA">
            <a:extLst>
              <a:ext uri="{FF2B5EF4-FFF2-40B4-BE49-F238E27FC236}">
                <a16:creationId xmlns:a16="http://schemas.microsoft.com/office/drawing/2014/main" xmlns="" id="{3155F971-8DDE-455E-8407-6B7DA673061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34876" y="5571222"/>
            <a:ext cx="1676149" cy="10158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lht6-1.xx.fbcdn.net/v/t1.0-1/p200x200/15871499_10154893828771880_838936490625360055_n.jpg?_nc_cat=0&amp;oh=3048f945f741ec42fc911e2e87d35163&amp;oe=5B897F67">
            <a:extLst>
              <a:ext uri="{FF2B5EF4-FFF2-40B4-BE49-F238E27FC236}">
                <a16:creationId xmlns:a16="http://schemas.microsoft.com/office/drawing/2014/main" xmlns="" id="{6CBAE923-5184-4E54-9FEB-A293F0B8289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39343" y="4343658"/>
            <a:ext cx="1216668" cy="12166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ford fiesta">
            <a:extLst>
              <a:ext uri="{FF2B5EF4-FFF2-40B4-BE49-F238E27FC236}">
                <a16:creationId xmlns:a16="http://schemas.microsoft.com/office/drawing/2014/main" xmlns="" id="{3F438B63-0750-4DC6-9F98-C8DFA034DE1C}"/>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928767" y="811486"/>
            <a:ext cx="2265849" cy="14071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HUGE HOUSE with pool">
            <a:extLst>
              <a:ext uri="{FF2B5EF4-FFF2-40B4-BE49-F238E27FC236}">
                <a16:creationId xmlns:a16="http://schemas.microsoft.com/office/drawing/2014/main" xmlns="" id="{61884F8D-F6E8-4AFF-8639-74BB4F81501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63373" y="4353535"/>
            <a:ext cx="3558526" cy="219205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A77290B9-C305-4C42-B0C6-2B406A0F7970}"/>
              </a:ext>
            </a:extLst>
          </p:cNvPr>
          <p:cNvGrpSpPr/>
          <p:nvPr/>
        </p:nvGrpSpPr>
        <p:grpSpPr>
          <a:xfrm>
            <a:off x="2911680" y="2108732"/>
            <a:ext cx="2282935" cy="464173"/>
            <a:chOff x="-3149600" y="2911403"/>
            <a:chExt cx="2409114" cy="682997"/>
          </a:xfrm>
        </p:grpSpPr>
        <p:sp>
          <p:nvSpPr>
            <p:cNvPr id="43" name="Rectangle: Rounded Corners 32">
              <a:extLst>
                <a:ext uri="{FF2B5EF4-FFF2-40B4-BE49-F238E27FC236}">
                  <a16:creationId xmlns:a16="http://schemas.microsoft.com/office/drawing/2014/main" xmlns="" id="{2D211BCF-F4C9-4F40-AC36-B40AACB79FAE}"/>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Rectangle: Rounded Corners 33">
              <a:extLst>
                <a:ext uri="{FF2B5EF4-FFF2-40B4-BE49-F238E27FC236}">
                  <a16:creationId xmlns:a16="http://schemas.microsoft.com/office/drawing/2014/main" xmlns="" id="{B39ECA0F-6E60-4A92-9224-9BD927455A0A}"/>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drive a nice car,</a:t>
              </a:r>
            </a:p>
          </p:txBody>
        </p:sp>
      </p:grpSp>
      <p:grpSp>
        <p:nvGrpSpPr>
          <p:cNvPr id="46" name="Group 45">
            <a:extLst>
              <a:ext uri="{FF2B5EF4-FFF2-40B4-BE49-F238E27FC236}">
                <a16:creationId xmlns:a16="http://schemas.microsoft.com/office/drawing/2014/main" xmlns="" id="{1C383DE9-EF4A-43A5-9FDB-C89FEBEE40AA}"/>
              </a:ext>
            </a:extLst>
          </p:cNvPr>
          <p:cNvGrpSpPr/>
          <p:nvPr/>
        </p:nvGrpSpPr>
        <p:grpSpPr>
          <a:xfrm>
            <a:off x="1495136" y="2727887"/>
            <a:ext cx="5067823" cy="435538"/>
            <a:chOff x="-3149600" y="3715884"/>
            <a:chExt cx="2409114" cy="683000"/>
          </a:xfrm>
        </p:grpSpPr>
        <p:sp>
          <p:nvSpPr>
            <p:cNvPr id="47" name="Rectangle: Rounded Corners 46">
              <a:extLst>
                <a:ext uri="{FF2B5EF4-FFF2-40B4-BE49-F238E27FC236}">
                  <a16:creationId xmlns:a16="http://schemas.microsoft.com/office/drawing/2014/main" xmlns="" id="{9CFCFE93-1EC2-4FD7-A851-F2F8F9FB9225}"/>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Rectangle: Rounded Corners 47">
              <a:extLst>
                <a:ext uri="{FF2B5EF4-FFF2-40B4-BE49-F238E27FC236}">
                  <a16:creationId xmlns:a16="http://schemas.microsoft.com/office/drawing/2014/main" xmlns="" id="{0945C48D-130A-40C7-858C-9EFE64597255}"/>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If you became a millionaire overnight, would you:</a:t>
              </a:r>
              <a:endParaRPr lang="en-GB" sz="1600" baseline="30000" dirty="0">
                <a:solidFill>
                  <a:schemeClr val="tx1"/>
                </a:solidFill>
                <a:latin typeface="Century Gothic"/>
                <a:ea typeface="Lato" panose="020F0502020204030203" pitchFamily="34" charset="0"/>
                <a:cs typeface="Century Gothic"/>
              </a:endParaRPr>
            </a:p>
          </p:txBody>
        </p:sp>
      </p:grpSp>
      <p:grpSp>
        <p:nvGrpSpPr>
          <p:cNvPr id="51" name="Group 50">
            <a:extLst>
              <a:ext uri="{FF2B5EF4-FFF2-40B4-BE49-F238E27FC236}">
                <a16:creationId xmlns:a16="http://schemas.microsoft.com/office/drawing/2014/main" xmlns="" id="{CBF30105-30AA-4BC9-B227-B8DC9227B330}"/>
              </a:ext>
            </a:extLst>
          </p:cNvPr>
          <p:cNvGrpSpPr/>
          <p:nvPr/>
        </p:nvGrpSpPr>
        <p:grpSpPr>
          <a:xfrm>
            <a:off x="437477" y="3363277"/>
            <a:ext cx="3656234" cy="809585"/>
            <a:chOff x="-3149600" y="3715884"/>
            <a:chExt cx="2409114" cy="683000"/>
          </a:xfrm>
          <a:solidFill>
            <a:schemeClr val="bg1">
              <a:lumMod val="95000"/>
            </a:schemeClr>
          </a:solidFill>
        </p:grpSpPr>
        <p:sp>
          <p:nvSpPr>
            <p:cNvPr id="52" name="Rectangle: Rounded Corners 51">
              <a:extLst>
                <a:ext uri="{FF2B5EF4-FFF2-40B4-BE49-F238E27FC236}">
                  <a16:creationId xmlns:a16="http://schemas.microsoft.com/office/drawing/2014/main" xmlns="" id="{45D99779-4A98-492D-9BB8-85EF22B3943D}"/>
                </a:ext>
              </a:extLst>
            </p:cNvPr>
            <p:cNvSpPr/>
            <p:nvPr/>
          </p:nvSpPr>
          <p:spPr>
            <a:xfrm>
              <a:off x="-3149600" y="3715887"/>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53" name="Rectangle: Rounded Corners 52">
              <a:extLst>
                <a:ext uri="{FF2B5EF4-FFF2-40B4-BE49-F238E27FC236}">
                  <a16:creationId xmlns:a16="http://schemas.microsoft.com/office/drawing/2014/main" xmlns="" id="{618D8F30-5B2B-4706-8032-42420C20E9FE}"/>
                </a:ext>
              </a:extLst>
            </p:cNvPr>
            <p:cNvSpPr/>
            <p:nvPr/>
          </p:nvSpPr>
          <p:spPr>
            <a:xfrm>
              <a:off x="-3149600" y="3715884"/>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Lato" panose="020F0502020204030203" pitchFamily="34" charset="0"/>
                  <a:cs typeface="Century Gothic"/>
                </a:rPr>
                <a:t>A) </a:t>
              </a:r>
              <a:r>
                <a:rPr lang="en-GB" sz="1600" dirty="0">
                  <a:solidFill>
                    <a:schemeClr val="tx1"/>
                  </a:solidFill>
                  <a:latin typeface="Century Gothic"/>
                  <a:ea typeface="Lato" panose="020F0502020204030203" pitchFamily="34" charset="0"/>
                  <a:cs typeface="Century Gothic"/>
                </a:rPr>
                <a:t>Buy a mansion, a fancy car or go on more holidays…</a:t>
              </a:r>
              <a:endParaRPr lang="en-GB" sz="1600" b="1" baseline="30000" dirty="0">
                <a:solidFill>
                  <a:schemeClr val="tx1"/>
                </a:solidFill>
                <a:latin typeface="Century Gothic"/>
                <a:ea typeface="Lato" panose="020F0502020204030203" pitchFamily="34" charset="0"/>
                <a:cs typeface="Century Gothic"/>
              </a:endParaRPr>
            </a:p>
          </p:txBody>
        </p:sp>
      </p:grpSp>
      <p:grpSp>
        <p:nvGrpSpPr>
          <p:cNvPr id="54" name="Group 53">
            <a:extLst>
              <a:ext uri="{FF2B5EF4-FFF2-40B4-BE49-F238E27FC236}">
                <a16:creationId xmlns:a16="http://schemas.microsoft.com/office/drawing/2014/main" xmlns="" id="{6ED4FAE3-3412-4C74-928A-AD698BB610E4}"/>
              </a:ext>
            </a:extLst>
          </p:cNvPr>
          <p:cNvGrpSpPr/>
          <p:nvPr/>
        </p:nvGrpSpPr>
        <p:grpSpPr>
          <a:xfrm>
            <a:off x="5071297" y="3350515"/>
            <a:ext cx="3590597" cy="822343"/>
            <a:chOff x="-3149600" y="3715884"/>
            <a:chExt cx="2409114" cy="683000"/>
          </a:xfrm>
          <a:solidFill>
            <a:schemeClr val="bg1">
              <a:lumMod val="95000"/>
            </a:schemeClr>
          </a:solidFill>
        </p:grpSpPr>
        <p:sp>
          <p:nvSpPr>
            <p:cNvPr id="55" name="Rectangle: Rounded Corners 54">
              <a:extLst>
                <a:ext uri="{FF2B5EF4-FFF2-40B4-BE49-F238E27FC236}">
                  <a16:creationId xmlns:a16="http://schemas.microsoft.com/office/drawing/2014/main" xmlns="" id="{3FD872FB-7785-4D17-839E-11384AB3CE2A}"/>
                </a:ext>
              </a:extLst>
            </p:cNvPr>
            <p:cNvSpPr/>
            <p:nvPr/>
          </p:nvSpPr>
          <p:spPr>
            <a:xfrm>
              <a:off x="-3149600" y="3715887"/>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56" name="Rectangle: Rounded Corners 55">
              <a:extLst>
                <a:ext uri="{FF2B5EF4-FFF2-40B4-BE49-F238E27FC236}">
                  <a16:creationId xmlns:a16="http://schemas.microsoft.com/office/drawing/2014/main" xmlns="" id="{5FE6DBB0-3238-4085-A5C5-7D38862D15B9}"/>
                </a:ext>
              </a:extLst>
            </p:cNvPr>
            <p:cNvSpPr/>
            <p:nvPr/>
          </p:nvSpPr>
          <p:spPr>
            <a:xfrm>
              <a:off x="-3149600" y="3715884"/>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Lato" panose="020F0502020204030203" pitchFamily="34" charset="0"/>
                  <a:cs typeface="Century Gothic"/>
                </a:rPr>
                <a:t>B) </a:t>
              </a:r>
              <a:r>
                <a:rPr lang="en-GB" sz="1600" dirty="0">
                  <a:solidFill>
                    <a:schemeClr val="tx1"/>
                  </a:solidFill>
                  <a:latin typeface="Century Gothic"/>
                  <a:ea typeface="Lato" panose="020F0502020204030203" pitchFamily="34" charset="0"/>
                  <a:cs typeface="Century Gothic"/>
                </a:rPr>
                <a:t>Donate </a:t>
              </a:r>
              <a:r>
                <a:rPr lang="en-GB" sz="1600" dirty="0" smtClean="0">
                  <a:solidFill>
                    <a:schemeClr val="tx1"/>
                  </a:solidFill>
                  <a:latin typeface="Century Gothic"/>
                  <a:ea typeface="Lato" panose="020F0502020204030203" pitchFamily="34" charset="0"/>
                  <a:cs typeface="Century Gothic"/>
                </a:rPr>
                <a:t>all the </a:t>
              </a:r>
              <a:r>
                <a:rPr lang="en-GB" sz="1600" dirty="0">
                  <a:solidFill>
                    <a:schemeClr val="tx1"/>
                  </a:solidFill>
                  <a:latin typeface="Century Gothic"/>
                  <a:ea typeface="Lato" panose="020F0502020204030203" pitchFamily="34" charset="0"/>
                  <a:cs typeface="Century Gothic"/>
                </a:rPr>
                <a:t>extra money to a charity.</a:t>
              </a:r>
              <a:endParaRPr lang="en-GB" sz="1600" b="1" baseline="30000" dirty="0">
                <a:solidFill>
                  <a:schemeClr val="tx1"/>
                </a:solidFill>
                <a:latin typeface="Century Gothic"/>
                <a:ea typeface="Lato" panose="020F0502020204030203" pitchFamily="34" charset="0"/>
                <a:cs typeface="Century Gothic"/>
              </a:endParaRPr>
            </a:p>
          </p:txBody>
        </p:sp>
      </p:grpSp>
      <p:grpSp>
        <p:nvGrpSpPr>
          <p:cNvPr id="57" name="Group 56">
            <a:extLst>
              <a:ext uri="{FF2B5EF4-FFF2-40B4-BE49-F238E27FC236}">
                <a16:creationId xmlns:a16="http://schemas.microsoft.com/office/drawing/2014/main" xmlns="" id="{90F35C76-D9F8-4411-8959-8B907DCFE7CE}"/>
              </a:ext>
            </a:extLst>
          </p:cNvPr>
          <p:cNvGrpSpPr/>
          <p:nvPr/>
        </p:nvGrpSpPr>
        <p:grpSpPr>
          <a:xfrm>
            <a:off x="4205188" y="3515840"/>
            <a:ext cx="720480" cy="513633"/>
            <a:chOff x="-3149600" y="3715884"/>
            <a:chExt cx="2409114" cy="683000"/>
          </a:xfrm>
        </p:grpSpPr>
        <p:sp>
          <p:nvSpPr>
            <p:cNvPr id="58" name="Rectangle: Rounded Corners 57">
              <a:extLst>
                <a:ext uri="{FF2B5EF4-FFF2-40B4-BE49-F238E27FC236}">
                  <a16:creationId xmlns:a16="http://schemas.microsoft.com/office/drawing/2014/main" xmlns="" id="{3FFC4FF2-B758-4D47-BC69-18E6109D27A2}"/>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59" name="Rectangle: Rounded Corners 58">
              <a:extLst>
                <a:ext uri="{FF2B5EF4-FFF2-40B4-BE49-F238E27FC236}">
                  <a16:creationId xmlns:a16="http://schemas.microsoft.com/office/drawing/2014/main" xmlns="" id="{0D8B3519-A1C4-4C21-8B00-653660C10640}"/>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tx1"/>
                  </a:solidFill>
                  <a:latin typeface="Century Gothic"/>
                  <a:ea typeface="Lato" panose="020F0502020204030203" pitchFamily="34" charset="0"/>
                  <a:cs typeface="Century Gothic"/>
                </a:rPr>
                <a:t>OR</a:t>
              </a:r>
              <a:endParaRPr lang="en-GB" sz="2400" b="1" baseline="30000" dirty="0">
                <a:solidFill>
                  <a:schemeClr val="tx1"/>
                </a:solidFill>
                <a:latin typeface="Century Gothic"/>
                <a:ea typeface="Lato" panose="020F0502020204030203" pitchFamily="34" charset="0"/>
                <a:cs typeface="Century Gothic"/>
              </a:endParaRPr>
            </a:p>
          </p:txBody>
        </p:sp>
      </p:grpSp>
      <p:grpSp>
        <p:nvGrpSpPr>
          <p:cNvPr id="61" name="Group 60">
            <a:extLst>
              <a:ext uri="{FF2B5EF4-FFF2-40B4-BE49-F238E27FC236}">
                <a16:creationId xmlns:a16="http://schemas.microsoft.com/office/drawing/2014/main" xmlns="" id="{B9E167BC-B47A-4190-B40B-BE5F7262B24C}"/>
              </a:ext>
            </a:extLst>
          </p:cNvPr>
          <p:cNvGrpSpPr/>
          <p:nvPr/>
        </p:nvGrpSpPr>
        <p:grpSpPr>
          <a:xfrm>
            <a:off x="239780" y="2087479"/>
            <a:ext cx="2440858" cy="464173"/>
            <a:chOff x="-3149600" y="2911403"/>
            <a:chExt cx="2409114" cy="682997"/>
          </a:xfrm>
        </p:grpSpPr>
        <p:sp>
          <p:nvSpPr>
            <p:cNvPr id="62" name="Rectangle: Rounded Corners 32">
              <a:extLst>
                <a:ext uri="{FF2B5EF4-FFF2-40B4-BE49-F238E27FC236}">
                  <a16:creationId xmlns:a16="http://schemas.microsoft.com/office/drawing/2014/main" xmlns="" id="{6CEF46C7-45BF-44D6-9C3C-95B03F670FF5}"/>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3" name="Rectangle: Rounded Corners 33">
              <a:extLst>
                <a:ext uri="{FF2B5EF4-FFF2-40B4-BE49-F238E27FC236}">
                  <a16:creationId xmlns:a16="http://schemas.microsoft.com/office/drawing/2014/main" xmlns="" id="{F4318A96-1C95-4FB9-9A66-135591670F0B}"/>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Live in a nice house,</a:t>
              </a:r>
            </a:p>
          </p:txBody>
        </p:sp>
      </p:grpSp>
      <p:grpSp>
        <p:nvGrpSpPr>
          <p:cNvPr id="40" name="Group 39">
            <a:extLst>
              <a:ext uri="{FF2B5EF4-FFF2-40B4-BE49-F238E27FC236}">
                <a16:creationId xmlns:a16="http://schemas.microsoft.com/office/drawing/2014/main" xmlns="" id="{0EC4FBC9-D5CF-46C1-ADA8-E34F8CEB1614}"/>
              </a:ext>
            </a:extLst>
          </p:cNvPr>
          <p:cNvGrpSpPr/>
          <p:nvPr/>
        </p:nvGrpSpPr>
        <p:grpSpPr>
          <a:xfrm>
            <a:off x="3505930" y="6172641"/>
            <a:ext cx="2415484" cy="412695"/>
            <a:chOff x="-3149600" y="3715884"/>
            <a:chExt cx="2409114" cy="683000"/>
          </a:xfrm>
          <a:solidFill>
            <a:srgbClr val="D6F6EF"/>
          </a:solidFill>
        </p:grpSpPr>
        <p:sp>
          <p:nvSpPr>
            <p:cNvPr id="41" name="Rectangle: Rounded Corners 40">
              <a:extLst>
                <a:ext uri="{FF2B5EF4-FFF2-40B4-BE49-F238E27FC236}">
                  <a16:creationId xmlns:a16="http://schemas.microsoft.com/office/drawing/2014/main" xmlns="" id="{AEC93886-FEE1-4453-91EC-26A7153402F8}"/>
                </a:ext>
              </a:extLst>
            </p:cNvPr>
            <p:cNvSpPr/>
            <p:nvPr/>
          </p:nvSpPr>
          <p:spPr>
            <a:xfrm>
              <a:off x="-3149600" y="3715887"/>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5" name="Rectangle: Rounded Corners 44">
              <a:extLst>
                <a:ext uri="{FF2B5EF4-FFF2-40B4-BE49-F238E27FC236}">
                  <a16:creationId xmlns:a16="http://schemas.microsoft.com/office/drawing/2014/main" xmlns="" id="{27B6B777-DC39-42F5-93A1-B4DE7AFB8941}"/>
                </a:ext>
              </a:extLst>
            </p:cNvPr>
            <p:cNvSpPr/>
            <p:nvPr/>
          </p:nvSpPr>
          <p:spPr>
            <a:xfrm>
              <a:off x="-3149600" y="3715884"/>
              <a:ext cx="2409114" cy="682997"/>
            </a:xfrm>
            <a:prstGeom prst="roundRect">
              <a:avLst/>
            </a:prstGeom>
            <a:grp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Lato" panose="020F0502020204030203" pitchFamily="34" charset="0"/>
                  <a:cs typeface="Century Gothic"/>
                </a:rPr>
                <a:t>Could you do both?</a:t>
              </a:r>
              <a:endParaRPr lang="en-GB" sz="1600" b="1" baseline="30000" dirty="0">
                <a:solidFill>
                  <a:schemeClr val="tx1"/>
                </a:solidFill>
                <a:latin typeface="Century Gothic"/>
                <a:ea typeface="Lato" panose="020F0502020204030203" pitchFamily="34" charset="0"/>
                <a:cs typeface="Century Gothic"/>
              </a:endParaRPr>
            </a:p>
          </p:txBody>
        </p:sp>
      </p:grpSp>
    </p:spTree>
    <p:extLst>
      <p:ext uri="{BB962C8B-B14F-4D97-AF65-F5344CB8AC3E}">
        <p14:creationId xmlns:p14="http://schemas.microsoft.com/office/powerpoint/2010/main" val="215085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
                                        </p:tgtEl>
                                        <p:attrNameLst>
                                          <p:attrName>style.visibility</p:attrName>
                                        </p:attrNameLst>
                                      </p:cBhvr>
                                      <p:to>
                                        <p:strVal val="visible"/>
                                      </p:to>
                                    </p:set>
                                    <p:animEffect transition="in" filter="fade">
                                      <p:cBhvr>
                                        <p:cTn id="12" dur="500"/>
                                        <p:tgtEl>
                                          <p:spTgt spid="1048"/>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2"/>
                                        </p:tgtEl>
                                        <p:attrNameLst>
                                          <p:attrName>style.visibility</p:attrName>
                                        </p:attrNameLst>
                                      </p:cBhvr>
                                      <p:to>
                                        <p:strVal val="visible"/>
                                      </p:to>
                                    </p:set>
                                    <p:animEffect transition="in" filter="fade">
                                      <p:cBhvr>
                                        <p:cTn id="20" dur="500"/>
                                        <p:tgtEl>
                                          <p:spTgt spid="1042"/>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40"/>
                                        </p:tgtEl>
                                        <p:attrNameLst>
                                          <p:attrName>style.visibility</p:attrName>
                                        </p:attrNameLst>
                                      </p:cBhvr>
                                      <p:to>
                                        <p:strVal val="visible"/>
                                      </p:to>
                                    </p:set>
                                    <p:animEffect transition="in" filter="fade">
                                      <p:cBhvr>
                                        <p:cTn id="28" dur="500"/>
                                        <p:tgtEl>
                                          <p:spTgt spid="1040"/>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1044"/>
                                        </p:tgtEl>
                                        <p:attrNameLst>
                                          <p:attrName>style.visibility</p:attrName>
                                        </p:attrNameLst>
                                      </p:cBhvr>
                                      <p:to>
                                        <p:strVal val="visible"/>
                                      </p:to>
                                    </p:set>
                                    <p:animEffect transition="in" filter="fade">
                                      <p:cBhvr>
                                        <p:cTn id="47" dur="500"/>
                                        <p:tgtEl>
                                          <p:spTgt spid="10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nodeType="with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fade">
                                      <p:cBhvr>
                                        <p:cTn id="63" dur="500"/>
                                        <p:tgtEl>
                                          <p:spTgt spid="1034"/>
                                        </p:tgtEl>
                                      </p:cBhvr>
                                    </p:animEffect>
                                  </p:childTnLst>
                                </p:cTn>
                              </p:par>
                              <p:par>
                                <p:cTn id="64" presetID="10" presetClass="entr" presetSubtype="0" fill="hold" nodeType="with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fade">
                                      <p:cBhvr>
                                        <p:cTn id="66" dur="500"/>
                                        <p:tgtEl>
                                          <p:spTgt spid="1028"/>
                                        </p:tgtEl>
                                      </p:cBhvr>
                                    </p:animEffect>
                                  </p:childTnLst>
                                </p:cTn>
                              </p:par>
                              <p:par>
                                <p:cTn id="67" presetID="10" presetClass="entr" presetSubtype="0" fill="hold" nodeType="withEffect">
                                  <p:stCondLst>
                                    <p:cond delay="0"/>
                                  </p:stCondLst>
                                  <p:childTnLst>
                                    <p:set>
                                      <p:cBhvr>
                                        <p:cTn id="68" dur="1" fill="hold">
                                          <p:stCondLst>
                                            <p:cond delay="0"/>
                                          </p:stCondLst>
                                        </p:cTn>
                                        <p:tgtEl>
                                          <p:spTgt spid="1032"/>
                                        </p:tgtEl>
                                        <p:attrNameLst>
                                          <p:attrName>style.visibility</p:attrName>
                                        </p:attrNameLst>
                                      </p:cBhvr>
                                      <p:to>
                                        <p:strVal val="visible"/>
                                      </p:to>
                                    </p:set>
                                    <p:animEffect transition="in" filter="fade">
                                      <p:cBhvr>
                                        <p:cTn id="69" dur="500"/>
                                        <p:tgtEl>
                                          <p:spTgt spid="1032"/>
                                        </p:tgtEl>
                                      </p:cBhvr>
                                    </p:animEffect>
                                  </p:childTnLst>
                                </p:cTn>
                              </p:par>
                              <p:par>
                                <p:cTn id="70" presetID="10"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23" name="Shape 223"/>
          <p:cNvSpPr/>
          <p:nvPr/>
        </p:nvSpPr>
        <p:spPr>
          <a:xfrm>
            <a:off x="3771902" y="1407360"/>
            <a:ext cx="4400498" cy="406220"/>
          </a:xfrm>
          <a:prstGeom prst="rect">
            <a:avLst/>
          </a:prstGeom>
          <a:solidFill>
            <a:srgbClr val="97E8D7"/>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pic>
        <p:nvPicPr>
          <p:cNvPr id="224" name="Shape 224"/>
          <p:cNvPicPr preferRelativeResize="0"/>
          <p:nvPr/>
        </p:nvPicPr>
        <p:blipFill rotWithShape="1">
          <a:blip r:embed="rId3">
            <a:alphaModFix/>
          </a:blip>
          <a:srcRect/>
          <a:stretch/>
        </p:blipFill>
        <p:spPr>
          <a:xfrm>
            <a:off x="402410" y="3050625"/>
            <a:ext cx="2828924" cy="2828924"/>
          </a:xfrm>
          <a:prstGeom prst="rect">
            <a:avLst/>
          </a:prstGeom>
          <a:noFill/>
          <a:ln>
            <a:noFill/>
          </a:ln>
        </p:spPr>
      </p:pic>
      <p:sp>
        <p:nvSpPr>
          <p:cNvPr id="225" name="Shape 2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20</a:t>
            </a:fld>
            <a:endParaRPr lang="en-GB" sz="1200" dirty="0">
              <a:solidFill>
                <a:srgbClr val="888888"/>
              </a:solidFill>
              <a:latin typeface="Calibri"/>
              <a:ea typeface="Calibri"/>
              <a:cs typeface="Calibri"/>
              <a:sym typeface="Calibri"/>
            </a:endParaRPr>
          </a:p>
        </p:txBody>
      </p:sp>
      <p:pic>
        <p:nvPicPr>
          <p:cNvPr id="226" name="Shape 22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27" name="Shape 227"/>
          <p:cNvSpPr txBox="1"/>
          <p:nvPr/>
        </p:nvSpPr>
        <p:spPr>
          <a:xfrm>
            <a:off x="339634" y="295277"/>
            <a:ext cx="8020594" cy="1623611"/>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Lato"/>
                <a:cs typeface="Lato"/>
                <a:sym typeface="Lato"/>
              </a:rPr>
              <a:t>Do rich people give enough money to charity?</a:t>
            </a:r>
          </a:p>
          <a:p>
            <a:pPr>
              <a:buSzPct val="25000"/>
            </a:pPr>
            <a:r>
              <a:rPr lang="en-GB" sz="2800" b="1" dirty="0">
                <a:solidFill>
                  <a:srgbClr val="43D6B7"/>
                </a:solidFill>
                <a:latin typeface="Century Gothic" panose="020B0502020202020204" pitchFamily="34" charset="0"/>
                <a:ea typeface="Lato"/>
                <a:cs typeface="Lato"/>
                <a:sym typeface="Lato"/>
              </a:rPr>
              <a:t>No</a:t>
            </a:r>
          </a:p>
        </p:txBody>
      </p:sp>
      <p:sp>
        <p:nvSpPr>
          <p:cNvPr id="228" name="Shape 228"/>
          <p:cNvSpPr txBox="1"/>
          <p:nvPr/>
        </p:nvSpPr>
        <p:spPr>
          <a:xfrm>
            <a:off x="3771901" y="1813581"/>
            <a:ext cx="4400499" cy="3791352"/>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360"/>
              </a:spcBef>
              <a:buClr>
                <a:srgbClr val="43D6B7"/>
              </a:buClr>
              <a:buSzPct val="100000"/>
              <a:buFont typeface="Lato"/>
              <a:buChar char="•"/>
            </a:pPr>
            <a:r>
              <a:rPr lang="en-GB" sz="1600" dirty="0">
                <a:solidFill>
                  <a:schemeClr val="dk1"/>
                </a:solidFill>
                <a:latin typeface="Century Gothic" panose="020B0502020202020204" pitchFamily="34" charset="0"/>
                <a:ea typeface="Lato" panose="020F0502020204030203" pitchFamily="34" charset="0"/>
                <a:cs typeface="Century Gothic"/>
                <a:sym typeface="Calibri"/>
              </a:rPr>
              <a:t> Last year, the British public gave more money to charity than the top 1000 richest people in the UK did.</a:t>
            </a:r>
            <a:r>
              <a:rPr lang="en-GB" sz="1600" baseline="30000" dirty="0">
                <a:solidFill>
                  <a:schemeClr val="dk1"/>
                </a:solidFill>
                <a:latin typeface="Century Gothic" panose="020B0502020202020204" pitchFamily="34" charset="0"/>
                <a:ea typeface="Lato" panose="020F0502020204030203" pitchFamily="34" charset="0"/>
                <a:cs typeface="Century Gothic"/>
                <a:sym typeface="Calibri"/>
              </a:rPr>
              <a:t>1</a:t>
            </a:r>
            <a:r>
              <a:rPr lang="en-GB" sz="1600" dirty="0">
                <a:solidFill>
                  <a:schemeClr val="dk1"/>
                </a:solidFill>
                <a:latin typeface="Century Gothic" panose="020B0502020202020204" pitchFamily="34" charset="0"/>
                <a:ea typeface="Lato" panose="020F0502020204030203" pitchFamily="34" charset="0"/>
                <a:cs typeface="Century Gothic"/>
                <a:sym typeface="Calibri"/>
              </a:rPr>
              <a:t> </a:t>
            </a:r>
          </a:p>
          <a:p>
            <a:pPr lvl="0">
              <a:spcBef>
                <a:spcPts val="360"/>
              </a:spcBef>
              <a:buClr>
                <a:srgbClr val="43D6B7"/>
              </a:buClr>
              <a:buSzPct val="100000"/>
              <a:buFont typeface="Lato"/>
              <a:buChar char="•"/>
            </a:pPr>
            <a:r>
              <a:rPr lang="en-GB" sz="1600" dirty="0">
                <a:solidFill>
                  <a:schemeClr val="dk1"/>
                </a:solidFill>
                <a:latin typeface="Century Gothic" panose="020B0502020202020204" pitchFamily="34" charset="0"/>
                <a:ea typeface="Lato" panose="020F0502020204030203" pitchFamily="34" charset="0"/>
                <a:cs typeface="Century Gothic"/>
                <a:sym typeface="Calibri"/>
              </a:rPr>
              <a:t> Some rich people give a huge amounts of money away, but it can be very small when compared with how much they are worth. </a:t>
            </a:r>
            <a:r>
              <a:rPr lang="en-GB" sz="1600" baseline="30000" dirty="0">
                <a:solidFill>
                  <a:schemeClr val="dk1"/>
                </a:solidFill>
                <a:latin typeface="Century Gothic" panose="020B0502020202020204" pitchFamily="34" charset="0"/>
                <a:ea typeface="Lato" panose="020F0502020204030203" pitchFamily="34" charset="0"/>
                <a:cs typeface="Century Gothic"/>
                <a:sym typeface="Calibri"/>
              </a:rPr>
              <a:t>2</a:t>
            </a:r>
          </a:p>
          <a:p>
            <a:pPr>
              <a:spcBef>
                <a:spcPts val="360"/>
              </a:spcBef>
              <a:buClr>
                <a:srgbClr val="43D6B7"/>
              </a:buClr>
              <a:buSzPct val="100000"/>
              <a:buFont typeface="Lato"/>
              <a:buChar char="•"/>
            </a:pPr>
            <a:r>
              <a:rPr lang="en-GB" sz="1600" dirty="0">
                <a:solidFill>
                  <a:schemeClr val="dk1"/>
                </a:solidFill>
                <a:latin typeface="Century Gothic" panose="020B0502020202020204" pitchFamily="34" charset="0"/>
                <a:ea typeface="Lato" panose="020F0502020204030203" pitchFamily="34" charset="0"/>
                <a:cs typeface="Century Gothic"/>
                <a:sym typeface="Calibri"/>
              </a:rPr>
              <a:t> It has been claimed that the yearly income of the world’s 100 richest people could end poverty four times over.</a:t>
            </a:r>
            <a:r>
              <a:rPr lang="en-GB" sz="1600" baseline="30000" dirty="0">
                <a:solidFill>
                  <a:schemeClr val="dk1"/>
                </a:solidFill>
                <a:latin typeface="Century Gothic" panose="020B0502020202020204" pitchFamily="34" charset="0"/>
                <a:ea typeface="Lato" panose="020F0502020204030203" pitchFamily="34" charset="0"/>
                <a:cs typeface="Century Gothic"/>
                <a:sym typeface="Calibri"/>
              </a:rPr>
              <a:t>3</a:t>
            </a:r>
          </a:p>
          <a:p>
            <a:pPr lvl="0">
              <a:spcBef>
                <a:spcPts val="360"/>
              </a:spcBef>
              <a:buClr>
                <a:srgbClr val="43D6B7"/>
              </a:buClr>
              <a:buSzPct val="100000"/>
              <a:buFont typeface="Lato"/>
              <a:buChar char="•"/>
            </a:pPr>
            <a:r>
              <a:rPr lang="en-GB" sz="1600" dirty="0">
                <a:latin typeface="Century Gothic" panose="020B0502020202020204" pitchFamily="34" charset="0"/>
              </a:rPr>
              <a:t> The world’s richest 1% have more than half of the world’s money.</a:t>
            </a:r>
            <a:r>
              <a:rPr lang="en-GB" sz="1600" baseline="30000" dirty="0">
                <a:latin typeface="Century Gothic" panose="020B0502020202020204" pitchFamily="34" charset="0"/>
              </a:rPr>
              <a:t>4</a:t>
            </a:r>
          </a:p>
          <a:p>
            <a:pPr lvl="0">
              <a:spcBef>
                <a:spcPts val="360"/>
              </a:spcBef>
              <a:buClr>
                <a:srgbClr val="43D6B7"/>
              </a:buClr>
              <a:buSzPct val="100000"/>
              <a:buFont typeface="Lato"/>
              <a:buChar char="•"/>
            </a:pPr>
            <a:r>
              <a:rPr lang="en-GB" sz="1600" dirty="0">
                <a:latin typeface="Century Gothic" panose="020B0502020202020204" pitchFamily="34" charset="0"/>
              </a:rPr>
              <a:t> There are 2,208 billionaires in the world who are worth £6.7 trillion altogether.</a:t>
            </a:r>
            <a:r>
              <a:rPr lang="en-GB" sz="1600" baseline="30000" dirty="0">
                <a:latin typeface="Century Gothic" panose="020B0502020202020204" pitchFamily="34" charset="0"/>
              </a:rPr>
              <a:t>5</a:t>
            </a:r>
          </a:p>
          <a:p>
            <a:pPr lvl="0">
              <a:spcBef>
                <a:spcPts val="360"/>
              </a:spcBef>
              <a:buClr>
                <a:srgbClr val="43D6B7"/>
              </a:buClr>
              <a:buSzPct val="100000"/>
              <a:buFont typeface="Lato"/>
              <a:buChar char="•"/>
            </a:pPr>
            <a:endParaRPr lang="en-GB" sz="1600" dirty="0">
              <a:solidFill>
                <a:schemeClr val="dk1"/>
              </a:solidFill>
              <a:latin typeface="Century Gothic" panose="020B0502020202020204" pitchFamily="34" charset="0"/>
              <a:ea typeface="Lato" panose="020F0502020204030203" pitchFamily="34" charset="0"/>
              <a:cs typeface="Century Gothic"/>
              <a:sym typeface="Calibri"/>
            </a:endParaRPr>
          </a:p>
        </p:txBody>
      </p:sp>
      <p:sp>
        <p:nvSpPr>
          <p:cNvPr id="9"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596938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a:stretch/>
        </p:blipFill>
        <p:spPr>
          <a:xfrm>
            <a:off x="5845377" y="1773178"/>
            <a:ext cx="2828924" cy="2828924"/>
          </a:xfrm>
          <a:prstGeom prst="rect">
            <a:avLst/>
          </a:prstGeom>
          <a:noFill/>
          <a:ln>
            <a:noFill/>
          </a:ln>
        </p:spPr>
      </p:pic>
      <p:sp>
        <p:nvSpPr>
          <p:cNvPr id="236" name="Shape 2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21</a:t>
            </a:fld>
            <a:endParaRPr lang="en-GB" sz="1200" dirty="0">
              <a:solidFill>
                <a:srgbClr val="888888"/>
              </a:solidFill>
              <a:latin typeface="Calibri"/>
              <a:ea typeface="Calibri"/>
              <a:cs typeface="Calibri"/>
              <a:sym typeface="Calibri"/>
            </a:endParaRPr>
          </a:p>
        </p:txBody>
      </p:sp>
      <p:pic>
        <p:nvPicPr>
          <p:cNvPr id="237" name="Shape 23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39" name="Shape 239"/>
          <p:cNvSpPr txBox="1"/>
          <p:nvPr/>
        </p:nvSpPr>
        <p:spPr>
          <a:xfrm>
            <a:off x="508210" y="2164350"/>
            <a:ext cx="4656457" cy="4033250"/>
          </a:xfrm>
          <a:prstGeom prst="rect">
            <a:avLst/>
          </a:prstGeom>
          <a:noFill/>
          <a:ln w="9525" cap="flat" cmpd="sng">
            <a:solidFill>
              <a:schemeClr val="tx1"/>
            </a:solidFill>
            <a:prstDash val="solid"/>
            <a:round/>
            <a:headEnd type="none" w="med" len="med"/>
            <a:tailEnd type="none" w="med" len="med"/>
          </a:ln>
        </p:spPr>
        <p:txBody>
          <a:bodyPr lIns="91425" tIns="45700" rIns="91425" bIns="45700" anchor="t" anchorCtr="0">
            <a:noAutofit/>
          </a:bodyPr>
          <a:lstStyle/>
          <a:p>
            <a:pPr>
              <a:spcBef>
                <a:spcPts val="360"/>
              </a:spcBef>
              <a:buClr>
                <a:srgbClr val="B83EFF"/>
              </a:buClr>
              <a:buSzPct val="100000"/>
              <a:buFont typeface="Lato"/>
              <a:buChar char="•"/>
            </a:pPr>
            <a:r>
              <a:rPr lang="en-GB" sz="1600" dirty="0">
                <a:solidFill>
                  <a:schemeClr val="dk1"/>
                </a:solidFill>
                <a:latin typeface="Century Gothic" panose="020B0502020202020204" pitchFamily="34" charset="0"/>
                <a:sym typeface="Calibri"/>
              </a:rPr>
              <a:t> Last year, rich people in the UK gave £3.2 billion to charity.</a:t>
            </a:r>
            <a:r>
              <a:rPr lang="en-GB" sz="1600" baseline="30000" dirty="0">
                <a:solidFill>
                  <a:schemeClr val="dk1"/>
                </a:solidFill>
                <a:latin typeface="Century Gothic" panose="020B0502020202020204" pitchFamily="34" charset="0"/>
                <a:sym typeface="Calibri"/>
              </a:rPr>
              <a:t> 1</a:t>
            </a:r>
          </a:p>
          <a:p>
            <a:pPr>
              <a:spcBef>
                <a:spcPts val="360"/>
              </a:spcBef>
              <a:buClr>
                <a:srgbClr val="B83EFF"/>
              </a:buClr>
              <a:buSzPct val="100000"/>
              <a:buFont typeface="Lato"/>
              <a:buChar char="•"/>
            </a:pPr>
            <a:r>
              <a:rPr lang="en-GB" sz="1600" dirty="0">
                <a:solidFill>
                  <a:schemeClr val="dk1"/>
                </a:solidFill>
                <a:latin typeface="Century Gothic" panose="020B0502020202020204" pitchFamily="34" charset="0"/>
                <a:sym typeface="Calibri"/>
              </a:rPr>
              <a:t> The UK</a:t>
            </a:r>
            <a:r>
              <a:rPr lang="en-GB" sz="1600" baseline="30000" dirty="0">
                <a:solidFill>
                  <a:schemeClr val="dk1"/>
                </a:solidFill>
                <a:latin typeface="Century Gothic" panose="020B0502020202020204" pitchFamily="34" charset="0"/>
                <a:sym typeface="Calibri"/>
              </a:rPr>
              <a:t>4</a:t>
            </a:r>
            <a:r>
              <a:rPr lang="en-GB" sz="1600" dirty="0">
                <a:solidFill>
                  <a:schemeClr val="dk1"/>
                </a:solidFill>
                <a:latin typeface="Century Gothic" panose="020B0502020202020204" pitchFamily="34" charset="0"/>
                <a:sym typeface="Calibri"/>
              </a:rPr>
              <a:t> is the 11</a:t>
            </a:r>
            <a:r>
              <a:rPr lang="en-GB" sz="1600" baseline="30000" dirty="0">
                <a:solidFill>
                  <a:schemeClr val="dk1"/>
                </a:solidFill>
                <a:latin typeface="Century Gothic" panose="020B0502020202020204" pitchFamily="34" charset="0"/>
                <a:sym typeface="Calibri"/>
              </a:rPr>
              <a:t>th</a:t>
            </a:r>
            <a:r>
              <a:rPr lang="en-GB" sz="1600" dirty="0">
                <a:solidFill>
                  <a:schemeClr val="dk1"/>
                </a:solidFill>
                <a:latin typeface="Century Gothic" panose="020B0502020202020204" pitchFamily="34" charset="0"/>
                <a:sym typeface="Calibri"/>
              </a:rPr>
              <a:t> most charitable country in the world!  </a:t>
            </a:r>
          </a:p>
          <a:p>
            <a:pPr>
              <a:spcBef>
                <a:spcPts val="360"/>
              </a:spcBef>
              <a:buClr>
                <a:srgbClr val="B83EFF"/>
              </a:buClr>
              <a:buSzPct val="100000"/>
              <a:buFont typeface="Lato"/>
              <a:buChar char="•"/>
            </a:pPr>
            <a:r>
              <a:rPr lang="en-GB" sz="1600" dirty="0">
                <a:solidFill>
                  <a:schemeClr val="dk1"/>
                </a:solidFill>
                <a:latin typeface="Century Gothic" panose="020B0502020202020204" pitchFamily="34" charset="0"/>
                <a:sym typeface="Calibri"/>
              </a:rPr>
              <a:t> Giving money is just one of many ways that people can help raise money for charities. Many rich people volunteer their time to raise money for charity, like the Soccer Aid players.  </a:t>
            </a:r>
          </a:p>
          <a:p>
            <a:pPr>
              <a:spcBef>
                <a:spcPts val="360"/>
              </a:spcBef>
              <a:buClr>
                <a:srgbClr val="B83EFF"/>
              </a:buClr>
              <a:buSzPct val="100000"/>
              <a:buFont typeface="Lato"/>
              <a:buChar char="•"/>
            </a:pPr>
            <a:r>
              <a:rPr lang="en-GB" sz="1600" dirty="0">
                <a:solidFill>
                  <a:schemeClr val="dk1"/>
                </a:solidFill>
                <a:latin typeface="Century Gothic" panose="020B0502020202020204" pitchFamily="34" charset="0"/>
                <a:sym typeface="Calibri"/>
              </a:rPr>
              <a:t> There are 175 billionaires like Bill Gates, who have promised to give away almost all of their money to charity.</a:t>
            </a:r>
            <a:r>
              <a:rPr lang="en-GB" sz="1600" baseline="30000" dirty="0">
                <a:solidFill>
                  <a:schemeClr val="dk1"/>
                </a:solidFill>
                <a:latin typeface="Century Gothic" panose="020B0502020202020204" pitchFamily="34" charset="0"/>
                <a:sym typeface="Calibri"/>
              </a:rPr>
              <a:t>2</a:t>
            </a:r>
          </a:p>
          <a:p>
            <a:pPr>
              <a:spcBef>
                <a:spcPts val="360"/>
              </a:spcBef>
              <a:buClr>
                <a:srgbClr val="B83EFF"/>
              </a:buClr>
              <a:buSzPct val="100000"/>
              <a:buFont typeface="Lato"/>
              <a:buChar char="•"/>
            </a:pPr>
            <a:r>
              <a:rPr lang="en-GB" sz="1600" dirty="0">
                <a:solidFill>
                  <a:schemeClr val="dk1"/>
                </a:solidFill>
                <a:latin typeface="Century Gothic" panose="020B0502020202020204" pitchFamily="34" charset="0"/>
                <a:sym typeface="Calibri"/>
              </a:rPr>
              <a:t> A rich British woman, Jamie Cooper, gave £300 million of her £337 million to charity last year, which is almost 90% of her wealth!</a:t>
            </a:r>
            <a:r>
              <a:rPr lang="en-GB" sz="1600" baseline="30000" dirty="0">
                <a:solidFill>
                  <a:schemeClr val="dk1"/>
                </a:solidFill>
                <a:latin typeface="Century Gothic" panose="020B0502020202020204" pitchFamily="34" charset="0"/>
                <a:sym typeface="Calibri"/>
              </a:rPr>
              <a:t>3</a:t>
            </a:r>
          </a:p>
        </p:txBody>
      </p:sp>
      <p:sp>
        <p:nvSpPr>
          <p:cNvPr id="10" name="Shape 227"/>
          <p:cNvSpPr txBox="1"/>
          <p:nvPr/>
        </p:nvSpPr>
        <p:spPr>
          <a:xfrm>
            <a:off x="260400" y="223049"/>
            <a:ext cx="7940154" cy="1299255"/>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Lato"/>
                <a:cs typeface="Lato"/>
                <a:sym typeface="Lato"/>
              </a:rPr>
              <a:t>Do rich people give enough money to charity?</a:t>
            </a:r>
          </a:p>
          <a:p>
            <a:pPr lvl="0">
              <a:buSzPct val="25000"/>
            </a:pPr>
            <a:r>
              <a:rPr lang="en-GB" sz="2800" b="1" dirty="0">
                <a:solidFill>
                  <a:srgbClr val="AA32EA"/>
                </a:solidFill>
                <a:latin typeface="Century Gothic" panose="020B0502020202020204" pitchFamily="34" charset="0"/>
                <a:ea typeface="Lato"/>
                <a:cs typeface="Lato"/>
                <a:sym typeface="Lato"/>
              </a:rPr>
              <a:t>Yes</a:t>
            </a:r>
          </a:p>
        </p:txBody>
      </p:sp>
      <p:sp>
        <p:nvSpPr>
          <p:cNvPr id="9"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©VotesForSchools2018</a:t>
            </a:r>
          </a:p>
        </p:txBody>
      </p:sp>
      <p:sp>
        <p:nvSpPr>
          <p:cNvPr id="234" name="Shape 234"/>
          <p:cNvSpPr/>
          <p:nvPr/>
        </p:nvSpPr>
        <p:spPr>
          <a:xfrm>
            <a:off x="508210" y="1744252"/>
            <a:ext cx="4656713" cy="420097"/>
          </a:xfrm>
          <a:prstGeom prst="rect">
            <a:avLst/>
          </a:prstGeom>
          <a:solidFill>
            <a:srgbClr val="BD60EF"/>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Tree>
    <p:extLst>
      <p:ext uri="{BB962C8B-B14F-4D97-AF65-F5344CB8AC3E}">
        <p14:creationId xmlns:p14="http://schemas.microsoft.com/office/powerpoint/2010/main" val="153115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descr="C:\Users\Natasha.Oppenheim\Downloads\Votes Final logo  (4).jpe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1521" y="6057816"/>
            <a:ext cx="2736303" cy="544230"/>
          </a:xfrm>
          <a:prstGeom prst="rect">
            <a:avLst/>
          </a:prstGeom>
          <a:noFill/>
          <a:ln>
            <a:noFill/>
          </a:ln>
        </p:spPr>
      </p:pic>
      <p:sp>
        <p:nvSpPr>
          <p:cNvPr id="245" name="Shape 245"/>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46" name="Shape 246"/>
          <p:cNvSpPr txBox="1">
            <a:spLocks noGrp="1"/>
          </p:cNvSpPr>
          <p:nvPr>
            <p:ph type="title"/>
          </p:nvPr>
        </p:nvSpPr>
        <p:spPr>
          <a:xfrm>
            <a:off x="1259632" y="1124744"/>
            <a:ext cx="6552728" cy="792087"/>
          </a:xfrm>
          <a:prstGeom prst="rect">
            <a:avLst/>
          </a:prstGeom>
          <a:noFill/>
          <a:ln>
            <a:noFill/>
          </a:ln>
        </p:spPr>
        <p:txBody>
          <a:bodyPr lIns="91425" tIns="45700" rIns="91425" bIns="45700" anchor="t" anchorCtr="0">
            <a:noAutofit/>
          </a:bodyPr>
          <a:lstStyle/>
          <a:p>
            <a:pPr marL="0" marR="0" lvl="0" indent="0" algn="ctr" rtl="0">
              <a:spcBef>
                <a:spcPts val="0"/>
              </a:spcBef>
              <a:buClr>
                <a:srgbClr val="2D2D2D"/>
              </a:buClr>
              <a:buSzPct val="25000"/>
              <a:buFont typeface="Calibri"/>
              <a:buNone/>
            </a:pPr>
            <a:r>
              <a:rPr lang="en-GB" sz="2800" b="1" i="0" u="none" strike="noStrike" cap="none"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Vote Now on…</a:t>
            </a: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r>
            <a:b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b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r>
            <a:b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br>
            <a:r>
              <a:rPr lang="en-GB" sz="2800" b="1" i="0" u="sng" strike="noStrike" cap="none"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sz="2800" b="1" i="0" u="none" strike="noStrike" cap="none" dirty="0">
                <a:solidFill>
                  <a:srgbClr val="97E8D7"/>
                </a:solidFill>
                <a:latin typeface="Century Gothic" panose="020B0502020202020204" pitchFamily="34" charset="0"/>
                <a:ea typeface="Lato" panose="020F0502020204030203" pitchFamily="34" charset="0"/>
                <a:cs typeface="Lato" panose="020F0502020204030203" pitchFamily="34" charset="0"/>
                <a:sym typeface="Calibri"/>
              </a:rPr>
              <a:t> </a:t>
            </a:r>
          </a:p>
        </p:txBody>
      </p:sp>
      <p:pic>
        <p:nvPicPr>
          <p:cNvPr id="247" name="Shape 247"/>
          <p:cNvPicPr preferRelativeResize="0"/>
          <p:nvPr/>
        </p:nvPicPr>
        <p:blipFill rotWithShape="1">
          <a:blip r:embed="rId4">
            <a:alphaModFix/>
          </a:blip>
          <a:srcRect/>
          <a:stretch/>
        </p:blipFill>
        <p:spPr>
          <a:xfrm>
            <a:off x="2987824" y="2708919"/>
            <a:ext cx="2828924" cy="2828924"/>
          </a:xfrm>
          <a:prstGeom prst="rect">
            <a:avLst/>
          </a:prstGeom>
          <a:noFill/>
          <a:ln>
            <a:noFill/>
          </a:ln>
        </p:spPr>
      </p:pic>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22</a:t>
            </a:fld>
            <a:endParaRPr lang="en-GB" sz="1200" dirty="0">
              <a:solidFill>
                <a:srgbClr val="888888"/>
              </a:solidFill>
              <a:latin typeface="Calibri"/>
              <a:ea typeface="Calibri"/>
              <a:cs typeface="Calibri"/>
              <a:sym typeface="Calibri"/>
            </a:endParaRPr>
          </a:p>
        </p:txBody>
      </p:sp>
      <p:pic>
        <p:nvPicPr>
          <p:cNvPr id="249" name="Shape 24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250" name="Shape 250"/>
          <p:cNvSpPr/>
          <p:nvPr/>
        </p:nvSpPr>
        <p:spPr>
          <a:xfrm>
            <a:off x="3923928" y="4293096"/>
            <a:ext cx="1008112" cy="79208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51" name="Shape 25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139951" y="4365103"/>
            <a:ext cx="576064" cy="61721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©VotesForSchools2018</a:t>
            </a:r>
          </a:p>
        </p:txBody>
      </p:sp>
    </p:spTree>
    <p:extLst>
      <p:ext uri="{BB962C8B-B14F-4D97-AF65-F5344CB8AC3E}">
        <p14:creationId xmlns:p14="http://schemas.microsoft.com/office/powerpoint/2010/main" val="290542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Shape 245"/>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23</a:t>
            </a:fld>
            <a:endParaRPr lang="en-GB" sz="1200" dirty="0">
              <a:solidFill>
                <a:srgbClr val="888888"/>
              </a:solidFill>
              <a:latin typeface="Calibri"/>
              <a:ea typeface="Calibri"/>
              <a:cs typeface="Calibri"/>
              <a:sym typeface="Calibri"/>
            </a:endParaRPr>
          </a:p>
        </p:txBody>
      </p:sp>
      <p:pic>
        <p:nvPicPr>
          <p:cNvPr id="249" name="Shape 2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grpSp>
        <p:nvGrpSpPr>
          <p:cNvPr id="5" name="Group 4">
            <a:extLst>
              <a:ext uri="{FF2B5EF4-FFF2-40B4-BE49-F238E27FC236}">
                <a16:creationId xmlns:a16="http://schemas.microsoft.com/office/drawing/2014/main" xmlns="" id="{BBDA2F9E-E65A-4828-A5B0-133EF797C6AF}"/>
              </a:ext>
            </a:extLst>
          </p:cNvPr>
          <p:cNvGrpSpPr/>
          <p:nvPr/>
        </p:nvGrpSpPr>
        <p:grpSpPr>
          <a:xfrm>
            <a:off x="209043" y="546230"/>
            <a:ext cx="2002208" cy="2002208"/>
            <a:chOff x="2987824" y="2708919"/>
            <a:chExt cx="2828924" cy="2828924"/>
          </a:xfrm>
        </p:grpSpPr>
        <p:pic>
          <p:nvPicPr>
            <p:cNvPr id="247" name="Shape 247"/>
            <p:cNvPicPr preferRelativeResize="0"/>
            <p:nvPr/>
          </p:nvPicPr>
          <p:blipFill rotWithShape="1">
            <a:blip r:embed="rId4">
              <a:alphaModFix/>
            </a:blip>
            <a:srcRect/>
            <a:stretch/>
          </p:blipFill>
          <p:spPr>
            <a:xfrm>
              <a:off x="2987824" y="2708919"/>
              <a:ext cx="2828924" cy="2828924"/>
            </a:xfrm>
            <a:prstGeom prst="rect">
              <a:avLst/>
            </a:prstGeom>
            <a:noFill/>
            <a:ln>
              <a:noFill/>
            </a:ln>
          </p:spPr>
        </p:pic>
        <p:sp>
          <p:nvSpPr>
            <p:cNvPr id="250" name="Shape 250"/>
            <p:cNvSpPr/>
            <p:nvPr/>
          </p:nvSpPr>
          <p:spPr>
            <a:xfrm>
              <a:off x="3923928" y="4293096"/>
              <a:ext cx="1008112" cy="79208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251" name="Shape 25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39951" y="4365103"/>
              <a:ext cx="576064" cy="617210"/>
            </a:xfrm>
            <a:prstGeom prst="rect">
              <a:avLst/>
            </a:prstGeom>
            <a:noFill/>
            <a:ln>
              <a:noFill/>
            </a:ln>
          </p:spPr>
        </p:pic>
      </p:gr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a:ea typeface="Lato"/>
                <a:cs typeface="Century Gothic"/>
                <a:sym typeface="Lato"/>
              </a:rPr>
              <a:t> </a:t>
            </a:r>
            <a:r>
              <a:rPr lang="en-GB" sz="1000" b="0" u="none" dirty="0">
                <a:solidFill>
                  <a:srgbClr val="2D2D2D"/>
                </a:solidFill>
                <a:latin typeface="Century Gothic"/>
                <a:ea typeface="Lato"/>
                <a:cs typeface="Century Gothic"/>
                <a:sym typeface="Lato"/>
              </a:rPr>
              <a:t>©VotesForSchools2018</a:t>
            </a:r>
          </a:p>
        </p:txBody>
      </p:sp>
      <p:sp>
        <p:nvSpPr>
          <p:cNvPr id="13" name="Title 1">
            <a:extLst>
              <a:ext uri="{FF2B5EF4-FFF2-40B4-BE49-F238E27FC236}">
                <a16:creationId xmlns:a16="http://schemas.microsoft.com/office/drawing/2014/main" xmlns="" id="{E630DCAB-2B67-46B6-8394-6F3AA8A125C8}"/>
              </a:ext>
            </a:extLst>
          </p:cNvPr>
          <p:cNvSpPr txBox="1">
            <a:spLocks/>
          </p:cNvSpPr>
          <p:nvPr/>
        </p:nvSpPr>
        <p:spPr>
          <a:xfrm>
            <a:off x="1907026" y="393003"/>
            <a:ext cx="5603431" cy="323416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What is </a:t>
            </a:r>
            <a:r>
              <a:rPr lang="en-GB" sz="2000" b="1" dirty="0" err="1">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VotesforSchools</a:t>
            </a:r>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a:t>
            </a:r>
            <a:b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br>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
            </a:r>
            <a:b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br>
            <a:r>
              <a:rPr lang="en-GB" sz="1600" dirty="0" err="1">
                <a:solidFill>
                  <a:srgbClr val="2D2D2D"/>
                </a:solidFill>
                <a:latin typeface="Century Gothic" panose="020B0502020202020204" pitchFamily="34" charset="0"/>
                <a:ea typeface="Lato" panose="020F0502020204030203" pitchFamily="34" charset="0"/>
                <a:cs typeface="Lato" panose="020F0502020204030203" pitchFamily="34" charset="0"/>
              </a:rPr>
              <a:t>VotesforSchools</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holds weekly debates on issues happening in the news! We aim to give students a balanced view and encourage them to think critically. In this lesson, students were able to think critically about what it means to be ‘rich’ and </a:t>
            </a:r>
            <a:r>
              <a:rPr lang="en-GB" sz="1600" dirty="0" smtClean="0">
                <a:solidFill>
                  <a:srgbClr val="2D2D2D"/>
                </a:solidFill>
                <a:latin typeface="Century Gothic" panose="020B0502020202020204" pitchFamily="34" charset="0"/>
                <a:ea typeface="Lato" panose="020F0502020204030203" pitchFamily="34" charset="0"/>
                <a:cs typeface="Lato" panose="020F0502020204030203" pitchFamily="34" charset="0"/>
              </a:rPr>
              <a:t>think about who they think is</a:t>
            </a:r>
            <a:r>
              <a:rPr lang="en-GB" sz="1600" dirty="0" smtClean="0">
                <a:solidFill>
                  <a:srgbClr val="2D2D2D"/>
                </a:solidFill>
                <a:latin typeface="Century Gothic" panose="020B0502020202020204" pitchFamily="34" charset="0"/>
                <a:ea typeface="Lato" panose="020F0502020204030203" pitchFamily="34" charset="0"/>
                <a:cs typeface="Lato" panose="020F0502020204030203" pitchFamily="34" charset="0"/>
              </a:rPr>
              <a:t> </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responsible for ending poverty. </a:t>
            </a:r>
          </a:p>
          <a:p>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You can find out more about what we do at </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hlinkClick r:id="rId6"/>
              </a:rPr>
              <a:t>www.votesforschools.com</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a:r>
            <a:b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b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a:r>
            <a:b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b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a:t>
            </a:r>
            <a:r>
              <a:rPr lang="en-GB" sz="1600" b="1" dirty="0">
                <a:latin typeface="Century Gothic" panose="020B0502020202020204" pitchFamily="34" charset="0"/>
                <a:ea typeface="Lato" panose="020F0502020204030203" pitchFamily="34" charset="0"/>
                <a:cs typeface="Lato" panose="020F0502020204030203" pitchFamily="34" charset="0"/>
              </a:rPr>
              <a:t>Teachers: </a:t>
            </a:r>
            <a:r>
              <a:rPr lang="en-GB" sz="1600" dirty="0">
                <a:latin typeface="Century Gothic" panose="020B0502020202020204" pitchFamily="34" charset="0"/>
                <a:ea typeface="Lato" panose="020F0502020204030203" pitchFamily="34" charset="0"/>
                <a:cs typeface="Lato" panose="020F0502020204030203" pitchFamily="34" charset="0"/>
              </a:rPr>
              <a:t>You can </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email </a:t>
            </a:r>
            <a:r>
              <a:rPr lang="en-GB" sz="1600" b="1" dirty="0">
                <a:solidFill>
                  <a:srgbClr val="2D2D2D"/>
                </a:solidFill>
                <a:latin typeface="Century Gothic" panose="020B0502020202020204" pitchFamily="34" charset="0"/>
                <a:ea typeface="Lato" panose="020F0502020204030203" pitchFamily="34" charset="0"/>
                <a:cs typeface="Lato" panose="020F0502020204030203" pitchFamily="34" charset="0"/>
              </a:rPr>
              <a:t>matt@votesforschools.com</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a:t>
            </a:r>
            <a:endParaRPr lang="en-GB" sz="1600" b="1" dirty="0">
              <a:solidFill>
                <a:srgbClr val="97E8D7"/>
              </a:solidFill>
              <a:latin typeface="Century Gothic" panose="020B0502020202020204"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xmlns="" id="{89ACE7E7-B32B-4DF3-9ED9-B7EB8EB3BE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578" y="3843910"/>
            <a:ext cx="2002208" cy="1495142"/>
          </a:xfrm>
          <a:prstGeom prst="rect">
            <a:avLst/>
          </a:prstGeom>
        </p:spPr>
      </p:pic>
      <p:pic>
        <p:nvPicPr>
          <p:cNvPr id="7" name="Picture 6">
            <a:extLst>
              <a:ext uri="{FF2B5EF4-FFF2-40B4-BE49-F238E27FC236}">
                <a16:creationId xmlns:a16="http://schemas.microsoft.com/office/drawing/2014/main" xmlns="" id="{27A02C50-6C2F-4C51-8341-1C601FCED7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3891" y="3848737"/>
            <a:ext cx="2002208" cy="1506948"/>
          </a:xfrm>
          <a:prstGeom prst="rect">
            <a:avLst/>
          </a:prstGeom>
        </p:spPr>
      </p:pic>
      <p:pic>
        <p:nvPicPr>
          <p:cNvPr id="8" name="Picture 7">
            <a:extLst>
              <a:ext uri="{FF2B5EF4-FFF2-40B4-BE49-F238E27FC236}">
                <a16:creationId xmlns:a16="http://schemas.microsoft.com/office/drawing/2014/main" xmlns="" id="{D96DF0D6-F96E-4867-8B48-0D9B75FBB1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54892" y="3841206"/>
            <a:ext cx="2002572" cy="1495142"/>
          </a:xfrm>
          <a:prstGeom prst="rect">
            <a:avLst/>
          </a:prstGeom>
        </p:spPr>
      </p:pic>
      <p:grpSp>
        <p:nvGrpSpPr>
          <p:cNvPr id="19" name="Group 18">
            <a:extLst>
              <a:ext uri="{FF2B5EF4-FFF2-40B4-BE49-F238E27FC236}">
                <a16:creationId xmlns:a16="http://schemas.microsoft.com/office/drawing/2014/main" xmlns="" id="{9AB260FB-76E5-4B07-9911-292F0AEBF2B0}"/>
              </a:ext>
            </a:extLst>
          </p:cNvPr>
          <p:cNvGrpSpPr/>
          <p:nvPr/>
        </p:nvGrpSpPr>
        <p:grpSpPr>
          <a:xfrm>
            <a:off x="2634728" y="5043770"/>
            <a:ext cx="6113735" cy="1495142"/>
            <a:chOff x="331281" y="4247731"/>
            <a:chExt cx="8552319" cy="2091509"/>
          </a:xfrm>
        </p:grpSpPr>
        <p:pic>
          <p:nvPicPr>
            <p:cNvPr id="20" name="Picture 19" descr="A screenshot of a cell phone&#10;&#10;Description generated with very high confidence">
              <a:extLst>
                <a:ext uri="{FF2B5EF4-FFF2-40B4-BE49-F238E27FC236}">
                  <a16:creationId xmlns:a16="http://schemas.microsoft.com/office/drawing/2014/main" xmlns="" id="{F2A8511E-4E8D-4659-ABD7-24DE3CE923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32556" y="4247731"/>
              <a:ext cx="2764369" cy="2075300"/>
            </a:xfrm>
            <a:prstGeom prst="rect">
              <a:avLst/>
            </a:prstGeom>
          </p:spPr>
        </p:pic>
        <p:pic>
          <p:nvPicPr>
            <p:cNvPr id="21" name="Picture 20" descr="A screenshot of a social media post&#10;&#10;Description generated with very high confidence">
              <a:extLst>
                <a:ext uri="{FF2B5EF4-FFF2-40B4-BE49-F238E27FC236}">
                  <a16:creationId xmlns:a16="http://schemas.microsoft.com/office/drawing/2014/main" xmlns="" id="{20D87A81-2D33-4E33-BFE3-A145F526E5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19998" y="4247731"/>
              <a:ext cx="2763602" cy="2075300"/>
            </a:xfrm>
            <a:prstGeom prst="rect">
              <a:avLst/>
            </a:prstGeom>
          </p:spPr>
        </p:pic>
        <p:pic>
          <p:nvPicPr>
            <p:cNvPr id="22" name="Picture 21" descr="A screenshot of a cell phone&#10;&#10;Description generated with very high confidence">
              <a:extLst>
                <a:ext uri="{FF2B5EF4-FFF2-40B4-BE49-F238E27FC236}">
                  <a16:creationId xmlns:a16="http://schemas.microsoft.com/office/drawing/2014/main" xmlns="" id="{20C94CFA-DD28-4B8C-8B3A-26B0A4A0CB9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1281" y="4247731"/>
              <a:ext cx="2778203" cy="2091509"/>
            </a:xfrm>
            <a:prstGeom prst="rect">
              <a:avLst/>
            </a:prstGeom>
          </p:spPr>
        </p:pic>
      </p:grpSp>
      <p:pic>
        <p:nvPicPr>
          <p:cNvPr id="23" name="Shape 244" descr="C:\Users\Natasha.Oppenheim\Downloads\Votes Final logo  (4).jpeg">
            <a:extLst>
              <a:ext uri="{FF2B5EF4-FFF2-40B4-BE49-F238E27FC236}">
                <a16:creationId xmlns:a16="http://schemas.microsoft.com/office/drawing/2014/main" xmlns="" id="{D844BA31-6273-4D5D-BAD8-B1A65F218C2E}"/>
              </a:ext>
            </a:extLst>
          </p:cNvPr>
          <p:cNvPicPr preferRelativeResize="0"/>
          <p:nvPr/>
        </p:nvPicPr>
        <p:blipFill rotWithShape="1">
          <a:blip r:embed="rId13" cstate="print">
            <a:alphaModFix/>
            <a:extLst>
              <a:ext uri="{28A0092B-C50C-407E-A947-70E740481C1C}">
                <a14:useLocalDpi xmlns:a14="http://schemas.microsoft.com/office/drawing/2010/main"/>
              </a:ext>
            </a:extLst>
          </a:blip>
          <a:srcRect/>
          <a:stretch/>
        </p:blipFill>
        <p:spPr>
          <a:xfrm>
            <a:off x="251522" y="6128044"/>
            <a:ext cx="2383206" cy="474002"/>
          </a:xfrm>
          <a:prstGeom prst="rect">
            <a:avLst/>
          </a:prstGeom>
          <a:noFill/>
          <a:ln>
            <a:noFill/>
          </a:ln>
        </p:spPr>
      </p:pic>
    </p:spTree>
    <p:extLst>
      <p:ext uri="{BB962C8B-B14F-4D97-AF65-F5344CB8AC3E}">
        <p14:creationId xmlns:p14="http://schemas.microsoft.com/office/powerpoint/2010/main" val="2541554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E39AF03-FE9D-4045-96C1-238A7757FAFF}"/>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1437137" y="1420418"/>
            <a:ext cx="6269725" cy="3802707"/>
          </a:xfrm>
          <a:prstGeom prst="rect">
            <a:avLst/>
          </a:prstGeom>
        </p:spPr>
      </p:pic>
      <p:pic>
        <p:nvPicPr>
          <p:cNvPr id="13" name="Picture 12">
            <a:extLst>
              <a:ext uri="{FF2B5EF4-FFF2-40B4-BE49-F238E27FC236}">
                <a16:creationId xmlns:a16="http://schemas.microsoft.com/office/drawing/2014/main" xmlns="" id="{90BBCAEF-7FCF-4583-A448-652A356909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5" y="5223125"/>
            <a:ext cx="8928990" cy="1514855"/>
          </a:xfrm>
          <a:prstGeom prst="rect">
            <a:avLst/>
          </a:prstGeom>
        </p:spPr>
      </p:pic>
      <p:sp>
        <p:nvSpPr>
          <p:cNvPr id="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9" name="Shape 11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
        <p:nvSpPr>
          <p:cNvPr id="6" name="Shape 114">
            <a:extLst>
              <a:ext uri="{FF2B5EF4-FFF2-40B4-BE49-F238E27FC236}">
                <a16:creationId xmlns:a16="http://schemas.microsoft.com/office/drawing/2014/main" xmlns="" id="{2694132E-0A5E-4BB2-99B1-08C5660EB72B}"/>
              </a:ext>
            </a:extLst>
          </p:cNvPr>
          <p:cNvSpPr/>
          <p:nvPr/>
        </p:nvSpPr>
        <p:spPr>
          <a:xfrm>
            <a:off x="1246479" y="295245"/>
            <a:ext cx="6651042" cy="1128558"/>
          </a:xfrm>
          <a:prstGeom prst="rect">
            <a:avLst/>
          </a:prstGeom>
          <a:noFill/>
          <a:ln>
            <a:noFill/>
          </a:ln>
        </p:spPr>
        <p:txBody>
          <a:bodyPr lIns="0" tIns="45700" rIns="91425" bIns="45700" anchor="t" anchorCtr="0">
            <a:noAutofit/>
          </a:bodyPr>
          <a:lstStyle/>
          <a:p>
            <a:pPr algn="ctr">
              <a:buSzPct val="25000"/>
            </a:pPr>
            <a:r>
              <a:rPr lang="en-GB" sz="3200" b="1" dirty="0">
                <a:latin typeface="Century Gothic" panose="020B0502020202020204" pitchFamily="34" charset="0"/>
                <a:ea typeface="Lato"/>
                <a:cs typeface="Lato"/>
                <a:sym typeface="Lato"/>
              </a:rPr>
              <a:t>Do </a:t>
            </a:r>
            <a:r>
              <a:rPr lang="en-GB" sz="3200" b="1" dirty="0">
                <a:solidFill>
                  <a:srgbClr val="AA32EA"/>
                </a:solidFill>
                <a:latin typeface="Century Gothic" panose="020B0502020202020204" pitchFamily="34" charset="0"/>
                <a:ea typeface="Lato"/>
                <a:cs typeface="Lato"/>
                <a:sym typeface="Lato"/>
              </a:rPr>
              <a:t>rich</a:t>
            </a:r>
            <a:r>
              <a:rPr lang="en-GB" sz="3200" b="1" dirty="0">
                <a:latin typeface="Century Gothic" panose="020B0502020202020204" pitchFamily="34" charset="0"/>
                <a:ea typeface="Lato"/>
                <a:cs typeface="Lato"/>
                <a:sym typeface="Lato"/>
              </a:rPr>
              <a:t> people give enough money</a:t>
            </a:r>
            <a:r>
              <a:rPr lang="en-GB" sz="3200" b="1" dirty="0">
                <a:solidFill>
                  <a:srgbClr val="EF3340"/>
                </a:solidFill>
                <a:latin typeface="Century Gothic" panose="020B0502020202020204" pitchFamily="34" charset="0"/>
                <a:ea typeface="Lato"/>
                <a:cs typeface="Lato"/>
                <a:sym typeface="Lato"/>
              </a:rPr>
              <a:t> </a:t>
            </a:r>
            <a:r>
              <a:rPr lang="en-GB" sz="3200" b="1" dirty="0">
                <a:latin typeface="Century Gothic" panose="020B0502020202020204" pitchFamily="34" charset="0"/>
                <a:ea typeface="Lato"/>
                <a:cs typeface="Lato"/>
                <a:sym typeface="Lato"/>
              </a:rPr>
              <a:t>to </a:t>
            </a:r>
            <a:r>
              <a:rPr lang="en-GB" sz="3200" b="1" dirty="0">
                <a:solidFill>
                  <a:srgbClr val="AA32EA"/>
                </a:solidFill>
                <a:latin typeface="Century Gothic" panose="020B0502020202020204" pitchFamily="34" charset="0"/>
                <a:ea typeface="Lato"/>
                <a:cs typeface="Lato"/>
                <a:sym typeface="Lato"/>
              </a:rPr>
              <a:t>charity</a:t>
            </a:r>
            <a:r>
              <a:rPr lang="en-GB" sz="3200" b="1" dirty="0">
                <a:latin typeface="Century Gothic" panose="020B0502020202020204" pitchFamily="34" charset="0"/>
                <a:ea typeface="Lato"/>
                <a:cs typeface="Lato"/>
                <a:sym typeface="Lato"/>
              </a:rPr>
              <a:t>?</a:t>
            </a:r>
          </a:p>
          <a:p>
            <a:pPr lvl="0" algn="ctr">
              <a:buSzPct val="25000"/>
            </a:pPr>
            <a:endParaRPr lang="en-GB" sz="3200" b="1" dirty="0">
              <a:solidFill>
                <a:schemeClr val="tx1"/>
              </a:solidFill>
              <a:latin typeface="Century Gothic" panose="020B0502020202020204" pitchFamily="34" charset="0"/>
              <a:ea typeface="Lato"/>
              <a:cs typeface="Lato"/>
              <a:sym typeface="Lato"/>
            </a:endParaRPr>
          </a:p>
        </p:txBody>
      </p:sp>
      <p:grpSp>
        <p:nvGrpSpPr>
          <p:cNvPr id="14" name="Group 13">
            <a:extLst>
              <a:ext uri="{FF2B5EF4-FFF2-40B4-BE49-F238E27FC236}">
                <a16:creationId xmlns:a16="http://schemas.microsoft.com/office/drawing/2014/main" xmlns="" id="{3B8C6829-CF8F-4506-AE5B-C0BE22AB4247}"/>
              </a:ext>
            </a:extLst>
          </p:cNvPr>
          <p:cNvGrpSpPr/>
          <p:nvPr/>
        </p:nvGrpSpPr>
        <p:grpSpPr>
          <a:xfrm>
            <a:off x="6667834" y="3873501"/>
            <a:ext cx="2078055" cy="1634706"/>
            <a:chOff x="-3149600" y="2911403"/>
            <a:chExt cx="2409114" cy="682997"/>
          </a:xfrm>
        </p:grpSpPr>
        <p:sp>
          <p:nvSpPr>
            <p:cNvPr id="15" name="Rectangle: Rounded Corners 32">
              <a:extLst>
                <a:ext uri="{FF2B5EF4-FFF2-40B4-BE49-F238E27FC236}">
                  <a16:creationId xmlns:a16="http://schemas.microsoft.com/office/drawing/2014/main" xmlns="" id="{5B994BD7-6EB7-4F03-A57E-E6A5F7897183}"/>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6" name="Rectangle: Rounded Corners 33">
              <a:extLst>
                <a:ext uri="{FF2B5EF4-FFF2-40B4-BE49-F238E27FC236}">
                  <a16:creationId xmlns:a16="http://schemas.microsoft.com/office/drawing/2014/main" xmlns="" id="{BA5570AB-C4D4-47B0-B49E-4A264E67F710}"/>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This week we are working with UNICEF UK to find out your views on making a difference!</a:t>
              </a:r>
            </a:p>
          </p:txBody>
        </p:sp>
      </p:grpSp>
    </p:spTree>
    <p:extLst>
      <p:ext uri="{BB962C8B-B14F-4D97-AF65-F5344CB8AC3E}">
        <p14:creationId xmlns:p14="http://schemas.microsoft.com/office/powerpoint/2010/main" val="8575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52233" y="3301240"/>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entury Gothic" panose="020B0502020202020204" pitchFamily="34" charset="0"/>
              <a:ea typeface="Calibri"/>
              <a:cs typeface="Calibri"/>
              <a:sym typeface="Calibri"/>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entury Gothic" panose="020B0502020202020204" pitchFamily="34" charset="0"/>
                <a:ea typeface="Calibri"/>
                <a:cs typeface="Calibri"/>
                <a:sym typeface="Calibri"/>
              </a:rPr>
              <a:t>4</a:t>
            </a:fld>
            <a:endParaRPr lang="en-GB" sz="1200" dirty="0">
              <a:solidFill>
                <a:srgbClr val="888888"/>
              </a:solidFill>
              <a:latin typeface="Century Gothic" panose="020B0502020202020204" pitchFamily="34" charset="0"/>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4" name="Shape 114"/>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Learning objectives for today</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
        <p:nvSpPr>
          <p:cNvPr id="22" name="Shape 114"/>
          <p:cNvSpPr/>
          <p:nvPr/>
        </p:nvSpPr>
        <p:spPr>
          <a:xfrm>
            <a:off x="487767" y="3561955"/>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Keywords</a:t>
            </a:r>
          </a:p>
        </p:txBody>
      </p:sp>
      <p:sp>
        <p:nvSpPr>
          <p:cNvPr id="11" name="Shape 113"/>
          <p:cNvSpPr/>
          <p:nvPr/>
        </p:nvSpPr>
        <p:spPr>
          <a:xfrm>
            <a:off x="540000" y="1336538"/>
            <a:ext cx="7994399" cy="1392179"/>
          </a:xfrm>
          <a:prstGeom prst="rect">
            <a:avLst/>
          </a:prstGeom>
          <a:noFill/>
          <a:ln>
            <a:noFill/>
          </a:ln>
        </p:spPr>
        <p:txBody>
          <a:bodyPr lIns="91425" tIns="45700" rIns="91425" bIns="45700" anchor="t" anchorCtr="0">
            <a:noAutofit/>
          </a:bodyPr>
          <a:lstStyle/>
          <a:p>
            <a:pPr marL="457200" marR="0" lvl="0" indent="-457200" algn="l" rtl="0">
              <a:spcBef>
                <a:spcPts val="0"/>
              </a:spcBef>
              <a:buClr>
                <a:srgbClr val="43D6B7"/>
              </a:buClr>
              <a:buSzPct val="100000"/>
              <a:buFont typeface="+mj-lt"/>
              <a:buAutoNum type="arabicPeriod"/>
            </a:pPr>
            <a:endParaRPr lang="en-GB" sz="1600" dirty="0">
              <a:solidFill>
                <a:schemeClr val="dk1"/>
              </a:solidFill>
              <a:latin typeface="Century Gothic" panose="020B0502020202020204" pitchFamily="34" charset="0"/>
              <a:ea typeface="Lato"/>
              <a:cs typeface="Lato"/>
              <a:sym typeface="Lato"/>
            </a:endParaRPr>
          </a:p>
        </p:txBody>
      </p:sp>
      <p:sp>
        <p:nvSpPr>
          <p:cNvPr id="12" name="Shape 113"/>
          <p:cNvSpPr/>
          <p:nvPr/>
        </p:nvSpPr>
        <p:spPr>
          <a:xfrm>
            <a:off x="540000" y="3717187"/>
            <a:ext cx="7757651" cy="2580246"/>
          </a:xfrm>
          <a:prstGeom prst="rect">
            <a:avLst/>
          </a:prstGeom>
          <a:noFill/>
          <a:ln>
            <a:noFill/>
          </a:ln>
        </p:spPr>
        <p:txBody>
          <a:bodyPr lIns="91425" tIns="45700" rIns="91425" bIns="45700" anchor="t" anchorCtr="0">
            <a:noAutofit/>
          </a:bodyPr>
          <a:lstStyle/>
          <a:p>
            <a:pPr marL="285750" indent="-285750">
              <a:buClr>
                <a:srgbClr val="AA32EA"/>
              </a:buClr>
              <a:buSzPct val="100000"/>
              <a:buFont typeface="Arial"/>
              <a:buChar char="•"/>
            </a:pPr>
            <a:endParaRPr lang="en-GB" sz="1600" b="1" dirty="0">
              <a:solidFill>
                <a:srgbClr val="AA32EA"/>
              </a:solidFill>
              <a:latin typeface="Century Gothic" panose="020B0502020202020204" pitchFamily="34" charset="0"/>
              <a:ea typeface="Lato"/>
              <a:cs typeface="Century Gothic"/>
              <a:sym typeface="Lato"/>
            </a:endParaRPr>
          </a:p>
          <a:p>
            <a:pPr>
              <a:buClr>
                <a:srgbClr val="AA32EA"/>
              </a:buClr>
              <a:buSzPct val="100000"/>
            </a:pPr>
            <a:endParaRPr lang="en-GB" sz="1600" b="1" dirty="0">
              <a:solidFill>
                <a:srgbClr val="AA32EA"/>
              </a:solidFill>
              <a:latin typeface="Century Gothic" panose="020B0502020202020204" pitchFamily="34" charset="0"/>
              <a:ea typeface="Lato"/>
              <a:cs typeface="Century Gothic"/>
              <a:sym typeface="Lato"/>
            </a:endParaRPr>
          </a:p>
          <a:p>
            <a:pPr>
              <a:buClr>
                <a:srgbClr val="AA32EA"/>
              </a:buClr>
              <a:buSzPct val="100000"/>
            </a:pPr>
            <a:endParaRPr lang="en-GB" sz="1600" dirty="0">
              <a:latin typeface="Century Gothic" panose="020B0502020202020204" pitchFamily="34" charset="0"/>
              <a:ea typeface="Lato"/>
              <a:cs typeface="Century Gothic"/>
              <a:sym typeface="Lato"/>
            </a:endParaRPr>
          </a:p>
          <a:p>
            <a:pPr marL="285750" indent="-285750">
              <a:buClr>
                <a:srgbClr val="AA32EA"/>
              </a:buClr>
              <a:buSzPct val="100000"/>
              <a:buFont typeface="Arial"/>
              <a:buChar char="•"/>
            </a:pPr>
            <a:r>
              <a:rPr lang="en-GB" sz="1600" b="1" dirty="0">
                <a:solidFill>
                  <a:srgbClr val="AA32EA"/>
                </a:solidFill>
                <a:latin typeface="Century Gothic" panose="020B0502020202020204" pitchFamily="34" charset="0"/>
                <a:ea typeface="Lato"/>
                <a:cs typeface="Century Gothic"/>
                <a:sym typeface="Lato"/>
              </a:rPr>
              <a:t>Charitable: </a:t>
            </a:r>
            <a:r>
              <a:rPr lang="en-GB" sz="1600" dirty="0">
                <a:latin typeface="Century Gothic" panose="020B0502020202020204" pitchFamily="34" charset="0"/>
                <a:ea typeface="Lato"/>
                <a:cs typeface="Century Gothic"/>
                <a:sym typeface="Lato"/>
              </a:rPr>
              <a:t>giving something for free to those who are in need.</a:t>
            </a:r>
          </a:p>
          <a:p>
            <a:pPr>
              <a:buClr>
                <a:srgbClr val="AA32EA"/>
              </a:buClr>
              <a:buSzPct val="100000"/>
            </a:pPr>
            <a:endParaRPr lang="en-GB" sz="1600" dirty="0">
              <a:latin typeface="Century Gothic" panose="020B0502020202020204" pitchFamily="34" charset="0"/>
              <a:ea typeface="Lato"/>
              <a:cs typeface="Century Gothic"/>
              <a:sym typeface="Lato"/>
            </a:endParaRPr>
          </a:p>
          <a:p>
            <a:pPr marL="285750" indent="-285750">
              <a:buClr>
                <a:srgbClr val="AA32EA"/>
              </a:buClr>
              <a:buSzPct val="100000"/>
              <a:buFont typeface="Arial"/>
              <a:buChar char="•"/>
            </a:pPr>
            <a:r>
              <a:rPr lang="en-GB" sz="1600" b="1" dirty="0">
                <a:solidFill>
                  <a:srgbClr val="AA32EA"/>
                </a:solidFill>
                <a:latin typeface="Century Gothic" panose="020B0502020202020204" pitchFamily="34" charset="0"/>
                <a:ea typeface="Lato"/>
                <a:cs typeface="Century Gothic"/>
                <a:sym typeface="Lato"/>
              </a:rPr>
              <a:t>Charity: </a:t>
            </a:r>
            <a:r>
              <a:rPr lang="en-GB" sz="1600" dirty="0">
                <a:latin typeface="Century Gothic" panose="020B0502020202020204" pitchFamily="34" charset="0"/>
                <a:ea typeface="Lato"/>
                <a:cs typeface="Century Gothic"/>
                <a:sym typeface="Lato"/>
              </a:rPr>
              <a:t>a system of giving money, food, or help free to those who are in need, or any organisation that has the purpose of providing money or helping in this way.</a:t>
            </a:r>
          </a:p>
        </p:txBody>
      </p:sp>
      <p:sp>
        <p:nvSpPr>
          <p:cNvPr id="14" name="Shape 113"/>
          <p:cNvSpPr/>
          <p:nvPr/>
        </p:nvSpPr>
        <p:spPr>
          <a:xfrm>
            <a:off x="540000" y="1509262"/>
            <a:ext cx="8146799" cy="1559736"/>
          </a:xfrm>
          <a:prstGeom prst="rect">
            <a:avLst/>
          </a:prstGeom>
          <a:noFill/>
          <a:ln>
            <a:noFill/>
          </a:ln>
        </p:spPr>
        <p:txBody>
          <a:bodyPr lIns="91425" tIns="45700" rIns="91425" bIns="45700" anchor="t" anchorCtr="0">
            <a:noAutofit/>
          </a:bodyPr>
          <a:lstStyle/>
          <a:p>
            <a:pPr marL="457200" lvl="0" indent="-457200">
              <a:buClr>
                <a:srgbClr val="43D6B7"/>
              </a:buClr>
              <a:buSzPct val="100000"/>
              <a:buFont typeface="+mj-lt"/>
              <a:buAutoNum type="arabicPeriod"/>
            </a:pPr>
            <a:r>
              <a:rPr lang="en-GB" sz="1600" dirty="0">
                <a:solidFill>
                  <a:schemeClr val="dk1"/>
                </a:solidFill>
                <a:latin typeface="Century Gothic"/>
                <a:ea typeface="Lato"/>
                <a:cs typeface="Century Gothic"/>
                <a:sym typeface="Lato"/>
              </a:rPr>
              <a:t>To discover what being rich means. </a:t>
            </a:r>
          </a:p>
          <a:p>
            <a:pPr marL="457200" lvl="0" indent="-457200">
              <a:buClr>
                <a:srgbClr val="43D6B7"/>
              </a:buClr>
              <a:buSzPct val="100000"/>
              <a:buFont typeface="+mj-lt"/>
              <a:buAutoNum type="arabicPeriod"/>
            </a:pPr>
            <a:endParaRPr lang="en-GB" sz="1600" dirty="0">
              <a:solidFill>
                <a:schemeClr val="dk1"/>
              </a:solidFill>
              <a:latin typeface="Century Gothic"/>
              <a:ea typeface="Lato"/>
              <a:cs typeface="Century Gothic"/>
              <a:sym typeface="Lato"/>
            </a:endParaRPr>
          </a:p>
          <a:p>
            <a:pPr marL="457200" lvl="0" indent="-457200">
              <a:buClr>
                <a:srgbClr val="43D6B7"/>
              </a:buClr>
              <a:buSzPct val="100000"/>
              <a:buFont typeface="+mj-lt"/>
              <a:buAutoNum type="arabicPeriod"/>
            </a:pPr>
            <a:r>
              <a:rPr lang="en-GB" sz="1600" dirty="0">
                <a:solidFill>
                  <a:schemeClr val="dk1"/>
                </a:solidFill>
                <a:latin typeface="Century Gothic"/>
                <a:ea typeface="Lato"/>
                <a:cs typeface="Century Gothic"/>
                <a:sym typeface="Lato"/>
              </a:rPr>
              <a:t>To critically explore what different people can do to make a positive difference </a:t>
            </a:r>
            <a:r>
              <a:rPr lang="en-GB" sz="1600" dirty="0" smtClean="0">
                <a:solidFill>
                  <a:schemeClr val="dk1"/>
                </a:solidFill>
                <a:latin typeface="Century Gothic"/>
                <a:ea typeface="Lato"/>
                <a:cs typeface="Century Gothic"/>
                <a:sym typeface="Lato"/>
              </a:rPr>
              <a:t>to</a:t>
            </a:r>
            <a:r>
              <a:rPr lang="en-GB" sz="1600" dirty="0" smtClean="0">
                <a:solidFill>
                  <a:schemeClr val="dk1"/>
                </a:solidFill>
                <a:latin typeface="Century Gothic"/>
                <a:ea typeface="Lato"/>
                <a:cs typeface="Century Gothic"/>
                <a:sym typeface="Lato"/>
              </a:rPr>
              <a:t> </a:t>
            </a:r>
            <a:r>
              <a:rPr lang="en-GB" sz="1600" dirty="0">
                <a:solidFill>
                  <a:schemeClr val="dk1"/>
                </a:solidFill>
                <a:latin typeface="Century Gothic"/>
                <a:ea typeface="Lato"/>
                <a:cs typeface="Century Gothic"/>
                <a:sym typeface="Lato"/>
              </a:rPr>
              <a:t>the lives of others. </a:t>
            </a:r>
          </a:p>
        </p:txBody>
      </p:sp>
    </p:spTree>
    <p:extLst>
      <p:ext uri="{BB962C8B-B14F-4D97-AF65-F5344CB8AC3E}">
        <p14:creationId xmlns:p14="http://schemas.microsoft.com/office/powerpoint/2010/main" val="543198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40995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Image result for food">
            <a:extLst>
              <a:ext uri="{FF2B5EF4-FFF2-40B4-BE49-F238E27FC236}">
                <a16:creationId xmlns:a16="http://schemas.microsoft.com/office/drawing/2014/main" xmlns="" id="{2B1B221A-AA41-4F49-AED0-D788361741B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67" y="315087"/>
            <a:ext cx="2231823" cy="148865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theme park">
            <a:extLst>
              <a:ext uri="{FF2B5EF4-FFF2-40B4-BE49-F238E27FC236}">
                <a16:creationId xmlns:a16="http://schemas.microsoft.com/office/drawing/2014/main" xmlns="" id="{FDE75851-CBA8-4C42-9B01-C83C2B9A0A9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47304" y="1864282"/>
            <a:ext cx="2404657" cy="13576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kydiving">
            <a:extLst>
              <a:ext uri="{FF2B5EF4-FFF2-40B4-BE49-F238E27FC236}">
                <a16:creationId xmlns:a16="http://schemas.microsoft.com/office/drawing/2014/main" xmlns="" id="{BFF370A5-75B3-432B-9FE2-A4DF7FC9E42C}"/>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319243" y="786715"/>
            <a:ext cx="2141593" cy="14722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ouse">
            <a:extLst>
              <a:ext uri="{FF2B5EF4-FFF2-40B4-BE49-F238E27FC236}">
                <a16:creationId xmlns:a16="http://schemas.microsoft.com/office/drawing/2014/main" xmlns="" id="{1BD64E74-7CB6-4E73-B078-63CEBEE414D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458471" y="4883518"/>
            <a:ext cx="2004729" cy="14722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acation">
            <a:extLst>
              <a:ext uri="{FF2B5EF4-FFF2-40B4-BE49-F238E27FC236}">
                <a16:creationId xmlns:a16="http://schemas.microsoft.com/office/drawing/2014/main" xmlns="" id="{F5408197-EC91-4A20-A432-9F3127DACE5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0647" y="1271964"/>
            <a:ext cx="1864543" cy="1459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lothes">
            <a:extLst>
              <a:ext uri="{FF2B5EF4-FFF2-40B4-BE49-F238E27FC236}">
                <a16:creationId xmlns:a16="http://schemas.microsoft.com/office/drawing/2014/main" xmlns="" id="{134A5701-88FB-4C90-B6CA-93CAA8D53CF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6856" y="3327831"/>
            <a:ext cx="1978532" cy="1331387"/>
          </a:xfrm>
          <a:prstGeom prst="rect">
            <a:avLst/>
          </a:prstGeom>
          <a:noFill/>
          <a:extLst>
            <a:ext uri="{909E8E84-426E-40DD-AFC4-6F175D3DCCD1}">
              <a14:hiddenFill xmlns:a14="http://schemas.microsoft.com/office/drawing/2010/main">
                <a:solidFill>
                  <a:srgbClr val="FFFFFF"/>
                </a:solidFill>
              </a14:hiddenFill>
            </a:ext>
          </a:extLst>
        </p:spPr>
      </p:pic>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If you were rich…</a:t>
            </a:r>
          </a:p>
        </p:txBody>
      </p:sp>
      <p:sp>
        <p:nvSpPr>
          <p:cNvPr id="34" name="Cloud 33">
            <a:extLst>
              <a:ext uri="{FF2B5EF4-FFF2-40B4-BE49-F238E27FC236}">
                <a16:creationId xmlns:a16="http://schemas.microsoft.com/office/drawing/2014/main" xmlns="" id="{73F9FFF2-74EB-4F7A-92CA-D2BE411EE8A6}"/>
              </a:ext>
            </a:extLst>
          </p:cNvPr>
          <p:cNvSpPr/>
          <p:nvPr/>
        </p:nvSpPr>
        <p:spPr>
          <a:xfrm>
            <a:off x="2099819" y="1625282"/>
            <a:ext cx="4656824" cy="3293713"/>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Individual Activity (6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Imagine you earn £10 million a year. You work really hard.</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Write down what you would spend your £10 million on. Think about how much you would spend on the things in the pictures. Share your budget with a friend.</a:t>
            </a:r>
          </a:p>
        </p:txBody>
      </p:sp>
      <p:grpSp>
        <p:nvGrpSpPr>
          <p:cNvPr id="35" name="Group 34">
            <a:extLst>
              <a:ext uri="{FF2B5EF4-FFF2-40B4-BE49-F238E27FC236}">
                <a16:creationId xmlns:a16="http://schemas.microsoft.com/office/drawing/2014/main" xmlns="" id="{C97BC7CF-5407-4574-BEA4-C12606AB8C8A}"/>
              </a:ext>
            </a:extLst>
          </p:cNvPr>
          <p:cNvGrpSpPr/>
          <p:nvPr/>
        </p:nvGrpSpPr>
        <p:grpSpPr>
          <a:xfrm>
            <a:off x="5920967" y="4346788"/>
            <a:ext cx="2930994" cy="2237811"/>
            <a:chOff x="-3149600" y="3715887"/>
            <a:chExt cx="2409114" cy="682997"/>
          </a:xfrm>
          <a:solidFill>
            <a:srgbClr val="E6E6E6"/>
          </a:solidFill>
        </p:grpSpPr>
        <p:sp>
          <p:nvSpPr>
            <p:cNvPr id="36" name="Rectangle: Rounded Corners 35">
              <a:extLst>
                <a:ext uri="{FF2B5EF4-FFF2-40B4-BE49-F238E27FC236}">
                  <a16:creationId xmlns:a16="http://schemas.microsoft.com/office/drawing/2014/main" xmlns="" id="{0552F5F6-5827-4BE4-94C0-9FF40296773E}"/>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7" name="Rectangle: Rounded Corners 36">
              <a:extLst>
                <a:ext uri="{FF2B5EF4-FFF2-40B4-BE49-F238E27FC236}">
                  <a16:creationId xmlns:a16="http://schemas.microsoft.com/office/drawing/2014/main" xmlns="" id="{1D395A79-0C1B-450B-A6CE-DEA12FD51C5A}"/>
                </a:ext>
              </a:extLst>
            </p:cNvPr>
            <p:cNvSpPr/>
            <p:nvPr/>
          </p:nvSpPr>
          <p:spPr>
            <a:xfrm>
              <a:off x="-3149600" y="3715887"/>
              <a:ext cx="2409114" cy="682997"/>
            </a:xfrm>
            <a:prstGeom prst="roundRect">
              <a:avLst/>
            </a:prstGeom>
            <a:grp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Example Budget:</a:t>
              </a:r>
            </a:p>
            <a:p>
              <a:pPr marL="285750" indent="-285750" algn="ctr">
                <a:buFont typeface="Arial" panose="020B0604020202020204" pitchFamily="34" charset="0"/>
                <a:buChar char="•"/>
              </a:pPr>
              <a:r>
                <a:rPr lang="en-GB" sz="1400" dirty="0">
                  <a:solidFill>
                    <a:schemeClr val="tx1"/>
                  </a:solidFill>
                  <a:latin typeface="Century Gothic" panose="020B0502020202020204" pitchFamily="34" charset="0"/>
                </a:rPr>
                <a:t>£1 million on a house and bills. </a:t>
              </a:r>
            </a:p>
            <a:p>
              <a:pPr marL="285750" indent="-285750" algn="ctr">
                <a:buFont typeface="Arial" panose="020B0604020202020204" pitchFamily="34" charset="0"/>
                <a:buChar char="•"/>
              </a:pPr>
              <a:r>
                <a:rPr lang="en-GB" sz="1400" dirty="0">
                  <a:solidFill>
                    <a:schemeClr val="tx1"/>
                  </a:solidFill>
                  <a:latin typeface="Century Gothic" panose="020B0502020202020204" pitchFamily="34" charset="0"/>
                </a:rPr>
                <a:t>£2 million on helping my family and closest friends.</a:t>
              </a:r>
            </a:p>
            <a:p>
              <a:pPr marL="285750" indent="-285750" algn="ctr">
                <a:buFont typeface="Arial" panose="020B0604020202020204" pitchFamily="34" charset="0"/>
                <a:buChar char="•"/>
              </a:pPr>
              <a:r>
                <a:rPr lang="en-GB" sz="1400" dirty="0">
                  <a:solidFill>
                    <a:schemeClr val="tx1"/>
                  </a:solidFill>
                  <a:latin typeface="Century Gothic" panose="020B0502020202020204" pitchFamily="34" charset="0"/>
                </a:rPr>
                <a:t>£1 million on awesome holidays! </a:t>
              </a:r>
            </a:p>
            <a:p>
              <a:pPr marL="285750" indent="-285750" algn="ctr">
                <a:buFont typeface="Arial" panose="020B0604020202020204" pitchFamily="34" charset="0"/>
                <a:buChar char="•"/>
              </a:pPr>
              <a:r>
                <a:rPr lang="en-GB" sz="1400" dirty="0">
                  <a:solidFill>
                    <a:schemeClr val="tx1"/>
                  </a:solidFill>
                  <a:latin typeface="Century Gothic" panose="020B0502020202020204" pitchFamily="34" charset="0"/>
                </a:rPr>
                <a:t>£1 million to charity.</a:t>
              </a:r>
            </a:p>
            <a:p>
              <a:pPr marL="285750" indent="-285750" algn="ctr">
                <a:buFont typeface="Arial" panose="020B0604020202020204" pitchFamily="34" charset="0"/>
                <a:buChar char="•"/>
              </a:pPr>
              <a:r>
                <a:rPr lang="en-GB" sz="1400" dirty="0">
                  <a:solidFill>
                    <a:schemeClr val="tx1"/>
                  </a:solidFill>
                  <a:latin typeface="Century Gothic" panose="020B0502020202020204" pitchFamily="34" charset="0"/>
                </a:rPr>
                <a:t>£5 million in savings.</a:t>
              </a:r>
            </a:p>
          </p:txBody>
        </p:sp>
      </p:grpSp>
      <p:pic>
        <p:nvPicPr>
          <p:cNvPr id="2050" name="Picture 2" descr="Image result for three children">
            <a:extLst>
              <a:ext uri="{FF2B5EF4-FFF2-40B4-BE49-F238E27FC236}">
                <a16:creationId xmlns:a16="http://schemas.microsoft.com/office/drawing/2014/main" xmlns="" id="{0542CAFB-6395-4F5B-9C5B-83E8502EEA5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118172" y="3282450"/>
            <a:ext cx="1556794" cy="107516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xmlns="" id="{7C232AB1-D8A4-4E97-BCB8-E78C299F051C}"/>
              </a:ext>
            </a:extLst>
          </p:cNvPr>
          <p:cNvGrpSpPr/>
          <p:nvPr/>
        </p:nvGrpSpPr>
        <p:grpSpPr>
          <a:xfrm>
            <a:off x="5833270" y="3649504"/>
            <a:ext cx="1399024" cy="585991"/>
            <a:chOff x="-3149600" y="2911403"/>
            <a:chExt cx="2409114" cy="682997"/>
          </a:xfrm>
        </p:grpSpPr>
        <p:sp>
          <p:nvSpPr>
            <p:cNvPr id="21" name="Rectangle: Rounded Corners 32">
              <a:extLst>
                <a:ext uri="{FF2B5EF4-FFF2-40B4-BE49-F238E27FC236}">
                  <a16:creationId xmlns:a16="http://schemas.microsoft.com/office/drawing/2014/main" xmlns="" id="{C31D7435-88D2-40F4-9B28-59460014BEA8}"/>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2" name="Rectangle: Rounded Corners 33">
              <a:extLst>
                <a:ext uri="{FF2B5EF4-FFF2-40B4-BE49-F238E27FC236}">
                  <a16:creationId xmlns:a16="http://schemas.microsoft.com/office/drawing/2014/main" xmlns="" id="{9A3E5CDD-060F-472B-961C-1300A57F114A}"/>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Family and friends</a:t>
              </a:r>
            </a:p>
          </p:txBody>
        </p:sp>
      </p:grpSp>
      <p:grpSp>
        <p:nvGrpSpPr>
          <p:cNvPr id="23" name="Group 22">
            <a:extLst>
              <a:ext uri="{FF2B5EF4-FFF2-40B4-BE49-F238E27FC236}">
                <a16:creationId xmlns:a16="http://schemas.microsoft.com/office/drawing/2014/main" xmlns="" id="{5AEBA9CA-0776-461B-A6F1-660BEC8C8916}"/>
              </a:ext>
            </a:extLst>
          </p:cNvPr>
          <p:cNvGrpSpPr/>
          <p:nvPr/>
        </p:nvGrpSpPr>
        <p:grpSpPr>
          <a:xfrm>
            <a:off x="963597" y="776744"/>
            <a:ext cx="1543217" cy="538607"/>
            <a:chOff x="-3149600" y="2911403"/>
            <a:chExt cx="2409114" cy="682997"/>
          </a:xfrm>
        </p:grpSpPr>
        <p:sp>
          <p:nvSpPr>
            <p:cNvPr id="27" name="Rectangle: Rounded Corners 32">
              <a:extLst>
                <a:ext uri="{FF2B5EF4-FFF2-40B4-BE49-F238E27FC236}">
                  <a16:creationId xmlns:a16="http://schemas.microsoft.com/office/drawing/2014/main" xmlns="" id="{A521E83B-5442-42F4-BBCC-47B5F31C4F58}"/>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8" name="Rectangle: Rounded Corners 33">
              <a:extLst>
                <a:ext uri="{FF2B5EF4-FFF2-40B4-BE49-F238E27FC236}">
                  <a16:creationId xmlns:a16="http://schemas.microsoft.com/office/drawing/2014/main" xmlns="" id="{2F76B3A9-A89A-4ACF-8B27-876F26B38C16}"/>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Holidays / Experiences</a:t>
              </a:r>
            </a:p>
          </p:txBody>
        </p:sp>
      </p:grpSp>
      <p:grpSp>
        <p:nvGrpSpPr>
          <p:cNvPr id="29" name="Group 28">
            <a:extLst>
              <a:ext uri="{FF2B5EF4-FFF2-40B4-BE49-F238E27FC236}">
                <a16:creationId xmlns:a16="http://schemas.microsoft.com/office/drawing/2014/main" xmlns="" id="{EF5D91BA-3F51-43BC-B8D6-89ABC07ADEA6}"/>
              </a:ext>
            </a:extLst>
          </p:cNvPr>
          <p:cNvGrpSpPr/>
          <p:nvPr/>
        </p:nvGrpSpPr>
        <p:grpSpPr>
          <a:xfrm>
            <a:off x="4313869" y="6183480"/>
            <a:ext cx="1241599" cy="426467"/>
            <a:chOff x="-3149600" y="2911403"/>
            <a:chExt cx="2409114" cy="682997"/>
          </a:xfrm>
        </p:grpSpPr>
        <p:sp>
          <p:nvSpPr>
            <p:cNvPr id="30" name="Rectangle: Rounded Corners 32">
              <a:extLst>
                <a:ext uri="{FF2B5EF4-FFF2-40B4-BE49-F238E27FC236}">
                  <a16:creationId xmlns:a16="http://schemas.microsoft.com/office/drawing/2014/main" xmlns="" id="{A698E6FF-2FC3-4C0D-A58F-048FCEA23619}"/>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Rectangle: Rounded Corners 33">
              <a:extLst>
                <a:ext uri="{FF2B5EF4-FFF2-40B4-BE49-F238E27FC236}">
                  <a16:creationId xmlns:a16="http://schemas.microsoft.com/office/drawing/2014/main" xmlns="" id="{5E18E0E1-6824-4ECB-AA10-EBC586569D4E}"/>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House</a:t>
              </a:r>
            </a:p>
          </p:txBody>
        </p:sp>
      </p:grpSp>
      <p:grpSp>
        <p:nvGrpSpPr>
          <p:cNvPr id="39" name="Group 38">
            <a:extLst>
              <a:ext uri="{FF2B5EF4-FFF2-40B4-BE49-F238E27FC236}">
                <a16:creationId xmlns:a16="http://schemas.microsoft.com/office/drawing/2014/main" xmlns="" id="{469DE9B5-4192-454C-B3B1-2647F0345D2C}"/>
              </a:ext>
            </a:extLst>
          </p:cNvPr>
          <p:cNvGrpSpPr/>
          <p:nvPr/>
        </p:nvGrpSpPr>
        <p:grpSpPr>
          <a:xfrm>
            <a:off x="6765954" y="1298505"/>
            <a:ext cx="1602966" cy="572315"/>
            <a:chOff x="-3149600" y="2911403"/>
            <a:chExt cx="2409114" cy="682997"/>
          </a:xfrm>
        </p:grpSpPr>
        <p:sp>
          <p:nvSpPr>
            <p:cNvPr id="40" name="Rectangle: Rounded Corners 32">
              <a:extLst>
                <a:ext uri="{FF2B5EF4-FFF2-40B4-BE49-F238E27FC236}">
                  <a16:creationId xmlns:a16="http://schemas.microsoft.com/office/drawing/2014/main" xmlns="" id="{D83EB915-4553-4371-B82F-481BDE4EF8E3}"/>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1" name="Rectangle: Rounded Corners 33">
              <a:extLst>
                <a:ext uri="{FF2B5EF4-FFF2-40B4-BE49-F238E27FC236}">
                  <a16:creationId xmlns:a16="http://schemas.microsoft.com/office/drawing/2014/main" xmlns="" id="{7483A620-D5BE-4A8D-BCD7-5CE302C0402E}"/>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Food / Entertainment</a:t>
              </a:r>
            </a:p>
          </p:txBody>
        </p:sp>
      </p:grpSp>
      <p:grpSp>
        <p:nvGrpSpPr>
          <p:cNvPr id="42" name="Group 41">
            <a:extLst>
              <a:ext uri="{FF2B5EF4-FFF2-40B4-BE49-F238E27FC236}">
                <a16:creationId xmlns:a16="http://schemas.microsoft.com/office/drawing/2014/main" xmlns="" id="{8810DD4E-AF2E-4C58-B046-C3D4AA2F6594}"/>
              </a:ext>
            </a:extLst>
          </p:cNvPr>
          <p:cNvGrpSpPr/>
          <p:nvPr/>
        </p:nvGrpSpPr>
        <p:grpSpPr>
          <a:xfrm>
            <a:off x="317389" y="2967195"/>
            <a:ext cx="1138503" cy="426467"/>
            <a:chOff x="-3149600" y="2911403"/>
            <a:chExt cx="2409114" cy="682997"/>
          </a:xfrm>
        </p:grpSpPr>
        <p:sp>
          <p:nvSpPr>
            <p:cNvPr id="43" name="Rectangle: Rounded Corners 32">
              <a:extLst>
                <a:ext uri="{FF2B5EF4-FFF2-40B4-BE49-F238E27FC236}">
                  <a16:creationId xmlns:a16="http://schemas.microsoft.com/office/drawing/2014/main" xmlns="" id="{24FCDB06-B3BC-4C89-BCFA-4FB92DB8A84D}"/>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4" name="Rectangle: Rounded Corners 33">
              <a:extLst>
                <a:ext uri="{FF2B5EF4-FFF2-40B4-BE49-F238E27FC236}">
                  <a16:creationId xmlns:a16="http://schemas.microsoft.com/office/drawing/2014/main" xmlns="" id="{F5637C50-F3B0-4729-8006-8093A4BDCB6E}"/>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Clothes</a:t>
              </a:r>
            </a:p>
          </p:txBody>
        </p:sp>
      </p:grpSp>
      <p:pic>
        <p:nvPicPr>
          <p:cNvPr id="2056" name="Picture 8" descr="Image result for community">
            <a:extLst>
              <a:ext uri="{FF2B5EF4-FFF2-40B4-BE49-F238E27FC236}">
                <a16:creationId xmlns:a16="http://schemas.microsoft.com/office/drawing/2014/main" xmlns="" id="{5976105B-E713-4373-BE54-84CE756F471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63597" y="5519308"/>
            <a:ext cx="2149311" cy="1074656"/>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xmlns="" id="{EEB666DF-0A48-484E-9CE3-05259C585B70}"/>
              </a:ext>
            </a:extLst>
          </p:cNvPr>
          <p:cNvGrpSpPr/>
          <p:nvPr/>
        </p:nvGrpSpPr>
        <p:grpSpPr>
          <a:xfrm>
            <a:off x="898500" y="4898135"/>
            <a:ext cx="1978532" cy="644281"/>
            <a:chOff x="-3149600" y="2911403"/>
            <a:chExt cx="2409114" cy="682997"/>
          </a:xfrm>
        </p:grpSpPr>
        <p:sp>
          <p:nvSpPr>
            <p:cNvPr id="53" name="Rectangle: Rounded Corners 32">
              <a:extLst>
                <a:ext uri="{FF2B5EF4-FFF2-40B4-BE49-F238E27FC236}">
                  <a16:creationId xmlns:a16="http://schemas.microsoft.com/office/drawing/2014/main" xmlns="" id="{75FD23E4-774C-42F3-90D5-BD382E219413}"/>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4" name="Rectangle: Rounded Corners 33">
              <a:extLst>
                <a:ext uri="{FF2B5EF4-FFF2-40B4-BE49-F238E27FC236}">
                  <a16:creationId xmlns:a16="http://schemas.microsoft.com/office/drawing/2014/main" xmlns="" id="{A399A5D2-606B-40BA-BCB2-B18289D00346}"/>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Charity/ your local community</a:t>
              </a:r>
            </a:p>
          </p:txBody>
        </p:sp>
      </p:grpSp>
      <p:grpSp>
        <p:nvGrpSpPr>
          <p:cNvPr id="55" name="Group 54">
            <a:extLst>
              <a:ext uri="{FF2B5EF4-FFF2-40B4-BE49-F238E27FC236}">
                <a16:creationId xmlns:a16="http://schemas.microsoft.com/office/drawing/2014/main" xmlns="" id="{BBE30A20-40CD-4A26-9685-74250E8F3E38}"/>
              </a:ext>
            </a:extLst>
          </p:cNvPr>
          <p:cNvGrpSpPr/>
          <p:nvPr/>
        </p:nvGrpSpPr>
        <p:grpSpPr>
          <a:xfrm>
            <a:off x="7329186" y="227569"/>
            <a:ext cx="1602966" cy="828155"/>
            <a:chOff x="-3149600" y="3715884"/>
            <a:chExt cx="2409114" cy="683000"/>
          </a:xfrm>
          <a:solidFill>
            <a:srgbClr val="AA32EA"/>
          </a:solidFill>
        </p:grpSpPr>
        <p:sp>
          <p:nvSpPr>
            <p:cNvPr id="56" name="Rectangle: Rounded Corners 55">
              <a:extLst>
                <a:ext uri="{FF2B5EF4-FFF2-40B4-BE49-F238E27FC236}">
                  <a16:creationId xmlns:a16="http://schemas.microsoft.com/office/drawing/2014/main" xmlns="" id="{BB0A7C8E-D0CA-42BD-94C4-BF06D8F2EE51}"/>
                </a:ext>
              </a:extLst>
            </p:cNvPr>
            <p:cNvSpPr/>
            <p:nvPr/>
          </p:nvSpPr>
          <p:spPr>
            <a:xfrm>
              <a:off x="-3149600" y="3715887"/>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57" name="Rectangle: Rounded Corners 56">
              <a:extLst>
                <a:ext uri="{FF2B5EF4-FFF2-40B4-BE49-F238E27FC236}">
                  <a16:creationId xmlns:a16="http://schemas.microsoft.com/office/drawing/2014/main" xmlns="" id="{D2891637-E0F5-43F6-89E5-73DAE7A68EB7}"/>
                </a:ext>
              </a:extLst>
            </p:cNvPr>
            <p:cNvSpPr/>
            <p:nvPr/>
          </p:nvSpPr>
          <p:spPr>
            <a:xfrm>
              <a:off x="-3149600" y="3715884"/>
              <a:ext cx="2409114" cy="68299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Lato" panose="020F0502020204030203" pitchFamily="34" charset="0"/>
                  <a:cs typeface="Century Gothic"/>
                </a:rPr>
                <a:t>S&amp;C: </a:t>
              </a:r>
              <a:r>
                <a:rPr lang="en-GB" sz="1600" dirty="0">
                  <a:solidFill>
                    <a:schemeClr val="bg1"/>
                  </a:solidFill>
                  <a:latin typeface="Century Gothic"/>
                  <a:ea typeface="Lato" panose="020F0502020204030203" pitchFamily="34" charset="0"/>
                  <a:cs typeface="Century Gothic"/>
                </a:rPr>
                <a:t>What % would you give away?</a:t>
              </a:r>
              <a:endParaRPr lang="en-GB" sz="1600" b="1" baseline="30000" dirty="0">
                <a:solidFill>
                  <a:schemeClr val="bg1"/>
                </a:solidFill>
                <a:latin typeface="Century Gothic"/>
                <a:ea typeface="Lato" panose="020F0502020204030203" pitchFamily="34" charset="0"/>
                <a:cs typeface="Century Gothic"/>
              </a:endParaRPr>
            </a:p>
          </p:txBody>
        </p:sp>
      </p:grpSp>
    </p:spTree>
    <p:extLst>
      <p:ext uri="{BB962C8B-B14F-4D97-AF65-F5344CB8AC3E}">
        <p14:creationId xmlns:p14="http://schemas.microsoft.com/office/powerpoint/2010/main" val="288757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nodeType="with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fade">
                                      <p:cBhvr>
                                        <p:cTn id="18" dur="500"/>
                                        <p:tgtEl>
                                          <p:spTgt spid="20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fade">
                                      <p:cBhvr>
                                        <p:cTn id="23" dur="500"/>
                                        <p:tgtEl>
                                          <p:spTgt spid="2062"/>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nodeType="withEffect">
                                  <p:stCondLst>
                                    <p:cond delay="0"/>
                                  </p:stCondLst>
                                  <p:childTnLst>
                                    <p:set>
                                      <p:cBhvr>
                                        <p:cTn id="28" dur="1" fill="hold">
                                          <p:stCondLst>
                                            <p:cond delay="0"/>
                                          </p:stCondLst>
                                        </p:cTn>
                                        <p:tgtEl>
                                          <p:spTgt spid="2064"/>
                                        </p:tgtEl>
                                        <p:attrNameLst>
                                          <p:attrName>style.visibility</p:attrName>
                                        </p:attrNameLst>
                                      </p:cBhvr>
                                      <p:to>
                                        <p:strVal val="visible"/>
                                      </p:to>
                                    </p:set>
                                    <p:animEffect transition="in" filter="fade">
                                      <p:cBhvr>
                                        <p:cTn id="29" dur="500"/>
                                        <p:tgtEl>
                                          <p:spTgt spid="20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fade">
                                      <p:cBhvr>
                                        <p:cTn id="42" dur="500"/>
                                        <p:tgtEl>
                                          <p:spTgt spid="205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nodeType="withEffect">
                                  <p:stCondLst>
                                    <p:cond delay="0"/>
                                  </p:stCondLst>
                                  <p:childTnLst>
                                    <p:set>
                                      <p:cBhvr>
                                        <p:cTn id="52" dur="1" fill="hold">
                                          <p:stCondLst>
                                            <p:cond delay="0"/>
                                          </p:stCondLst>
                                        </p:cTn>
                                        <p:tgtEl>
                                          <p:spTgt spid="2056"/>
                                        </p:tgtEl>
                                        <p:attrNameLst>
                                          <p:attrName>style.visibility</p:attrName>
                                        </p:attrNameLst>
                                      </p:cBhvr>
                                      <p:to>
                                        <p:strVal val="visible"/>
                                      </p:to>
                                    </p:set>
                                    <p:animEffect transition="in" filter="fade">
                                      <p:cBhvr>
                                        <p:cTn id="53" dur="500"/>
                                        <p:tgtEl>
                                          <p:spTgt spid="205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500"/>
                                        <p:tgtEl>
                                          <p:spTgt spid="2054"/>
                                        </p:tgtEl>
                                      </p:cBhvr>
                                    </p:animEffect>
                                  </p:childTnLst>
                                </p:cTn>
                              </p:par>
                              <p:par>
                                <p:cTn id="59" presetID="10"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7643192" cy="1143000"/>
          </a:xfrm>
          <a:prstGeom prst="rect">
            <a:avLst/>
          </a:prstGeom>
          <a:noFill/>
          <a:ln>
            <a:noFill/>
          </a:ln>
        </p:spPr>
        <p:txBody>
          <a:bodyPr lIns="91425" tIns="45700" rIns="91425" bIns="45700" anchor="t" anchorCtr="0">
            <a:noAutofit/>
          </a:bodyPr>
          <a:lstStyle/>
          <a:p>
            <a:pPr marL="0" marR="0" lvl="0" indent="0" algn="l" rtl="0">
              <a:spcBef>
                <a:spcPts val="0"/>
              </a:spcBef>
              <a:buClr>
                <a:srgbClr val="97E8D7"/>
              </a:buClr>
              <a:buSzPct val="25000"/>
              <a:buFont typeface="Calibri"/>
              <a:buNone/>
            </a:pPr>
            <a:r>
              <a:rPr lang="en-GB" sz="3200" b="1" i="0" u="none" strike="noStrike" cap="none" dirty="0">
                <a:solidFill>
                  <a:srgbClr val="97E8D7"/>
                </a:solidFill>
                <a:latin typeface="Calibri"/>
                <a:ea typeface="Calibri"/>
                <a:cs typeface="Calibri"/>
                <a:sym typeface="Calibri"/>
              </a:rPr>
              <a:t/>
            </a:r>
            <a:br>
              <a:rPr lang="en-GB" sz="3200" b="1" i="0" u="none" strike="noStrike" cap="none" dirty="0">
                <a:solidFill>
                  <a:srgbClr val="97E8D7"/>
                </a:solidFill>
                <a:latin typeface="Calibri"/>
                <a:ea typeface="Calibri"/>
                <a:cs typeface="Calibri"/>
                <a:sym typeface="Calibri"/>
              </a:rPr>
            </a:br>
            <a:endParaRPr lang="en-GB" sz="3200" b="1" i="0" u="none" strike="noStrike" cap="none" dirty="0">
              <a:solidFill>
                <a:srgbClr val="97E8D7"/>
              </a:solidFill>
              <a:latin typeface="Calibri"/>
              <a:ea typeface="Calibri"/>
              <a:cs typeface="Calibri"/>
              <a:sym typeface="Calibri"/>
            </a:endParaRPr>
          </a:p>
        </p:txBody>
      </p:sp>
      <p:sp>
        <p:nvSpPr>
          <p:cNvPr id="108" name="Shape 10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pic>
        <p:nvPicPr>
          <p:cNvPr id="112" name="Shape 1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113" name="Shape 113"/>
          <p:cNvSpPr/>
          <p:nvPr/>
        </p:nvSpPr>
        <p:spPr>
          <a:xfrm>
            <a:off x="570384" y="1852371"/>
            <a:ext cx="8003231" cy="3911868"/>
          </a:xfrm>
          <a:prstGeom prst="rect">
            <a:avLst/>
          </a:prstGeom>
          <a:noFill/>
          <a:ln>
            <a:noFill/>
          </a:ln>
        </p:spPr>
        <p:txBody>
          <a:bodyPr lIns="91425" tIns="45700" rIns="91425" bIns="45700" anchor="t" anchorCtr="0">
            <a:noAutofit/>
          </a:bodyPr>
          <a:lstStyle/>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If you were rich… </a:t>
            </a:r>
          </a:p>
          <a:p>
            <a:pPr marL="342900" indent="-342900">
              <a:lnSpc>
                <a:spcPct val="200000"/>
              </a:lnSpc>
              <a:buClr>
                <a:srgbClr val="AA32EA"/>
              </a:buClr>
              <a:buSzPct val="100000"/>
              <a:buFont typeface="Lato"/>
              <a:buChar char="•"/>
            </a:pPr>
            <a:r>
              <a:rPr lang="en-GB" sz="1600" b="1" dirty="0">
                <a:solidFill>
                  <a:srgbClr val="AA32EA"/>
                </a:solidFill>
                <a:latin typeface="Century Gothic" panose="020B0502020202020204" pitchFamily="34" charset="0"/>
                <a:ea typeface="Lato"/>
                <a:cs typeface="Lato"/>
                <a:sym typeface="Lato"/>
              </a:rPr>
              <a:t>How much do rich people give?</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Are you considered rich?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Could rich people end poverty?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Why are we talking about this?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Call to Action </a:t>
            </a:r>
          </a:p>
          <a:p>
            <a:pPr marL="342900" indent="-342900">
              <a:lnSpc>
                <a:spcPct val="200000"/>
              </a:lnSpc>
              <a:buClr>
                <a:srgbClr val="AA32EA"/>
              </a:buClr>
              <a:buSzPct val="100000"/>
              <a:buFont typeface="Lato"/>
              <a:buChar char="•"/>
            </a:pPr>
            <a:r>
              <a:rPr lang="en-GB" sz="1600" dirty="0">
                <a:latin typeface="Century Gothic" panose="020B0502020202020204" pitchFamily="34" charset="0"/>
                <a:ea typeface="Lato"/>
                <a:cs typeface="Lato"/>
                <a:sym typeface="Lato"/>
              </a:rPr>
              <a:t>Vote</a:t>
            </a:r>
          </a:p>
          <a:p>
            <a:pPr marL="342900" indent="-342900">
              <a:lnSpc>
                <a:spcPct val="200000"/>
              </a:lnSpc>
              <a:buClr>
                <a:srgbClr val="AA32EA"/>
              </a:buClr>
              <a:buSzPct val="100000"/>
              <a:buFont typeface="Lato"/>
              <a:buChar char="•"/>
            </a:pPr>
            <a:endParaRPr lang="en-GB" sz="1600" dirty="0">
              <a:solidFill>
                <a:schemeClr val="dk1"/>
              </a:solidFill>
              <a:latin typeface="Century Gothic" panose="020B0502020202020204" pitchFamily="34" charset="0"/>
              <a:ea typeface="Lato"/>
              <a:cs typeface="Lato"/>
              <a:sym typeface="Lato"/>
            </a:endParaRPr>
          </a:p>
        </p:txBody>
      </p:sp>
      <p:sp>
        <p:nvSpPr>
          <p:cNvPr id="114" name="Shape 114"/>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Issues to consider</a:t>
            </a:r>
          </a:p>
        </p:txBody>
      </p:sp>
      <p:sp>
        <p:nvSpPr>
          <p:cNvPr id="10" name="Shape 102"/>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spTree>
    <p:extLst>
      <p:ext uri="{BB962C8B-B14F-4D97-AF65-F5344CB8AC3E}">
        <p14:creationId xmlns:p14="http://schemas.microsoft.com/office/powerpoint/2010/main" val="1462808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How much do rich people give?</a:t>
            </a:r>
          </a:p>
        </p:txBody>
      </p:sp>
      <p:pic>
        <p:nvPicPr>
          <p:cNvPr id="3074" name="Picture 2" descr="Image result for bill and melinda gates foundation">
            <a:extLst>
              <a:ext uri="{FF2B5EF4-FFF2-40B4-BE49-F238E27FC236}">
                <a16:creationId xmlns:a16="http://schemas.microsoft.com/office/drawing/2014/main" xmlns="" id="{5BE604A4-08DF-4CC2-B1C5-36F6AFDB7A8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95333" y="383547"/>
            <a:ext cx="1801915" cy="15498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rk zuckerberg wikipedia'">
            <a:extLst>
              <a:ext uri="{FF2B5EF4-FFF2-40B4-BE49-F238E27FC236}">
                <a16:creationId xmlns:a16="http://schemas.microsoft.com/office/drawing/2014/main" xmlns="" id="{3668BBDD-413B-4B02-988E-AE9493DFD27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9471" y="1461263"/>
            <a:ext cx="1493857" cy="22407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rihanna">
            <a:extLst>
              <a:ext uri="{FF2B5EF4-FFF2-40B4-BE49-F238E27FC236}">
                <a16:creationId xmlns:a16="http://schemas.microsoft.com/office/drawing/2014/main" xmlns="" id="{F71F910B-9A0A-40BA-BACB-7A7838C3A61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93744" y="4206514"/>
            <a:ext cx="2331023" cy="16640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hance the rapper">
            <a:extLst>
              <a:ext uri="{FF2B5EF4-FFF2-40B4-BE49-F238E27FC236}">
                <a16:creationId xmlns:a16="http://schemas.microsoft.com/office/drawing/2014/main" xmlns="" id="{13F9147E-68DA-4356-A77B-3B585A17FD8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334843" y="3491099"/>
            <a:ext cx="2494839" cy="166409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xmlns="" id="{854F35B3-7C07-4AC0-81CD-562CB17EB160}"/>
              </a:ext>
            </a:extLst>
          </p:cNvPr>
          <p:cNvGrpSpPr/>
          <p:nvPr/>
        </p:nvGrpSpPr>
        <p:grpSpPr>
          <a:xfrm>
            <a:off x="260399" y="5279514"/>
            <a:ext cx="2331024" cy="1295427"/>
            <a:chOff x="-3149600" y="3715884"/>
            <a:chExt cx="2409114" cy="683000"/>
          </a:xfrm>
        </p:grpSpPr>
        <p:sp>
          <p:nvSpPr>
            <p:cNvPr id="28" name="Rectangle: Rounded Corners 27">
              <a:extLst>
                <a:ext uri="{FF2B5EF4-FFF2-40B4-BE49-F238E27FC236}">
                  <a16:creationId xmlns:a16="http://schemas.microsoft.com/office/drawing/2014/main" xmlns="" id="{D07F3035-8639-49E0-8243-9E0836412867}"/>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9" name="Rectangle: Rounded Corners 28">
              <a:extLst>
                <a:ext uri="{FF2B5EF4-FFF2-40B4-BE49-F238E27FC236}">
                  <a16:creationId xmlns:a16="http://schemas.microsoft.com/office/drawing/2014/main" xmlns="" id="{520FAAB0-75AB-4F86-B1A5-C8521CAE0A5A}"/>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Rihanna has helped raise over </a:t>
              </a:r>
              <a:r>
                <a:rPr lang="en-GB" sz="1600" b="1" dirty="0">
                  <a:solidFill>
                    <a:schemeClr val="tx1"/>
                  </a:solidFill>
                  <a:latin typeface="Century Gothic"/>
                  <a:ea typeface="Lato" panose="020F0502020204030203" pitchFamily="34" charset="0"/>
                  <a:cs typeface="Century Gothic"/>
                </a:rPr>
                <a:t>£1 billion</a:t>
              </a:r>
              <a:r>
                <a:rPr lang="en-GB" sz="1600" baseline="30000" dirty="0">
                  <a:solidFill>
                    <a:schemeClr val="tx1"/>
                  </a:solidFill>
                  <a:latin typeface="Century Gothic"/>
                  <a:ea typeface="Lato" panose="020F0502020204030203" pitchFamily="34" charset="0"/>
                  <a:cs typeface="Century Gothic"/>
                </a:rPr>
                <a:t>1</a:t>
              </a:r>
              <a:r>
                <a:rPr lang="en-GB" sz="1600" dirty="0">
                  <a:solidFill>
                    <a:schemeClr val="tx1"/>
                  </a:solidFill>
                  <a:latin typeface="Century Gothic"/>
                  <a:ea typeface="Lato" panose="020F0502020204030203" pitchFamily="34" charset="0"/>
                  <a:cs typeface="Century Gothic"/>
                </a:rPr>
                <a:t> for education and donated</a:t>
              </a:r>
            </a:p>
            <a:p>
              <a:pPr algn="ctr"/>
              <a:r>
                <a:rPr lang="en-GB" sz="1600" b="1" dirty="0">
                  <a:solidFill>
                    <a:schemeClr val="tx1"/>
                  </a:solidFill>
                  <a:latin typeface="Century Gothic"/>
                  <a:ea typeface="Lato" panose="020F0502020204030203" pitchFamily="34" charset="0"/>
                  <a:cs typeface="Century Gothic"/>
                </a:rPr>
                <a:t>£1.4 million</a:t>
              </a:r>
              <a:r>
                <a:rPr lang="en-GB" sz="1600" dirty="0">
                  <a:solidFill>
                    <a:schemeClr val="tx1"/>
                  </a:solidFill>
                  <a:latin typeface="Century Gothic"/>
                  <a:ea typeface="Lato" panose="020F0502020204030203" pitchFamily="34" charset="0"/>
                  <a:cs typeface="Century Gothic"/>
                </a:rPr>
                <a:t>.</a:t>
              </a:r>
              <a:r>
                <a:rPr lang="en-GB" sz="1600" baseline="30000" dirty="0">
                  <a:solidFill>
                    <a:schemeClr val="tx1"/>
                  </a:solidFill>
                  <a:latin typeface="Century Gothic"/>
                  <a:ea typeface="Lato" panose="020F0502020204030203" pitchFamily="34" charset="0"/>
                  <a:cs typeface="Century Gothic"/>
                </a:rPr>
                <a:t>2</a:t>
              </a:r>
            </a:p>
          </p:txBody>
        </p:sp>
      </p:grpSp>
      <p:grpSp>
        <p:nvGrpSpPr>
          <p:cNvPr id="30" name="Group 29">
            <a:extLst>
              <a:ext uri="{FF2B5EF4-FFF2-40B4-BE49-F238E27FC236}">
                <a16:creationId xmlns:a16="http://schemas.microsoft.com/office/drawing/2014/main" xmlns="" id="{2FE69149-621D-4E00-8B85-109C330AC216}"/>
              </a:ext>
            </a:extLst>
          </p:cNvPr>
          <p:cNvGrpSpPr/>
          <p:nvPr/>
        </p:nvGrpSpPr>
        <p:grpSpPr>
          <a:xfrm>
            <a:off x="4415282" y="4262684"/>
            <a:ext cx="2247092" cy="1108801"/>
            <a:chOff x="-3149600" y="3715884"/>
            <a:chExt cx="2409114" cy="683000"/>
          </a:xfrm>
        </p:grpSpPr>
        <p:sp>
          <p:nvSpPr>
            <p:cNvPr id="38" name="Rectangle: Rounded Corners 37">
              <a:extLst>
                <a:ext uri="{FF2B5EF4-FFF2-40B4-BE49-F238E27FC236}">
                  <a16:creationId xmlns:a16="http://schemas.microsoft.com/office/drawing/2014/main" xmlns="" id="{A522132D-F098-42D3-B4E6-9151E8A74987}"/>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9" name="Rectangle: Rounded Corners 38">
              <a:extLst>
                <a:ext uri="{FF2B5EF4-FFF2-40B4-BE49-F238E27FC236}">
                  <a16:creationId xmlns:a16="http://schemas.microsoft.com/office/drawing/2014/main" xmlns="" id="{0227A24F-C02C-4E57-B189-8D5CC8F92F3F}"/>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Chance The Rapper has donated </a:t>
              </a:r>
              <a:r>
                <a:rPr lang="en-GB" sz="1600" b="1" dirty="0">
                  <a:solidFill>
                    <a:schemeClr val="tx1"/>
                  </a:solidFill>
                  <a:latin typeface="Century Gothic"/>
                  <a:ea typeface="Lato" panose="020F0502020204030203" pitchFamily="34" charset="0"/>
                  <a:cs typeface="Century Gothic"/>
                </a:rPr>
                <a:t>£2.2 million</a:t>
              </a:r>
              <a:r>
                <a:rPr lang="en-GB" sz="1600" baseline="30000" dirty="0">
                  <a:solidFill>
                    <a:schemeClr val="tx1"/>
                  </a:solidFill>
                  <a:latin typeface="Century Gothic"/>
                  <a:ea typeface="Lato" panose="020F0502020204030203" pitchFamily="34" charset="0"/>
                  <a:cs typeface="Century Gothic"/>
                </a:rPr>
                <a:t>3</a:t>
              </a:r>
              <a:r>
                <a:rPr lang="en-GB" sz="1600" b="1" dirty="0">
                  <a:solidFill>
                    <a:schemeClr val="tx1"/>
                  </a:solidFill>
                  <a:latin typeface="Century Gothic"/>
                  <a:ea typeface="Lato" panose="020F0502020204030203" pitchFamily="34" charset="0"/>
                  <a:cs typeface="Century Gothic"/>
                </a:rPr>
                <a:t> </a:t>
              </a:r>
              <a:r>
                <a:rPr lang="en-GB" sz="1600" dirty="0">
                  <a:solidFill>
                    <a:schemeClr val="tx1"/>
                  </a:solidFill>
                  <a:latin typeface="Century Gothic"/>
                  <a:ea typeface="Lato" panose="020F0502020204030203" pitchFamily="34" charset="0"/>
                  <a:cs typeface="Century Gothic"/>
                </a:rPr>
                <a:t>to schools in Chicago.</a:t>
              </a:r>
              <a:endParaRPr lang="en-GB" sz="1600" baseline="30000" dirty="0">
                <a:solidFill>
                  <a:schemeClr val="tx1"/>
                </a:solidFill>
                <a:latin typeface="Century Gothic"/>
                <a:ea typeface="Lato" panose="020F0502020204030203" pitchFamily="34" charset="0"/>
                <a:cs typeface="Century Gothic"/>
              </a:endParaRPr>
            </a:p>
          </p:txBody>
        </p:sp>
      </p:grpSp>
      <p:grpSp>
        <p:nvGrpSpPr>
          <p:cNvPr id="40" name="Group 39">
            <a:extLst>
              <a:ext uri="{FF2B5EF4-FFF2-40B4-BE49-F238E27FC236}">
                <a16:creationId xmlns:a16="http://schemas.microsoft.com/office/drawing/2014/main" xmlns="" id="{D77036B7-6359-40E4-A50B-1DA334C4CB43}"/>
              </a:ext>
            </a:extLst>
          </p:cNvPr>
          <p:cNvGrpSpPr/>
          <p:nvPr/>
        </p:nvGrpSpPr>
        <p:grpSpPr>
          <a:xfrm>
            <a:off x="6663365" y="1723818"/>
            <a:ext cx="2166317" cy="968866"/>
            <a:chOff x="-3149600" y="3715884"/>
            <a:chExt cx="2409114" cy="683000"/>
          </a:xfrm>
        </p:grpSpPr>
        <p:sp>
          <p:nvSpPr>
            <p:cNvPr id="41" name="Rectangle: Rounded Corners 40">
              <a:extLst>
                <a:ext uri="{FF2B5EF4-FFF2-40B4-BE49-F238E27FC236}">
                  <a16:creationId xmlns:a16="http://schemas.microsoft.com/office/drawing/2014/main" xmlns="" id="{12788EC6-401F-476E-BA6C-B4B3C4DA4FED}"/>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2" name="Rectangle: Rounded Corners 41">
              <a:extLst>
                <a:ext uri="{FF2B5EF4-FFF2-40B4-BE49-F238E27FC236}">
                  <a16:creationId xmlns:a16="http://schemas.microsoft.com/office/drawing/2014/main" xmlns="" id="{697DC090-1AC9-4C5D-9EDC-67530F18993B}"/>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Bill Gates has given </a:t>
              </a:r>
            </a:p>
            <a:p>
              <a:pPr algn="ctr"/>
              <a:r>
                <a:rPr lang="en-GB" sz="1600" b="1" dirty="0">
                  <a:solidFill>
                    <a:schemeClr val="tx1"/>
                  </a:solidFill>
                  <a:latin typeface="Century Gothic"/>
                  <a:ea typeface="Lato" panose="020F0502020204030203" pitchFamily="34" charset="0"/>
                  <a:cs typeface="Century Gothic"/>
                </a:rPr>
                <a:t>£37 billion</a:t>
              </a:r>
              <a:r>
                <a:rPr lang="en-GB" sz="1600" baseline="30000" dirty="0">
                  <a:solidFill>
                    <a:schemeClr val="tx1"/>
                  </a:solidFill>
                  <a:latin typeface="Century Gothic"/>
                  <a:ea typeface="Lato" panose="020F0502020204030203" pitchFamily="34" charset="0"/>
                  <a:cs typeface="Century Gothic"/>
                </a:rPr>
                <a:t>4</a:t>
              </a:r>
              <a:r>
                <a:rPr lang="en-GB" sz="1600" dirty="0">
                  <a:solidFill>
                    <a:schemeClr val="tx1"/>
                  </a:solidFill>
                  <a:latin typeface="Century Gothic"/>
                  <a:ea typeface="Lato" panose="020F0502020204030203" pitchFamily="34" charset="0"/>
                  <a:cs typeface="Century Gothic"/>
                </a:rPr>
                <a:t> to charity.</a:t>
              </a:r>
              <a:endParaRPr lang="en-GB" sz="1600" baseline="30000" dirty="0">
                <a:solidFill>
                  <a:schemeClr val="tx1"/>
                </a:solidFill>
                <a:latin typeface="Century Gothic"/>
                <a:ea typeface="Lato" panose="020F0502020204030203" pitchFamily="34" charset="0"/>
                <a:cs typeface="Century Gothic"/>
              </a:endParaRPr>
            </a:p>
          </p:txBody>
        </p:sp>
      </p:grpSp>
      <p:pic>
        <p:nvPicPr>
          <p:cNvPr id="3086" name="Picture 14" descr="Image result for microsoft">
            <a:extLst>
              <a:ext uri="{FF2B5EF4-FFF2-40B4-BE49-F238E27FC236}">
                <a16:creationId xmlns:a16="http://schemas.microsoft.com/office/drawing/2014/main" xmlns="" id="{F92ACAAD-00E8-411A-A376-E0F5016BDFBF}"/>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43846" y="1767937"/>
            <a:ext cx="1470580" cy="73529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facebook logo">
            <a:extLst>
              <a:ext uri="{FF2B5EF4-FFF2-40B4-BE49-F238E27FC236}">
                <a16:creationId xmlns:a16="http://schemas.microsoft.com/office/drawing/2014/main" xmlns="" id="{3F2FB4AC-5115-4D9A-982C-87A6D383619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843858" y="2546685"/>
            <a:ext cx="609268" cy="609268"/>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xmlns="" id="{7DD32FAD-A3A6-49A5-812C-50DD19D673CF}"/>
              </a:ext>
            </a:extLst>
          </p:cNvPr>
          <p:cNvGrpSpPr/>
          <p:nvPr/>
        </p:nvGrpSpPr>
        <p:grpSpPr>
          <a:xfrm>
            <a:off x="260397" y="3183559"/>
            <a:ext cx="2247091" cy="915232"/>
            <a:chOff x="-3149600" y="3715884"/>
            <a:chExt cx="2409114" cy="683000"/>
          </a:xfrm>
        </p:grpSpPr>
        <p:sp>
          <p:nvSpPr>
            <p:cNvPr id="47" name="Rectangle: Rounded Corners 46">
              <a:extLst>
                <a:ext uri="{FF2B5EF4-FFF2-40B4-BE49-F238E27FC236}">
                  <a16:creationId xmlns:a16="http://schemas.microsoft.com/office/drawing/2014/main" xmlns="" id="{C337CB9C-6C8E-45B8-811D-B47C42FF67AB}"/>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8" name="Rectangle: Rounded Corners 47">
              <a:extLst>
                <a:ext uri="{FF2B5EF4-FFF2-40B4-BE49-F238E27FC236}">
                  <a16:creationId xmlns:a16="http://schemas.microsoft.com/office/drawing/2014/main" xmlns="" id="{33525DF1-0705-445F-BF8D-CA462494AC7D}"/>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Mark Zuckerberg has promised to give </a:t>
              </a:r>
            </a:p>
            <a:p>
              <a:pPr algn="ctr"/>
              <a:r>
                <a:rPr lang="en-GB" sz="1600" b="1" dirty="0">
                  <a:solidFill>
                    <a:schemeClr val="tx1"/>
                  </a:solidFill>
                  <a:latin typeface="Century Gothic"/>
                  <a:ea typeface="Lato" panose="020F0502020204030203" pitchFamily="34" charset="0"/>
                  <a:cs typeface="Century Gothic"/>
                </a:rPr>
                <a:t>£33</a:t>
              </a:r>
              <a:r>
                <a:rPr lang="en-GB" sz="1600" baseline="30000" dirty="0">
                  <a:solidFill>
                    <a:schemeClr val="tx1"/>
                  </a:solidFill>
                  <a:latin typeface="Century Gothic"/>
                  <a:ea typeface="Lato" panose="020F0502020204030203" pitchFamily="34" charset="0"/>
                  <a:cs typeface="Century Gothic"/>
                </a:rPr>
                <a:t>6</a:t>
              </a:r>
              <a:r>
                <a:rPr lang="en-GB" sz="1600" dirty="0">
                  <a:solidFill>
                    <a:schemeClr val="tx1"/>
                  </a:solidFill>
                  <a:latin typeface="Century Gothic"/>
                  <a:ea typeface="Lato" panose="020F0502020204030203" pitchFamily="34" charset="0"/>
                  <a:cs typeface="Century Gothic"/>
                </a:rPr>
                <a:t> </a:t>
              </a:r>
              <a:r>
                <a:rPr lang="en-GB" sz="1600" b="1" dirty="0">
                  <a:solidFill>
                    <a:schemeClr val="tx1"/>
                  </a:solidFill>
                  <a:latin typeface="Century Gothic"/>
                  <a:ea typeface="Lato" panose="020F0502020204030203" pitchFamily="34" charset="0"/>
                  <a:cs typeface="Century Gothic"/>
                </a:rPr>
                <a:t>billion</a:t>
              </a:r>
              <a:r>
                <a:rPr lang="en-GB" sz="1600" dirty="0">
                  <a:solidFill>
                    <a:schemeClr val="tx1"/>
                  </a:solidFill>
                  <a:latin typeface="Century Gothic"/>
                  <a:ea typeface="Lato" panose="020F0502020204030203" pitchFamily="34" charset="0"/>
                  <a:cs typeface="Century Gothic"/>
                </a:rPr>
                <a:t> away.</a:t>
              </a:r>
              <a:endParaRPr lang="en-GB" sz="1600" baseline="30000" dirty="0">
                <a:solidFill>
                  <a:schemeClr val="tx1"/>
                </a:solidFill>
                <a:latin typeface="Century Gothic"/>
                <a:ea typeface="Lato" panose="020F0502020204030203" pitchFamily="34" charset="0"/>
                <a:cs typeface="Century Gothic"/>
              </a:endParaRPr>
            </a:p>
          </p:txBody>
        </p:sp>
      </p:grpSp>
      <p:grpSp>
        <p:nvGrpSpPr>
          <p:cNvPr id="55" name="Group 54">
            <a:extLst>
              <a:ext uri="{FF2B5EF4-FFF2-40B4-BE49-F238E27FC236}">
                <a16:creationId xmlns:a16="http://schemas.microsoft.com/office/drawing/2014/main" xmlns="" id="{B7FCF616-9CF0-46F2-A36D-CBCEF692609B}"/>
              </a:ext>
            </a:extLst>
          </p:cNvPr>
          <p:cNvGrpSpPr/>
          <p:nvPr/>
        </p:nvGrpSpPr>
        <p:grpSpPr>
          <a:xfrm>
            <a:off x="2990183" y="5514159"/>
            <a:ext cx="5865850" cy="1070207"/>
            <a:chOff x="-3149600" y="2911403"/>
            <a:chExt cx="2409114" cy="682997"/>
          </a:xfrm>
        </p:grpSpPr>
        <p:sp>
          <p:nvSpPr>
            <p:cNvPr id="56" name="Rectangle: Rounded Corners 32">
              <a:extLst>
                <a:ext uri="{FF2B5EF4-FFF2-40B4-BE49-F238E27FC236}">
                  <a16:creationId xmlns:a16="http://schemas.microsoft.com/office/drawing/2014/main" xmlns="" id="{AC8AFCD9-87C3-4505-93A7-E2A2AC8C2F51}"/>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7" name="Rectangle: Rounded Corners 33">
              <a:extLst>
                <a:ext uri="{FF2B5EF4-FFF2-40B4-BE49-F238E27FC236}">
                  <a16:creationId xmlns:a16="http://schemas.microsoft.com/office/drawing/2014/main" xmlns="" id="{A80E11DB-FC06-4839-B768-670AFA786485}"/>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the UK, the total amount donated to charities last year was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£10.3</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5</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billion</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The top 1000 richest people in the UK made up </a:t>
              </a: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£3.2 billion</a:t>
              </a:r>
              <a:r>
                <a:rPr lang="en-GB" sz="1600"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9</a:t>
              </a: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 of these donations. </a:t>
              </a:r>
            </a:p>
          </p:txBody>
        </p:sp>
      </p:grpSp>
      <p:grpSp>
        <p:nvGrpSpPr>
          <p:cNvPr id="58" name="Group 57">
            <a:extLst>
              <a:ext uri="{FF2B5EF4-FFF2-40B4-BE49-F238E27FC236}">
                <a16:creationId xmlns:a16="http://schemas.microsoft.com/office/drawing/2014/main" xmlns="" id="{4BE348F4-EF95-45DC-AF36-4D08A30A097E}"/>
              </a:ext>
            </a:extLst>
          </p:cNvPr>
          <p:cNvGrpSpPr/>
          <p:nvPr/>
        </p:nvGrpSpPr>
        <p:grpSpPr>
          <a:xfrm>
            <a:off x="295572" y="803210"/>
            <a:ext cx="5746863" cy="581825"/>
            <a:chOff x="-3149600" y="2911403"/>
            <a:chExt cx="2409114" cy="682997"/>
          </a:xfrm>
        </p:grpSpPr>
        <p:sp>
          <p:nvSpPr>
            <p:cNvPr id="59" name="Rectangle: Rounded Corners 32">
              <a:extLst>
                <a:ext uri="{FF2B5EF4-FFF2-40B4-BE49-F238E27FC236}">
                  <a16:creationId xmlns:a16="http://schemas.microsoft.com/office/drawing/2014/main" xmlns="" id="{EB1E3F79-19D8-49F4-B11C-DF530870B0C5}"/>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60" name="Rectangle: Rounded Corners 33">
              <a:extLst>
                <a:ext uri="{FF2B5EF4-FFF2-40B4-BE49-F238E27FC236}">
                  <a16:creationId xmlns:a16="http://schemas.microsoft.com/office/drawing/2014/main" xmlns="" id="{096009F9-840D-40EB-9D40-03DA5C17AA67}"/>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Here’s how much money some of the world’s richest people have given away…</a:t>
              </a:r>
            </a:p>
          </p:txBody>
        </p:sp>
      </p:grpSp>
      <p:pic>
        <p:nvPicPr>
          <p:cNvPr id="61" name="Picture 6" descr="Image result for j k rowling wikipedia">
            <a:extLst>
              <a:ext uri="{FF2B5EF4-FFF2-40B4-BE49-F238E27FC236}">
                <a16:creationId xmlns:a16="http://schemas.microsoft.com/office/drawing/2014/main" xmlns="" id="{F4558F05-3C2E-4290-A4D7-B3C73FA968D5}"/>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2990182" y="1485396"/>
            <a:ext cx="1669170" cy="1920776"/>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xmlns="" id="{B8C6F44F-931C-4AD0-9BE8-D80FD9433674}"/>
              </a:ext>
            </a:extLst>
          </p:cNvPr>
          <p:cNvGrpSpPr/>
          <p:nvPr/>
        </p:nvGrpSpPr>
        <p:grpSpPr>
          <a:xfrm>
            <a:off x="4416273" y="2521375"/>
            <a:ext cx="1918570" cy="881980"/>
            <a:chOff x="-3149600" y="3715884"/>
            <a:chExt cx="2409114" cy="683000"/>
          </a:xfrm>
        </p:grpSpPr>
        <p:sp>
          <p:nvSpPr>
            <p:cNvPr id="63" name="Rectangle: Rounded Corners 62">
              <a:extLst>
                <a:ext uri="{FF2B5EF4-FFF2-40B4-BE49-F238E27FC236}">
                  <a16:creationId xmlns:a16="http://schemas.microsoft.com/office/drawing/2014/main" xmlns="" id="{C3DFA79E-630E-4807-9742-AEDBFA1CBEE3}"/>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64" name="Rectangle: Rounded Corners 63">
              <a:extLst>
                <a:ext uri="{FF2B5EF4-FFF2-40B4-BE49-F238E27FC236}">
                  <a16:creationId xmlns:a16="http://schemas.microsoft.com/office/drawing/2014/main" xmlns="" id="{E379729B-660C-4841-9A5D-AC805E7D56A3}"/>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J K Rowling gave </a:t>
              </a:r>
            </a:p>
            <a:p>
              <a:pPr algn="ctr"/>
              <a:r>
                <a:rPr lang="en-GB" sz="1600" b="1" dirty="0">
                  <a:solidFill>
                    <a:schemeClr val="tx1"/>
                  </a:solidFill>
                  <a:latin typeface="Century Gothic"/>
                  <a:ea typeface="Lato" panose="020F0502020204030203" pitchFamily="34" charset="0"/>
                  <a:cs typeface="Century Gothic"/>
                </a:rPr>
                <a:t>£20 million </a:t>
              </a:r>
              <a:r>
                <a:rPr lang="en-GB" sz="1600" dirty="0">
                  <a:solidFill>
                    <a:schemeClr val="tx1"/>
                  </a:solidFill>
                  <a:latin typeface="Century Gothic"/>
                  <a:ea typeface="Lato" panose="020F0502020204030203" pitchFamily="34" charset="0"/>
                  <a:cs typeface="Century Gothic"/>
                </a:rPr>
                <a:t>in 2017 alone!</a:t>
              </a:r>
              <a:endParaRPr lang="en-GB" sz="1600" baseline="30000" dirty="0">
                <a:solidFill>
                  <a:schemeClr val="tx1"/>
                </a:solidFill>
                <a:latin typeface="Century Gothic"/>
                <a:ea typeface="Lato" panose="020F0502020204030203" pitchFamily="34" charset="0"/>
                <a:cs typeface="Century Gothic"/>
              </a:endParaRPr>
            </a:p>
          </p:txBody>
        </p:sp>
      </p:grpSp>
      <p:pic>
        <p:nvPicPr>
          <p:cNvPr id="65" name="Picture 8" descr="Image result for harry potter">
            <a:extLst>
              <a:ext uri="{FF2B5EF4-FFF2-40B4-BE49-F238E27FC236}">
                <a16:creationId xmlns:a16="http://schemas.microsoft.com/office/drawing/2014/main" xmlns="" id="{9D906C60-0265-4088-84AE-49278D3FC7FA}"/>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34089" y="3435139"/>
            <a:ext cx="1712243" cy="58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3088"/>
                                        </p:tgtEl>
                                        <p:attrNameLst>
                                          <p:attrName>style.visibility</p:attrName>
                                        </p:attrNameLst>
                                      </p:cBhvr>
                                      <p:to>
                                        <p:strVal val="visible"/>
                                      </p:to>
                                    </p:set>
                                    <p:animEffect transition="in" filter="fade">
                                      <p:cBhvr>
                                        <p:cTn id="15" dur="500"/>
                                        <p:tgtEl>
                                          <p:spTgt spid="3088"/>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500"/>
                                        <p:tgtEl>
                                          <p:spTgt spid="3074"/>
                                        </p:tgtEl>
                                      </p:cBhvr>
                                    </p:animEffect>
                                  </p:childTnLst>
                                </p:cTn>
                              </p:par>
                              <p:par>
                                <p:cTn id="35" presetID="10" presetClass="entr" presetSubtype="0" fill="hold" nodeType="withEffect">
                                  <p:stCondLst>
                                    <p:cond delay="0"/>
                                  </p:stCondLst>
                                  <p:childTnLst>
                                    <p:set>
                                      <p:cBhvr>
                                        <p:cTn id="36" dur="1" fill="hold">
                                          <p:stCondLst>
                                            <p:cond delay="0"/>
                                          </p:stCondLst>
                                        </p:cTn>
                                        <p:tgtEl>
                                          <p:spTgt spid="3086"/>
                                        </p:tgtEl>
                                        <p:attrNameLst>
                                          <p:attrName>style.visibility</p:attrName>
                                        </p:attrNameLst>
                                      </p:cBhvr>
                                      <p:to>
                                        <p:strVal val="visible"/>
                                      </p:to>
                                    </p:set>
                                    <p:animEffect transition="in" filter="fade">
                                      <p:cBhvr>
                                        <p:cTn id="37" dur="500"/>
                                        <p:tgtEl>
                                          <p:spTgt spid="3086"/>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80"/>
                                        </p:tgtEl>
                                        <p:attrNameLst>
                                          <p:attrName>style.visibility</p:attrName>
                                        </p:attrNameLst>
                                      </p:cBhvr>
                                      <p:to>
                                        <p:strVal val="visible"/>
                                      </p:to>
                                    </p:set>
                                    <p:animEffect transition="in" filter="fade">
                                      <p:cBhvr>
                                        <p:cTn id="45" dur="500"/>
                                        <p:tgtEl>
                                          <p:spTgt spid="3080"/>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3082"/>
                                        </p:tgtEl>
                                        <p:attrNameLst>
                                          <p:attrName>style.visibility</p:attrName>
                                        </p:attrNameLst>
                                      </p:cBhvr>
                                      <p:to>
                                        <p:strVal val="visible"/>
                                      </p:to>
                                    </p:set>
                                    <p:animEffect transition="in" filter="fade">
                                      <p:cBhvr>
                                        <p:cTn id="56" dur="500"/>
                                        <p:tgtEl>
                                          <p:spTgt spid="308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0E5FB1-2697-4ECB-AE9F-D3085F3871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223" y="840386"/>
            <a:ext cx="2217392" cy="1478261"/>
          </a:xfrm>
          <a:prstGeom prst="rect">
            <a:avLst/>
          </a:prstGeom>
        </p:spPr>
      </p:pic>
      <p:pic>
        <p:nvPicPr>
          <p:cNvPr id="78" name="Picture 2" descr="Image result for donation">
            <a:extLst>
              <a:ext uri="{FF2B5EF4-FFF2-40B4-BE49-F238E27FC236}">
                <a16:creationId xmlns:a16="http://schemas.microsoft.com/office/drawing/2014/main" xmlns="" id="{1BB0A4F2-D3D1-49B9-825C-39869E7E698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7542" y="4299704"/>
            <a:ext cx="1536569" cy="14823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volunteer charity">
            <a:extLst>
              <a:ext uri="{FF2B5EF4-FFF2-40B4-BE49-F238E27FC236}">
                <a16:creationId xmlns:a16="http://schemas.microsoft.com/office/drawing/2014/main" xmlns="" id="{049E9EE4-1E39-433D-922F-6ACCF62DC05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20094" y="493952"/>
            <a:ext cx="2276689" cy="1967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iving to homeless person">
            <a:extLst>
              <a:ext uri="{FF2B5EF4-FFF2-40B4-BE49-F238E27FC236}">
                <a16:creationId xmlns:a16="http://schemas.microsoft.com/office/drawing/2014/main" xmlns="" id="{ADD1866E-75C7-4A05-9BED-4B0284268AF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16872" y="4559377"/>
            <a:ext cx="2946719" cy="1957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irtrade">
            <a:extLst>
              <a:ext uri="{FF2B5EF4-FFF2-40B4-BE49-F238E27FC236}">
                <a16:creationId xmlns:a16="http://schemas.microsoft.com/office/drawing/2014/main" xmlns="" id="{A9641A4B-0675-4109-8157-2014CEFCAEAA}"/>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035214" y="4405563"/>
            <a:ext cx="2175133" cy="1852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iving blood">
            <a:extLst>
              <a:ext uri="{FF2B5EF4-FFF2-40B4-BE49-F238E27FC236}">
                <a16:creationId xmlns:a16="http://schemas.microsoft.com/office/drawing/2014/main" xmlns="" id="{69FBC581-8958-48D2-ADA3-546DCCED7B6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47891" y="2480511"/>
            <a:ext cx="2439207" cy="1689659"/>
          </a:xfrm>
          <a:prstGeom prst="rect">
            <a:avLst/>
          </a:prstGeom>
          <a:noFill/>
          <a:extLst>
            <a:ext uri="{909E8E84-426E-40DD-AFC4-6F175D3DCCD1}">
              <a14:hiddenFill xmlns:a14="http://schemas.microsoft.com/office/drawing/2010/main">
                <a:solidFill>
                  <a:srgbClr val="FFFFFF"/>
                </a:solidFill>
              </a14:hiddenFill>
            </a:ext>
          </a:extLst>
        </p:spPr>
      </p:pic>
      <p:sp>
        <p:nvSpPr>
          <p:cNvPr id="4" name="Shape 88"/>
          <p:cNvSpPr/>
          <p:nvPr/>
        </p:nvSpPr>
        <p:spPr>
          <a:xfrm>
            <a:off x="107504" y="116631"/>
            <a:ext cx="8928992" cy="6624735"/>
          </a:xfrm>
          <a:prstGeom prst="rect">
            <a:avLst/>
          </a:prstGeom>
          <a:noFill/>
          <a:ln w="127000" cap="flat" cmpd="sng">
            <a:solidFill>
              <a:srgbClr val="97E8D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6" name="Shape 102">
            <a:extLst>
              <a:ext uri="{FF2B5EF4-FFF2-40B4-BE49-F238E27FC236}">
                <a16:creationId xmlns:a16="http://schemas.microsoft.com/office/drawing/2014/main" xmlns="" id="{5128FA22-BB3F-45A6-8689-B2ABCF2A0CA1}"/>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©VotesForSchools2018</a:t>
            </a:r>
          </a:p>
        </p:txBody>
      </p:sp>
      <p:pic>
        <p:nvPicPr>
          <p:cNvPr id="7" name="Shape 112">
            <a:extLst>
              <a:ext uri="{FF2B5EF4-FFF2-40B4-BE49-F238E27FC236}">
                <a16:creationId xmlns:a16="http://schemas.microsoft.com/office/drawing/2014/main" xmlns="" id="{F55F69DE-F7FB-47A8-B130-D0582F4BEACA}"/>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8172400" y="260647"/>
            <a:ext cx="711200" cy="762000"/>
          </a:xfrm>
          <a:prstGeom prst="rect">
            <a:avLst/>
          </a:prstGeom>
          <a:noFill/>
          <a:ln>
            <a:noFill/>
          </a:ln>
        </p:spPr>
      </p:pic>
      <p:sp>
        <p:nvSpPr>
          <p:cNvPr id="8" name="Shape 114">
            <a:extLst>
              <a:ext uri="{FF2B5EF4-FFF2-40B4-BE49-F238E27FC236}">
                <a16:creationId xmlns:a16="http://schemas.microsoft.com/office/drawing/2014/main" xmlns="" id="{8806C1FF-7E28-42E7-9523-CB2C7C9A51A9}"/>
              </a:ext>
            </a:extLst>
          </p:cNvPr>
          <p:cNvSpPr/>
          <p:nvPr/>
        </p:nvSpPr>
        <p:spPr>
          <a:xfrm>
            <a:off x="260398" y="26778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How much do rich people give?</a:t>
            </a:r>
          </a:p>
        </p:txBody>
      </p:sp>
      <p:grpSp>
        <p:nvGrpSpPr>
          <p:cNvPr id="52" name="Group 51">
            <a:extLst>
              <a:ext uri="{FF2B5EF4-FFF2-40B4-BE49-F238E27FC236}">
                <a16:creationId xmlns:a16="http://schemas.microsoft.com/office/drawing/2014/main" xmlns="" id="{F98EDC7C-6E8E-4E19-A17D-1C1A6F0621FB}"/>
              </a:ext>
            </a:extLst>
          </p:cNvPr>
          <p:cNvGrpSpPr/>
          <p:nvPr/>
        </p:nvGrpSpPr>
        <p:grpSpPr>
          <a:xfrm>
            <a:off x="5444034" y="4432273"/>
            <a:ext cx="2092750" cy="503205"/>
            <a:chOff x="-3149600" y="3715884"/>
            <a:chExt cx="2409114" cy="683000"/>
          </a:xfrm>
        </p:grpSpPr>
        <p:sp>
          <p:nvSpPr>
            <p:cNvPr id="53" name="Rectangle: Rounded Corners 52">
              <a:extLst>
                <a:ext uri="{FF2B5EF4-FFF2-40B4-BE49-F238E27FC236}">
                  <a16:creationId xmlns:a16="http://schemas.microsoft.com/office/drawing/2014/main" xmlns="" id="{52AD5A5E-E408-40C4-A568-E3A18F1ACCDE}"/>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54" name="Rectangle: Rounded Corners 53">
              <a:extLst>
                <a:ext uri="{FF2B5EF4-FFF2-40B4-BE49-F238E27FC236}">
                  <a16:creationId xmlns:a16="http://schemas.microsoft.com/office/drawing/2014/main" xmlns="" id="{523DB389-B568-493F-93DA-F3913074B27D}"/>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Donate food</a:t>
              </a:r>
            </a:p>
          </p:txBody>
        </p:sp>
      </p:grpSp>
      <p:grpSp>
        <p:nvGrpSpPr>
          <p:cNvPr id="55" name="Group 54">
            <a:extLst>
              <a:ext uri="{FF2B5EF4-FFF2-40B4-BE49-F238E27FC236}">
                <a16:creationId xmlns:a16="http://schemas.microsoft.com/office/drawing/2014/main" xmlns="" id="{B7FCF616-9CF0-46F2-A36D-CBCEF692609B}"/>
              </a:ext>
            </a:extLst>
          </p:cNvPr>
          <p:cNvGrpSpPr/>
          <p:nvPr/>
        </p:nvGrpSpPr>
        <p:grpSpPr>
          <a:xfrm>
            <a:off x="302686" y="5561814"/>
            <a:ext cx="2175133" cy="1032099"/>
            <a:chOff x="-3149600" y="2911403"/>
            <a:chExt cx="2409114" cy="682997"/>
          </a:xfrm>
        </p:grpSpPr>
        <p:sp>
          <p:nvSpPr>
            <p:cNvPr id="56" name="Rectangle: Rounded Corners 32">
              <a:extLst>
                <a:ext uri="{FF2B5EF4-FFF2-40B4-BE49-F238E27FC236}">
                  <a16:creationId xmlns:a16="http://schemas.microsoft.com/office/drawing/2014/main" xmlns="" id="{AC8AFCD9-87C3-4505-93A7-E2A2AC8C2F51}"/>
                </a:ext>
              </a:extLst>
            </p:cNvPr>
            <p:cNvSpPr/>
            <p:nvPr/>
          </p:nvSpPr>
          <p:spPr>
            <a:xfrm>
              <a:off x="-3149600" y="2911403"/>
              <a:ext cx="2409114" cy="682997"/>
            </a:xfrm>
            <a:prstGeom prst="roundRect">
              <a:avLst/>
            </a:prstGeom>
            <a:solidFill>
              <a:schemeClr val="bg1"/>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7" name="Rectangle: Rounded Corners 33">
              <a:extLst>
                <a:ext uri="{FF2B5EF4-FFF2-40B4-BE49-F238E27FC236}">
                  <a16:creationId xmlns:a16="http://schemas.microsoft.com/office/drawing/2014/main" xmlns="" id="{A80E11DB-FC06-4839-B768-670AFA786485}"/>
                </a:ext>
              </a:extLst>
            </p:cNvPr>
            <p:cNvSpPr/>
            <p:nvPr/>
          </p:nvSpPr>
          <p:spPr>
            <a:xfrm>
              <a:off x="-3149600" y="2911403"/>
              <a:ext cx="2409114" cy="682997"/>
            </a:xfrm>
            <a:prstGeom prst="roundRect">
              <a:avLst/>
            </a:prstGeom>
            <a:solidFill>
              <a:srgbClr val="AA32EA">
                <a:alpha val="30000"/>
              </a:srgbClr>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Giving money is not the only way to be charitable. </a:t>
              </a:r>
            </a:p>
          </p:txBody>
        </p:sp>
      </p:grpSp>
      <p:sp>
        <p:nvSpPr>
          <p:cNvPr id="58" name="Cloud 57">
            <a:extLst>
              <a:ext uri="{FF2B5EF4-FFF2-40B4-BE49-F238E27FC236}">
                <a16:creationId xmlns:a16="http://schemas.microsoft.com/office/drawing/2014/main" xmlns="" id="{9EFD770A-DC73-46D8-B00B-D722D59CBAAB}"/>
              </a:ext>
            </a:extLst>
          </p:cNvPr>
          <p:cNvSpPr/>
          <p:nvPr/>
        </p:nvSpPr>
        <p:spPr>
          <a:xfrm>
            <a:off x="2533580" y="2010073"/>
            <a:ext cx="3956829" cy="2645978"/>
          </a:xfrm>
          <a:prstGeom prst="cloud">
            <a:avLst/>
          </a:prstGeom>
          <a:solidFill>
            <a:srgbClr val="97E8D7"/>
          </a:solidFill>
          <a:ln>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Pair Talk (5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Can you think of five other ways people can be charitable other than giving money? Use the pictures as clues. Click to reveal. </a:t>
            </a:r>
          </a:p>
        </p:txBody>
      </p:sp>
      <p:grpSp>
        <p:nvGrpSpPr>
          <p:cNvPr id="59" name="Group 58">
            <a:extLst>
              <a:ext uri="{FF2B5EF4-FFF2-40B4-BE49-F238E27FC236}">
                <a16:creationId xmlns:a16="http://schemas.microsoft.com/office/drawing/2014/main" xmlns="" id="{EEF4B353-C187-4058-986A-ABE703BF21DA}"/>
              </a:ext>
            </a:extLst>
          </p:cNvPr>
          <p:cNvGrpSpPr/>
          <p:nvPr/>
        </p:nvGrpSpPr>
        <p:grpSpPr>
          <a:xfrm>
            <a:off x="240196" y="3737280"/>
            <a:ext cx="2092750" cy="503205"/>
            <a:chOff x="-3149600" y="3715884"/>
            <a:chExt cx="2409114" cy="683000"/>
          </a:xfrm>
        </p:grpSpPr>
        <p:sp>
          <p:nvSpPr>
            <p:cNvPr id="60" name="Rectangle: Rounded Corners 59">
              <a:extLst>
                <a:ext uri="{FF2B5EF4-FFF2-40B4-BE49-F238E27FC236}">
                  <a16:creationId xmlns:a16="http://schemas.microsoft.com/office/drawing/2014/main" xmlns="" id="{A72CA682-1D84-476C-A61D-8D2452B09741}"/>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61" name="Rectangle: Rounded Corners 60">
              <a:extLst>
                <a:ext uri="{FF2B5EF4-FFF2-40B4-BE49-F238E27FC236}">
                  <a16:creationId xmlns:a16="http://schemas.microsoft.com/office/drawing/2014/main" xmlns="" id="{9CACF0E2-0B67-4530-9C40-A989D18E56A6}"/>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Give blood</a:t>
              </a:r>
            </a:p>
          </p:txBody>
        </p:sp>
      </p:grpSp>
      <p:grpSp>
        <p:nvGrpSpPr>
          <p:cNvPr id="62" name="Group 61">
            <a:extLst>
              <a:ext uri="{FF2B5EF4-FFF2-40B4-BE49-F238E27FC236}">
                <a16:creationId xmlns:a16="http://schemas.microsoft.com/office/drawing/2014/main" xmlns="" id="{22B7C589-A190-4FDB-9CC2-2010FA0BC18D}"/>
              </a:ext>
            </a:extLst>
          </p:cNvPr>
          <p:cNvGrpSpPr/>
          <p:nvPr/>
        </p:nvGrpSpPr>
        <p:grpSpPr>
          <a:xfrm>
            <a:off x="339451" y="793691"/>
            <a:ext cx="2092750" cy="503205"/>
            <a:chOff x="-3149600" y="3715884"/>
            <a:chExt cx="2409114" cy="683000"/>
          </a:xfrm>
        </p:grpSpPr>
        <p:sp>
          <p:nvSpPr>
            <p:cNvPr id="63" name="Rectangle: Rounded Corners 62">
              <a:extLst>
                <a:ext uri="{FF2B5EF4-FFF2-40B4-BE49-F238E27FC236}">
                  <a16:creationId xmlns:a16="http://schemas.microsoft.com/office/drawing/2014/main" xmlns="" id="{A1811BB2-3A26-4FCC-97F7-1D5F11F71DE9}"/>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64" name="Rectangle: Rounded Corners 63">
              <a:extLst>
                <a:ext uri="{FF2B5EF4-FFF2-40B4-BE49-F238E27FC236}">
                  <a16:creationId xmlns:a16="http://schemas.microsoft.com/office/drawing/2014/main" xmlns="" id="{5BE3B089-C4E4-45F0-B635-7B08D6AAFB40}"/>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Visit a lonely person</a:t>
              </a:r>
            </a:p>
          </p:txBody>
        </p:sp>
      </p:grpSp>
      <p:grpSp>
        <p:nvGrpSpPr>
          <p:cNvPr id="65" name="Group 64">
            <a:extLst>
              <a:ext uri="{FF2B5EF4-FFF2-40B4-BE49-F238E27FC236}">
                <a16:creationId xmlns:a16="http://schemas.microsoft.com/office/drawing/2014/main" xmlns="" id="{2587D522-7864-422D-816F-9AEC81E5D15E}"/>
              </a:ext>
            </a:extLst>
          </p:cNvPr>
          <p:cNvGrpSpPr/>
          <p:nvPr/>
        </p:nvGrpSpPr>
        <p:grpSpPr>
          <a:xfrm>
            <a:off x="4530437" y="816897"/>
            <a:ext cx="1679330" cy="503205"/>
            <a:chOff x="-3149600" y="3715884"/>
            <a:chExt cx="2409114" cy="683000"/>
          </a:xfrm>
        </p:grpSpPr>
        <p:sp>
          <p:nvSpPr>
            <p:cNvPr id="66" name="Rectangle: Rounded Corners 65">
              <a:extLst>
                <a:ext uri="{FF2B5EF4-FFF2-40B4-BE49-F238E27FC236}">
                  <a16:creationId xmlns:a16="http://schemas.microsoft.com/office/drawing/2014/main" xmlns="" id="{F19F7048-3BD8-4935-B753-0DC771C194EE}"/>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67" name="Rectangle: Rounded Corners 66">
              <a:extLst>
                <a:ext uri="{FF2B5EF4-FFF2-40B4-BE49-F238E27FC236}">
                  <a16:creationId xmlns:a16="http://schemas.microsoft.com/office/drawing/2014/main" xmlns="" id="{7A7A6CCA-FB28-4970-810D-4F68CFAF71D4}"/>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Volunteer</a:t>
              </a:r>
            </a:p>
          </p:txBody>
        </p:sp>
      </p:grpSp>
      <p:grpSp>
        <p:nvGrpSpPr>
          <p:cNvPr id="68" name="Group 67">
            <a:extLst>
              <a:ext uri="{FF2B5EF4-FFF2-40B4-BE49-F238E27FC236}">
                <a16:creationId xmlns:a16="http://schemas.microsoft.com/office/drawing/2014/main" xmlns="" id="{1275FB3F-3535-4EF1-916D-63CBBF5305DD}"/>
              </a:ext>
            </a:extLst>
          </p:cNvPr>
          <p:cNvGrpSpPr/>
          <p:nvPr/>
        </p:nvGrpSpPr>
        <p:grpSpPr>
          <a:xfrm>
            <a:off x="2826894" y="6074479"/>
            <a:ext cx="2617140" cy="552834"/>
            <a:chOff x="-3149600" y="3715884"/>
            <a:chExt cx="2409114" cy="683000"/>
          </a:xfrm>
        </p:grpSpPr>
        <p:sp>
          <p:nvSpPr>
            <p:cNvPr id="69" name="Rectangle: Rounded Corners 68">
              <a:extLst>
                <a:ext uri="{FF2B5EF4-FFF2-40B4-BE49-F238E27FC236}">
                  <a16:creationId xmlns:a16="http://schemas.microsoft.com/office/drawing/2014/main" xmlns="" id="{079F1BA2-8589-404F-8E8F-EF12021B0029}"/>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70" name="Rectangle: Rounded Corners 69">
              <a:extLst>
                <a:ext uri="{FF2B5EF4-FFF2-40B4-BE49-F238E27FC236}">
                  <a16:creationId xmlns:a16="http://schemas.microsoft.com/office/drawing/2014/main" xmlns="" id="{BCFC00BB-63D3-45DC-8F45-3B70120F6118}"/>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Buy an ethical product</a:t>
              </a:r>
            </a:p>
          </p:txBody>
        </p:sp>
      </p:grpSp>
      <p:grpSp>
        <p:nvGrpSpPr>
          <p:cNvPr id="74" name="Group 73">
            <a:extLst>
              <a:ext uri="{FF2B5EF4-FFF2-40B4-BE49-F238E27FC236}">
                <a16:creationId xmlns:a16="http://schemas.microsoft.com/office/drawing/2014/main" xmlns="" id="{2AF8540D-DD22-4D9F-A1F9-1887D4F940A3}"/>
              </a:ext>
            </a:extLst>
          </p:cNvPr>
          <p:cNvGrpSpPr/>
          <p:nvPr/>
        </p:nvGrpSpPr>
        <p:grpSpPr>
          <a:xfrm>
            <a:off x="6498083" y="2546138"/>
            <a:ext cx="2092750" cy="467707"/>
            <a:chOff x="-3149600" y="3715884"/>
            <a:chExt cx="2409114" cy="683000"/>
          </a:xfrm>
        </p:grpSpPr>
        <p:sp>
          <p:nvSpPr>
            <p:cNvPr id="75" name="Rectangle: Rounded Corners 74">
              <a:extLst>
                <a:ext uri="{FF2B5EF4-FFF2-40B4-BE49-F238E27FC236}">
                  <a16:creationId xmlns:a16="http://schemas.microsoft.com/office/drawing/2014/main" xmlns="" id="{8DC7D1F4-4969-48D2-BDBF-223B49FB4CD6}"/>
                </a:ext>
              </a:extLst>
            </p:cNvPr>
            <p:cNvSpPr/>
            <p:nvPr/>
          </p:nvSpPr>
          <p:spPr>
            <a:xfrm>
              <a:off x="-3149600" y="3715887"/>
              <a:ext cx="2409114" cy="682997"/>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76" name="Rectangle: Rounded Corners 75">
              <a:extLst>
                <a:ext uri="{FF2B5EF4-FFF2-40B4-BE49-F238E27FC236}">
                  <a16:creationId xmlns:a16="http://schemas.microsoft.com/office/drawing/2014/main" xmlns="" id="{CE7D3989-D9B9-48BB-958D-DEB93E29956A}"/>
                </a:ext>
              </a:extLst>
            </p:cNvPr>
            <p:cNvSpPr/>
            <p:nvPr/>
          </p:nvSpPr>
          <p:spPr>
            <a:xfrm>
              <a:off x="-3149600" y="3715884"/>
              <a:ext cx="2409114" cy="682997"/>
            </a:xfrm>
            <a:prstGeom prst="roundRect">
              <a:avLst/>
            </a:prstGeom>
            <a:solidFill>
              <a:srgbClr val="43D6B7">
                <a:alpha val="30000"/>
              </a:srgbClr>
            </a:solidFill>
            <a:ln>
              <a:solidFill>
                <a:srgbClr val="43D6B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Lato" panose="020F0502020204030203" pitchFamily="34" charset="0"/>
                  <a:cs typeface="Century Gothic"/>
                </a:rPr>
                <a:t>Raise awareness</a:t>
              </a:r>
            </a:p>
          </p:txBody>
        </p:sp>
      </p:grpSp>
      <p:pic>
        <p:nvPicPr>
          <p:cNvPr id="1032" name="Picture 8" descr="Image result for campaign">
            <a:extLst>
              <a:ext uri="{FF2B5EF4-FFF2-40B4-BE49-F238E27FC236}">
                <a16:creationId xmlns:a16="http://schemas.microsoft.com/office/drawing/2014/main" xmlns="" id="{8D90A17A-7168-49C4-832E-C447702B5EE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26893" y="3091115"/>
            <a:ext cx="1072660" cy="10726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rotest poster">
            <a:extLst>
              <a:ext uri="{FF2B5EF4-FFF2-40B4-BE49-F238E27FC236}">
                <a16:creationId xmlns:a16="http://schemas.microsoft.com/office/drawing/2014/main" xmlns="" id="{C691BCE8-8AD4-47B2-B373-EFF0E12B949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717404" y="2759633"/>
            <a:ext cx="1222671" cy="171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fade">
                                      <p:cBhvr>
                                        <p:cTn id="24" dur="500"/>
                                        <p:tgtEl>
                                          <p:spTgt spid="1034"/>
                                        </p:tgtEl>
                                      </p:cBhvr>
                                    </p:animEffect>
                                  </p:childTnLst>
                                </p:cTn>
                              </p:par>
                              <p:par>
                                <p:cTn id="25" presetID="10" presetClass="entr" presetSubtype="0" fill="hold" nodeType="with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500"/>
                                        <p:tgtEl>
                                          <p:spTgt spid="1038"/>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par>
                                <p:cTn id="34" presetID="10"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13173</TotalTime>
  <Words>2293</Words>
  <Application>Microsoft Macintosh PowerPoint</Application>
  <PresentationFormat>On-screen Show (4:3)</PresentationFormat>
  <Paragraphs>393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Lato</vt:lpstr>
      <vt:lpstr>Arial</vt:lpstr>
      <vt:lpstr>Office Theme</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 </vt:lpstr>
      <vt:lpstr>PowerPoint Presentation</vt:lpstr>
      <vt:lpstr>PowerPoint Presentation</vt:lpstr>
      <vt:lpstr>PowerPoint Presentation</vt:lpstr>
      <vt:lpstr>Vote Now on…  www.votesforschools.com </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Esslemont</dc:creator>
  <cp:lastModifiedBy>sophie esslemont</cp:lastModifiedBy>
  <cp:revision>5565</cp:revision>
  <dcterms:created xsi:type="dcterms:W3CDTF">2017-10-02T13:40:32Z</dcterms:created>
  <dcterms:modified xsi:type="dcterms:W3CDTF">2018-05-18T06:56:52Z</dcterms:modified>
</cp:coreProperties>
</file>