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2" r:id="rId2"/>
    <p:sldId id="294" r:id="rId3"/>
    <p:sldId id="425" r:id="rId4"/>
    <p:sldId id="429" r:id="rId5"/>
    <p:sldId id="435" r:id="rId6"/>
    <p:sldId id="437" r:id="rId7"/>
    <p:sldId id="438" r:id="rId8"/>
    <p:sldId id="436" r:id="rId9"/>
    <p:sldId id="439" r:id="rId10"/>
    <p:sldId id="440" r:id="rId11"/>
    <p:sldId id="441" r:id="rId12"/>
    <p:sldId id="442" r:id="rId13"/>
    <p:sldId id="443" r:id="rId14"/>
    <p:sldId id="447" r:id="rId15"/>
    <p:sldId id="444" r:id="rId16"/>
    <p:sldId id="445" r:id="rId17"/>
    <p:sldId id="446" r:id="rId18"/>
    <p:sldId id="450" r:id="rId19"/>
    <p:sldId id="448" r:id="rId20"/>
    <p:sldId id="334" r:id="rId21"/>
    <p:sldId id="449" r:id="rId22"/>
    <p:sldId id="298" r:id="rId23"/>
    <p:sldId id="299" r:id="rId24"/>
    <p:sldId id="300" r:id="rId25"/>
    <p:sldId id="451" r:id="rId26"/>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beer" initials="m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6E6E6"/>
    <a:srgbClr val="6088EF"/>
    <a:srgbClr val="F9ADB3"/>
    <a:srgbClr val="EF3340"/>
    <a:srgbClr val="DDE8F7"/>
    <a:srgbClr val="C6D9F1"/>
    <a:srgbClr val="F9AFB4"/>
    <a:srgbClr val="CCFFCC"/>
    <a:srgbClr val="EBB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87799" autoAdjust="0"/>
  </p:normalViewPr>
  <p:slideViewPr>
    <p:cSldViewPr>
      <p:cViewPr varScale="1">
        <p:scale>
          <a:sx n="87" d="100"/>
          <a:sy n="87" d="100"/>
        </p:scale>
        <p:origin x="616"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D909E94E-9D9E-42E2-A6C8-F5C4DFCD44F9}" type="datetimeFigureOut">
              <a:rPr lang="en-GB" smtClean="0"/>
              <a:t>18/05/2018</a:t>
            </a:fld>
            <a:endParaRPr lang="en-GB" dirty="0"/>
          </a:p>
        </p:txBody>
      </p:sp>
      <p:sp>
        <p:nvSpPr>
          <p:cNvPr id="4" name="Footer Placeholder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5" name="Slide Number Placeholder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86F508EE-F738-4D81-9AB4-35FE17A50354}" type="slidenum">
              <a:rPr lang="en-GB" smtClean="0"/>
              <a:t>‹#›</a:t>
            </a:fld>
            <a:endParaRPr lang="en-GB" dirty="0"/>
          </a:p>
        </p:txBody>
      </p:sp>
    </p:spTree>
    <p:extLst>
      <p:ext uri="{BB962C8B-B14F-4D97-AF65-F5344CB8AC3E}">
        <p14:creationId xmlns:p14="http://schemas.microsoft.com/office/powerpoint/2010/main" val="1950497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79AB538C-EB4C-44C8-9CE2-051253D1D1D0}" type="datetimeFigureOut">
              <a:rPr lang="en-GB" smtClean="0"/>
              <a:pPr/>
              <a:t>18/05/2018</a:t>
            </a:fld>
            <a:endParaRPr lang="en-GB" dirty="0"/>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3EDEB792-E9EA-4253-81C2-67B8A5021DEC}" type="slidenum">
              <a:rPr lang="en-GB" smtClean="0"/>
              <a:pPr/>
              <a:t>‹#›</a:t>
            </a:fld>
            <a:endParaRPr lang="en-GB" dirty="0"/>
          </a:p>
        </p:txBody>
      </p:sp>
    </p:spTree>
    <p:extLst>
      <p:ext uri="{BB962C8B-B14F-4D97-AF65-F5344CB8AC3E}">
        <p14:creationId xmlns:p14="http://schemas.microsoft.com/office/powerpoint/2010/main" val="318578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s://www.socceraid.org.uk/school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a:t>
            </a:fld>
            <a:endParaRPr lang="en-GB" dirty="0"/>
          </a:p>
        </p:txBody>
      </p:sp>
    </p:spTree>
    <p:extLst>
      <p:ext uri="{BB962C8B-B14F-4D97-AF65-F5344CB8AC3E}">
        <p14:creationId xmlns:p14="http://schemas.microsoft.com/office/powerpoint/2010/main" val="3434781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a:t>
            </a:r>
            <a:r>
              <a:rPr lang="en-GB" sz="1200" b="0" i="0" kern="1200" dirty="0">
                <a:solidFill>
                  <a:schemeClr val="tx1"/>
                </a:solidFill>
                <a:effectLst/>
                <a:latin typeface="+mn-lt"/>
                <a:ea typeface="+mn-ea"/>
                <a:cs typeface="+mn-cs"/>
              </a:rPr>
              <a:t>Photo: </a:t>
            </a:r>
            <a:r>
              <a:rPr lang="en-GB" sz="1200" b="0" i="0" kern="1200" dirty="0" err="1">
                <a:solidFill>
                  <a:schemeClr val="tx1"/>
                </a:solidFill>
                <a:effectLst/>
                <a:latin typeface="+mn-lt"/>
                <a:ea typeface="+mn-ea"/>
                <a:cs typeface="+mn-cs"/>
              </a:rPr>
              <a:t>Unicef</a:t>
            </a:r>
            <a:r>
              <a:rPr lang="en-GB" sz="1200" b="0" i="0" kern="1200" dirty="0">
                <a:solidFill>
                  <a:schemeClr val="tx1"/>
                </a:solidFill>
                <a:effectLst/>
                <a:latin typeface="+mn-lt"/>
                <a:ea typeface="+mn-ea"/>
                <a:cs typeface="+mn-cs"/>
              </a:rPr>
              <a:t> UK/Akash</a:t>
            </a:r>
          </a:p>
          <a:p>
            <a:r>
              <a:rPr lang="en-GB" sz="1200" b="0" i="0" kern="1200" dirty="0">
                <a:solidFill>
                  <a:schemeClr val="tx1"/>
                </a:solidFill>
                <a:effectLst/>
                <a:latin typeface="+mn-lt"/>
                <a:ea typeface="+mn-ea"/>
                <a:cs typeface="+mn-cs"/>
              </a:rPr>
              <a:t>2- </a:t>
            </a:r>
            <a:r>
              <a:rPr lang="en-GB" sz="1200" b="0" i="0" kern="1200" dirty="0" err="1">
                <a:solidFill>
                  <a:schemeClr val="tx1"/>
                </a:solidFill>
                <a:effectLst/>
                <a:latin typeface="+mn-lt"/>
                <a:ea typeface="+mn-ea"/>
                <a:cs typeface="+mn-cs"/>
              </a:rPr>
              <a:t>Unicef</a:t>
            </a:r>
            <a:r>
              <a:rPr lang="en-GB" sz="1200" b="0" i="0" kern="1200" dirty="0">
                <a:solidFill>
                  <a:schemeClr val="tx1"/>
                </a:solidFill>
                <a:effectLst/>
                <a:latin typeface="+mn-lt"/>
                <a:ea typeface="+mn-ea"/>
                <a:cs typeface="+mn-cs"/>
              </a:rPr>
              <a:t> UK </a:t>
            </a:r>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10</a:t>
            </a:fld>
            <a:endParaRPr lang="en-GB" dirty="0"/>
          </a:p>
        </p:txBody>
      </p:sp>
    </p:spTree>
    <p:extLst>
      <p:ext uri="{BB962C8B-B14F-4D97-AF65-F5344CB8AC3E}">
        <p14:creationId xmlns:p14="http://schemas.microsoft.com/office/powerpoint/2010/main" val="250129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References:</a:t>
            </a:r>
          </a:p>
          <a:p>
            <a:r>
              <a:rPr lang="en-GB" dirty="0"/>
              <a:t>1-</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11</a:t>
            </a:fld>
            <a:endParaRPr lang="en-GB" dirty="0"/>
          </a:p>
        </p:txBody>
      </p:sp>
    </p:spTree>
    <p:extLst>
      <p:ext uri="{BB962C8B-B14F-4D97-AF65-F5344CB8AC3E}">
        <p14:creationId xmlns:p14="http://schemas.microsoft.com/office/powerpoint/2010/main" val="165295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https://pixabay.com/en/coins-money-profit-wealth-161724/</a:t>
            </a:r>
          </a:p>
        </p:txBody>
      </p:sp>
      <p:sp>
        <p:nvSpPr>
          <p:cNvPr id="4" name="Slide Number Placeholder 3"/>
          <p:cNvSpPr>
            <a:spLocks noGrp="1"/>
          </p:cNvSpPr>
          <p:nvPr>
            <p:ph type="sldNum" sz="quarter" idx="10"/>
          </p:nvPr>
        </p:nvSpPr>
        <p:spPr/>
        <p:txBody>
          <a:bodyPr/>
          <a:lstStyle/>
          <a:p>
            <a:fld id="{3EDEB792-E9EA-4253-81C2-67B8A5021DEC}" type="slidenum">
              <a:rPr lang="en-GB" smtClean="0"/>
              <a:pPr/>
              <a:t>12</a:t>
            </a:fld>
            <a:endParaRPr lang="en-GB" dirty="0"/>
          </a:p>
        </p:txBody>
      </p:sp>
    </p:spTree>
    <p:extLst>
      <p:ext uri="{BB962C8B-B14F-4D97-AF65-F5344CB8AC3E}">
        <p14:creationId xmlns:p14="http://schemas.microsoft.com/office/powerpoint/2010/main" val="52844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https://pixabay.com/en/photos/house/</a:t>
            </a:r>
          </a:p>
          <a:p>
            <a:r>
              <a:rPr lang="en-GB" dirty="0"/>
              <a:t>2- https://pixabay.com/en/pool-swimming-swimming-pool-690034/</a:t>
            </a:r>
          </a:p>
          <a:p>
            <a:r>
              <a:rPr lang="en-GB" dirty="0"/>
              <a:t>3- https://en.wikipedia.org/wiki/Overseas_Adventure_Travel</a:t>
            </a:r>
          </a:p>
          <a:p>
            <a:r>
              <a:rPr lang="en-GB" dirty="0"/>
              <a:t>4- https://www.flickr.com/photos/mlemos/2863736240</a:t>
            </a:r>
          </a:p>
          <a:p>
            <a:r>
              <a:rPr lang="en-GB" dirty="0"/>
              <a:t>5- https://pixabay.com/en/dog-animal-portrait-baby-animal-3386457/</a:t>
            </a:r>
          </a:p>
          <a:p>
            <a:r>
              <a:rPr lang="en-GB" dirty="0"/>
              <a:t>6- https://pixabay.com/en/disneyland-castle-paris-sky-2652760/</a:t>
            </a:r>
          </a:p>
          <a:p>
            <a:r>
              <a:rPr lang="en-GB" dirty="0"/>
              <a:t>7- https://pixabay.com/en/coins-money-profit-wealth-161724/</a:t>
            </a:r>
          </a:p>
          <a:p>
            <a:r>
              <a:rPr lang="en-GB" dirty="0"/>
              <a:t>8-https://commons.wikimedia.org/wiki/</a:t>
            </a:r>
            <a:r>
              <a:rPr lang="en-GB" dirty="0" err="1"/>
              <a:t>File:Homeless_Man.jpg</a:t>
            </a:r>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13</a:t>
            </a:fld>
            <a:endParaRPr lang="en-GB" dirty="0"/>
          </a:p>
        </p:txBody>
      </p:sp>
    </p:spTree>
    <p:extLst>
      <p:ext uri="{BB962C8B-B14F-4D97-AF65-F5344CB8AC3E}">
        <p14:creationId xmlns:p14="http://schemas.microsoft.com/office/powerpoint/2010/main" val="2335357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https://www.alux.com/networth/akon/</a:t>
            </a:r>
          </a:p>
          <a:p>
            <a:r>
              <a:rPr lang="en-GB" dirty="0"/>
              <a:t>2- https://www.flickr.com/photos/celebrityabc/27876724745</a:t>
            </a:r>
          </a:p>
          <a:p>
            <a:r>
              <a:rPr lang="en-GB" dirty="0"/>
              <a:t>3- http://harrypotter.wikia.com/wiki/File:Jkrowling.jpeg</a:t>
            </a:r>
          </a:p>
          <a:p>
            <a:r>
              <a:rPr lang="en-GB" dirty="0"/>
              <a:t>4- https://commons.wikimedia.org/wiki/File:Harry_Potter_wordmark.svg</a:t>
            </a:r>
          </a:p>
          <a:p>
            <a:endParaRPr lang="en-GB" dirty="0"/>
          </a:p>
          <a:p>
            <a:r>
              <a:rPr lang="en-GB" dirty="0"/>
              <a:t>References:</a:t>
            </a:r>
          </a:p>
          <a:p>
            <a:r>
              <a:rPr lang="en-GB" dirty="0"/>
              <a:t>1- https://www.bankrate.com/lifestyle/celebrity-money/see-how-rb-singer-akon-built-his-wealth/</a:t>
            </a:r>
          </a:p>
          <a:p>
            <a:r>
              <a:rPr lang="en-GB" dirty="0"/>
              <a:t>2- Sunday Times Giving List 2018: https://www.cafonline.org/docs/default-source/personal-giving/caf_sunday_times_giving_list.pdf?sfvrsn=1f08240_2</a:t>
            </a:r>
          </a:p>
          <a:p>
            <a:r>
              <a:rPr lang="en-GB" dirty="0"/>
              <a:t>3- http://www.rttnews.com/2859144/rihanna-helps-raise-over-2-billion-for-education.aspx</a:t>
            </a:r>
          </a:p>
        </p:txBody>
      </p:sp>
      <p:sp>
        <p:nvSpPr>
          <p:cNvPr id="4" name="Slide Number Placeholder 3"/>
          <p:cNvSpPr>
            <a:spLocks noGrp="1"/>
          </p:cNvSpPr>
          <p:nvPr>
            <p:ph type="sldNum" sz="quarter" idx="10"/>
          </p:nvPr>
        </p:nvSpPr>
        <p:spPr/>
        <p:txBody>
          <a:bodyPr/>
          <a:lstStyle/>
          <a:p>
            <a:fld id="{3EDEB792-E9EA-4253-81C2-67B8A5021DEC}" type="slidenum">
              <a:rPr lang="en-GB" smtClean="0"/>
              <a:pPr/>
              <a:t>14</a:t>
            </a:fld>
            <a:endParaRPr lang="en-GB" dirty="0"/>
          </a:p>
        </p:txBody>
      </p:sp>
    </p:spTree>
    <p:extLst>
      <p:ext uri="{BB962C8B-B14F-4D97-AF65-F5344CB8AC3E}">
        <p14:creationId xmlns:p14="http://schemas.microsoft.com/office/powerpoint/2010/main" val="291089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References:</a:t>
            </a:r>
          </a:p>
          <a:p>
            <a:r>
              <a:rPr lang="en-GB" dirty="0"/>
              <a:t>1-</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15</a:t>
            </a:fld>
            <a:endParaRPr lang="en-GB" dirty="0"/>
          </a:p>
        </p:txBody>
      </p:sp>
    </p:spTree>
    <p:extLst>
      <p:ext uri="{BB962C8B-B14F-4D97-AF65-F5344CB8AC3E}">
        <p14:creationId xmlns:p14="http://schemas.microsoft.com/office/powerpoint/2010/main" val="27886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https://en.wikipedia.org/wiki/File:World_map_green.png</a:t>
            </a:r>
          </a:p>
          <a:p>
            <a:endParaRPr lang="en-GB" dirty="0"/>
          </a:p>
          <a:p>
            <a:r>
              <a:rPr lang="en-GB" dirty="0"/>
              <a:t>References:</a:t>
            </a:r>
          </a:p>
          <a:p>
            <a:r>
              <a:rPr lang="en-GB" dirty="0"/>
              <a:t>1- All taken from the Charities Aid Foundation World Giving Index 2017: https://www.cafonline.org/docs/default-source/about-us-publications/cafworldgivingindex2017_2167a_web_210917.pdf?sfvrsn=ed1dac40_10</a:t>
            </a:r>
          </a:p>
        </p:txBody>
      </p:sp>
      <p:sp>
        <p:nvSpPr>
          <p:cNvPr id="4" name="Slide Number Placeholder 3"/>
          <p:cNvSpPr>
            <a:spLocks noGrp="1"/>
          </p:cNvSpPr>
          <p:nvPr>
            <p:ph type="sldNum" sz="quarter" idx="10"/>
          </p:nvPr>
        </p:nvSpPr>
        <p:spPr/>
        <p:txBody>
          <a:bodyPr/>
          <a:lstStyle/>
          <a:p>
            <a:fld id="{3EDEB792-E9EA-4253-81C2-67B8A5021DEC}" type="slidenum">
              <a:rPr lang="en-GB" smtClean="0"/>
              <a:pPr/>
              <a:t>16</a:t>
            </a:fld>
            <a:endParaRPr lang="en-GB" dirty="0"/>
          </a:p>
        </p:txBody>
      </p:sp>
    </p:spTree>
    <p:extLst>
      <p:ext uri="{BB962C8B-B14F-4D97-AF65-F5344CB8AC3E}">
        <p14:creationId xmlns:p14="http://schemas.microsoft.com/office/powerpoint/2010/main" val="302086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17</a:t>
            </a:fld>
            <a:endParaRPr lang="en-GB" dirty="0"/>
          </a:p>
        </p:txBody>
      </p:sp>
    </p:spTree>
    <p:extLst>
      <p:ext uri="{BB962C8B-B14F-4D97-AF65-F5344CB8AC3E}">
        <p14:creationId xmlns:p14="http://schemas.microsoft.com/office/powerpoint/2010/main" val="2862877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https://pixabay.com/en/school-building-education-property-295210/</a:t>
            </a:r>
          </a:p>
        </p:txBody>
      </p:sp>
      <p:sp>
        <p:nvSpPr>
          <p:cNvPr id="4" name="Slide Number Placeholder 3"/>
          <p:cNvSpPr>
            <a:spLocks noGrp="1"/>
          </p:cNvSpPr>
          <p:nvPr>
            <p:ph type="sldNum" sz="quarter" idx="10"/>
          </p:nvPr>
        </p:nvSpPr>
        <p:spPr/>
        <p:txBody>
          <a:bodyPr/>
          <a:lstStyle/>
          <a:p>
            <a:fld id="{3EDEB792-E9EA-4253-81C2-67B8A5021DEC}" type="slidenum">
              <a:rPr lang="en-GB" smtClean="0"/>
              <a:pPr/>
              <a:t>18</a:t>
            </a:fld>
            <a:endParaRPr lang="en-GB" dirty="0"/>
          </a:p>
        </p:txBody>
      </p:sp>
    </p:spTree>
    <p:extLst>
      <p:ext uri="{BB962C8B-B14F-4D97-AF65-F5344CB8AC3E}">
        <p14:creationId xmlns:p14="http://schemas.microsoft.com/office/powerpoint/2010/main" val="32649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References:</a:t>
            </a:r>
          </a:p>
          <a:p>
            <a:r>
              <a:rPr lang="en-GB" dirty="0"/>
              <a:t>1-</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19</a:t>
            </a:fld>
            <a:endParaRPr lang="en-GB" dirty="0"/>
          </a:p>
        </p:txBody>
      </p:sp>
    </p:spTree>
    <p:extLst>
      <p:ext uri="{BB962C8B-B14F-4D97-AF65-F5344CB8AC3E}">
        <p14:creationId xmlns:p14="http://schemas.microsoft.com/office/powerpoint/2010/main" val="2621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https://www.istockphoto.com/gb/vector/conceptual-illustration-of-gap-between-rich-and-poor-gm628024370-111361073</a:t>
            </a:r>
          </a:p>
          <a:p>
            <a:endParaRPr lang="en-GB" dirty="0"/>
          </a:p>
          <a:p>
            <a:r>
              <a:rPr lang="en-GB" sz="1200" b="0" i="0" kern="1200" dirty="0" err="1">
                <a:solidFill>
                  <a:schemeClr val="tx1"/>
                </a:solidFill>
                <a:effectLst/>
                <a:latin typeface="+mn-lt"/>
                <a:ea typeface="+mn-ea"/>
                <a:cs typeface="+mn-cs"/>
              </a:rPr>
              <a:t>Raheema</a:t>
            </a:r>
            <a:r>
              <a:rPr lang="en-GB" sz="1200" b="0" i="0" kern="1200" dirty="0">
                <a:solidFill>
                  <a:schemeClr val="tx1"/>
                </a:solidFill>
                <a:effectLst/>
                <a:latin typeface="+mn-lt"/>
                <a:ea typeface="+mn-ea"/>
                <a:cs typeface="+mn-cs"/>
              </a:rPr>
              <a:t> images - Photo: </a:t>
            </a:r>
            <a:r>
              <a:rPr lang="en-GB" sz="1200" b="0" i="0" kern="1200" dirty="0" err="1">
                <a:solidFill>
                  <a:schemeClr val="tx1"/>
                </a:solidFill>
                <a:effectLst/>
                <a:latin typeface="+mn-lt"/>
                <a:ea typeface="+mn-ea"/>
                <a:cs typeface="+mn-cs"/>
              </a:rPr>
              <a:t>Unicef</a:t>
            </a:r>
            <a:r>
              <a:rPr lang="en-GB" sz="1200" b="0" i="0" kern="1200" dirty="0">
                <a:solidFill>
                  <a:schemeClr val="tx1"/>
                </a:solidFill>
                <a:effectLst/>
                <a:latin typeface="+mn-lt"/>
                <a:ea typeface="+mn-ea"/>
                <a:cs typeface="+mn-cs"/>
              </a:rPr>
              <a:t> UK/Akash</a:t>
            </a:r>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a:t>
            </a:fld>
            <a:endParaRPr lang="en-GB" dirty="0"/>
          </a:p>
        </p:txBody>
      </p:sp>
    </p:spTree>
    <p:extLst>
      <p:ext uri="{BB962C8B-B14F-4D97-AF65-F5344CB8AC3E}">
        <p14:creationId xmlns:p14="http://schemas.microsoft.com/office/powerpoint/2010/main" val="2761435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79769" y="4689515"/>
            <a:ext cx="5438139" cy="4442698"/>
          </a:xfrm>
          <a:prstGeom prst="rect">
            <a:avLst/>
          </a:prstGeom>
        </p:spPr>
        <p:txBody>
          <a:bodyPr lIns="91425" tIns="91425" rIns="91425" bIns="91425" anchor="t" anchorCtr="0">
            <a:noAutofit/>
          </a:bodyPr>
          <a:lstStyle/>
          <a:p>
            <a:pPr lvl="0">
              <a:spcBef>
                <a:spcPts val="0"/>
              </a:spcBef>
              <a:buNone/>
            </a:pPr>
            <a:r>
              <a:rPr lang="en-GB" sz="1200" b="0" i="0" kern="1200" dirty="0">
                <a:solidFill>
                  <a:schemeClr val="tx1"/>
                </a:solidFill>
                <a:effectLst/>
                <a:latin typeface="+mn-lt"/>
                <a:ea typeface="+mn-ea"/>
                <a:cs typeface="+mn-cs"/>
              </a:rPr>
              <a:t>Photo: </a:t>
            </a:r>
            <a:r>
              <a:rPr lang="en-GB" sz="1200" b="0" i="0" kern="1200" dirty="0" err="1">
                <a:solidFill>
                  <a:schemeClr val="tx1"/>
                </a:solidFill>
                <a:effectLst/>
                <a:latin typeface="+mn-lt"/>
                <a:ea typeface="+mn-ea"/>
                <a:cs typeface="+mn-cs"/>
              </a:rPr>
              <a:t>Unicef</a:t>
            </a:r>
            <a:r>
              <a:rPr lang="en-GB" sz="1200" b="0" i="0" kern="1200" dirty="0">
                <a:solidFill>
                  <a:schemeClr val="tx1"/>
                </a:solidFill>
                <a:effectLst/>
                <a:latin typeface="+mn-lt"/>
                <a:ea typeface="+mn-ea"/>
                <a:cs typeface="+mn-cs"/>
              </a:rPr>
              <a:t> UK/Fields</a:t>
            </a:r>
          </a:p>
          <a:p>
            <a:pPr lvl="0">
              <a:spcBef>
                <a:spcPts val="0"/>
              </a:spcBef>
              <a:buNone/>
            </a:pPr>
            <a:endParaRPr lang="en-GB" sz="1200" b="0" i="0" kern="1200" dirty="0">
              <a:solidFill>
                <a:schemeClr val="tx1"/>
              </a:solidFill>
              <a:effectLst/>
              <a:latin typeface="+mn-lt"/>
              <a:ea typeface="+mn-ea"/>
              <a:cs typeface="+mn-cs"/>
            </a:endParaRPr>
          </a:p>
          <a:p>
            <a:pPr lvl="0">
              <a:spcBef>
                <a:spcPts val="0"/>
              </a:spcBef>
              <a:buNone/>
            </a:pPr>
            <a:r>
              <a:rPr lang="en-GB" dirty="0"/>
              <a:t>Link for Soccer Aid fundraising here:</a:t>
            </a:r>
          </a:p>
          <a:p>
            <a:pPr lvl="0">
              <a:spcBef>
                <a:spcPts val="0"/>
              </a:spcBef>
              <a:buNone/>
            </a:pPr>
            <a:r>
              <a:rPr lang="en-GB" dirty="0"/>
              <a:t> </a:t>
            </a:r>
            <a:r>
              <a:rPr lang="en-GB" sz="1200" b="0" i="0" kern="1200" dirty="0">
                <a:solidFill>
                  <a:schemeClr val="tx1"/>
                </a:solidFill>
                <a:effectLst/>
                <a:latin typeface="+mn-lt"/>
                <a:ea typeface="+mn-ea"/>
                <a:cs typeface="+mn-cs"/>
                <a:hlinkClick r:id="rId3"/>
              </a:rPr>
              <a:t>https://www.socceraid.org.uk/schools/</a:t>
            </a:r>
            <a:endParaRPr lang="en-GB" dirty="0"/>
          </a:p>
          <a:p>
            <a:pPr lvl="0">
              <a:spcBef>
                <a:spcPts val="0"/>
              </a:spcBef>
              <a:buNone/>
            </a:pPr>
            <a:endParaRPr lang="en-GB" dirty="0"/>
          </a:p>
        </p:txBody>
      </p:sp>
      <p:sp>
        <p:nvSpPr>
          <p:cNvPr id="105" name="Shape 10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110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References:</a:t>
            </a:r>
          </a:p>
          <a:p>
            <a:r>
              <a:rPr lang="en-GB" dirty="0"/>
              <a:t>1-</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21</a:t>
            </a:fld>
            <a:endParaRPr lang="en-GB" dirty="0"/>
          </a:p>
        </p:txBody>
      </p:sp>
    </p:spTree>
    <p:extLst>
      <p:ext uri="{BB962C8B-B14F-4D97-AF65-F5344CB8AC3E}">
        <p14:creationId xmlns:p14="http://schemas.microsoft.com/office/powerpoint/2010/main" val="2045848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https://www.civilsociety.co.uk/news/uk-s-richest-gave-away-over-3-2bn-in-2018-according-to-sunday-times.html</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22</a:t>
            </a:fld>
            <a:endParaRPr lang="en-GB" dirty="0"/>
          </a:p>
        </p:txBody>
      </p:sp>
    </p:spTree>
    <p:extLst>
      <p:ext uri="{BB962C8B-B14F-4D97-AF65-F5344CB8AC3E}">
        <p14:creationId xmlns:p14="http://schemas.microsoft.com/office/powerpoint/2010/main" val="1248659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https://www.civilsociety.co.uk/news/uk-s-richest-gave-away-over-3-2bn-in-2018-according-to-sunday-times.html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https://www.cafonline.org/docs/default-source/about-us-publications/cafworldgivingindex2017_2167a_web_210917.pdf?sfvrsn=ed1dac40_10</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23</a:t>
            </a:fld>
            <a:endParaRPr lang="en-GB" dirty="0"/>
          </a:p>
        </p:txBody>
      </p:sp>
    </p:spTree>
    <p:extLst>
      <p:ext uri="{BB962C8B-B14F-4D97-AF65-F5344CB8AC3E}">
        <p14:creationId xmlns:p14="http://schemas.microsoft.com/office/powerpoint/2010/main" val="220636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a:t>
            </a:r>
          </a:p>
          <a:p>
            <a:r>
              <a:rPr lang="en-GB" dirty="0"/>
              <a:t>1-</a:t>
            </a:r>
          </a:p>
          <a:p>
            <a:endParaRPr lang="en-GB" dirty="0"/>
          </a:p>
          <a:p>
            <a:r>
              <a:rPr lang="en-GB" dirty="0"/>
              <a:t>Reference</a:t>
            </a:r>
            <a:r>
              <a:rPr lang="en-GB" baseline="0" dirty="0"/>
              <a:t> </a:t>
            </a:r>
          </a:p>
          <a:p>
            <a:r>
              <a:rPr lang="en-GB" baseline="0" dirty="0"/>
              <a:t>1-</a:t>
            </a:r>
            <a:endParaRPr lang="en-GB" dirty="0"/>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24</a:t>
            </a:fld>
            <a:endParaRPr lang="en-GB" dirty="0"/>
          </a:p>
        </p:txBody>
      </p:sp>
    </p:spTree>
    <p:extLst>
      <p:ext uri="{BB962C8B-B14F-4D97-AF65-F5344CB8AC3E}">
        <p14:creationId xmlns:p14="http://schemas.microsoft.com/office/powerpoint/2010/main" val="26284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a:t>
            </a:r>
          </a:p>
          <a:p>
            <a:r>
              <a:rPr lang="en-GB" dirty="0"/>
              <a:t>1-</a:t>
            </a:r>
          </a:p>
          <a:p>
            <a:endParaRPr lang="en-GB" dirty="0"/>
          </a:p>
          <a:p>
            <a:r>
              <a:rPr lang="en-GB" dirty="0"/>
              <a:t>Reference</a:t>
            </a:r>
            <a:r>
              <a:rPr lang="en-GB" baseline="0" dirty="0"/>
              <a:t> </a:t>
            </a:r>
          </a:p>
          <a:p>
            <a:r>
              <a:rPr lang="en-GB" baseline="0" dirty="0"/>
              <a:t>1-</a:t>
            </a:r>
            <a:endParaRPr lang="en-GB" dirty="0"/>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25</a:t>
            </a:fld>
            <a:endParaRPr lang="en-GB" dirty="0"/>
          </a:p>
        </p:txBody>
      </p:sp>
    </p:spTree>
    <p:extLst>
      <p:ext uri="{BB962C8B-B14F-4D97-AF65-F5344CB8AC3E}">
        <p14:creationId xmlns:p14="http://schemas.microsoft.com/office/powerpoint/2010/main" val="87163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References:</a:t>
            </a:r>
          </a:p>
          <a:p>
            <a:r>
              <a:rPr lang="en-GB" dirty="0"/>
              <a:t>1-</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3</a:t>
            </a:fld>
            <a:endParaRPr lang="en-GB" dirty="0"/>
          </a:p>
        </p:txBody>
      </p:sp>
    </p:spTree>
    <p:extLst>
      <p:ext uri="{BB962C8B-B14F-4D97-AF65-F5344CB8AC3E}">
        <p14:creationId xmlns:p14="http://schemas.microsoft.com/office/powerpoint/2010/main" val="74792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1-https://pixabay.com/</a:t>
            </a:r>
            <a:r>
              <a:rPr lang="en-GB" dirty="0" err="1"/>
              <a:t>en</a:t>
            </a:r>
            <a:r>
              <a:rPr lang="en-GB" dirty="0"/>
              <a:t>/photos/donation/</a:t>
            </a:r>
          </a:p>
          <a:p>
            <a:r>
              <a:rPr lang="en-GB" dirty="0"/>
              <a:t>2- http://www.magicalmaths.org/why-all-teachers-should-buy-and-use-mini-whiteboards-in-their-classroom-lessons/</a:t>
            </a:r>
          </a:p>
          <a:p>
            <a:endParaRPr lang="en-GB" dirty="0"/>
          </a:p>
          <a:p>
            <a:r>
              <a:rPr lang="en-GB" dirty="0"/>
              <a:t>References:</a:t>
            </a:r>
          </a:p>
          <a:p>
            <a:r>
              <a:rPr lang="en-GB" dirty="0"/>
              <a:t>1- https://dictionary.cambridge.org/dictionary/english/charitable</a:t>
            </a:r>
          </a:p>
        </p:txBody>
      </p:sp>
      <p:sp>
        <p:nvSpPr>
          <p:cNvPr id="4" name="Slide Number Placeholder 3"/>
          <p:cNvSpPr>
            <a:spLocks noGrp="1"/>
          </p:cNvSpPr>
          <p:nvPr>
            <p:ph type="sldNum" sz="quarter" idx="10"/>
          </p:nvPr>
        </p:nvSpPr>
        <p:spPr/>
        <p:txBody>
          <a:bodyPr/>
          <a:lstStyle/>
          <a:p>
            <a:fld id="{3EDEB792-E9EA-4253-81C2-67B8A5021DEC}" type="slidenum">
              <a:rPr lang="en-GB" smtClean="0"/>
              <a:pPr/>
              <a:t>4</a:t>
            </a:fld>
            <a:endParaRPr lang="en-GB" dirty="0"/>
          </a:p>
        </p:txBody>
      </p:sp>
    </p:spTree>
    <p:extLst>
      <p:ext uri="{BB962C8B-B14F-4D97-AF65-F5344CB8AC3E}">
        <p14:creationId xmlns:p14="http://schemas.microsoft.com/office/powerpoint/2010/main" val="304532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https://www.express.co.uk/news/uk/704934/Sainsburys-start-slow-shopping-trials-help-elderly-vulnerable-customers</a:t>
            </a:r>
          </a:p>
          <a:p>
            <a:r>
              <a:rPr lang="en-GB" dirty="0"/>
              <a:t>2- https://www.telegraph.co.uk/news/earth/5114793/Britons-use-160-new-carrier-bags-each-every-year-shows-survey.html</a:t>
            </a:r>
          </a:p>
        </p:txBody>
      </p:sp>
      <p:sp>
        <p:nvSpPr>
          <p:cNvPr id="4" name="Slide Number Placeholder 3"/>
          <p:cNvSpPr>
            <a:spLocks noGrp="1"/>
          </p:cNvSpPr>
          <p:nvPr>
            <p:ph type="sldNum" sz="quarter" idx="10"/>
          </p:nvPr>
        </p:nvSpPr>
        <p:spPr/>
        <p:txBody>
          <a:bodyPr/>
          <a:lstStyle/>
          <a:p>
            <a:fld id="{3EDEB792-E9EA-4253-81C2-67B8A5021DEC}" type="slidenum">
              <a:rPr lang="en-GB" smtClean="0"/>
              <a:pPr/>
              <a:t>5</a:t>
            </a:fld>
            <a:endParaRPr lang="en-GB" dirty="0"/>
          </a:p>
        </p:txBody>
      </p:sp>
    </p:spTree>
    <p:extLst>
      <p:ext uri="{BB962C8B-B14F-4D97-AF65-F5344CB8AC3E}">
        <p14:creationId xmlns:p14="http://schemas.microsoft.com/office/powerpoint/2010/main" val="255404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Iamges</a:t>
            </a:r>
            <a:r>
              <a:rPr lang="en-GB" dirty="0"/>
              <a:t>:</a:t>
            </a:r>
          </a:p>
          <a:p>
            <a:r>
              <a:rPr lang="en-GB" dirty="0"/>
              <a:t>1- https://pixabay.com/en/flea-market-kids-flea-market-804760/</a:t>
            </a:r>
          </a:p>
        </p:txBody>
      </p:sp>
      <p:sp>
        <p:nvSpPr>
          <p:cNvPr id="4" name="Slide Number Placeholder 3"/>
          <p:cNvSpPr>
            <a:spLocks noGrp="1"/>
          </p:cNvSpPr>
          <p:nvPr>
            <p:ph type="sldNum" sz="quarter" idx="10"/>
          </p:nvPr>
        </p:nvSpPr>
        <p:spPr/>
        <p:txBody>
          <a:bodyPr/>
          <a:lstStyle/>
          <a:p>
            <a:fld id="{3EDEB792-E9EA-4253-81C2-67B8A5021DEC}" type="slidenum">
              <a:rPr lang="en-GB" smtClean="0"/>
              <a:pPr/>
              <a:t>6</a:t>
            </a:fld>
            <a:endParaRPr lang="en-GB" dirty="0"/>
          </a:p>
        </p:txBody>
      </p:sp>
    </p:spTree>
    <p:extLst>
      <p:ext uri="{BB962C8B-B14F-4D97-AF65-F5344CB8AC3E}">
        <p14:creationId xmlns:p14="http://schemas.microsoft.com/office/powerpoint/2010/main" val="68078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https://www.bustle.com/articles/133327-rosas-pizza-pays-it-forward-with-the-cleverest-system-to-help-feed-the-homeless</a:t>
            </a:r>
          </a:p>
          <a:p>
            <a:r>
              <a:rPr lang="en-GB" dirty="0"/>
              <a:t>2- https://www.nlah.org.uk/how-you-can-help/how-to-volunteer/</a:t>
            </a:r>
          </a:p>
          <a:p>
            <a:r>
              <a:rPr lang="en-GB" dirty="0"/>
              <a:t>3- https://www.flickr.com/photos/usdagov/15244531186</a:t>
            </a:r>
          </a:p>
        </p:txBody>
      </p:sp>
      <p:sp>
        <p:nvSpPr>
          <p:cNvPr id="4" name="Slide Number Placeholder 3"/>
          <p:cNvSpPr>
            <a:spLocks noGrp="1"/>
          </p:cNvSpPr>
          <p:nvPr>
            <p:ph type="sldNum" sz="quarter" idx="10"/>
          </p:nvPr>
        </p:nvSpPr>
        <p:spPr/>
        <p:txBody>
          <a:bodyPr/>
          <a:lstStyle/>
          <a:p>
            <a:fld id="{3EDEB792-E9EA-4253-81C2-67B8A5021DEC}" type="slidenum">
              <a:rPr lang="en-GB" smtClean="0"/>
              <a:pPr/>
              <a:t>7</a:t>
            </a:fld>
            <a:endParaRPr lang="en-GB" dirty="0"/>
          </a:p>
        </p:txBody>
      </p:sp>
    </p:spTree>
    <p:extLst>
      <p:ext uri="{BB962C8B-B14F-4D97-AF65-F5344CB8AC3E}">
        <p14:creationId xmlns:p14="http://schemas.microsoft.com/office/powerpoint/2010/main" val="70210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1- https://www.flickr.com/photos/bromfordgroup/8719762063</a:t>
            </a:r>
          </a:p>
        </p:txBody>
      </p:sp>
      <p:sp>
        <p:nvSpPr>
          <p:cNvPr id="4" name="Slide Number Placeholder 3"/>
          <p:cNvSpPr>
            <a:spLocks noGrp="1"/>
          </p:cNvSpPr>
          <p:nvPr>
            <p:ph type="sldNum" sz="quarter" idx="10"/>
          </p:nvPr>
        </p:nvSpPr>
        <p:spPr/>
        <p:txBody>
          <a:bodyPr/>
          <a:lstStyle/>
          <a:p>
            <a:fld id="{3EDEB792-E9EA-4253-81C2-67B8A5021DEC}" type="slidenum">
              <a:rPr lang="en-GB" smtClean="0"/>
              <a:pPr/>
              <a:t>8</a:t>
            </a:fld>
            <a:endParaRPr lang="en-GB" dirty="0"/>
          </a:p>
        </p:txBody>
      </p:sp>
    </p:spTree>
    <p:extLst>
      <p:ext uri="{BB962C8B-B14F-4D97-AF65-F5344CB8AC3E}">
        <p14:creationId xmlns:p14="http://schemas.microsoft.com/office/powerpoint/2010/main" val="225540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References:</a:t>
            </a:r>
          </a:p>
          <a:p>
            <a:r>
              <a:rPr lang="en-GB" dirty="0"/>
              <a:t>1-</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9</a:t>
            </a:fld>
            <a:endParaRPr lang="en-GB" dirty="0"/>
          </a:p>
        </p:txBody>
      </p:sp>
    </p:spTree>
    <p:extLst>
      <p:ext uri="{BB962C8B-B14F-4D97-AF65-F5344CB8AC3E}">
        <p14:creationId xmlns:p14="http://schemas.microsoft.com/office/powerpoint/2010/main" val="223903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87427C-D711-43EB-8F88-E22F7361C316}" type="datetime1">
              <a:rPr lang="en-GB" smtClean="0"/>
              <a:pPr/>
              <a:t>18/05/2018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140224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7376BD-97F6-46C5-9449-A4E6740C3B68}" type="datetime1">
              <a:rPr lang="en-GB" smtClean="0"/>
              <a:pPr/>
              <a:t>18/05/2018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62823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E57B5A-52B2-4F88-BBBD-2AFE56E5921D}" type="datetime1">
              <a:rPr lang="en-GB" smtClean="0"/>
              <a:pPr/>
              <a:t>18/05/2018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428157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C796F1-8B76-4D73-80A1-BBA034368C73}" type="datetime1">
              <a:rPr lang="en-GB" smtClean="0"/>
              <a:pPr/>
              <a:t>18/05/2018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404155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BEBF5-D23A-49FA-A659-C6D2E0DE1DD6}" type="datetime1">
              <a:rPr lang="en-GB" smtClean="0"/>
              <a:pPr/>
              <a:t>18/05/2018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347994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1C7B8-F2AA-4027-936A-929B3CA05328}" type="datetime1">
              <a:rPr lang="en-GB" smtClean="0"/>
              <a:pPr/>
              <a:t>18/05/2018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73041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1A6917-DB3A-4531-83BA-C130DADA4487}" type="datetime1">
              <a:rPr lang="en-GB" smtClean="0"/>
              <a:pPr/>
              <a:t>18/05/2018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263023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DE8A5E-B77D-4172-A994-121B3CF13483}" type="datetime1">
              <a:rPr lang="en-GB" smtClean="0"/>
              <a:pPr/>
              <a:t>18/05/2018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174603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95E3D-F48F-4793-85E0-CED0A2DE3964}" type="datetime1">
              <a:rPr lang="en-GB" smtClean="0"/>
              <a:pPr/>
              <a:t>18/05/2018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338283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8CFC8-D660-432F-8D78-2BC3235FB2F2}" type="datetime1">
              <a:rPr lang="en-GB" smtClean="0"/>
              <a:pPr/>
              <a:t>18/05/2018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197034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D1FFA4-1D95-4D64-9C53-AEAA339FCE0C}" type="datetime1">
              <a:rPr lang="en-GB" smtClean="0"/>
              <a:pPr/>
              <a:t>18/05/2018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37864699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C64A8-DC62-4AAD-B5EF-9018651B70B4}" type="datetime1">
              <a:rPr lang="en-GB" smtClean="0"/>
              <a:pPr/>
              <a:t>18/05/2018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63AC7-FC0B-4B89-BF66-6B825E62591F}" type="slidenum">
              <a:rPr lang="en-GB" smtClean="0"/>
              <a:pPr/>
              <a:t>‹#›</a:t>
            </a:fld>
            <a:endParaRPr lang="en-GB" dirty="0"/>
          </a:p>
        </p:txBody>
      </p:sp>
    </p:spTree>
    <p:extLst>
      <p:ext uri="{BB962C8B-B14F-4D97-AF65-F5344CB8AC3E}">
        <p14:creationId xmlns:p14="http://schemas.microsoft.com/office/powerpoint/2010/main" val="1304529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tiff"/><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app.aframe.com/links/c4d1b81369c2d5651768d3082ebbfc18" TargetMode="External"/><Relationship Id="rId4" Type="http://schemas.openxmlformats.org/officeDocument/2006/relationships/image" Target="../media/image29.jpeg"/><Relationship Id="rId5" Type="http://schemas.openxmlformats.org/officeDocument/2006/relationships/hyperlink" Target="http://viewpure.com/wCCcleGg_F8?start=0&amp;end=0" TargetMode="External"/><Relationship Id="rId6" Type="http://schemas.openxmlformats.org/officeDocument/2006/relationships/image" Target="../media/image30.jpeg"/><Relationship Id="rId7" Type="http://schemas.openxmlformats.org/officeDocument/2006/relationships/image" Target="../media/image1.png"/><Relationship Id="rId8"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3.tiff"/><Relationship Id="rId7" Type="http://schemas.openxmlformats.org/officeDocument/2006/relationships/image" Target="../media/image2.png"/><Relationship Id="rId8" Type="http://schemas.openxmlformats.org/officeDocument/2006/relationships/image" Target="../media/image5.png"/><Relationship Id="rId9" Type="http://schemas.openxmlformats.org/officeDocument/2006/relationships/image" Target="../media/image4.png"/><Relationship Id="rId10" Type="http://schemas.openxmlformats.org/officeDocument/2006/relationships/hyperlink" Target="https://app.aframe.com/links/c4d1b81369c2d5651768d3082ebbfc1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41.jpeg"/><Relationship Id="rId12"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eg"/><Relationship Id="rId4" Type="http://schemas.openxmlformats.org/officeDocument/2006/relationships/image" Target="../media/image1.png"/><Relationship Id="rId5" Type="http://schemas.openxmlformats.org/officeDocument/2006/relationships/image" Target="../media/image35.pn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0"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png"/><Relationship Id="rId8"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3.tiff"/><Relationship Id="rId7" Type="http://schemas.openxmlformats.org/officeDocument/2006/relationships/image" Target="../media/image2.png"/><Relationship Id="rId8" Type="http://schemas.openxmlformats.org/officeDocument/2006/relationships/image" Target="../media/image5.png"/><Relationship Id="rId9" Type="http://schemas.openxmlformats.org/officeDocument/2006/relationships/image" Target="../media/image4.png"/><Relationship Id="rId10" Type="http://schemas.openxmlformats.org/officeDocument/2006/relationships/hyperlink" Target="https://app.aframe.com/links/c4d1b81369c2d5651768d3082ebbfc1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viewpure.com/nwAYpLVyeFU?start=16&amp;end=286" TargetMode="External"/><Relationship Id="rId4" Type="http://schemas.openxmlformats.org/officeDocument/2006/relationships/image" Target="../media/image49.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jpeg"/><Relationship Id="rId7" Type="http://schemas.openxmlformats.org/officeDocument/2006/relationships/image" Target="../media/image53.jpeg"/><Relationship Id="rId8"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3.tiff"/><Relationship Id="rId7" Type="http://schemas.openxmlformats.org/officeDocument/2006/relationships/image" Target="../media/image2.png"/><Relationship Id="rId8" Type="http://schemas.openxmlformats.org/officeDocument/2006/relationships/image" Target="../media/image5.png"/><Relationship Id="rId9" Type="http://schemas.openxmlformats.org/officeDocument/2006/relationships/image" Target="../media/image4.png"/><Relationship Id="rId10" Type="http://schemas.openxmlformats.org/officeDocument/2006/relationships/hyperlink" Target="https://app.aframe.com/links/c4d1b81369c2d5651768d3082ebbfc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hyperlink" Target="https://www.eticketing.co.uk/muticketsandmembership/details/event.aspx?itemref=9515&amp;_ga=2.251214976.727414876.1526388670-537643680.1526388669" TargetMode="External"/><Relationship Id="rId5" Type="http://schemas.openxmlformats.org/officeDocument/2006/relationships/hyperlink" Target="https://www.socceraid.org.uk/schools/" TargetMode="External"/><Relationship Id="rId6" Type="http://schemas.openxmlformats.org/officeDocument/2006/relationships/image" Target="../media/image56.jpeg"/><Relationship Id="rId7" Type="http://schemas.openxmlformats.org/officeDocument/2006/relationships/image" Target="../media/image57.jpeg"/><Relationship Id="rId8"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3.tiff"/><Relationship Id="rId7" Type="http://schemas.openxmlformats.org/officeDocument/2006/relationships/image" Target="../media/image2.png"/><Relationship Id="rId8" Type="http://schemas.openxmlformats.org/officeDocument/2006/relationships/image" Target="../media/image5.png"/><Relationship Id="rId9" Type="http://schemas.openxmlformats.org/officeDocument/2006/relationships/image" Target="../media/image4.png"/><Relationship Id="rId10" Type="http://schemas.openxmlformats.org/officeDocument/2006/relationships/hyperlink" Target="https://app.aframe.com/links/c4d1b81369c2d5651768d3082ebbfc1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g"/><Relationship Id="rId4" Type="http://schemas.openxmlformats.org/officeDocument/2006/relationships/image" Target="../media/image61.png"/><Relationship Id="rId5" Type="http://schemas.openxmlformats.org/officeDocument/2006/relationships/image" Target="../media/image1.png"/><Relationship Id="rId6"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hyperlink" Target="http://www.votesforschools.com/"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4.png"/><Relationship Id="rId9" Type="http://schemas.openxmlformats.org/officeDocument/2006/relationships/image" Target="../media/image3.tiff"/><Relationship Id="rId10" Type="http://schemas.openxmlformats.org/officeDocument/2006/relationships/hyperlink" Target="https://app.aframe.com/links/c4d1b81369c2d5651768d3082ebbfc1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pn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png"/><Relationship Id="rId5" Type="http://schemas.openxmlformats.org/officeDocument/2006/relationships/hyperlink" Target="http://viewpure.com/brzjeICcIt0?start=0&amp;end=67" TargetMode="External"/><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1.png"/><Relationship Id="rId8" Type="http://schemas.openxmlformats.org/officeDocument/2006/relationships/image" Target="../media/image26.jpeg"/><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3.tiff"/><Relationship Id="rId7" Type="http://schemas.openxmlformats.org/officeDocument/2006/relationships/image" Target="../media/image2.png"/><Relationship Id="rId8" Type="http://schemas.openxmlformats.org/officeDocument/2006/relationships/image" Target="../media/image5.png"/><Relationship Id="rId9" Type="http://schemas.openxmlformats.org/officeDocument/2006/relationships/image" Target="../media/image4.png"/><Relationship Id="rId10" Type="http://schemas.openxmlformats.org/officeDocument/2006/relationships/hyperlink" Target="https://app.aframe.com/links/c4d1b81369c2d5651768d3082ebbfc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p:cNvSpPr>
            <a:spLocks noGrp="1"/>
          </p:cNvSpPr>
          <p:nvPr>
            <p:ph type="sldNum" sz="quarter" idx="12"/>
          </p:nvPr>
        </p:nvSpPr>
        <p:spPr/>
        <p:txBody>
          <a:bodyPr/>
          <a:lstStyle/>
          <a:p>
            <a:fld id="{49D63AC7-FC0B-4B89-BF66-6B825E62591F}" type="slidenum">
              <a:rPr lang="en-GB" smtClean="0"/>
              <a:pPr/>
              <a:t>1</a:t>
            </a:fld>
            <a:endParaRPr lang="en-GB" dirty="0"/>
          </a:p>
        </p:txBody>
      </p:sp>
      <p:sp>
        <p:nvSpPr>
          <p:cNvPr id="10"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sp>
        <p:nvSpPr>
          <p:cNvPr id="6" name="Shape 96"/>
          <p:cNvSpPr txBox="1">
            <a:spLocks/>
          </p:cNvSpPr>
          <p:nvPr/>
        </p:nvSpPr>
        <p:spPr>
          <a:xfrm>
            <a:off x="2789312" y="3645024"/>
            <a:ext cx="3565376"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rgbClr val="6088EF"/>
                </a:solidFill>
                <a:latin typeface="Century Gothic" panose="020B0502020202020204" pitchFamily="34" charset="0"/>
                <a:ea typeface="Lato"/>
                <a:cs typeface="Lato"/>
                <a:sym typeface="Lato"/>
              </a:rPr>
              <a:t>Primary KS2</a:t>
            </a:r>
          </a:p>
          <a:p>
            <a:pPr algn="ctr">
              <a:lnSpc>
                <a:spcPct val="150000"/>
              </a:lnSpc>
              <a:spcBef>
                <a:spcPts val="800"/>
              </a:spcBef>
              <a:buClr>
                <a:srgbClr val="97E8D7"/>
              </a:buClr>
              <a:buSzPct val="100000"/>
              <a:buFont typeface="Arial"/>
              <a:buNone/>
            </a:pPr>
            <a:endParaRPr lang="en-GB" sz="4400" b="1" dirty="0">
              <a:solidFill>
                <a:srgbClr val="6088EF"/>
              </a:solidFill>
              <a:latin typeface="Century Gothic" panose="020B0502020202020204" pitchFamily="34" charset="0"/>
              <a:ea typeface="Lato"/>
              <a:cs typeface="Lato"/>
              <a:sym typeface="Lato"/>
            </a:endParaRPr>
          </a:p>
        </p:txBody>
      </p:sp>
      <p:pic>
        <p:nvPicPr>
          <p:cNvPr id="8" name="Picture 7"/>
          <p:cNvPicPr>
            <a:picLocks noChangeAspect="1"/>
          </p:cNvPicPr>
          <p:nvPr/>
        </p:nvPicPr>
        <p:blipFill>
          <a:blip r:embed="rId3"/>
          <a:stretch>
            <a:fillRect/>
          </a:stretch>
        </p:blipFill>
        <p:spPr>
          <a:xfrm>
            <a:off x="3649896" y="1864097"/>
            <a:ext cx="2002224" cy="2016224"/>
          </a:xfrm>
          <a:prstGeom prst="rect">
            <a:avLst/>
          </a:prstGeom>
        </p:spPr>
      </p:pic>
      <p:pic>
        <p:nvPicPr>
          <p:cNvPr id="9" name="Picture 8">
            <a:extLst>
              <a:ext uri="{FF2B5EF4-FFF2-40B4-BE49-F238E27FC236}">
                <a16:creationId xmlns:a16="http://schemas.microsoft.com/office/drawing/2014/main" xmlns="" id="{74B6A4AA-1012-4BE6-B609-E07224EF6D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30639" y="3204356"/>
            <a:ext cx="654377" cy="980728"/>
          </a:xfrm>
          <a:prstGeom prst="rect">
            <a:avLst/>
          </a:prstGeom>
        </p:spPr>
      </p:pic>
      <p:pic>
        <p:nvPicPr>
          <p:cNvPr id="11" name="Picture 10">
            <a:extLst>
              <a:ext uri="{FF2B5EF4-FFF2-40B4-BE49-F238E27FC236}">
                <a16:creationId xmlns:a16="http://schemas.microsoft.com/office/drawing/2014/main" xmlns="" id="{098217D0-64B6-4061-9952-86858EFFFEA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38451" y="2873384"/>
            <a:ext cx="829498" cy="1642672"/>
          </a:xfrm>
          <a:prstGeom prst="rect">
            <a:avLst/>
          </a:prstGeom>
        </p:spPr>
      </p:pic>
      <p:pic>
        <p:nvPicPr>
          <p:cNvPr id="12" name="Picture 11">
            <a:extLst>
              <a:ext uri="{FF2B5EF4-FFF2-40B4-BE49-F238E27FC236}">
                <a16:creationId xmlns:a16="http://schemas.microsoft.com/office/drawing/2014/main" xmlns="" id="{AC9A915C-965D-4BDA-80DF-1F185315238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57218" y="1587643"/>
            <a:ext cx="993753" cy="956220"/>
          </a:xfrm>
          <a:prstGeom prst="rect">
            <a:avLst/>
          </a:prstGeom>
        </p:spPr>
      </p:pic>
      <p:pic>
        <p:nvPicPr>
          <p:cNvPr id="13" name="Picture 12">
            <a:extLst>
              <a:ext uri="{FF2B5EF4-FFF2-40B4-BE49-F238E27FC236}">
                <a16:creationId xmlns:a16="http://schemas.microsoft.com/office/drawing/2014/main" xmlns="" id="{ECD13FA4-A482-4358-904E-64F5076CFB7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spTree>
    <p:extLst>
      <p:ext uri="{BB962C8B-B14F-4D97-AF65-F5344CB8AC3E}">
        <p14:creationId xmlns:p14="http://schemas.microsoft.com/office/powerpoint/2010/main" val="2373025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5">
            <a:hlinkClick r:id="rId3"/>
            <a:extLst>
              <a:ext uri="{FF2B5EF4-FFF2-40B4-BE49-F238E27FC236}">
                <a16:creationId xmlns:a16="http://schemas.microsoft.com/office/drawing/2014/main" xmlns="" id="{635E719E-FE84-4507-987E-59BE8F1CA82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96672" y="3058093"/>
            <a:ext cx="3464103" cy="2486332"/>
          </a:xfrm>
          <a:prstGeom prst="rect">
            <a:avLst/>
          </a:prstGeom>
        </p:spPr>
      </p:pic>
      <p:pic>
        <p:nvPicPr>
          <p:cNvPr id="24" name="Picture 23">
            <a:hlinkClick r:id="rId5"/>
            <a:extLst>
              <a:ext uri="{FF2B5EF4-FFF2-40B4-BE49-F238E27FC236}">
                <a16:creationId xmlns:a16="http://schemas.microsoft.com/office/drawing/2014/main" xmlns="" id="{59477E5A-512E-465C-B70F-AEE5CEB4F33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114"/>
          <a:stretch/>
        </p:blipFill>
        <p:spPr>
          <a:xfrm>
            <a:off x="3701824" y="934410"/>
            <a:ext cx="4351372" cy="1571559"/>
          </a:xfrm>
          <a:prstGeom prst="rect">
            <a:avLst/>
          </a:prstGeom>
        </p:spPr>
      </p:pic>
      <p:pic>
        <p:nvPicPr>
          <p:cNvPr id="12" name="Picture 11"/>
          <p:cNvPicPr>
            <a:picLocks noChangeAspect="1"/>
          </p:cNvPicPr>
          <p:nvPr/>
        </p:nvPicPr>
        <p:blipFill>
          <a:blip r:embed="rId7"/>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10</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Why are we talking about this?</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grpSp>
        <p:nvGrpSpPr>
          <p:cNvPr id="19" name="Group 18">
            <a:extLst>
              <a:ext uri="{FF2B5EF4-FFF2-40B4-BE49-F238E27FC236}">
                <a16:creationId xmlns:a16="http://schemas.microsoft.com/office/drawing/2014/main" xmlns="" id="{2C618DE4-AEE3-4E30-B231-B77B427050A3}"/>
              </a:ext>
            </a:extLst>
          </p:cNvPr>
          <p:cNvGrpSpPr/>
          <p:nvPr/>
        </p:nvGrpSpPr>
        <p:grpSpPr>
          <a:xfrm>
            <a:off x="307370" y="849318"/>
            <a:ext cx="3300014" cy="1571570"/>
            <a:chOff x="6206060" y="1044824"/>
            <a:chExt cx="1966340" cy="1328780"/>
          </a:xfrm>
        </p:grpSpPr>
        <p:sp>
          <p:nvSpPr>
            <p:cNvPr id="20" name="Rectangle: Rounded Corners 16">
              <a:extLst>
                <a:ext uri="{FF2B5EF4-FFF2-40B4-BE49-F238E27FC236}">
                  <a16:creationId xmlns:a16="http://schemas.microsoft.com/office/drawing/2014/main" xmlns="" id="{15D1A296-83F6-4920-AA5A-7D9BA41A86F1}"/>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2" name="Rectangle: Rounded Corners 18">
              <a:extLst>
                <a:ext uri="{FF2B5EF4-FFF2-40B4-BE49-F238E27FC236}">
                  <a16:creationId xmlns:a16="http://schemas.microsoft.com/office/drawing/2014/main" xmlns="" id="{91C1DE83-A001-41B5-9E39-1729B98959E4}"/>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On 10</a:t>
              </a:r>
              <a:r>
                <a:rPr lang="en-GB" sz="1600" kern="0" baseline="30000" dirty="0">
                  <a:solidFill>
                    <a:srgbClr val="000000"/>
                  </a:solidFill>
                  <a:latin typeface="Century Gothic"/>
                  <a:ea typeface="Lato" panose="020F0502020204030203" pitchFamily="34" charset="0"/>
                  <a:cs typeface="Century Gothic"/>
                  <a:sym typeface="Arial"/>
                </a:rPr>
                <a:t>th</a:t>
              </a:r>
              <a:r>
                <a:rPr lang="en-GB" sz="1600" kern="0" dirty="0">
                  <a:solidFill>
                    <a:srgbClr val="000000"/>
                  </a:solidFill>
                  <a:latin typeface="Century Gothic"/>
                  <a:ea typeface="Lato" panose="020F0502020204030203" pitchFamily="34" charset="0"/>
                  <a:cs typeface="Century Gothic"/>
                  <a:sym typeface="Arial"/>
                </a:rPr>
                <a:t> June, lots of celebrities are getting together to play a game of football that will help raise money to make a difference to others! It’s called </a:t>
              </a:r>
              <a:r>
                <a:rPr lang="en-GB" sz="1600" b="1" kern="0" dirty="0">
                  <a:solidFill>
                    <a:srgbClr val="000000"/>
                  </a:solidFill>
                  <a:latin typeface="Century Gothic"/>
                  <a:ea typeface="Lato" panose="020F0502020204030203" pitchFamily="34" charset="0"/>
                  <a:cs typeface="Century Gothic"/>
                  <a:sym typeface="Arial"/>
                </a:rPr>
                <a:t>Soccer Aid…</a:t>
              </a:r>
            </a:p>
          </p:txBody>
        </p:sp>
      </p:grpSp>
      <p:grpSp>
        <p:nvGrpSpPr>
          <p:cNvPr id="47" name="Group 46">
            <a:extLst>
              <a:ext uri="{FF2B5EF4-FFF2-40B4-BE49-F238E27FC236}">
                <a16:creationId xmlns:a16="http://schemas.microsoft.com/office/drawing/2014/main" xmlns="" id="{6E7B2435-C95F-42C9-90B8-FDB147B68EB7}"/>
              </a:ext>
            </a:extLst>
          </p:cNvPr>
          <p:cNvGrpSpPr/>
          <p:nvPr/>
        </p:nvGrpSpPr>
        <p:grpSpPr>
          <a:xfrm>
            <a:off x="5842306" y="3457889"/>
            <a:ext cx="2897297" cy="3046598"/>
            <a:chOff x="6206060" y="1044824"/>
            <a:chExt cx="1966340" cy="1328780"/>
          </a:xfrm>
        </p:grpSpPr>
        <p:sp>
          <p:nvSpPr>
            <p:cNvPr id="49" name="Rectangle: Rounded Corners 16">
              <a:extLst>
                <a:ext uri="{FF2B5EF4-FFF2-40B4-BE49-F238E27FC236}">
                  <a16:creationId xmlns:a16="http://schemas.microsoft.com/office/drawing/2014/main" xmlns="" id="{1817E600-957C-401B-94E1-723B9671B889}"/>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50" name="Rectangle: Rounded Corners 18">
              <a:extLst>
                <a:ext uri="{FF2B5EF4-FFF2-40B4-BE49-F238E27FC236}">
                  <a16:creationId xmlns:a16="http://schemas.microsoft.com/office/drawing/2014/main" xmlns="" id="{20124E16-5FD4-47B7-8AAD-D91D9DA0040C}"/>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The money raised from Soccer Aid will go to UNICEF, a children’s charity that helps children in danger all over the world. The match will </a:t>
              </a:r>
              <a:r>
                <a:rPr lang="en-GB" sz="1600" b="1" kern="0" dirty="0">
                  <a:solidFill>
                    <a:srgbClr val="000000"/>
                  </a:solidFill>
                  <a:latin typeface="Century Gothic"/>
                  <a:ea typeface="Lato" panose="020F0502020204030203" pitchFamily="34" charset="0"/>
                  <a:cs typeface="Century Gothic"/>
                  <a:sym typeface="Arial"/>
                </a:rPr>
                <a:t>also raise awareness</a:t>
              </a:r>
              <a:r>
                <a:rPr lang="en-GB" sz="1600" kern="0" dirty="0">
                  <a:solidFill>
                    <a:srgbClr val="000000"/>
                  </a:solidFill>
                  <a:latin typeface="Century Gothic"/>
                  <a:ea typeface="Lato" panose="020F0502020204030203" pitchFamily="34" charset="0"/>
                  <a:cs typeface="Century Gothic"/>
                  <a:sym typeface="Arial"/>
                </a:rPr>
                <a:t> of the </a:t>
              </a:r>
              <a:r>
                <a:rPr lang="en-GB" sz="1600" kern="0" dirty="0" smtClean="0">
                  <a:solidFill>
                    <a:srgbClr val="000000"/>
                  </a:solidFill>
                  <a:latin typeface="Century Gothic"/>
                  <a:ea typeface="Lato" panose="020F0502020204030203" pitchFamily="34" charset="0"/>
                  <a:cs typeface="Century Gothic"/>
                  <a:sym typeface="Arial"/>
                </a:rPr>
                <a:t>challenges children like </a:t>
              </a:r>
              <a:r>
                <a:rPr lang="en-GB" sz="1600" kern="0" dirty="0" err="1" smtClean="0">
                  <a:solidFill>
                    <a:srgbClr val="000000"/>
                  </a:solidFill>
                  <a:latin typeface="Century Gothic"/>
                  <a:ea typeface="Lato" panose="020F0502020204030203" pitchFamily="34" charset="0"/>
                  <a:cs typeface="Century Gothic"/>
                  <a:sym typeface="Arial"/>
                </a:rPr>
                <a:t>Raheema</a:t>
              </a:r>
              <a:r>
                <a:rPr lang="en-GB" sz="1600" kern="0" dirty="0" smtClean="0">
                  <a:solidFill>
                    <a:srgbClr val="000000"/>
                  </a:solidFill>
                  <a:latin typeface="Century Gothic"/>
                  <a:ea typeface="Lato" panose="020F0502020204030203" pitchFamily="34" charset="0"/>
                  <a:cs typeface="Century Gothic"/>
                  <a:sym typeface="Arial"/>
                </a:rPr>
                <a:t> </a:t>
              </a:r>
              <a:r>
                <a:rPr lang="en-GB" sz="1600" kern="0" dirty="0" smtClean="0">
                  <a:solidFill>
                    <a:srgbClr val="000000"/>
                  </a:solidFill>
                  <a:latin typeface="Century Gothic"/>
                  <a:ea typeface="Lato" panose="020F0502020204030203" pitchFamily="34" charset="0"/>
                  <a:cs typeface="Century Gothic"/>
                  <a:sym typeface="Arial"/>
                </a:rPr>
                <a:t>face, all over the world. </a:t>
              </a:r>
              <a:endParaRPr lang="en-GB" sz="1600" kern="0" dirty="0">
                <a:solidFill>
                  <a:srgbClr val="000000"/>
                </a:solidFill>
                <a:latin typeface="Century Gothic"/>
                <a:ea typeface="Lato" panose="020F0502020204030203" pitchFamily="34" charset="0"/>
                <a:cs typeface="Century Gothic"/>
                <a:sym typeface="Arial"/>
              </a:endParaRPr>
            </a:p>
          </p:txBody>
        </p:sp>
      </p:grpSp>
      <p:grpSp>
        <p:nvGrpSpPr>
          <p:cNvPr id="51" name="Group 50">
            <a:extLst>
              <a:ext uri="{FF2B5EF4-FFF2-40B4-BE49-F238E27FC236}">
                <a16:creationId xmlns:a16="http://schemas.microsoft.com/office/drawing/2014/main" xmlns="" id="{AC3563D4-0EDB-4505-92FE-B1499CAD9801}"/>
              </a:ext>
            </a:extLst>
          </p:cNvPr>
          <p:cNvGrpSpPr/>
          <p:nvPr/>
        </p:nvGrpSpPr>
        <p:grpSpPr>
          <a:xfrm>
            <a:off x="5563029" y="1598807"/>
            <a:ext cx="3351325" cy="1733338"/>
            <a:chOff x="4390043" y="2616250"/>
            <a:chExt cx="4677014" cy="2588014"/>
          </a:xfrm>
        </p:grpSpPr>
        <p:sp>
          <p:nvSpPr>
            <p:cNvPr id="52" name="Cloud 51">
              <a:extLst>
                <a:ext uri="{FF2B5EF4-FFF2-40B4-BE49-F238E27FC236}">
                  <a16:creationId xmlns:a16="http://schemas.microsoft.com/office/drawing/2014/main" xmlns="" id="{80CF5308-4014-48BB-8449-4AAD79E3DF11}"/>
                </a:ext>
              </a:extLst>
            </p:cNvPr>
            <p:cNvSpPr/>
            <p:nvPr/>
          </p:nvSpPr>
          <p:spPr>
            <a:xfrm>
              <a:off x="4390043" y="2616252"/>
              <a:ext cx="4677014" cy="2588012"/>
            </a:xfrm>
            <a:prstGeom prst="cloud">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3" name="Cloud 52">
              <a:extLst>
                <a:ext uri="{FF2B5EF4-FFF2-40B4-BE49-F238E27FC236}">
                  <a16:creationId xmlns:a16="http://schemas.microsoft.com/office/drawing/2014/main" xmlns="" id="{4C134ED5-D94F-467F-B490-18C1D4F5E0AB}"/>
                </a:ext>
              </a:extLst>
            </p:cNvPr>
            <p:cNvSpPr/>
            <p:nvPr/>
          </p:nvSpPr>
          <p:spPr>
            <a:xfrm>
              <a:off x="4390043" y="2616250"/>
              <a:ext cx="4677014" cy="2588012"/>
            </a:xfrm>
            <a:prstGeom prst="cloud">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charset="0"/>
                  <a:ea typeface="Century Gothic" charset="0"/>
                  <a:cs typeface="Century Gothic" charset="0"/>
                </a:rPr>
                <a:t>Class Activity (3 mins)</a:t>
              </a:r>
            </a:p>
            <a:p>
              <a:pPr algn="ctr"/>
              <a:r>
                <a:rPr lang="en-GB" sz="1600" dirty="0">
                  <a:solidFill>
                    <a:schemeClr val="tx1"/>
                  </a:solidFill>
                  <a:latin typeface="Century Gothic" charset="0"/>
                  <a:ea typeface="Century Gothic" charset="0"/>
                  <a:cs typeface="Century Gothic" charset="0"/>
                </a:rPr>
                <a:t>Click the image to learn more about Soccer Aid. </a:t>
              </a:r>
            </a:p>
          </p:txBody>
        </p:sp>
      </p:grpSp>
      <p:grpSp>
        <p:nvGrpSpPr>
          <p:cNvPr id="54" name="Group 53">
            <a:extLst>
              <a:ext uri="{FF2B5EF4-FFF2-40B4-BE49-F238E27FC236}">
                <a16:creationId xmlns:a16="http://schemas.microsoft.com/office/drawing/2014/main" xmlns="" id="{39B28071-90A7-40F6-8FBF-5EAE31E77022}"/>
              </a:ext>
            </a:extLst>
          </p:cNvPr>
          <p:cNvGrpSpPr/>
          <p:nvPr/>
        </p:nvGrpSpPr>
        <p:grpSpPr>
          <a:xfrm>
            <a:off x="7434445" y="659728"/>
            <a:ext cx="610858" cy="609031"/>
            <a:chOff x="755576" y="1412776"/>
            <a:chExt cx="5112568" cy="576064"/>
          </a:xfrm>
        </p:grpSpPr>
        <p:sp>
          <p:nvSpPr>
            <p:cNvPr id="55" name="Rectangle: Rounded Corners 48">
              <a:extLst>
                <a:ext uri="{FF2B5EF4-FFF2-40B4-BE49-F238E27FC236}">
                  <a16:creationId xmlns:a16="http://schemas.microsoft.com/office/drawing/2014/main" xmlns="" id="{269723CE-6A6E-4CC9-B46B-F23B6323FAEC}"/>
                </a:ext>
              </a:extLst>
            </p:cNvPr>
            <p:cNvSpPr/>
            <p:nvPr/>
          </p:nvSpPr>
          <p:spPr>
            <a:xfrm>
              <a:off x="755576" y="1412776"/>
              <a:ext cx="5112568" cy="576064"/>
            </a:xfrm>
            <a:prstGeom prst="roundRect">
              <a:avLst/>
            </a:prstGeom>
            <a:solidFill>
              <a:schemeClr val="bg1"/>
            </a:solid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56" name="Rectangle: Rounded Corners 48">
              <a:extLst>
                <a:ext uri="{FF2B5EF4-FFF2-40B4-BE49-F238E27FC236}">
                  <a16:creationId xmlns:a16="http://schemas.microsoft.com/office/drawing/2014/main" xmlns="" id="{E0CC37E4-4A3F-4FA1-B36F-27A666090088}"/>
                </a:ext>
              </a:extLst>
            </p:cNvPr>
            <p:cNvSpPr/>
            <p:nvPr/>
          </p:nvSpPr>
          <p:spPr>
            <a:xfrm>
              <a:off x="755576" y="1412776"/>
              <a:ext cx="5112568" cy="576064"/>
            </a:xfrm>
            <a:prstGeom prst="roundRect">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1:05</a:t>
              </a:r>
            </a:p>
          </p:txBody>
        </p:sp>
      </p:grpSp>
      <p:sp>
        <p:nvSpPr>
          <p:cNvPr id="2" name="Rectangle 1">
            <a:extLst>
              <a:ext uri="{FF2B5EF4-FFF2-40B4-BE49-F238E27FC236}">
                <a16:creationId xmlns:a16="http://schemas.microsoft.com/office/drawing/2014/main" xmlns="" id="{1060BC36-A03B-475B-9892-FF814269E7FE}"/>
              </a:ext>
            </a:extLst>
          </p:cNvPr>
          <p:cNvSpPr/>
          <p:nvPr/>
        </p:nvSpPr>
        <p:spPr>
          <a:xfrm>
            <a:off x="4541446" y="6617400"/>
            <a:ext cx="4572000" cy="246221"/>
          </a:xfrm>
          <a:prstGeom prst="rect">
            <a:avLst/>
          </a:prstGeom>
        </p:spPr>
        <p:txBody>
          <a:bodyPr>
            <a:spAutoFit/>
          </a:bodyPr>
          <a:lstStyle/>
          <a:p>
            <a:r>
              <a:rPr lang="en-GB" sz="1000" dirty="0"/>
              <a:t>http://viewpure.com/wCCcleGg_F8?start=0&amp;end=0</a:t>
            </a:r>
          </a:p>
        </p:txBody>
      </p:sp>
      <p:pic>
        <p:nvPicPr>
          <p:cNvPr id="25" name="Picture 24">
            <a:extLst>
              <a:ext uri="{FF2B5EF4-FFF2-40B4-BE49-F238E27FC236}">
                <a16:creationId xmlns:a16="http://schemas.microsoft.com/office/drawing/2014/main" xmlns="" id="{3F184852-3D17-41C7-A5E5-C9A6AE3873F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06655" y="5734944"/>
            <a:ext cx="5354120" cy="908357"/>
          </a:xfrm>
          <a:prstGeom prst="rect">
            <a:avLst/>
          </a:prstGeom>
        </p:spPr>
      </p:pic>
      <p:grpSp>
        <p:nvGrpSpPr>
          <p:cNvPr id="26" name="Group 25">
            <a:extLst>
              <a:ext uri="{FF2B5EF4-FFF2-40B4-BE49-F238E27FC236}">
                <a16:creationId xmlns:a16="http://schemas.microsoft.com/office/drawing/2014/main" xmlns="" id="{2E3A9676-FC97-4175-A6EC-8E7C2D1713A5}"/>
              </a:ext>
            </a:extLst>
          </p:cNvPr>
          <p:cNvGrpSpPr/>
          <p:nvPr/>
        </p:nvGrpSpPr>
        <p:grpSpPr>
          <a:xfrm>
            <a:off x="172499" y="2520121"/>
            <a:ext cx="3283371" cy="2056954"/>
            <a:chOff x="4390043" y="2616250"/>
            <a:chExt cx="4677014" cy="2588014"/>
          </a:xfrm>
        </p:grpSpPr>
        <p:sp>
          <p:nvSpPr>
            <p:cNvPr id="27" name="Cloud 26">
              <a:extLst>
                <a:ext uri="{FF2B5EF4-FFF2-40B4-BE49-F238E27FC236}">
                  <a16:creationId xmlns:a16="http://schemas.microsoft.com/office/drawing/2014/main" xmlns="" id="{F71478A3-CD47-4CCC-A435-35EFF41CDD55}"/>
                </a:ext>
              </a:extLst>
            </p:cNvPr>
            <p:cNvSpPr/>
            <p:nvPr/>
          </p:nvSpPr>
          <p:spPr>
            <a:xfrm>
              <a:off x="4390043" y="2616252"/>
              <a:ext cx="4677014" cy="2588012"/>
            </a:xfrm>
            <a:prstGeom prst="cloud">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8" name="Cloud 27">
              <a:extLst>
                <a:ext uri="{FF2B5EF4-FFF2-40B4-BE49-F238E27FC236}">
                  <a16:creationId xmlns:a16="http://schemas.microsoft.com/office/drawing/2014/main" xmlns="" id="{87CD66F5-BECE-4819-96FC-5D21EB954D25}"/>
                </a:ext>
              </a:extLst>
            </p:cNvPr>
            <p:cNvSpPr/>
            <p:nvPr/>
          </p:nvSpPr>
          <p:spPr>
            <a:xfrm>
              <a:off x="4390043" y="2616250"/>
              <a:ext cx="4677014" cy="2588012"/>
            </a:xfrm>
            <a:prstGeom prst="cloud">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charset="0"/>
                  <a:ea typeface="Century Gothic" charset="0"/>
                  <a:cs typeface="Century Gothic" charset="0"/>
                </a:rPr>
                <a:t>Class Activity (3 mins)</a:t>
              </a:r>
            </a:p>
            <a:p>
              <a:pPr algn="ctr"/>
              <a:r>
                <a:rPr lang="en-GB" sz="1600" dirty="0">
                  <a:solidFill>
                    <a:schemeClr val="tx1"/>
                  </a:solidFill>
                  <a:latin typeface="Century Gothic" charset="0"/>
                  <a:ea typeface="Century Gothic" charset="0"/>
                  <a:cs typeface="Century Gothic" charset="0"/>
                </a:rPr>
                <a:t>Click the image to hear from </a:t>
              </a:r>
              <a:r>
                <a:rPr lang="en-GB" sz="1600" dirty="0" err="1">
                  <a:solidFill>
                    <a:schemeClr val="tx1"/>
                  </a:solidFill>
                  <a:latin typeface="Century Gothic" charset="0"/>
                  <a:ea typeface="Century Gothic" charset="0"/>
                  <a:cs typeface="Century Gothic" charset="0"/>
                </a:rPr>
                <a:t>Raheema</a:t>
              </a:r>
              <a:r>
                <a:rPr lang="en-GB" sz="1600" dirty="0">
                  <a:solidFill>
                    <a:schemeClr val="tx1"/>
                  </a:solidFill>
                  <a:latin typeface="Century Gothic" charset="0"/>
                  <a:ea typeface="Century Gothic" charset="0"/>
                  <a:cs typeface="Century Gothic" charset="0"/>
                </a:rPr>
                <a:t> about the challenges she faces. </a:t>
              </a:r>
            </a:p>
          </p:txBody>
        </p:sp>
      </p:grpSp>
      <p:grpSp>
        <p:nvGrpSpPr>
          <p:cNvPr id="33" name="Group 32">
            <a:extLst>
              <a:ext uri="{FF2B5EF4-FFF2-40B4-BE49-F238E27FC236}">
                <a16:creationId xmlns:a16="http://schemas.microsoft.com/office/drawing/2014/main" xmlns="" id="{47E7AE1C-6A91-4F9C-9080-EB8AEDCCDCFF}"/>
              </a:ext>
            </a:extLst>
          </p:cNvPr>
          <p:cNvGrpSpPr/>
          <p:nvPr/>
        </p:nvGrpSpPr>
        <p:grpSpPr>
          <a:xfrm>
            <a:off x="5000447" y="2987735"/>
            <a:ext cx="610858" cy="609031"/>
            <a:chOff x="755576" y="1412776"/>
            <a:chExt cx="5112568" cy="576064"/>
          </a:xfrm>
        </p:grpSpPr>
        <p:sp>
          <p:nvSpPr>
            <p:cNvPr id="34" name="Rectangle: Rounded Corners 48">
              <a:extLst>
                <a:ext uri="{FF2B5EF4-FFF2-40B4-BE49-F238E27FC236}">
                  <a16:creationId xmlns:a16="http://schemas.microsoft.com/office/drawing/2014/main" xmlns="" id="{797F80B1-1092-42F7-8564-A069FAB45530}"/>
                </a:ext>
              </a:extLst>
            </p:cNvPr>
            <p:cNvSpPr/>
            <p:nvPr/>
          </p:nvSpPr>
          <p:spPr>
            <a:xfrm>
              <a:off x="755576" y="1412776"/>
              <a:ext cx="5112568" cy="576064"/>
            </a:xfrm>
            <a:prstGeom prst="roundRect">
              <a:avLst/>
            </a:prstGeom>
            <a:solidFill>
              <a:schemeClr val="bg1"/>
            </a:solid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35" name="Rectangle: Rounded Corners 48">
              <a:extLst>
                <a:ext uri="{FF2B5EF4-FFF2-40B4-BE49-F238E27FC236}">
                  <a16:creationId xmlns:a16="http://schemas.microsoft.com/office/drawing/2014/main" xmlns="" id="{B37DC7F0-218B-47C8-ADA7-CCC63D3AB44F}"/>
                </a:ext>
              </a:extLst>
            </p:cNvPr>
            <p:cNvSpPr/>
            <p:nvPr/>
          </p:nvSpPr>
          <p:spPr>
            <a:xfrm>
              <a:off x="755576" y="1412776"/>
              <a:ext cx="5112568" cy="576064"/>
            </a:xfrm>
            <a:prstGeom prst="roundRect">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0:56</a:t>
              </a:r>
            </a:p>
          </p:txBody>
        </p:sp>
      </p:grpSp>
      <p:sp>
        <p:nvSpPr>
          <p:cNvPr id="3" name="Rectangle 2">
            <a:extLst>
              <a:ext uri="{FF2B5EF4-FFF2-40B4-BE49-F238E27FC236}">
                <a16:creationId xmlns:a16="http://schemas.microsoft.com/office/drawing/2014/main" xmlns="" id="{EFF2DD78-6D94-4032-8848-D3130EC09234}"/>
              </a:ext>
            </a:extLst>
          </p:cNvPr>
          <p:cNvSpPr/>
          <p:nvPr/>
        </p:nvSpPr>
        <p:spPr>
          <a:xfrm>
            <a:off x="9843" y="6624418"/>
            <a:ext cx="4572000" cy="246221"/>
          </a:xfrm>
          <a:prstGeom prst="rect">
            <a:avLst/>
          </a:prstGeom>
        </p:spPr>
        <p:txBody>
          <a:bodyPr>
            <a:spAutoFit/>
          </a:bodyPr>
          <a:lstStyle/>
          <a:p>
            <a:r>
              <a:rPr lang="en-GB" sz="1000" dirty="0"/>
              <a:t>https://app.aframe.com/links/c4d1b81369c2d5651768d3082ebbfc18</a:t>
            </a:r>
          </a:p>
        </p:txBody>
      </p:sp>
      <p:grpSp>
        <p:nvGrpSpPr>
          <p:cNvPr id="36" name="Group 35">
            <a:extLst>
              <a:ext uri="{FF2B5EF4-FFF2-40B4-BE49-F238E27FC236}">
                <a16:creationId xmlns:a16="http://schemas.microsoft.com/office/drawing/2014/main" xmlns="" id="{A9FF1468-3743-467A-A8F6-D7946CC12900}"/>
              </a:ext>
            </a:extLst>
          </p:cNvPr>
          <p:cNvGrpSpPr/>
          <p:nvPr/>
        </p:nvGrpSpPr>
        <p:grpSpPr>
          <a:xfrm>
            <a:off x="665467" y="5238714"/>
            <a:ext cx="4103979" cy="366837"/>
            <a:chOff x="6206060" y="1044824"/>
            <a:chExt cx="1966340" cy="1328780"/>
          </a:xfrm>
        </p:grpSpPr>
        <p:sp>
          <p:nvSpPr>
            <p:cNvPr id="37" name="Rectangle: Rounded Corners 16">
              <a:extLst>
                <a:ext uri="{FF2B5EF4-FFF2-40B4-BE49-F238E27FC236}">
                  <a16:creationId xmlns:a16="http://schemas.microsoft.com/office/drawing/2014/main" xmlns="" id="{5AECFE2F-1AF1-4101-953F-6FE3A786B399}"/>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38" name="Rectangle: Rounded Corners 18">
              <a:extLst>
                <a:ext uri="{FF2B5EF4-FFF2-40B4-BE49-F238E27FC236}">
                  <a16:creationId xmlns:a16="http://schemas.microsoft.com/office/drawing/2014/main" xmlns="" id="{278485B7-A5E6-445E-B4C1-034154CF5B63}"/>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b="1" kern="0" dirty="0">
                  <a:solidFill>
                    <a:srgbClr val="000000"/>
                  </a:solidFill>
                  <a:latin typeface="Century Gothic"/>
                  <a:ea typeface="Lato" panose="020F0502020204030203" pitchFamily="34" charset="0"/>
                  <a:cs typeface="Century Gothic"/>
                  <a:sym typeface="Arial"/>
                </a:rPr>
                <a:t>How is UNICEF helping </a:t>
              </a:r>
              <a:r>
                <a:rPr lang="en-GB" sz="1600" b="1" kern="0" dirty="0" err="1">
                  <a:solidFill>
                    <a:srgbClr val="000000"/>
                  </a:solidFill>
                  <a:latin typeface="Century Gothic"/>
                  <a:ea typeface="Lato" panose="020F0502020204030203" pitchFamily="34" charset="0"/>
                  <a:cs typeface="Century Gothic"/>
                  <a:sym typeface="Arial"/>
                </a:rPr>
                <a:t>Raheema</a:t>
              </a:r>
              <a:r>
                <a:rPr lang="en-GB" sz="1600" b="1" kern="0" dirty="0">
                  <a:solidFill>
                    <a:srgbClr val="000000"/>
                  </a:solidFill>
                  <a:latin typeface="Century Gothic"/>
                  <a:ea typeface="Lato" panose="020F0502020204030203" pitchFamily="34" charset="0"/>
                  <a:cs typeface="Century Gothic"/>
                  <a:sym typeface="Arial"/>
                </a:rPr>
                <a:t>?</a:t>
              </a:r>
            </a:p>
          </p:txBody>
        </p:sp>
      </p:grpSp>
    </p:spTree>
    <p:extLst>
      <p:ext uri="{BB962C8B-B14F-4D97-AF65-F5344CB8AC3E}">
        <p14:creationId xmlns:p14="http://schemas.microsoft.com/office/powerpoint/2010/main" val="29239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0504" y="4795935"/>
            <a:ext cx="1228485" cy="121875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p:cNvSpPr/>
          <p:nvPr/>
        </p:nvSpPr>
        <p:spPr>
          <a:xfrm>
            <a:off x="1115616" y="1845382"/>
            <a:ext cx="7263928" cy="3960440"/>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panose="020B0502020202020204" pitchFamily="34" charset="0"/>
            </a:endParaRPr>
          </a:p>
        </p:txBody>
      </p:sp>
      <p:sp>
        <p:nvSpPr>
          <p:cNvPr id="2" name="Title 1"/>
          <p:cNvSpPr>
            <a:spLocks noGrp="1"/>
          </p:cNvSpPr>
          <p:nvPr>
            <p:ph type="title"/>
          </p:nvPr>
        </p:nvSpPr>
        <p:spPr>
          <a:xfrm>
            <a:off x="457200" y="274638"/>
            <a:ext cx="8229600" cy="1143000"/>
          </a:xfrm>
        </p:spPr>
        <p:txBody>
          <a:bodyPr anchor="t">
            <a:normAutofit/>
          </a:bodyPr>
          <a:lstStyle/>
          <a:p>
            <a:pPr algn="l"/>
            <a:r>
              <a:rPr lang="en-GB" sz="2600" b="1" dirty="0">
                <a:latin typeface="Century Gothic" panose="020B0502020202020204" pitchFamily="34" charset="0"/>
              </a:rPr>
              <a:t>Our learning journey for this week!</a:t>
            </a:r>
          </a:p>
        </p:txBody>
      </p:sp>
      <p:sp>
        <p:nvSpPr>
          <p:cNvPr id="5" name="Slide Number Placeholder 4"/>
          <p:cNvSpPr>
            <a:spLocks noGrp="1"/>
          </p:cNvSpPr>
          <p:nvPr>
            <p:ph type="sldNum" sz="quarter" idx="12"/>
          </p:nvPr>
        </p:nvSpPr>
        <p:spPr>
          <a:xfrm>
            <a:off x="6553200" y="6356350"/>
            <a:ext cx="2133600" cy="365125"/>
          </a:xfrm>
        </p:spPr>
        <p:txBody>
          <a:bodyPr/>
          <a:lstStyle/>
          <a:p>
            <a:fld id="{49D63AC7-FC0B-4B89-BF66-6B825E62591F}" type="slidenum">
              <a:rPr lang="en-GB" smtClean="0">
                <a:latin typeface="Century Gothic" panose="020B0502020202020204" pitchFamily="34" charset="0"/>
              </a:rPr>
              <a:pPr/>
              <a:t>11</a:t>
            </a:fld>
            <a:endParaRPr lang="en-GB" dirty="0">
              <a:latin typeface="Century Gothic" panose="020B0502020202020204" pitchFamily="34" charset="0"/>
            </a:endParaRPr>
          </a:p>
        </p:txBody>
      </p:sp>
      <p:pic>
        <p:nvPicPr>
          <p:cNvPr id="1026" name="Picture 2" descr="http://www.thehiveinsight.com/wp-content/themes/tsu/css/images/signs-right-start.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1248455"/>
            <a:ext cx="1431618" cy="1247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4888" y="1772816"/>
            <a:ext cx="1809080" cy="253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1" name="Oval 10"/>
          <p:cNvSpPr/>
          <p:nvPr/>
        </p:nvSpPr>
        <p:spPr>
          <a:xfrm>
            <a:off x="2479497" y="1096822"/>
            <a:ext cx="1804471" cy="1651322"/>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It’s not all about money…</a:t>
            </a:r>
          </a:p>
        </p:txBody>
      </p:sp>
      <p:sp>
        <p:nvSpPr>
          <p:cNvPr id="21" name="Rectangle 20"/>
          <p:cNvSpPr/>
          <p:nvPr/>
        </p:nvSpPr>
        <p:spPr>
          <a:xfrm>
            <a:off x="4755417" y="1752491"/>
            <a:ext cx="2018538" cy="287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2" name="Rectangle 21"/>
          <p:cNvSpPr/>
          <p:nvPr/>
        </p:nvSpPr>
        <p:spPr>
          <a:xfrm>
            <a:off x="4788025" y="3164535"/>
            <a:ext cx="1862568" cy="32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2" name="Rectangle 11"/>
          <p:cNvSpPr/>
          <p:nvPr/>
        </p:nvSpPr>
        <p:spPr>
          <a:xfrm>
            <a:off x="4751147" y="1123633"/>
            <a:ext cx="2023300"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Why are we talking about this?</a:t>
            </a:r>
          </a:p>
        </p:txBody>
      </p:sp>
      <p:sp>
        <p:nvSpPr>
          <p:cNvPr id="19" name="Rectangle 18"/>
          <p:cNvSpPr/>
          <p:nvPr/>
        </p:nvSpPr>
        <p:spPr>
          <a:xfrm>
            <a:off x="5149150" y="5051024"/>
            <a:ext cx="1944216"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Vote!</a:t>
            </a:r>
          </a:p>
        </p:txBody>
      </p:sp>
      <p:sp>
        <p:nvSpPr>
          <p:cNvPr id="17" name="Rectangle 16"/>
          <p:cNvSpPr/>
          <p:nvPr/>
        </p:nvSpPr>
        <p:spPr>
          <a:xfrm>
            <a:off x="2280311" y="3000648"/>
            <a:ext cx="1895861"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How can people be more giving?</a:t>
            </a:r>
          </a:p>
        </p:txBody>
      </p:sp>
      <p:sp>
        <p:nvSpPr>
          <p:cNvPr id="20" name="Oval 19"/>
          <p:cNvSpPr/>
          <p:nvPr/>
        </p:nvSpPr>
        <p:spPr>
          <a:xfrm>
            <a:off x="4716016" y="2668562"/>
            <a:ext cx="2304256" cy="1438875"/>
          </a:xfrm>
          <a:prstGeom prst="ellipse">
            <a:avLst/>
          </a:prstGeom>
          <a:solidFill>
            <a:srgbClr val="F9ADB3"/>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If I were a millionaire…</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8"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16" name="Picture 15"/>
          <p:cNvPicPr>
            <a:picLocks noChangeAspect="1"/>
          </p:cNvPicPr>
          <p:nvPr/>
        </p:nvPicPr>
        <p:blipFill>
          <a:blip r:embed="rId5"/>
          <a:stretch>
            <a:fillRect/>
          </a:stretch>
        </p:blipFill>
        <p:spPr>
          <a:xfrm>
            <a:off x="7989844" y="274638"/>
            <a:ext cx="871804" cy="877900"/>
          </a:xfrm>
          <a:prstGeom prst="rect">
            <a:avLst/>
          </a:prstGeom>
        </p:spPr>
      </p:pic>
      <p:sp>
        <p:nvSpPr>
          <p:cNvPr id="30" name="Oval 29">
            <a:extLst>
              <a:ext uri="{FF2B5EF4-FFF2-40B4-BE49-F238E27FC236}">
                <a16:creationId xmlns:a16="http://schemas.microsoft.com/office/drawing/2014/main" xmlns="" id="{B1CDC8F9-3B29-4F67-A1E4-B00342B3C06F}"/>
              </a:ext>
            </a:extLst>
          </p:cNvPr>
          <p:cNvSpPr/>
          <p:nvPr/>
        </p:nvSpPr>
        <p:spPr>
          <a:xfrm>
            <a:off x="2280310" y="4734413"/>
            <a:ext cx="1895861"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Call to Action</a:t>
            </a:r>
          </a:p>
        </p:txBody>
      </p:sp>
      <p:pic>
        <p:nvPicPr>
          <p:cNvPr id="32" name="Picture 31">
            <a:extLst>
              <a:ext uri="{FF2B5EF4-FFF2-40B4-BE49-F238E27FC236}">
                <a16:creationId xmlns:a16="http://schemas.microsoft.com/office/drawing/2014/main" xmlns="" id="{249881F0-66F4-435B-B571-E0CCEAA5761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58515" y="4413378"/>
            <a:ext cx="993753" cy="1967950"/>
          </a:xfrm>
          <a:prstGeom prst="rect">
            <a:avLst/>
          </a:prstGeom>
        </p:spPr>
      </p:pic>
      <p:pic>
        <p:nvPicPr>
          <p:cNvPr id="33" name="Picture 32">
            <a:extLst>
              <a:ext uri="{FF2B5EF4-FFF2-40B4-BE49-F238E27FC236}">
                <a16:creationId xmlns:a16="http://schemas.microsoft.com/office/drawing/2014/main" xmlns="" id="{BA8A98E5-08BF-400C-A80C-F2CB253F898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35321" y="1059325"/>
            <a:ext cx="654377" cy="980728"/>
          </a:xfrm>
          <a:prstGeom prst="rect">
            <a:avLst/>
          </a:prstGeom>
        </p:spPr>
      </p:pic>
      <p:pic>
        <p:nvPicPr>
          <p:cNvPr id="34" name="Picture 33">
            <a:extLst>
              <a:ext uri="{FF2B5EF4-FFF2-40B4-BE49-F238E27FC236}">
                <a16:creationId xmlns:a16="http://schemas.microsoft.com/office/drawing/2014/main" xmlns="" id="{F748B40B-F11B-4F9C-A2D4-69AF9EC11FC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85720">
            <a:off x="2116574" y="2718062"/>
            <a:ext cx="499626" cy="595324"/>
          </a:xfrm>
          <a:prstGeom prst="rect">
            <a:avLst/>
          </a:prstGeom>
        </p:spPr>
      </p:pic>
      <p:pic>
        <p:nvPicPr>
          <p:cNvPr id="35" name="Picture 34">
            <a:extLst>
              <a:ext uri="{FF2B5EF4-FFF2-40B4-BE49-F238E27FC236}">
                <a16:creationId xmlns:a16="http://schemas.microsoft.com/office/drawing/2014/main" xmlns="" id="{B165B26B-8038-4FBA-BA31-32F020C6AFD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18533" y="1030809"/>
            <a:ext cx="993753" cy="956220"/>
          </a:xfrm>
          <a:prstGeom prst="rect">
            <a:avLst/>
          </a:prstGeom>
        </p:spPr>
      </p:pic>
      <p:pic>
        <p:nvPicPr>
          <p:cNvPr id="36" name="Picture Placeholder 5">
            <a:hlinkClick r:id="rId10"/>
            <a:extLst>
              <a:ext uri="{FF2B5EF4-FFF2-40B4-BE49-F238E27FC236}">
                <a16:creationId xmlns:a16="http://schemas.microsoft.com/office/drawing/2014/main" xmlns="" id="{A92A4BDB-D0E9-46F6-8AAC-11190FC508A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241626" y="2018655"/>
            <a:ext cx="1575841" cy="1131047"/>
          </a:xfrm>
          <a:prstGeom prst="rect">
            <a:avLst/>
          </a:prstGeom>
          <a:ln w="19050">
            <a:solidFill>
              <a:srgbClr val="6088EF"/>
            </a:solidFill>
          </a:ln>
        </p:spPr>
      </p:pic>
      <p:pic>
        <p:nvPicPr>
          <p:cNvPr id="37" name="Picture 2" descr="Image result for donating money">
            <a:extLst>
              <a:ext uri="{FF2B5EF4-FFF2-40B4-BE49-F238E27FC236}">
                <a16:creationId xmlns:a16="http://schemas.microsoft.com/office/drawing/2014/main" xmlns="" id="{192A6075-1382-4D46-BD37-50D8EC9F484E}"/>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49763" y="4036275"/>
            <a:ext cx="1751102" cy="1164706"/>
          </a:xfrm>
          <a:prstGeom prst="rect">
            <a:avLst/>
          </a:prstGeom>
          <a:noFill/>
          <a:ln w="19050">
            <a:solidFill>
              <a:srgbClr val="6088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8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12</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If I were a millionaire…</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grpSp>
        <p:nvGrpSpPr>
          <p:cNvPr id="30" name="Group 29">
            <a:extLst>
              <a:ext uri="{FF2B5EF4-FFF2-40B4-BE49-F238E27FC236}">
                <a16:creationId xmlns:a16="http://schemas.microsoft.com/office/drawing/2014/main" xmlns="" id="{F24AD376-B052-48E4-8DB2-B8048A2563CC}"/>
              </a:ext>
            </a:extLst>
          </p:cNvPr>
          <p:cNvGrpSpPr/>
          <p:nvPr/>
        </p:nvGrpSpPr>
        <p:grpSpPr>
          <a:xfrm>
            <a:off x="5796136" y="1628799"/>
            <a:ext cx="2979019" cy="4910113"/>
            <a:chOff x="-3149600" y="3715887"/>
            <a:chExt cx="2409114" cy="682997"/>
          </a:xfrm>
          <a:solidFill>
            <a:schemeClr val="bg1"/>
          </a:solidFill>
        </p:grpSpPr>
        <p:sp>
          <p:nvSpPr>
            <p:cNvPr id="31" name="Rectangle: Rounded Corners 30">
              <a:extLst>
                <a:ext uri="{FF2B5EF4-FFF2-40B4-BE49-F238E27FC236}">
                  <a16:creationId xmlns:a16="http://schemas.microsoft.com/office/drawing/2014/main" xmlns="" id="{07155769-BCF2-48DA-90EE-728DB096CEC9}"/>
                </a:ext>
              </a:extLst>
            </p:cNvPr>
            <p:cNvSpPr/>
            <p:nvPr/>
          </p:nvSpPr>
          <p:spPr>
            <a:xfrm>
              <a:off x="-3149600" y="3715887"/>
              <a:ext cx="2409114" cy="682997"/>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32" name="Rectangle: Rounded Corners 31">
              <a:extLst>
                <a:ext uri="{FF2B5EF4-FFF2-40B4-BE49-F238E27FC236}">
                  <a16:creationId xmlns:a16="http://schemas.microsoft.com/office/drawing/2014/main" xmlns="" id="{C3A837EE-1788-42FD-8822-955398A33A9A}"/>
                </a:ext>
              </a:extLst>
            </p:cNvPr>
            <p:cNvSpPr/>
            <p:nvPr/>
          </p:nvSpPr>
          <p:spPr>
            <a:xfrm>
              <a:off x="-3149600" y="3715887"/>
              <a:ext cx="2409114" cy="682997"/>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If I were a millionaire…</a:t>
              </a:r>
            </a:p>
            <a:p>
              <a:pPr marL="285750" indent="-285750">
                <a:buFont typeface="Arial" panose="020B0604020202020204" pitchFamily="34" charset="0"/>
                <a:buChar char="•"/>
              </a:pPr>
              <a:r>
                <a:rPr lang="en-GB" sz="1600" dirty="0">
                  <a:solidFill>
                    <a:schemeClr val="tx1"/>
                  </a:solidFill>
                  <a:latin typeface="Century Gothic" panose="020B0502020202020204" pitchFamily="34" charset="0"/>
                </a:rPr>
                <a:t>£5 million on presents for my family, friends and neighbours. </a:t>
              </a:r>
            </a:p>
            <a:p>
              <a:pPr marL="285750" indent="-285750">
                <a:buFont typeface="Arial" panose="020B0604020202020204" pitchFamily="34" charset="0"/>
                <a:buChar char="•"/>
              </a:pPr>
              <a:r>
                <a:rPr lang="en-GB" sz="1600" dirty="0">
                  <a:solidFill>
                    <a:schemeClr val="tx1"/>
                  </a:solidFill>
                  <a:latin typeface="Century Gothic" panose="020B0502020202020204" pitchFamily="34" charset="0"/>
                </a:rPr>
                <a:t>£1 million on cool holidays. </a:t>
              </a:r>
            </a:p>
            <a:p>
              <a:pPr marL="285750" indent="-285750">
                <a:buFont typeface="Arial" panose="020B0604020202020204" pitchFamily="34" charset="0"/>
                <a:buChar char="•"/>
              </a:pPr>
              <a:r>
                <a:rPr lang="en-GB" sz="1600" dirty="0">
                  <a:solidFill>
                    <a:schemeClr val="tx1"/>
                  </a:solidFill>
                  <a:latin typeface="Century Gothic" panose="020B0502020202020204" pitchFamily="34" charset="0"/>
                </a:rPr>
                <a:t>£3 million on a house with a swimming pool.</a:t>
              </a:r>
            </a:p>
            <a:p>
              <a:pPr marL="285750" indent="-285750">
                <a:buFont typeface="Arial" panose="020B0604020202020204" pitchFamily="34" charset="0"/>
                <a:buChar char="•"/>
              </a:pPr>
              <a:r>
                <a:rPr lang="en-GB" sz="1600" dirty="0">
                  <a:solidFill>
                    <a:schemeClr val="tx1"/>
                  </a:solidFill>
                  <a:latin typeface="Century Gothic" panose="020B0502020202020204" pitchFamily="34" charset="0"/>
                </a:rPr>
                <a:t>£5 million on helping the people in my community e.g. a youth club and new school playground!</a:t>
              </a:r>
            </a:p>
            <a:p>
              <a:pPr marL="285750" indent="-285750">
                <a:buFont typeface="Arial" panose="020B0604020202020204" pitchFamily="34" charset="0"/>
                <a:buChar char="•"/>
              </a:pPr>
              <a:r>
                <a:rPr lang="en-GB" sz="1600" dirty="0">
                  <a:solidFill>
                    <a:schemeClr val="tx1"/>
                  </a:solidFill>
                  <a:latin typeface="Century Gothic" panose="020B0502020202020204" pitchFamily="34" charset="0"/>
                </a:rPr>
                <a:t>£5 million for the homeless from my town to have a home. </a:t>
              </a:r>
            </a:p>
            <a:p>
              <a:pPr marL="285750" indent="-285750">
                <a:buFont typeface="Arial" panose="020B0604020202020204" pitchFamily="34" charset="0"/>
                <a:buChar char="•"/>
              </a:pPr>
              <a:r>
                <a:rPr lang="en-GB" sz="1600" dirty="0">
                  <a:solidFill>
                    <a:schemeClr val="tx1"/>
                  </a:solidFill>
                  <a:latin typeface="Century Gothic" panose="020B0502020202020204" pitchFamily="34" charset="0"/>
                </a:rPr>
                <a:t>£5 million to save.</a:t>
              </a:r>
            </a:p>
            <a:p>
              <a:pPr marL="285750" indent="-285750">
                <a:buFont typeface="Arial" panose="020B0604020202020204" pitchFamily="34" charset="0"/>
                <a:buChar char="•"/>
              </a:pPr>
              <a:r>
                <a:rPr lang="en-GB" sz="1600" dirty="0">
                  <a:solidFill>
                    <a:schemeClr val="tx1"/>
                  </a:solidFill>
                  <a:latin typeface="Century Gothic" panose="020B0502020202020204" pitchFamily="34" charset="0"/>
                </a:rPr>
                <a:t>£76 million to charity.  </a:t>
              </a:r>
            </a:p>
          </p:txBody>
        </p:sp>
      </p:grpSp>
      <p:grpSp>
        <p:nvGrpSpPr>
          <p:cNvPr id="51" name="Group 50">
            <a:extLst>
              <a:ext uri="{FF2B5EF4-FFF2-40B4-BE49-F238E27FC236}">
                <a16:creationId xmlns:a16="http://schemas.microsoft.com/office/drawing/2014/main" xmlns="" id="{AC3563D4-0EDB-4505-92FE-B1499CAD9801}"/>
              </a:ext>
            </a:extLst>
          </p:cNvPr>
          <p:cNvGrpSpPr/>
          <p:nvPr/>
        </p:nvGrpSpPr>
        <p:grpSpPr>
          <a:xfrm>
            <a:off x="301937" y="1157690"/>
            <a:ext cx="5358074" cy="3975607"/>
            <a:chOff x="4390043" y="2616250"/>
            <a:chExt cx="4677014" cy="2588014"/>
          </a:xfrm>
        </p:grpSpPr>
        <p:sp>
          <p:nvSpPr>
            <p:cNvPr id="52" name="Cloud 51">
              <a:extLst>
                <a:ext uri="{FF2B5EF4-FFF2-40B4-BE49-F238E27FC236}">
                  <a16:creationId xmlns:a16="http://schemas.microsoft.com/office/drawing/2014/main" xmlns="" id="{80CF5308-4014-48BB-8449-4AAD79E3DF11}"/>
                </a:ext>
              </a:extLst>
            </p:cNvPr>
            <p:cNvSpPr/>
            <p:nvPr/>
          </p:nvSpPr>
          <p:spPr>
            <a:xfrm>
              <a:off x="4390043" y="2616252"/>
              <a:ext cx="4677014" cy="2588012"/>
            </a:xfrm>
            <a:prstGeom prst="cloud">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3" name="Cloud 52">
              <a:extLst>
                <a:ext uri="{FF2B5EF4-FFF2-40B4-BE49-F238E27FC236}">
                  <a16:creationId xmlns:a16="http://schemas.microsoft.com/office/drawing/2014/main" xmlns="" id="{4C134ED5-D94F-467F-B490-18C1D4F5E0AB}"/>
                </a:ext>
              </a:extLst>
            </p:cNvPr>
            <p:cNvSpPr/>
            <p:nvPr/>
          </p:nvSpPr>
          <p:spPr>
            <a:xfrm>
              <a:off x="4390043" y="2616250"/>
              <a:ext cx="4677014" cy="2588012"/>
            </a:xfrm>
            <a:prstGeom prst="cloud">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charset="0"/>
                  <a:ea typeface="Century Gothic" charset="0"/>
                  <a:cs typeface="Century Gothic" charset="0"/>
                </a:rPr>
                <a:t>Individual activity (7 mins)</a:t>
              </a:r>
            </a:p>
            <a:p>
              <a:pPr algn="ctr"/>
              <a:r>
                <a:rPr lang="en-GB" sz="1600" dirty="0">
                  <a:solidFill>
                    <a:schemeClr val="tx1"/>
                  </a:solidFill>
                  <a:latin typeface="Century Gothic" charset="0"/>
                  <a:ea typeface="Century Gothic" charset="0"/>
                  <a:cs typeface="Century Gothic" charset="0"/>
                </a:rPr>
                <a:t>Imagine you had £100 million. </a:t>
              </a:r>
            </a:p>
            <a:p>
              <a:pPr algn="ctr"/>
              <a:r>
                <a:rPr lang="en-GB" sz="1600" dirty="0">
                  <a:solidFill>
                    <a:schemeClr val="tx1"/>
                  </a:solidFill>
                  <a:latin typeface="Century Gothic" charset="0"/>
                  <a:ea typeface="Century Gothic" charset="0"/>
                  <a:cs typeface="Century Gothic" charset="0"/>
                </a:rPr>
                <a:t>You can spend your money on whatever you like! How much would you spend on the different things on the next slide? Write down how many million you would spend on each thing. Make sure it adds up to £100 million in total!</a:t>
              </a:r>
            </a:p>
          </p:txBody>
        </p:sp>
      </p:grpSp>
      <p:grpSp>
        <p:nvGrpSpPr>
          <p:cNvPr id="18" name="Group 17">
            <a:extLst>
              <a:ext uri="{FF2B5EF4-FFF2-40B4-BE49-F238E27FC236}">
                <a16:creationId xmlns:a16="http://schemas.microsoft.com/office/drawing/2014/main" xmlns="" id="{2C773A9E-82FE-4ABF-9C2E-3C2EF01CEDB6}"/>
              </a:ext>
            </a:extLst>
          </p:cNvPr>
          <p:cNvGrpSpPr/>
          <p:nvPr/>
        </p:nvGrpSpPr>
        <p:grpSpPr>
          <a:xfrm>
            <a:off x="6713880" y="1339990"/>
            <a:ext cx="1189061" cy="452870"/>
            <a:chOff x="-3149600" y="3715887"/>
            <a:chExt cx="2409114" cy="682997"/>
          </a:xfrm>
          <a:solidFill>
            <a:srgbClr val="E6E6E6"/>
          </a:solidFill>
        </p:grpSpPr>
        <p:sp>
          <p:nvSpPr>
            <p:cNvPr id="19" name="Rectangle: Rounded Corners 18">
              <a:extLst>
                <a:ext uri="{FF2B5EF4-FFF2-40B4-BE49-F238E27FC236}">
                  <a16:creationId xmlns:a16="http://schemas.microsoft.com/office/drawing/2014/main" xmlns="" id="{E6440270-E870-4FA7-8BC3-7D4A876C5DAC}"/>
                </a:ext>
              </a:extLst>
            </p:cNvPr>
            <p:cNvSpPr/>
            <p:nvPr/>
          </p:nvSpPr>
          <p:spPr>
            <a:xfrm>
              <a:off x="-3149600" y="3715887"/>
              <a:ext cx="2409114" cy="682997"/>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20" name="Rectangle: Rounded Corners 19">
              <a:extLst>
                <a:ext uri="{FF2B5EF4-FFF2-40B4-BE49-F238E27FC236}">
                  <a16:creationId xmlns:a16="http://schemas.microsoft.com/office/drawing/2014/main" xmlns="" id="{C92A6AFE-856D-4EEE-B319-3FACBCBF700E}"/>
                </a:ext>
              </a:extLst>
            </p:cNvPr>
            <p:cNvSpPr/>
            <p:nvPr/>
          </p:nvSpPr>
          <p:spPr>
            <a:xfrm>
              <a:off x="-3149600" y="3715887"/>
              <a:ext cx="2409114" cy="682997"/>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EXAMPLE</a:t>
              </a:r>
              <a:endParaRPr lang="en-GB" sz="1600" dirty="0">
                <a:solidFill>
                  <a:schemeClr val="tx1"/>
                </a:solidFill>
                <a:latin typeface="Century Gothic" panose="020B0502020202020204" pitchFamily="34" charset="0"/>
              </a:endParaRPr>
            </a:p>
          </p:txBody>
        </p:sp>
      </p:grpSp>
      <p:pic>
        <p:nvPicPr>
          <p:cNvPr id="7170" name="Picture 2" descr="Image result for pencil">
            <a:extLst>
              <a:ext uri="{FF2B5EF4-FFF2-40B4-BE49-F238E27FC236}">
                <a16:creationId xmlns:a16="http://schemas.microsoft.com/office/drawing/2014/main" xmlns="" id="{3F7C351D-11C6-45E5-9595-8756894F4DDE}"/>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7241055" flipH="1">
            <a:off x="4349005" y="33584"/>
            <a:ext cx="369443" cy="35185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oney pile">
            <a:extLst>
              <a:ext uri="{FF2B5EF4-FFF2-40B4-BE49-F238E27FC236}">
                <a16:creationId xmlns:a16="http://schemas.microsoft.com/office/drawing/2014/main" xmlns="" id="{BE092831-B741-4D14-8C3B-B495C6BABEC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21688" y="4262040"/>
            <a:ext cx="2700623" cy="227687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xmlns="" id="{4DD47A64-F212-4A60-83FD-D6C6CA04A707}"/>
              </a:ext>
            </a:extLst>
          </p:cNvPr>
          <p:cNvGrpSpPr/>
          <p:nvPr/>
        </p:nvGrpSpPr>
        <p:grpSpPr>
          <a:xfrm>
            <a:off x="269709" y="5229199"/>
            <a:ext cx="2133600" cy="1329605"/>
            <a:chOff x="6206060" y="1044824"/>
            <a:chExt cx="1966340" cy="1328780"/>
          </a:xfrm>
          <a:solidFill>
            <a:srgbClr val="6088EF"/>
          </a:solidFill>
        </p:grpSpPr>
        <p:sp>
          <p:nvSpPr>
            <p:cNvPr id="24" name="Rectangle: Rounded Corners 16">
              <a:extLst>
                <a:ext uri="{FF2B5EF4-FFF2-40B4-BE49-F238E27FC236}">
                  <a16:creationId xmlns:a16="http://schemas.microsoft.com/office/drawing/2014/main" xmlns="" id="{41F5C6BA-923A-45AD-8536-9C97456C9E3C}"/>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5" name="Rectangle: Rounded Corners 18">
              <a:extLst>
                <a:ext uri="{FF2B5EF4-FFF2-40B4-BE49-F238E27FC236}">
                  <a16:creationId xmlns:a16="http://schemas.microsoft.com/office/drawing/2014/main" xmlns="" id="{43A2EA07-9802-4D17-924D-9D4A21996358}"/>
                </a:ext>
              </a:extLst>
            </p:cNvPr>
            <p:cNvSpPr/>
            <p:nvPr/>
          </p:nvSpPr>
          <p:spPr>
            <a:xfrm>
              <a:off x="6206060" y="1044824"/>
              <a:ext cx="1966340" cy="132878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b="1" kern="0" dirty="0">
                  <a:solidFill>
                    <a:schemeClr val="bg1"/>
                  </a:solidFill>
                  <a:latin typeface="Century Gothic"/>
                  <a:ea typeface="Lato" panose="020F0502020204030203" pitchFamily="34" charset="0"/>
                  <a:cs typeface="Century Gothic"/>
                  <a:sym typeface="Arial"/>
                </a:rPr>
                <a:t>S&amp;C: </a:t>
              </a:r>
              <a:r>
                <a:rPr lang="en-GB" sz="1600" kern="0" dirty="0">
                  <a:solidFill>
                    <a:schemeClr val="bg1"/>
                  </a:solidFill>
                  <a:latin typeface="Century Gothic"/>
                  <a:ea typeface="Lato" panose="020F0502020204030203" pitchFamily="34" charset="0"/>
                  <a:cs typeface="Century Gothic"/>
                  <a:sym typeface="Arial"/>
                </a:rPr>
                <a:t>Work out each cost as a percentage of £100 million.</a:t>
              </a:r>
              <a:endParaRPr lang="en-GB" sz="1600" b="1" kern="0" dirty="0">
                <a:solidFill>
                  <a:schemeClr val="bg1"/>
                </a:solidFill>
                <a:latin typeface="Century Gothic"/>
                <a:ea typeface="Lato" panose="020F0502020204030203" pitchFamily="34" charset="0"/>
                <a:cs typeface="Century Gothic"/>
                <a:sym typeface="Arial"/>
              </a:endParaRPr>
            </a:p>
          </p:txBody>
        </p:sp>
      </p:grpSp>
    </p:spTree>
    <p:extLst>
      <p:ext uri="{BB962C8B-B14F-4D97-AF65-F5344CB8AC3E}">
        <p14:creationId xmlns:p14="http://schemas.microsoft.com/office/powerpoint/2010/main" val="39871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2" name="Picture 18" descr="Image result for homeless people">
            <a:extLst>
              <a:ext uri="{FF2B5EF4-FFF2-40B4-BE49-F238E27FC236}">
                <a16:creationId xmlns:a16="http://schemas.microsoft.com/office/drawing/2014/main" xmlns="" id="{73DA5AB4-518D-4738-9E87-EF5B514E2E2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2161" y="4960984"/>
            <a:ext cx="1922662" cy="15395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13</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If I were a millionaire…</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6146" name="Picture 2" descr="Image result for house">
            <a:extLst>
              <a:ext uri="{FF2B5EF4-FFF2-40B4-BE49-F238E27FC236}">
                <a16:creationId xmlns:a16="http://schemas.microsoft.com/office/drawing/2014/main" xmlns="" id="{A102A24B-1236-4C53-8A00-88BE6BC4CCD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4284" y="374028"/>
            <a:ext cx="2339752" cy="17182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ool, Swimming, Swimming Pool, Relaxing, Relaxation">
            <a:extLst>
              <a:ext uri="{FF2B5EF4-FFF2-40B4-BE49-F238E27FC236}">
                <a16:creationId xmlns:a16="http://schemas.microsoft.com/office/drawing/2014/main" xmlns="" id="{CEEE4391-23E8-4D37-9293-16FD7726643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02362" y="800606"/>
            <a:ext cx="2699792" cy="179986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holiday safari">
            <a:extLst>
              <a:ext uri="{FF2B5EF4-FFF2-40B4-BE49-F238E27FC236}">
                <a16:creationId xmlns:a16="http://schemas.microsoft.com/office/drawing/2014/main" xmlns="" id="{6B966128-5D39-4B09-9C4F-A92C00E331E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612519" y="1099307"/>
            <a:ext cx="3240782" cy="182424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top of everest">
            <a:extLst>
              <a:ext uri="{FF2B5EF4-FFF2-40B4-BE49-F238E27FC236}">
                <a16:creationId xmlns:a16="http://schemas.microsoft.com/office/drawing/2014/main" xmlns="" id="{BFE752D0-80F4-49C3-9E05-A978B173D69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517031" y="3150221"/>
            <a:ext cx="2267744" cy="170080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scuba diving sharks">
            <a:extLst>
              <a:ext uri="{FF2B5EF4-FFF2-40B4-BE49-F238E27FC236}">
                <a16:creationId xmlns:a16="http://schemas.microsoft.com/office/drawing/2014/main" xmlns="" id="{9928A3B8-B5B5-463C-8809-0C4059D3984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718379" y="3151206"/>
            <a:ext cx="2546931" cy="169883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Dog, Animal Portrait, Baby Animal, Pets, Puppies, Dogs">
            <a:extLst>
              <a:ext uri="{FF2B5EF4-FFF2-40B4-BE49-F238E27FC236}">
                <a16:creationId xmlns:a16="http://schemas.microsoft.com/office/drawing/2014/main" xmlns="" id="{7EC055AC-973A-4508-97C3-FF076F332F46}"/>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07888" y="3100662"/>
            <a:ext cx="2546931" cy="169795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Tropical, Sunset, Summer, Beach Sunset, Tropical Beach">
            <a:extLst>
              <a:ext uri="{FF2B5EF4-FFF2-40B4-BE49-F238E27FC236}">
                <a16:creationId xmlns:a16="http://schemas.microsoft.com/office/drawing/2014/main" xmlns="" id="{FC453629-AE54-4D9C-96DD-C3F610CAE882}"/>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6517030" y="5069696"/>
            <a:ext cx="2267745" cy="1503833"/>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Disneyland, Castle, Paris, Sky, Tourism, Tourist">
            <a:extLst>
              <a:ext uri="{FF2B5EF4-FFF2-40B4-BE49-F238E27FC236}">
                <a16:creationId xmlns:a16="http://schemas.microsoft.com/office/drawing/2014/main" xmlns="" id="{6F155C6B-9109-48FD-8F8B-ECD847363405}"/>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727796" y="5071167"/>
            <a:ext cx="2545048" cy="1511829"/>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xmlns="" id="{90806202-AD63-4AFF-A08A-F6C078B03996}"/>
              </a:ext>
            </a:extLst>
          </p:cNvPr>
          <p:cNvGrpSpPr/>
          <p:nvPr/>
        </p:nvGrpSpPr>
        <p:grpSpPr>
          <a:xfrm>
            <a:off x="213752" y="1897016"/>
            <a:ext cx="2330363" cy="1316187"/>
            <a:chOff x="4390043" y="2616250"/>
            <a:chExt cx="4677014" cy="2588014"/>
          </a:xfrm>
          <a:solidFill>
            <a:srgbClr val="E6E6E6"/>
          </a:solidFill>
        </p:grpSpPr>
        <p:sp>
          <p:nvSpPr>
            <p:cNvPr id="28" name="Cloud 27">
              <a:extLst>
                <a:ext uri="{FF2B5EF4-FFF2-40B4-BE49-F238E27FC236}">
                  <a16:creationId xmlns:a16="http://schemas.microsoft.com/office/drawing/2014/main" xmlns="" id="{411075B1-1BAF-4FC1-ACA0-F99EBD0E47D7}"/>
                </a:ext>
              </a:extLst>
            </p:cNvPr>
            <p:cNvSpPr/>
            <p:nvPr/>
          </p:nvSpPr>
          <p:spPr>
            <a:xfrm>
              <a:off x="4390043" y="2616252"/>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9" name="Cloud 28">
              <a:extLst>
                <a:ext uri="{FF2B5EF4-FFF2-40B4-BE49-F238E27FC236}">
                  <a16:creationId xmlns:a16="http://schemas.microsoft.com/office/drawing/2014/main" xmlns="" id="{2822A3FF-54A8-4A53-BBF6-4A5072E75124}"/>
                </a:ext>
              </a:extLst>
            </p:cNvPr>
            <p:cNvSpPr/>
            <p:nvPr/>
          </p:nvSpPr>
          <p:spPr>
            <a:xfrm>
              <a:off x="4390043" y="2616250"/>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kern="0" dirty="0">
                  <a:solidFill>
                    <a:srgbClr val="000000"/>
                  </a:solidFill>
                  <a:latin typeface="Century Gothic"/>
                  <a:ea typeface="Lato" panose="020F0502020204030203" pitchFamily="34" charset="0"/>
                  <a:cs typeface="Century Gothic"/>
                  <a:sym typeface="Arial"/>
                </a:rPr>
                <a:t>How much would you spend on a house?</a:t>
              </a:r>
            </a:p>
          </p:txBody>
        </p:sp>
      </p:grpSp>
      <p:grpSp>
        <p:nvGrpSpPr>
          <p:cNvPr id="33" name="Group 32">
            <a:extLst>
              <a:ext uri="{FF2B5EF4-FFF2-40B4-BE49-F238E27FC236}">
                <a16:creationId xmlns:a16="http://schemas.microsoft.com/office/drawing/2014/main" xmlns="" id="{01776058-081D-4B59-A379-8C50D9AE5ACE}"/>
              </a:ext>
            </a:extLst>
          </p:cNvPr>
          <p:cNvGrpSpPr/>
          <p:nvPr/>
        </p:nvGrpSpPr>
        <p:grpSpPr>
          <a:xfrm>
            <a:off x="2978646" y="2420888"/>
            <a:ext cx="1716054" cy="1132197"/>
            <a:chOff x="4390043" y="2616250"/>
            <a:chExt cx="4677014" cy="2588014"/>
          </a:xfrm>
          <a:solidFill>
            <a:srgbClr val="E6E6E6"/>
          </a:solidFill>
        </p:grpSpPr>
        <p:sp>
          <p:nvSpPr>
            <p:cNvPr id="34" name="Cloud 33">
              <a:extLst>
                <a:ext uri="{FF2B5EF4-FFF2-40B4-BE49-F238E27FC236}">
                  <a16:creationId xmlns:a16="http://schemas.microsoft.com/office/drawing/2014/main" xmlns="" id="{9531D8A5-1EC1-4555-B18E-E5E6B3913EC9}"/>
                </a:ext>
              </a:extLst>
            </p:cNvPr>
            <p:cNvSpPr/>
            <p:nvPr/>
          </p:nvSpPr>
          <p:spPr>
            <a:xfrm>
              <a:off x="4390043" y="2616252"/>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5" name="Cloud 34">
              <a:extLst>
                <a:ext uri="{FF2B5EF4-FFF2-40B4-BE49-F238E27FC236}">
                  <a16:creationId xmlns:a16="http://schemas.microsoft.com/office/drawing/2014/main" xmlns="" id="{4E9FC07B-3D3A-494B-8152-F0094D8ACB58}"/>
                </a:ext>
              </a:extLst>
            </p:cNvPr>
            <p:cNvSpPr/>
            <p:nvPr/>
          </p:nvSpPr>
          <p:spPr>
            <a:xfrm>
              <a:off x="4390043" y="2616250"/>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kern="0" dirty="0">
                  <a:solidFill>
                    <a:srgbClr val="000000"/>
                  </a:solidFill>
                  <a:latin typeface="Century Gothic"/>
                  <a:ea typeface="Lato" panose="020F0502020204030203" pitchFamily="34" charset="0"/>
                  <a:cs typeface="Century Gothic"/>
                  <a:sym typeface="Arial"/>
                </a:rPr>
                <a:t>Would you buy a pet?</a:t>
              </a:r>
            </a:p>
          </p:txBody>
        </p:sp>
      </p:grpSp>
      <p:grpSp>
        <p:nvGrpSpPr>
          <p:cNvPr id="36" name="Group 35">
            <a:extLst>
              <a:ext uri="{FF2B5EF4-FFF2-40B4-BE49-F238E27FC236}">
                <a16:creationId xmlns:a16="http://schemas.microsoft.com/office/drawing/2014/main" xmlns="" id="{38D003D2-3787-4291-BACB-A4FF0F194829}"/>
              </a:ext>
            </a:extLst>
          </p:cNvPr>
          <p:cNvGrpSpPr/>
          <p:nvPr/>
        </p:nvGrpSpPr>
        <p:grpSpPr>
          <a:xfrm>
            <a:off x="5481890" y="4436819"/>
            <a:ext cx="1862265" cy="1231362"/>
            <a:chOff x="4390043" y="2616250"/>
            <a:chExt cx="4677014" cy="2588014"/>
          </a:xfrm>
          <a:solidFill>
            <a:srgbClr val="E6E6E6"/>
          </a:solidFill>
        </p:grpSpPr>
        <p:sp>
          <p:nvSpPr>
            <p:cNvPr id="37" name="Cloud 36">
              <a:extLst>
                <a:ext uri="{FF2B5EF4-FFF2-40B4-BE49-F238E27FC236}">
                  <a16:creationId xmlns:a16="http://schemas.microsoft.com/office/drawing/2014/main" xmlns="" id="{CC5F744B-BEBD-49DB-B80A-A0A5399DF593}"/>
                </a:ext>
              </a:extLst>
            </p:cNvPr>
            <p:cNvSpPr/>
            <p:nvPr/>
          </p:nvSpPr>
          <p:spPr>
            <a:xfrm>
              <a:off x="4390043" y="2616252"/>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8" name="Cloud 37">
              <a:extLst>
                <a:ext uri="{FF2B5EF4-FFF2-40B4-BE49-F238E27FC236}">
                  <a16:creationId xmlns:a16="http://schemas.microsoft.com/office/drawing/2014/main" xmlns="" id="{C5A528C8-8C40-4937-BE9D-D8EDC5B66D00}"/>
                </a:ext>
              </a:extLst>
            </p:cNvPr>
            <p:cNvSpPr/>
            <p:nvPr/>
          </p:nvSpPr>
          <p:spPr>
            <a:xfrm>
              <a:off x="4390043" y="2616250"/>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kern="0" dirty="0">
                  <a:solidFill>
                    <a:srgbClr val="000000"/>
                  </a:solidFill>
                  <a:latin typeface="Century Gothic"/>
                  <a:ea typeface="Lato" panose="020F0502020204030203" pitchFamily="34" charset="0"/>
                  <a:cs typeface="Century Gothic"/>
                  <a:sym typeface="Arial"/>
                </a:rPr>
                <a:t>What would you really want to do?</a:t>
              </a:r>
            </a:p>
          </p:txBody>
        </p:sp>
      </p:grpSp>
      <p:grpSp>
        <p:nvGrpSpPr>
          <p:cNvPr id="39" name="Group 38">
            <a:extLst>
              <a:ext uri="{FF2B5EF4-FFF2-40B4-BE49-F238E27FC236}">
                <a16:creationId xmlns:a16="http://schemas.microsoft.com/office/drawing/2014/main" xmlns="" id="{520E50CC-C0DB-4B70-B023-1C6E4960BE16}"/>
              </a:ext>
            </a:extLst>
          </p:cNvPr>
          <p:cNvGrpSpPr/>
          <p:nvPr/>
        </p:nvGrpSpPr>
        <p:grpSpPr>
          <a:xfrm>
            <a:off x="4670908" y="709370"/>
            <a:ext cx="1862265" cy="1231363"/>
            <a:chOff x="4390043" y="2616250"/>
            <a:chExt cx="4677014" cy="2588014"/>
          </a:xfrm>
          <a:solidFill>
            <a:srgbClr val="E6E6E6"/>
          </a:solidFill>
        </p:grpSpPr>
        <p:sp>
          <p:nvSpPr>
            <p:cNvPr id="40" name="Cloud 39">
              <a:extLst>
                <a:ext uri="{FF2B5EF4-FFF2-40B4-BE49-F238E27FC236}">
                  <a16:creationId xmlns:a16="http://schemas.microsoft.com/office/drawing/2014/main" xmlns="" id="{8C8B9135-C5FD-4466-AB6A-CA98B872F939}"/>
                </a:ext>
              </a:extLst>
            </p:cNvPr>
            <p:cNvSpPr/>
            <p:nvPr/>
          </p:nvSpPr>
          <p:spPr>
            <a:xfrm>
              <a:off x="4390043" y="2616252"/>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1" name="Cloud 40">
              <a:extLst>
                <a:ext uri="{FF2B5EF4-FFF2-40B4-BE49-F238E27FC236}">
                  <a16:creationId xmlns:a16="http://schemas.microsoft.com/office/drawing/2014/main" xmlns="" id="{889D6493-FE37-448E-BA46-8EF11A94CF44}"/>
                </a:ext>
              </a:extLst>
            </p:cNvPr>
            <p:cNvSpPr/>
            <p:nvPr/>
          </p:nvSpPr>
          <p:spPr>
            <a:xfrm>
              <a:off x="4390043" y="2616250"/>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kern="0" dirty="0">
                  <a:solidFill>
                    <a:srgbClr val="000000"/>
                  </a:solidFill>
                  <a:latin typeface="Century Gothic"/>
                  <a:ea typeface="Lato" panose="020F0502020204030203" pitchFamily="34" charset="0"/>
                  <a:cs typeface="Century Gothic"/>
                  <a:sym typeface="Arial"/>
                </a:rPr>
                <a:t>Would you go on more holidays?</a:t>
              </a:r>
            </a:p>
          </p:txBody>
        </p:sp>
      </p:grpSp>
      <p:grpSp>
        <p:nvGrpSpPr>
          <p:cNvPr id="45" name="Group 44">
            <a:extLst>
              <a:ext uri="{FF2B5EF4-FFF2-40B4-BE49-F238E27FC236}">
                <a16:creationId xmlns:a16="http://schemas.microsoft.com/office/drawing/2014/main" xmlns="" id="{06C0CF13-A227-4E0D-8E0E-9259652AE57F}"/>
              </a:ext>
            </a:extLst>
          </p:cNvPr>
          <p:cNvGrpSpPr/>
          <p:nvPr/>
        </p:nvGrpSpPr>
        <p:grpSpPr>
          <a:xfrm>
            <a:off x="1805134" y="4663846"/>
            <a:ext cx="2347023" cy="1716007"/>
            <a:chOff x="4390043" y="2616250"/>
            <a:chExt cx="4677014" cy="2588014"/>
          </a:xfrm>
          <a:solidFill>
            <a:srgbClr val="E6E6E6"/>
          </a:solidFill>
        </p:grpSpPr>
        <p:sp>
          <p:nvSpPr>
            <p:cNvPr id="46" name="Cloud 45">
              <a:extLst>
                <a:ext uri="{FF2B5EF4-FFF2-40B4-BE49-F238E27FC236}">
                  <a16:creationId xmlns:a16="http://schemas.microsoft.com/office/drawing/2014/main" xmlns="" id="{058FCA47-5D3E-47E3-A534-64236DC1964E}"/>
                </a:ext>
              </a:extLst>
            </p:cNvPr>
            <p:cNvSpPr/>
            <p:nvPr/>
          </p:nvSpPr>
          <p:spPr>
            <a:xfrm>
              <a:off x="4390043" y="2616252"/>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7" name="Cloud 46">
              <a:extLst>
                <a:ext uri="{FF2B5EF4-FFF2-40B4-BE49-F238E27FC236}">
                  <a16:creationId xmlns:a16="http://schemas.microsoft.com/office/drawing/2014/main" xmlns="" id="{0626F368-64B1-41F7-BCA0-93265B23B009}"/>
                </a:ext>
              </a:extLst>
            </p:cNvPr>
            <p:cNvSpPr/>
            <p:nvPr/>
          </p:nvSpPr>
          <p:spPr>
            <a:xfrm>
              <a:off x="4390043" y="2616250"/>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kern="0" dirty="0">
                  <a:solidFill>
                    <a:srgbClr val="000000"/>
                  </a:solidFill>
                  <a:latin typeface="Century Gothic"/>
                  <a:ea typeface="Lato" panose="020F0502020204030203" pitchFamily="34" charset="0"/>
                  <a:cs typeface="Century Gothic"/>
                  <a:sym typeface="Arial"/>
                </a:rPr>
                <a:t>Would you give away any of your money to help others?</a:t>
              </a:r>
            </a:p>
          </p:txBody>
        </p:sp>
      </p:grpSp>
      <p:grpSp>
        <p:nvGrpSpPr>
          <p:cNvPr id="32" name="Group 31">
            <a:extLst>
              <a:ext uri="{FF2B5EF4-FFF2-40B4-BE49-F238E27FC236}">
                <a16:creationId xmlns:a16="http://schemas.microsoft.com/office/drawing/2014/main" xmlns="" id="{F39458A9-72CF-467E-B513-F52DA0CE2908}"/>
              </a:ext>
            </a:extLst>
          </p:cNvPr>
          <p:cNvGrpSpPr/>
          <p:nvPr/>
        </p:nvGrpSpPr>
        <p:grpSpPr>
          <a:xfrm>
            <a:off x="5506162" y="2399153"/>
            <a:ext cx="2162182" cy="1535293"/>
            <a:chOff x="4390043" y="2616250"/>
            <a:chExt cx="4677014" cy="2588014"/>
          </a:xfrm>
          <a:solidFill>
            <a:srgbClr val="E6E6E6"/>
          </a:solidFill>
        </p:grpSpPr>
        <p:sp>
          <p:nvSpPr>
            <p:cNvPr id="42" name="Cloud 41">
              <a:extLst>
                <a:ext uri="{FF2B5EF4-FFF2-40B4-BE49-F238E27FC236}">
                  <a16:creationId xmlns:a16="http://schemas.microsoft.com/office/drawing/2014/main" xmlns="" id="{79AFD18A-F3EF-465B-B248-35CF7CB62564}"/>
                </a:ext>
              </a:extLst>
            </p:cNvPr>
            <p:cNvSpPr/>
            <p:nvPr/>
          </p:nvSpPr>
          <p:spPr>
            <a:xfrm>
              <a:off x="4390043" y="2616252"/>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3" name="Cloud 42">
              <a:extLst>
                <a:ext uri="{FF2B5EF4-FFF2-40B4-BE49-F238E27FC236}">
                  <a16:creationId xmlns:a16="http://schemas.microsoft.com/office/drawing/2014/main" xmlns="" id="{084F59B2-23AB-49E3-B09D-FAAEE8DCBFB2}"/>
                </a:ext>
              </a:extLst>
            </p:cNvPr>
            <p:cNvSpPr/>
            <p:nvPr/>
          </p:nvSpPr>
          <p:spPr>
            <a:xfrm>
              <a:off x="4390043" y="2616250"/>
              <a:ext cx="4677014" cy="2588012"/>
            </a:xfrm>
            <a:prstGeom prst="cloud">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kern="0" dirty="0">
                  <a:solidFill>
                    <a:srgbClr val="000000"/>
                  </a:solidFill>
                  <a:latin typeface="Century Gothic"/>
                  <a:ea typeface="Lato" panose="020F0502020204030203" pitchFamily="34" charset="0"/>
                  <a:cs typeface="Century Gothic"/>
                  <a:sym typeface="Arial"/>
                </a:rPr>
                <a:t>Would you spend money on family and friends?</a:t>
              </a:r>
            </a:p>
          </p:txBody>
        </p:sp>
      </p:grpSp>
    </p:spTree>
    <p:extLst>
      <p:ext uri="{BB962C8B-B14F-4D97-AF65-F5344CB8AC3E}">
        <p14:creationId xmlns:p14="http://schemas.microsoft.com/office/powerpoint/2010/main" val="112976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6156"/>
                                        </p:tgtEl>
                                        <p:attrNameLst>
                                          <p:attrName>style.visibility</p:attrName>
                                        </p:attrNameLst>
                                      </p:cBhvr>
                                      <p:to>
                                        <p:strVal val="visible"/>
                                      </p:to>
                                    </p:set>
                                    <p:animEffect transition="in" filter="fade">
                                      <p:cBhvr>
                                        <p:cTn id="18" dur="500"/>
                                        <p:tgtEl>
                                          <p:spTgt spid="61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500"/>
                                        <p:tgtEl>
                                          <p:spTgt spid="6148"/>
                                        </p:tgtEl>
                                      </p:cBhvr>
                                    </p:animEffect>
                                  </p:childTnLst>
                                </p:cTn>
                              </p:par>
                              <p:par>
                                <p:cTn id="24" presetID="10" presetClass="entr" presetSubtype="0" fill="hold" nodeType="with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fade">
                                      <p:cBhvr>
                                        <p:cTn id="26" dur="500"/>
                                        <p:tgtEl>
                                          <p:spTgt spid="6150"/>
                                        </p:tgtEl>
                                      </p:cBhvr>
                                    </p:animEffect>
                                  </p:childTnLst>
                                </p:cTn>
                              </p:par>
                              <p:par>
                                <p:cTn id="27" presetID="10"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154"/>
                                        </p:tgtEl>
                                        <p:attrNameLst>
                                          <p:attrName>style.visibility</p:attrName>
                                        </p:attrNameLst>
                                      </p:cBhvr>
                                      <p:to>
                                        <p:strVal val="visible"/>
                                      </p:to>
                                    </p:set>
                                    <p:animEffect transition="in" filter="fade">
                                      <p:cBhvr>
                                        <p:cTn id="34" dur="500"/>
                                        <p:tgtEl>
                                          <p:spTgt spid="6154"/>
                                        </p:tgtEl>
                                      </p:cBhvr>
                                    </p:animEffect>
                                  </p:childTnLst>
                                </p:cTn>
                              </p:par>
                              <p:par>
                                <p:cTn id="35" presetID="10" presetClass="entr" presetSubtype="0" fill="hold" nodeType="withEffect">
                                  <p:stCondLst>
                                    <p:cond delay="0"/>
                                  </p:stCondLst>
                                  <p:childTnLst>
                                    <p:set>
                                      <p:cBhvr>
                                        <p:cTn id="36" dur="1" fill="hold">
                                          <p:stCondLst>
                                            <p:cond delay="0"/>
                                          </p:stCondLst>
                                        </p:cTn>
                                        <p:tgtEl>
                                          <p:spTgt spid="6152"/>
                                        </p:tgtEl>
                                        <p:attrNameLst>
                                          <p:attrName>style.visibility</p:attrName>
                                        </p:attrNameLst>
                                      </p:cBhvr>
                                      <p:to>
                                        <p:strVal val="visible"/>
                                      </p:to>
                                    </p:set>
                                    <p:animEffect transition="in" filter="fade">
                                      <p:cBhvr>
                                        <p:cTn id="37" dur="500"/>
                                        <p:tgtEl>
                                          <p:spTgt spid="6152"/>
                                        </p:tgtEl>
                                      </p:cBhvr>
                                    </p:animEffect>
                                  </p:childTnLst>
                                </p:cTn>
                              </p:par>
                              <p:par>
                                <p:cTn id="38" presetID="10" presetClass="entr" presetSubtype="0" fill="hold" nodeType="withEffect">
                                  <p:stCondLst>
                                    <p:cond delay="0"/>
                                  </p:stCondLst>
                                  <p:childTnLst>
                                    <p:set>
                                      <p:cBhvr>
                                        <p:cTn id="39" dur="1" fill="hold">
                                          <p:stCondLst>
                                            <p:cond delay="0"/>
                                          </p:stCondLst>
                                        </p:cTn>
                                        <p:tgtEl>
                                          <p:spTgt spid="6160"/>
                                        </p:tgtEl>
                                        <p:attrNameLst>
                                          <p:attrName>style.visibility</p:attrName>
                                        </p:attrNameLst>
                                      </p:cBhvr>
                                      <p:to>
                                        <p:strVal val="visible"/>
                                      </p:to>
                                    </p:set>
                                    <p:animEffect transition="in" filter="fade">
                                      <p:cBhvr>
                                        <p:cTn id="40" dur="500"/>
                                        <p:tgtEl>
                                          <p:spTgt spid="6160"/>
                                        </p:tgtEl>
                                      </p:cBhvr>
                                    </p:animEffect>
                                  </p:childTnLst>
                                </p:cTn>
                              </p:par>
                              <p:par>
                                <p:cTn id="41" presetID="10" presetClass="entr" presetSubtype="0" fill="hold" nodeType="withEffect">
                                  <p:stCondLst>
                                    <p:cond delay="0"/>
                                  </p:stCondLst>
                                  <p:childTnLst>
                                    <p:set>
                                      <p:cBhvr>
                                        <p:cTn id="42" dur="1" fill="hold">
                                          <p:stCondLst>
                                            <p:cond delay="0"/>
                                          </p:stCondLst>
                                        </p:cTn>
                                        <p:tgtEl>
                                          <p:spTgt spid="6158"/>
                                        </p:tgtEl>
                                        <p:attrNameLst>
                                          <p:attrName>style.visibility</p:attrName>
                                        </p:attrNameLst>
                                      </p:cBhvr>
                                      <p:to>
                                        <p:strVal val="visible"/>
                                      </p:to>
                                    </p:set>
                                    <p:animEffect transition="in" filter="fade">
                                      <p:cBhvr>
                                        <p:cTn id="43" dur="500"/>
                                        <p:tgtEl>
                                          <p:spTgt spid="6158"/>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nodeType="withEffect">
                                  <p:stCondLst>
                                    <p:cond delay="0"/>
                                  </p:stCondLst>
                                  <p:childTnLst>
                                    <p:set>
                                      <p:cBhvr>
                                        <p:cTn id="53" dur="1" fill="hold">
                                          <p:stCondLst>
                                            <p:cond delay="0"/>
                                          </p:stCondLst>
                                        </p:cTn>
                                        <p:tgtEl>
                                          <p:spTgt spid="6162"/>
                                        </p:tgtEl>
                                        <p:attrNameLst>
                                          <p:attrName>style.visibility</p:attrName>
                                        </p:attrNameLst>
                                      </p:cBhvr>
                                      <p:to>
                                        <p:strVal val="visible"/>
                                      </p:to>
                                    </p:set>
                                    <p:animEffect transition="in" filter="fade">
                                      <p:cBhvr>
                                        <p:cTn id="54" dur="500"/>
                                        <p:tgtEl>
                                          <p:spTgt spid="6162"/>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xmlns="" id="{21847B24-C8A9-4627-ABD1-98FBB0E10544}"/>
              </a:ext>
            </a:extLst>
          </p:cNvPr>
          <p:cNvGrpSpPr/>
          <p:nvPr/>
        </p:nvGrpSpPr>
        <p:grpSpPr>
          <a:xfrm>
            <a:off x="3274782" y="5102801"/>
            <a:ext cx="2097601" cy="1224940"/>
            <a:chOff x="6206060" y="1044824"/>
            <a:chExt cx="1966340" cy="1328780"/>
          </a:xfrm>
          <a:solidFill>
            <a:srgbClr val="DDE8F7"/>
          </a:solidFill>
        </p:grpSpPr>
        <p:sp>
          <p:nvSpPr>
            <p:cNvPr id="38" name="Rectangle: Rounded Corners 16">
              <a:extLst>
                <a:ext uri="{FF2B5EF4-FFF2-40B4-BE49-F238E27FC236}">
                  <a16:creationId xmlns:a16="http://schemas.microsoft.com/office/drawing/2014/main" xmlns="" id="{CFE39B79-8AD4-41C7-B088-CF6FC74ED441}"/>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39" name="Rectangle: Rounded Corners 18">
              <a:extLst>
                <a:ext uri="{FF2B5EF4-FFF2-40B4-BE49-F238E27FC236}">
                  <a16:creationId xmlns:a16="http://schemas.microsoft.com/office/drawing/2014/main" xmlns="" id="{C0439883-DDF2-4A17-9135-F0531E37FB9E}"/>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Lord Sainsbury</a:t>
              </a:r>
              <a:r>
                <a:rPr lang="en-GB" sz="1600" kern="0" baseline="30000" dirty="0">
                  <a:solidFill>
                    <a:srgbClr val="000000"/>
                  </a:solidFill>
                  <a:latin typeface="Century Gothic"/>
                  <a:ea typeface="Lato" panose="020F0502020204030203" pitchFamily="34" charset="0"/>
                  <a:cs typeface="Century Gothic"/>
                  <a:sym typeface="Arial"/>
                </a:rPr>
                <a:t>2</a:t>
              </a:r>
              <a:r>
                <a:rPr lang="en-GB" sz="1600" kern="0" dirty="0">
                  <a:solidFill>
                    <a:srgbClr val="000000"/>
                  </a:solidFill>
                  <a:latin typeface="Century Gothic"/>
                  <a:ea typeface="Lato" panose="020F0502020204030203" pitchFamily="34" charset="0"/>
                  <a:cs typeface="Century Gothic"/>
                  <a:sym typeface="Arial"/>
                </a:rPr>
                <a:t>, gave more than </a:t>
              </a:r>
              <a:r>
                <a:rPr lang="en-GB" sz="1600" b="1" kern="0" dirty="0">
                  <a:solidFill>
                    <a:srgbClr val="000000"/>
                  </a:solidFill>
                  <a:latin typeface="Century Gothic"/>
                  <a:ea typeface="Lato" panose="020F0502020204030203" pitchFamily="34" charset="0"/>
                  <a:cs typeface="Century Gothic"/>
                  <a:sym typeface="Arial"/>
                </a:rPr>
                <a:t>£224 million </a:t>
              </a:r>
              <a:r>
                <a:rPr lang="en-GB" sz="1600" kern="0" dirty="0">
                  <a:solidFill>
                    <a:srgbClr val="000000"/>
                  </a:solidFill>
                  <a:latin typeface="Century Gothic"/>
                  <a:ea typeface="Lato" panose="020F0502020204030203" pitchFamily="34" charset="0"/>
                  <a:cs typeface="Century Gothic"/>
                  <a:sym typeface="Arial"/>
                </a:rPr>
                <a:t>to charity last year. </a:t>
              </a:r>
              <a:endParaRPr lang="en-GB" sz="1600" kern="0" baseline="30000" dirty="0">
                <a:solidFill>
                  <a:srgbClr val="000000"/>
                </a:solidFill>
                <a:latin typeface="Century Gothic"/>
                <a:ea typeface="Lato" panose="020F0502020204030203" pitchFamily="34" charset="0"/>
                <a:cs typeface="Century Gothic"/>
                <a:sym typeface="Arial"/>
              </a:endParaRPr>
            </a:p>
          </p:txBody>
        </p:sp>
      </p:grpSp>
      <p:pic>
        <p:nvPicPr>
          <p:cNvPr id="12" name="Picture 11"/>
          <p:cNvPicPr>
            <a:picLocks noChangeAspect="1"/>
          </p:cNvPicPr>
          <p:nvPr/>
        </p:nvPicPr>
        <p:blipFill>
          <a:blip r:embed="rId3"/>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14</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If I were a millionaire…</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grpSp>
        <p:nvGrpSpPr>
          <p:cNvPr id="18" name="Group 17">
            <a:extLst>
              <a:ext uri="{FF2B5EF4-FFF2-40B4-BE49-F238E27FC236}">
                <a16:creationId xmlns:a16="http://schemas.microsoft.com/office/drawing/2014/main" xmlns="" id="{BC3A3618-75C9-47AF-A937-2F375516C69A}"/>
              </a:ext>
            </a:extLst>
          </p:cNvPr>
          <p:cNvGrpSpPr/>
          <p:nvPr/>
        </p:nvGrpSpPr>
        <p:grpSpPr>
          <a:xfrm>
            <a:off x="577020" y="867524"/>
            <a:ext cx="7367727" cy="823068"/>
            <a:chOff x="6206060" y="1044824"/>
            <a:chExt cx="1966340" cy="1328780"/>
          </a:xfrm>
        </p:grpSpPr>
        <p:sp>
          <p:nvSpPr>
            <p:cNvPr id="19" name="Rectangle: Rounded Corners 16">
              <a:extLst>
                <a:ext uri="{FF2B5EF4-FFF2-40B4-BE49-F238E27FC236}">
                  <a16:creationId xmlns:a16="http://schemas.microsoft.com/office/drawing/2014/main" xmlns="" id="{67F1FE3B-9BBD-498E-95F0-0C49BAD3D6F7}"/>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0" name="Rectangle: Rounded Corners 18">
              <a:extLst>
                <a:ext uri="{FF2B5EF4-FFF2-40B4-BE49-F238E27FC236}">
                  <a16:creationId xmlns:a16="http://schemas.microsoft.com/office/drawing/2014/main" xmlns="" id="{B46A0130-C34F-4463-B525-FBB637DF14F2}"/>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Lots of rich people are </a:t>
              </a:r>
              <a:r>
                <a:rPr lang="en-GB" sz="1600" b="1" kern="0" dirty="0">
                  <a:solidFill>
                    <a:srgbClr val="000000"/>
                  </a:solidFill>
                  <a:latin typeface="Century Gothic"/>
                  <a:ea typeface="Lato" panose="020F0502020204030203" pitchFamily="34" charset="0"/>
                  <a:cs typeface="Century Gothic"/>
                  <a:sym typeface="Arial"/>
                </a:rPr>
                <a:t>generous. </a:t>
              </a:r>
              <a:r>
                <a:rPr lang="en-GB" sz="1600" kern="0" dirty="0">
                  <a:solidFill>
                    <a:srgbClr val="000000"/>
                  </a:solidFill>
                  <a:latin typeface="Century Gothic"/>
                  <a:ea typeface="Lato" panose="020F0502020204030203" pitchFamily="34" charset="0"/>
                  <a:cs typeface="Century Gothic"/>
                  <a:sym typeface="Arial"/>
                </a:rPr>
                <a:t>They give money to people in need or they help raise money for charity, like the celebrities in Soccer Aid!</a:t>
              </a:r>
            </a:p>
          </p:txBody>
        </p:sp>
      </p:grpSp>
      <p:grpSp>
        <p:nvGrpSpPr>
          <p:cNvPr id="14" name="Group 13">
            <a:extLst>
              <a:ext uri="{FF2B5EF4-FFF2-40B4-BE49-F238E27FC236}">
                <a16:creationId xmlns:a16="http://schemas.microsoft.com/office/drawing/2014/main" xmlns="" id="{BA7A4275-C76D-43B5-9B8C-5E4540A0E34A}"/>
              </a:ext>
            </a:extLst>
          </p:cNvPr>
          <p:cNvGrpSpPr/>
          <p:nvPr/>
        </p:nvGrpSpPr>
        <p:grpSpPr>
          <a:xfrm>
            <a:off x="6774727" y="5102801"/>
            <a:ext cx="2097601" cy="1478259"/>
            <a:chOff x="755576" y="1412776"/>
            <a:chExt cx="5112568" cy="576064"/>
          </a:xfrm>
          <a:solidFill>
            <a:srgbClr val="FFFF99"/>
          </a:solidFill>
        </p:grpSpPr>
        <p:sp>
          <p:nvSpPr>
            <p:cNvPr id="15" name="Rectangle: Rounded Corners 48">
              <a:extLst>
                <a:ext uri="{FF2B5EF4-FFF2-40B4-BE49-F238E27FC236}">
                  <a16:creationId xmlns:a16="http://schemas.microsoft.com/office/drawing/2014/main" xmlns="" id="{031450A5-4DB8-4E54-BA97-F401F9415A36}"/>
                </a:ext>
              </a:extLst>
            </p:cNvPr>
            <p:cNvSpPr/>
            <p:nvPr/>
          </p:nvSpPr>
          <p:spPr>
            <a:xfrm>
              <a:off x="755576" y="1412776"/>
              <a:ext cx="5112568" cy="576064"/>
            </a:xfrm>
            <a:prstGeom prst="roundRect">
              <a:avLst/>
            </a:prstGeom>
            <a:grp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16" name="Rectangle: Rounded Corners 48">
              <a:extLst>
                <a:ext uri="{FF2B5EF4-FFF2-40B4-BE49-F238E27FC236}">
                  <a16:creationId xmlns:a16="http://schemas.microsoft.com/office/drawing/2014/main" xmlns="" id="{4A0EC92B-4C8B-486E-B9BB-64931917ED53}"/>
                </a:ext>
              </a:extLst>
            </p:cNvPr>
            <p:cNvSpPr/>
            <p:nvPr/>
          </p:nvSpPr>
          <p:spPr>
            <a:xfrm>
              <a:off x="755576" y="1412776"/>
              <a:ext cx="5112568" cy="576064"/>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a:ea typeface="Lato" panose="020F0502020204030203" pitchFamily="34" charset="0"/>
                  <a:cs typeface="Century Gothic"/>
                </a:rPr>
                <a:t>Generous: </a:t>
              </a:r>
            </a:p>
            <a:p>
              <a:pPr algn="ctr"/>
              <a:r>
                <a:rPr lang="en-GB" sz="1600" dirty="0">
                  <a:solidFill>
                    <a:schemeClr val="tx1"/>
                  </a:solidFill>
                  <a:latin typeface="Century Gothic"/>
                  <a:ea typeface="Lato" panose="020F0502020204030203" pitchFamily="34" charset="0"/>
                  <a:cs typeface="Century Gothic"/>
                </a:rPr>
                <a:t> giving people a lot of money, presents, or time in a kind way.</a:t>
              </a:r>
              <a:endParaRPr lang="en-GB" sz="1600" baseline="30000" dirty="0">
                <a:solidFill>
                  <a:schemeClr val="tx1"/>
                </a:solidFill>
                <a:latin typeface="Century Gothic"/>
                <a:ea typeface="Lato" panose="020F0502020204030203" pitchFamily="34" charset="0"/>
                <a:cs typeface="Century Gothic"/>
              </a:endParaRPr>
            </a:p>
          </p:txBody>
        </p:sp>
      </p:grpSp>
      <p:pic>
        <p:nvPicPr>
          <p:cNvPr id="8194" name="Picture 2" descr="Image result for akon">
            <a:extLst>
              <a:ext uri="{FF2B5EF4-FFF2-40B4-BE49-F238E27FC236}">
                <a16:creationId xmlns:a16="http://schemas.microsoft.com/office/drawing/2014/main" xmlns="" id="{C7831E7F-38DE-4079-8FFF-E7DDE017477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16536" y="1836214"/>
            <a:ext cx="2083664" cy="2088675"/>
          </a:xfrm>
          <a:prstGeom prst="roundRect">
            <a:avLst/>
          </a:prstGeom>
          <a:noFill/>
          <a:ln w="19050">
            <a:solidFill>
              <a:srgbClr val="6088EF"/>
            </a:solidFill>
          </a:ln>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xmlns="" id="{09A9CED0-C121-4240-ABA9-26BF91079B2A}"/>
              </a:ext>
            </a:extLst>
          </p:cNvPr>
          <p:cNvGrpSpPr/>
          <p:nvPr/>
        </p:nvGrpSpPr>
        <p:grpSpPr>
          <a:xfrm>
            <a:off x="553914" y="3820938"/>
            <a:ext cx="2097601" cy="1440964"/>
            <a:chOff x="6206060" y="1044824"/>
            <a:chExt cx="1966340" cy="1328780"/>
          </a:xfrm>
          <a:solidFill>
            <a:srgbClr val="F9ADB3"/>
          </a:solidFill>
        </p:grpSpPr>
        <p:sp>
          <p:nvSpPr>
            <p:cNvPr id="22" name="Rectangle: Rounded Corners 16">
              <a:extLst>
                <a:ext uri="{FF2B5EF4-FFF2-40B4-BE49-F238E27FC236}">
                  <a16:creationId xmlns:a16="http://schemas.microsoft.com/office/drawing/2014/main" xmlns="" id="{BC0C29FA-43DB-42D6-B1CF-D1F3E164596C}"/>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4" name="Rectangle: Rounded Corners 18">
              <a:extLst>
                <a:ext uri="{FF2B5EF4-FFF2-40B4-BE49-F238E27FC236}">
                  <a16:creationId xmlns:a16="http://schemas.microsoft.com/office/drawing/2014/main" xmlns="" id="{172D0226-070E-4AC0-87C7-0082F674E98D}"/>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Pop star Akon</a:t>
              </a:r>
              <a:r>
                <a:rPr lang="en-GB" sz="1600" kern="0" baseline="30000" dirty="0">
                  <a:solidFill>
                    <a:srgbClr val="000000"/>
                  </a:solidFill>
                  <a:latin typeface="Century Gothic"/>
                  <a:ea typeface="Lato" panose="020F0502020204030203" pitchFamily="34" charset="0"/>
                  <a:cs typeface="Century Gothic"/>
                  <a:sym typeface="Arial"/>
                </a:rPr>
                <a:t>1</a:t>
              </a:r>
              <a:r>
                <a:rPr lang="en-GB" sz="1600" kern="0" dirty="0">
                  <a:solidFill>
                    <a:srgbClr val="000000"/>
                  </a:solidFill>
                  <a:latin typeface="Century Gothic"/>
                  <a:ea typeface="Lato" panose="020F0502020204030203" pitchFamily="34" charset="0"/>
                  <a:cs typeface="Century Gothic"/>
                  <a:sym typeface="Arial"/>
                </a:rPr>
                <a:t> started his own charity to bring electricity to people in Africa. </a:t>
              </a:r>
              <a:endParaRPr lang="en-GB" sz="1600" kern="0" baseline="30000" dirty="0">
                <a:solidFill>
                  <a:srgbClr val="000000"/>
                </a:solidFill>
                <a:latin typeface="Century Gothic"/>
                <a:ea typeface="Lato" panose="020F0502020204030203" pitchFamily="34" charset="0"/>
                <a:cs typeface="Century Gothic"/>
                <a:sym typeface="Arial"/>
              </a:endParaRPr>
            </a:p>
          </p:txBody>
        </p:sp>
      </p:grpSp>
      <p:pic>
        <p:nvPicPr>
          <p:cNvPr id="8196" name="Picture 4" descr="Image result for rihanna">
            <a:extLst>
              <a:ext uri="{FF2B5EF4-FFF2-40B4-BE49-F238E27FC236}">
                <a16:creationId xmlns:a16="http://schemas.microsoft.com/office/drawing/2014/main" xmlns="" id="{AB4A2127-048A-49D0-946B-5F4F9BE133D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28564" y="2344895"/>
            <a:ext cx="2243764" cy="1601798"/>
          </a:xfrm>
          <a:prstGeom prst="roundRect">
            <a:avLst/>
          </a:prstGeom>
          <a:noFill/>
          <a:ln w="19050">
            <a:solidFill>
              <a:srgbClr val="6088EF"/>
            </a:solidFill>
          </a:ln>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xmlns="" id="{D8198EA6-7D04-4DD9-9E65-15CBE0F1F95F}"/>
              </a:ext>
            </a:extLst>
          </p:cNvPr>
          <p:cNvGrpSpPr/>
          <p:nvPr/>
        </p:nvGrpSpPr>
        <p:grpSpPr>
          <a:xfrm>
            <a:off x="5149022" y="3674450"/>
            <a:ext cx="2447314" cy="1113811"/>
            <a:chOff x="6206060" y="1044824"/>
            <a:chExt cx="1966340" cy="1328780"/>
          </a:xfrm>
          <a:solidFill>
            <a:srgbClr val="F9ADB3"/>
          </a:solidFill>
        </p:grpSpPr>
        <p:sp>
          <p:nvSpPr>
            <p:cNvPr id="26" name="Rectangle: Rounded Corners 16">
              <a:extLst>
                <a:ext uri="{FF2B5EF4-FFF2-40B4-BE49-F238E27FC236}">
                  <a16:creationId xmlns:a16="http://schemas.microsoft.com/office/drawing/2014/main" xmlns="" id="{0DE65D15-FC83-4532-8CB9-422216EBA660}"/>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7" name="Rectangle: Rounded Corners 18">
              <a:extLst>
                <a:ext uri="{FF2B5EF4-FFF2-40B4-BE49-F238E27FC236}">
                  <a16:creationId xmlns:a16="http://schemas.microsoft.com/office/drawing/2014/main" xmlns="" id="{552A8A7B-6F94-45C0-9DAA-E18E49D16438}"/>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Pop star Rihanna has helped raise more than </a:t>
              </a:r>
            </a:p>
            <a:p>
              <a:pPr algn="ctr">
                <a:defRPr/>
              </a:pPr>
              <a:r>
                <a:rPr lang="en-GB" sz="1600" b="1" kern="0" dirty="0">
                  <a:solidFill>
                    <a:srgbClr val="000000"/>
                  </a:solidFill>
                  <a:latin typeface="Century Gothic"/>
                  <a:ea typeface="Lato" panose="020F0502020204030203" pitchFamily="34" charset="0"/>
                  <a:cs typeface="Century Gothic"/>
                  <a:sym typeface="Arial"/>
                </a:rPr>
                <a:t>£1 billion</a:t>
              </a:r>
              <a:r>
                <a:rPr lang="en-GB" sz="1600" kern="0" baseline="30000" dirty="0">
                  <a:solidFill>
                    <a:srgbClr val="000000"/>
                  </a:solidFill>
                  <a:latin typeface="Century Gothic"/>
                  <a:ea typeface="Lato" panose="020F0502020204030203" pitchFamily="34" charset="0"/>
                  <a:cs typeface="Century Gothic"/>
                  <a:sym typeface="Arial"/>
                </a:rPr>
                <a:t>3</a:t>
              </a:r>
              <a:r>
                <a:rPr lang="en-GB" sz="1600" b="1" kern="0" dirty="0">
                  <a:solidFill>
                    <a:srgbClr val="000000"/>
                  </a:solidFill>
                  <a:latin typeface="Century Gothic"/>
                  <a:ea typeface="Lato" panose="020F0502020204030203" pitchFamily="34" charset="0"/>
                  <a:cs typeface="Century Gothic"/>
                  <a:sym typeface="Arial"/>
                </a:rPr>
                <a:t> </a:t>
              </a:r>
              <a:r>
                <a:rPr lang="en-GB" sz="1600" kern="0" dirty="0">
                  <a:solidFill>
                    <a:srgbClr val="000000"/>
                  </a:solidFill>
                  <a:latin typeface="Century Gothic"/>
                  <a:ea typeface="Lato" panose="020F0502020204030203" pitchFamily="34" charset="0"/>
                  <a:cs typeface="Century Gothic"/>
                  <a:sym typeface="Arial"/>
                </a:rPr>
                <a:t>for schools!</a:t>
              </a:r>
              <a:endParaRPr lang="en-GB" sz="1600" kern="0" baseline="30000" dirty="0">
                <a:solidFill>
                  <a:srgbClr val="000000"/>
                </a:solidFill>
                <a:latin typeface="Century Gothic"/>
                <a:ea typeface="Lato" panose="020F0502020204030203" pitchFamily="34" charset="0"/>
                <a:cs typeface="Century Gothic"/>
                <a:sym typeface="Arial"/>
              </a:endParaRPr>
            </a:p>
          </p:txBody>
        </p:sp>
      </p:grpSp>
      <p:pic>
        <p:nvPicPr>
          <p:cNvPr id="8198" name="Picture 6" descr="Image result for j k rowling wikipedia">
            <a:extLst>
              <a:ext uri="{FF2B5EF4-FFF2-40B4-BE49-F238E27FC236}">
                <a16:creationId xmlns:a16="http://schemas.microsoft.com/office/drawing/2014/main" xmlns="" id="{8AC53CF0-F648-4ADA-8C5A-42E05807726D}"/>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902830" y="2949262"/>
            <a:ext cx="1669170" cy="1920776"/>
          </a:xfrm>
          <a:prstGeom prst="roundRect">
            <a:avLst/>
          </a:prstGeom>
          <a:noFill/>
          <a:ln w="19050">
            <a:solidFill>
              <a:srgbClr val="6088EF"/>
            </a:solidFill>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xmlns="" id="{D32CB6D8-FC2E-49F5-9C53-A4575CAE9384}"/>
              </a:ext>
            </a:extLst>
          </p:cNvPr>
          <p:cNvGrpSpPr/>
          <p:nvPr/>
        </p:nvGrpSpPr>
        <p:grpSpPr>
          <a:xfrm>
            <a:off x="4377538" y="1816085"/>
            <a:ext cx="2074936" cy="1268042"/>
            <a:chOff x="6206060" y="1044824"/>
            <a:chExt cx="1966340" cy="1328780"/>
          </a:xfrm>
        </p:grpSpPr>
        <p:sp>
          <p:nvSpPr>
            <p:cNvPr id="29" name="Rectangle: Rounded Corners 16">
              <a:extLst>
                <a:ext uri="{FF2B5EF4-FFF2-40B4-BE49-F238E27FC236}">
                  <a16:creationId xmlns:a16="http://schemas.microsoft.com/office/drawing/2014/main" xmlns="" id="{492FAE50-730F-4F2D-8075-62B4D4E5AAAB}"/>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33" name="Rectangle: Rounded Corners 18">
              <a:extLst>
                <a:ext uri="{FF2B5EF4-FFF2-40B4-BE49-F238E27FC236}">
                  <a16:creationId xmlns:a16="http://schemas.microsoft.com/office/drawing/2014/main" xmlns="" id="{B8ECC695-857A-4D0A-A0D0-4F555F6E1BB7}"/>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J K Rowling, author of Harry Potter, gave </a:t>
              </a:r>
              <a:r>
                <a:rPr lang="en-GB" sz="1600" b="1" kern="0" dirty="0">
                  <a:solidFill>
                    <a:srgbClr val="000000"/>
                  </a:solidFill>
                  <a:latin typeface="Century Gothic"/>
                  <a:ea typeface="Lato" panose="020F0502020204030203" pitchFamily="34" charset="0"/>
                  <a:cs typeface="Century Gothic"/>
                  <a:sym typeface="Arial"/>
                </a:rPr>
                <a:t>£20 million </a:t>
              </a:r>
              <a:r>
                <a:rPr lang="en-GB" sz="1600" kern="0" dirty="0">
                  <a:solidFill>
                    <a:srgbClr val="000000"/>
                  </a:solidFill>
                  <a:latin typeface="Century Gothic"/>
                  <a:ea typeface="Lato" panose="020F0502020204030203" pitchFamily="34" charset="0"/>
                  <a:cs typeface="Century Gothic"/>
                  <a:sym typeface="Arial"/>
                </a:rPr>
                <a:t>to charities last year.</a:t>
              </a:r>
              <a:r>
                <a:rPr lang="en-GB" sz="1600" kern="0" baseline="30000" dirty="0">
                  <a:solidFill>
                    <a:srgbClr val="000000"/>
                  </a:solidFill>
                  <a:latin typeface="Century Gothic"/>
                  <a:ea typeface="Lato" panose="020F0502020204030203" pitchFamily="34" charset="0"/>
                  <a:cs typeface="Century Gothic"/>
                  <a:sym typeface="Arial"/>
                </a:rPr>
                <a:t>1</a:t>
              </a:r>
            </a:p>
          </p:txBody>
        </p:sp>
      </p:grpSp>
      <p:pic>
        <p:nvPicPr>
          <p:cNvPr id="8200" name="Picture 8" descr="Image result for harry potter">
            <a:extLst>
              <a:ext uri="{FF2B5EF4-FFF2-40B4-BE49-F238E27FC236}">
                <a16:creationId xmlns:a16="http://schemas.microsoft.com/office/drawing/2014/main" xmlns="" id="{472DEC4D-F3A0-4669-ACD7-22ECD335079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11340" y="2365732"/>
            <a:ext cx="1712243" cy="58353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sainsburys">
            <a:extLst>
              <a:ext uri="{FF2B5EF4-FFF2-40B4-BE49-F238E27FC236}">
                <a16:creationId xmlns:a16="http://schemas.microsoft.com/office/drawing/2014/main" xmlns="" id="{9DD00EC3-C88C-4C17-8049-95D4B0574E6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47330" y="5974477"/>
            <a:ext cx="2942437" cy="55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17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00"/>
                                        </p:tgtEl>
                                        <p:attrNameLst>
                                          <p:attrName>style.visibility</p:attrName>
                                        </p:attrNameLst>
                                      </p:cBhvr>
                                      <p:to>
                                        <p:strVal val="visible"/>
                                      </p:to>
                                    </p:set>
                                    <p:animEffect transition="in" filter="fade">
                                      <p:cBhvr>
                                        <p:cTn id="20" dur="500"/>
                                        <p:tgtEl>
                                          <p:spTgt spid="8200"/>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fade">
                                      <p:cBhvr>
                                        <p:cTn id="26" dur="500"/>
                                        <p:tgtEl>
                                          <p:spTgt spid="81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8196"/>
                                        </p:tgtEl>
                                        <p:attrNameLst>
                                          <p:attrName>style.visibility</p:attrName>
                                        </p:attrNameLst>
                                      </p:cBhvr>
                                      <p:to>
                                        <p:strVal val="visible"/>
                                      </p:to>
                                    </p:set>
                                    <p:animEffect transition="in" filter="fade">
                                      <p:cBhvr>
                                        <p:cTn id="34" dur="500"/>
                                        <p:tgtEl>
                                          <p:spTgt spid="81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202"/>
                                        </p:tgtEl>
                                        <p:attrNameLst>
                                          <p:attrName>style.visibility</p:attrName>
                                        </p:attrNameLst>
                                      </p:cBhvr>
                                      <p:to>
                                        <p:strVal val="visible"/>
                                      </p:to>
                                    </p:set>
                                    <p:animEffect transition="in" filter="fade">
                                      <p:cBhvr>
                                        <p:cTn id="39" dur="500"/>
                                        <p:tgtEl>
                                          <p:spTgt spid="8202"/>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0504" y="4795935"/>
            <a:ext cx="1228485" cy="121875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p:cNvSpPr/>
          <p:nvPr/>
        </p:nvSpPr>
        <p:spPr>
          <a:xfrm>
            <a:off x="1115616" y="1845382"/>
            <a:ext cx="7263928" cy="3960440"/>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panose="020B0502020202020204" pitchFamily="34" charset="0"/>
            </a:endParaRPr>
          </a:p>
        </p:txBody>
      </p:sp>
      <p:sp>
        <p:nvSpPr>
          <p:cNvPr id="2" name="Title 1"/>
          <p:cNvSpPr>
            <a:spLocks noGrp="1"/>
          </p:cNvSpPr>
          <p:nvPr>
            <p:ph type="title"/>
          </p:nvPr>
        </p:nvSpPr>
        <p:spPr>
          <a:xfrm>
            <a:off x="457200" y="274638"/>
            <a:ext cx="8229600" cy="1143000"/>
          </a:xfrm>
        </p:spPr>
        <p:txBody>
          <a:bodyPr anchor="t">
            <a:normAutofit/>
          </a:bodyPr>
          <a:lstStyle/>
          <a:p>
            <a:pPr algn="l"/>
            <a:r>
              <a:rPr lang="en-GB" sz="2600" b="1" dirty="0">
                <a:latin typeface="Century Gothic" panose="020B0502020202020204" pitchFamily="34" charset="0"/>
              </a:rPr>
              <a:t>Our learning journey for this week!</a:t>
            </a:r>
          </a:p>
        </p:txBody>
      </p:sp>
      <p:sp>
        <p:nvSpPr>
          <p:cNvPr id="5" name="Slide Number Placeholder 4"/>
          <p:cNvSpPr>
            <a:spLocks noGrp="1"/>
          </p:cNvSpPr>
          <p:nvPr>
            <p:ph type="sldNum" sz="quarter" idx="12"/>
          </p:nvPr>
        </p:nvSpPr>
        <p:spPr>
          <a:xfrm>
            <a:off x="6553200" y="6356350"/>
            <a:ext cx="2133600" cy="365125"/>
          </a:xfrm>
        </p:spPr>
        <p:txBody>
          <a:bodyPr/>
          <a:lstStyle/>
          <a:p>
            <a:fld id="{49D63AC7-FC0B-4B89-BF66-6B825E62591F}" type="slidenum">
              <a:rPr lang="en-GB" smtClean="0">
                <a:latin typeface="Century Gothic" panose="020B0502020202020204" pitchFamily="34" charset="0"/>
              </a:rPr>
              <a:pPr/>
              <a:t>15</a:t>
            </a:fld>
            <a:endParaRPr lang="en-GB" dirty="0">
              <a:latin typeface="Century Gothic" panose="020B0502020202020204" pitchFamily="34" charset="0"/>
            </a:endParaRPr>
          </a:p>
        </p:txBody>
      </p:sp>
      <p:pic>
        <p:nvPicPr>
          <p:cNvPr id="1026" name="Picture 2" descr="http://www.thehiveinsight.com/wp-content/themes/tsu/css/images/signs-right-start.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1248455"/>
            <a:ext cx="1431618" cy="1247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4888" y="1772816"/>
            <a:ext cx="1809080" cy="253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1" name="Oval 10"/>
          <p:cNvSpPr/>
          <p:nvPr/>
        </p:nvSpPr>
        <p:spPr>
          <a:xfrm>
            <a:off x="2479497" y="1096822"/>
            <a:ext cx="1804471" cy="1651322"/>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It’s not all about money…</a:t>
            </a:r>
          </a:p>
        </p:txBody>
      </p:sp>
      <p:sp>
        <p:nvSpPr>
          <p:cNvPr id="21" name="Rectangle 20"/>
          <p:cNvSpPr/>
          <p:nvPr/>
        </p:nvSpPr>
        <p:spPr>
          <a:xfrm>
            <a:off x="4755417" y="1752491"/>
            <a:ext cx="2018538" cy="287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2" name="Rectangle 21"/>
          <p:cNvSpPr/>
          <p:nvPr/>
        </p:nvSpPr>
        <p:spPr>
          <a:xfrm>
            <a:off x="4788025" y="3164535"/>
            <a:ext cx="1862568" cy="32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2" name="Rectangle 11"/>
          <p:cNvSpPr/>
          <p:nvPr/>
        </p:nvSpPr>
        <p:spPr>
          <a:xfrm>
            <a:off x="4751147" y="1123633"/>
            <a:ext cx="2023300"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Why are we talking about this?</a:t>
            </a:r>
          </a:p>
        </p:txBody>
      </p:sp>
      <p:sp>
        <p:nvSpPr>
          <p:cNvPr id="19" name="Rectangle 18"/>
          <p:cNvSpPr/>
          <p:nvPr/>
        </p:nvSpPr>
        <p:spPr>
          <a:xfrm>
            <a:off x="5149150" y="5051024"/>
            <a:ext cx="1944216"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Vote!</a:t>
            </a:r>
          </a:p>
        </p:txBody>
      </p:sp>
      <p:sp>
        <p:nvSpPr>
          <p:cNvPr id="17" name="Rectangle 16"/>
          <p:cNvSpPr/>
          <p:nvPr/>
        </p:nvSpPr>
        <p:spPr>
          <a:xfrm>
            <a:off x="2280311" y="3000648"/>
            <a:ext cx="1895861" cy="1230977"/>
          </a:xfrm>
          <a:prstGeom prst="rect">
            <a:avLst/>
          </a:prstGeom>
          <a:solidFill>
            <a:srgbClr val="F9ADB3"/>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How can people be more giving? </a:t>
            </a:r>
          </a:p>
        </p:txBody>
      </p:sp>
      <p:sp>
        <p:nvSpPr>
          <p:cNvPr id="20" name="Oval 19"/>
          <p:cNvSpPr/>
          <p:nvPr/>
        </p:nvSpPr>
        <p:spPr>
          <a:xfrm>
            <a:off x="4716016" y="2668562"/>
            <a:ext cx="2304256"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If I were a millionaire…</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8"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16" name="Picture 15"/>
          <p:cNvPicPr>
            <a:picLocks noChangeAspect="1"/>
          </p:cNvPicPr>
          <p:nvPr/>
        </p:nvPicPr>
        <p:blipFill>
          <a:blip r:embed="rId5"/>
          <a:stretch>
            <a:fillRect/>
          </a:stretch>
        </p:blipFill>
        <p:spPr>
          <a:xfrm>
            <a:off x="7989844" y="274638"/>
            <a:ext cx="871804" cy="877900"/>
          </a:xfrm>
          <a:prstGeom prst="rect">
            <a:avLst/>
          </a:prstGeom>
        </p:spPr>
      </p:pic>
      <p:sp>
        <p:nvSpPr>
          <p:cNvPr id="30" name="Oval 29">
            <a:extLst>
              <a:ext uri="{FF2B5EF4-FFF2-40B4-BE49-F238E27FC236}">
                <a16:creationId xmlns:a16="http://schemas.microsoft.com/office/drawing/2014/main" xmlns="" id="{B1CDC8F9-3B29-4F67-A1E4-B00342B3C06F}"/>
              </a:ext>
            </a:extLst>
          </p:cNvPr>
          <p:cNvSpPr/>
          <p:nvPr/>
        </p:nvSpPr>
        <p:spPr>
          <a:xfrm>
            <a:off x="2280310" y="4734413"/>
            <a:ext cx="1895861"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Call to Action</a:t>
            </a:r>
          </a:p>
        </p:txBody>
      </p:sp>
      <p:pic>
        <p:nvPicPr>
          <p:cNvPr id="32" name="Picture 31">
            <a:extLst>
              <a:ext uri="{FF2B5EF4-FFF2-40B4-BE49-F238E27FC236}">
                <a16:creationId xmlns:a16="http://schemas.microsoft.com/office/drawing/2014/main" xmlns="" id="{249881F0-66F4-435B-B571-E0CCEAA5761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58515" y="4413378"/>
            <a:ext cx="993753" cy="1967950"/>
          </a:xfrm>
          <a:prstGeom prst="rect">
            <a:avLst/>
          </a:prstGeom>
        </p:spPr>
      </p:pic>
      <p:pic>
        <p:nvPicPr>
          <p:cNvPr id="23" name="Picture 22">
            <a:extLst>
              <a:ext uri="{FF2B5EF4-FFF2-40B4-BE49-F238E27FC236}">
                <a16:creationId xmlns:a16="http://schemas.microsoft.com/office/drawing/2014/main" xmlns="" id="{46800114-2658-4AE0-8648-76BF5921FFD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35321" y="1059325"/>
            <a:ext cx="654377" cy="980728"/>
          </a:xfrm>
          <a:prstGeom prst="rect">
            <a:avLst/>
          </a:prstGeom>
        </p:spPr>
      </p:pic>
      <p:pic>
        <p:nvPicPr>
          <p:cNvPr id="24" name="Picture 23">
            <a:extLst>
              <a:ext uri="{FF2B5EF4-FFF2-40B4-BE49-F238E27FC236}">
                <a16:creationId xmlns:a16="http://schemas.microsoft.com/office/drawing/2014/main" xmlns="" id="{6A677643-B225-427C-A1A7-13A6743E2C0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85720">
            <a:off x="2116574" y="2718062"/>
            <a:ext cx="499626" cy="595324"/>
          </a:xfrm>
          <a:prstGeom prst="rect">
            <a:avLst/>
          </a:prstGeom>
        </p:spPr>
      </p:pic>
      <p:pic>
        <p:nvPicPr>
          <p:cNvPr id="25" name="Picture 24">
            <a:extLst>
              <a:ext uri="{FF2B5EF4-FFF2-40B4-BE49-F238E27FC236}">
                <a16:creationId xmlns:a16="http://schemas.microsoft.com/office/drawing/2014/main" xmlns="" id="{96E7FEB0-C1B6-4AD8-98EA-832BDF13EB4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18533" y="1030809"/>
            <a:ext cx="993753" cy="956220"/>
          </a:xfrm>
          <a:prstGeom prst="rect">
            <a:avLst/>
          </a:prstGeom>
        </p:spPr>
      </p:pic>
      <p:pic>
        <p:nvPicPr>
          <p:cNvPr id="27" name="Picture Placeholder 5">
            <a:hlinkClick r:id="rId10"/>
            <a:extLst>
              <a:ext uri="{FF2B5EF4-FFF2-40B4-BE49-F238E27FC236}">
                <a16:creationId xmlns:a16="http://schemas.microsoft.com/office/drawing/2014/main" xmlns="" id="{9F68CB8F-0FE7-4C09-89E4-9748981D212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241626" y="2018655"/>
            <a:ext cx="1575841" cy="1131047"/>
          </a:xfrm>
          <a:prstGeom prst="rect">
            <a:avLst/>
          </a:prstGeom>
          <a:ln w="19050">
            <a:solidFill>
              <a:srgbClr val="6088EF"/>
            </a:solidFill>
          </a:ln>
        </p:spPr>
      </p:pic>
      <p:pic>
        <p:nvPicPr>
          <p:cNvPr id="28" name="Picture 2" descr="Image result for donating money">
            <a:extLst>
              <a:ext uri="{FF2B5EF4-FFF2-40B4-BE49-F238E27FC236}">
                <a16:creationId xmlns:a16="http://schemas.microsoft.com/office/drawing/2014/main" xmlns="" id="{4E308E23-E9B8-4231-8B8F-E5E89EE35768}"/>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49763" y="4036275"/>
            <a:ext cx="1751102" cy="1164706"/>
          </a:xfrm>
          <a:prstGeom prst="rect">
            <a:avLst/>
          </a:prstGeom>
          <a:noFill/>
          <a:ln w="19050">
            <a:solidFill>
              <a:srgbClr val="6088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6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16</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How can people be more giving?</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grpSp>
        <p:nvGrpSpPr>
          <p:cNvPr id="18" name="Group 17">
            <a:extLst>
              <a:ext uri="{FF2B5EF4-FFF2-40B4-BE49-F238E27FC236}">
                <a16:creationId xmlns:a16="http://schemas.microsoft.com/office/drawing/2014/main" xmlns="" id="{BC3A3618-75C9-47AF-A937-2F375516C69A}"/>
              </a:ext>
            </a:extLst>
          </p:cNvPr>
          <p:cNvGrpSpPr/>
          <p:nvPr/>
        </p:nvGrpSpPr>
        <p:grpSpPr>
          <a:xfrm>
            <a:off x="719900" y="899679"/>
            <a:ext cx="7367726" cy="680881"/>
            <a:chOff x="6206060" y="1044824"/>
            <a:chExt cx="1966340" cy="1328780"/>
          </a:xfrm>
          <a:solidFill>
            <a:srgbClr val="F9ADB3"/>
          </a:solidFill>
        </p:grpSpPr>
        <p:sp>
          <p:nvSpPr>
            <p:cNvPr id="19" name="Rectangle: Rounded Corners 16">
              <a:extLst>
                <a:ext uri="{FF2B5EF4-FFF2-40B4-BE49-F238E27FC236}">
                  <a16:creationId xmlns:a16="http://schemas.microsoft.com/office/drawing/2014/main" xmlns="" id="{67F1FE3B-9BBD-498E-95F0-0C49BAD3D6F7}"/>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0" name="Rectangle: Rounded Corners 18">
              <a:extLst>
                <a:ext uri="{FF2B5EF4-FFF2-40B4-BE49-F238E27FC236}">
                  <a16:creationId xmlns:a16="http://schemas.microsoft.com/office/drawing/2014/main" xmlns="" id="{B46A0130-C34F-4463-B525-FBB637DF14F2}"/>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People all over the world are</a:t>
              </a:r>
              <a:r>
                <a:rPr lang="en-GB" sz="1600" b="1" kern="0" dirty="0">
                  <a:solidFill>
                    <a:srgbClr val="000000"/>
                  </a:solidFill>
                  <a:latin typeface="Century Gothic"/>
                  <a:ea typeface="Lato" panose="020F0502020204030203" pitchFamily="34" charset="0"/>
                  <a:cs typeface="Century Gothic"/>
                  <a:sym typeface="Arial"/>
                </a:rPr>
                <a:t> trying to make a difference to others</a:t>
              </a:r>
              <a:r>
                <a:rPr lang="en-GB" sz="1600" kern="0" dirty="0">
                  <a:solidFill>
                    <a:srgbClr val="000000"/>
                  </a:solidFill>
                  <a:latin typeface="Century Gothic"/>
                  <a:ea typeface="Lato" panose="020F0502020204030203" pitchFamily="34" charset="0"/>
                  <a:cs typeface="Century Gothic"/>
                  <a:sym typeface="Arial"/>
                </a:rPr>
                <a:t>. </a:t>
              </a:r>
            </a:p>
            <a:p>
              <a:pPr algn="ctr">
                <a:defRPr/>
              </a:pPr>
              <a:r>
                <a:rPr lang="en-GB" sz="1600" kern="0" dirty="0">
                  <a:solidFill>
                    <a:srgbClr val="000000"/>
                  </a:solidFill>
                  <a:latin typeface="Century Gothic"/>
                  <a:ea typeface="Lato" panose="020F0502020204030203" pitchFamily="34" charset="0"/>
                  <a:cs typeface="Century Gothic"/>
                  <a:sym typeface="Arial"/>
                </a:rPr>
                <a:t>Can you guess which country is the most charitable in the world? </a:t>
              </a:r>
            </a:p>
          </p:txBody>
        </p:sp>
      </p:grpSp>
      <p:grpSp>
        <p:nvGrpSpPr>
          <p:cNvPr id="21" name="Group 20">
            <a:extLst>
              <a:ext uri="{FF2B5EF4-FFF2-40B4-BE49-F238E27FC236}">
                <a16:creationId xmlns:a16="http://schemas.microsoft.com/office/drawing/2014/main" xmlns="" id="{41276109-115F-4260-97F2-D8B10FFF8D95}"/>
              </a:ext>
            </a:extLst>
          </p:cNvPr>
          <p:cNvGrpSpPr/>
          <p:nvPr/>
        </p:nvGrpSpPr>
        <p:grpSpPr>
          <a:xfrm>
            <a:off x="1237029" y="6111360"/>
            <a:ext cx="6696744" cy="481440"/>
            <a:chOff x="6206060" y="1044824"/>
            <a:chExt cx="1966340" cy="1328780"/>
          </a:xfrm>
          <a:solidFill>
            <a:srgbClr val="F9ADB3"/>
          </a:solidFill>
        </p:grpSpPr>
        <p:sp>
          <p:nvSpPr>
            <p:cNvPr id="22" name="Rectangle: Rounded Corners 16">
              <a:extLst>
                <a:ext uri="{FF2B5EF4-FFF2-40B4-BE49-F238E27FC236}">
                  <a16:creationId xmlns:a16="http://schemas.microsoft.com/office/drawing/2014/main" xmlns="" id="{ADD01ED3-481B-4FD8-9140-AB5538C01770}"/>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4" name="Rectangle: Rounded Corners 18">
              <a:extLst>
                <a:ext uri="{FF2B5EF4-FFF2-40B4-BE49-F238E27FC236}">
                  <a16:creationId xmlns:a16="http://schemas.microsoft.com/office/drawing/2014/main" xmlns="" id="{0F258B60-EF53-4EA6-A888-BDBAD6AA29F3}"/>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b="1" kern="0" dirty="0">
                  <a:solidFill>
                    <a:srgbClr val="000000"/>
                  </a:solidFill>
                  <a:latin typeface="Century Gothic"/>
                  <a:ea typeface="Lato" panose="020F0502020204030203" pitchFamily="34" charset="0"/>
                  <a:cs typeface="Century Gothic"/>
                  <a:sym typeface="Arial"/>
                </a:rPr>
                <a:t>Share a time when you did something charitable with the class… </a:t>
              </a:r>
            </a:p>
          </p:txBody>
        </p:sp>
      </p:grpSp>
      <p:pic>
        <p:nvPicPr>
          <p:cNvPr id="25" name="Picture 2" descr="Image result for world map">
            <a:extLst>
              <a:ext uri="{FF2B5EF4-FFF2-40B4-BE49-F238E27FC236}">
                <a16:creationId xmlns:a16="http://schemas.microsoft.com/office/drawing/2014/main" xmlns="" id="{7A29472E-C338-4D08-B914-D78348A57022}"/>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7838" y="1716896"/>
            <a:ext cx="8903310" cy="439446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xmlns="" id="{FF76D4F8-380D-4928-ADD1-F859629F846D}"/>
              </a:ext>
            </a:extLst>
          </p:cNvPr>
          <p:cNvGrpSpPr/>
          <p:nvPr/>
        </p:nvGrpSpPr>
        <p:grpSpPr>
          <a:xfrm>
            <a:off x="6955013" y="2182792"/>
            <a:ext cx="1873254" cy="987740"/>
            <a:chOff x="6206060" y="1044824"/>
            <a:chExt cx="1966340" cy="1328780"/>
          </a:xfrm>
        </p:grpSpPr>
        <p:sp>
          <p:nvSpPr>
            <p:cNvPr id="27" name="Rectangle: Rounded Corners 16">
              <a:extLst>
                <a:ext uri="{FF2B5EF4-FFF2-40B4-BE49-F238E27FC236}">
                  <a16:creationId xmlns:a16="http://schemas.microsoft.com/office/drawing/2014/main" xmlns="" id="{A9753EA5-57FE-4CBB-B5C2-2B6982B2F320}"/>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8" name="Rectangle: Rounded Corners 18">
              <a:extLst>
                <a:ext uri="{FF2B5EF4-FFF2-40B4-BE49-F238E27FC236}">
                  <a16:creationId xmlns:a16="http://schemas.microsoft.com/office/drawing/2014/main" xmlns="" id="{6F975DAB-C520-4FE3-AA77-5172607B88AB}"/>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400" b="1" kern="0" dirty="0">
                  <a:solidFill>
                    <a:srgbClr val="000000"/>
                  </a:solidFill>
                  <a:latin typeface="Century Gothic"/>
                  <a:ea typeface="Lato" panose="020F0502020204030203" pitchFamily="34" charset="0"/>
                  <a:cs typeface="Century Gothic"/>
                  <a:sym typeface="Arial"/>
                </a:rPr>
                <a:t>Myanmar</a:t>
              </a:r>
              <a:r>
                <a:rPr lang="en-GB" sz="1400" kern="0" dirty="0">
                  <a:solidFill>
                    <a:srgbClr val="000000"/>
                  </a:solidFill>
                  <a:latin typeface="Century Gothic"/>
                  <a:ea typeface="Lato" panose="020F0502020204030203" pitchFamily="34" charset="0"/>
                  <a:cs typeface="Century Gothic"/>
                  <a:sym typeface="Arial"/>
                </a:rPr>
                <a:t>, which is a poor country, is the most charitable in the world! </a:t>
              </a:r>
            </a:p>
          </p:txBody>
        </p:sp>
      </p:grpSp>
      <p:grpSp>
        <p:nvGrpSpPr>
          <p:cNvPr id="29" name="Group 28">
            <a:extLst>
              <a:ext uri="{FF2B5EF4-FFF2-40B4-BE49-F238E27FC236}">
                <a16:creationId xmlns:a16="http://schemas.microsoft.com/office/drawing/2014/main" xmlns="" id="{A44C753F-2B73-40B5-8AFB-5DD566913B5F}"/>
              </a:ext>
            </a:extLst>
          </p:cNvPr>
          <p:cNvGrpSpPr/>
          <p:nvPr/>
        </p:nvGrpSpPr>
        <p:grpSpPr>
          <a:xfrm>
            <a:off x="1148475" y="2977611"/>
            <a:ext cx="1621574" cy="987740"/>
            <a:chOff x="6206060" y="1044824"/>
            <a:chExt cx="1966340" cy="1328780"/>
          </a:xfrm>
        </p:grpSpPr>
        <p:sp>
          <p:nvSpPr>
            <p:cNvPr id="33" name="Rectangle: Rounded Corners 16">
              <a:extLst>
                <a:ext uri="{FF2B5EF4-FFF2-40B4-BE49-F238E27FC236}">
                  <a16:creationId xmlns:a16="http://schemas.microsoft.com/office/drawing/2014/main" xmlns="" id="{CC88730C-B50A-49BB-AE9B-E321F096D493}"/>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34" name="Rectangle: Rounded Corners 18">
              <a:extLst>
                <a:ext uri="{FF2B5EF4-FFF2-40B4-BE49-F238E27FC236}">
                  <a16:creationId xmlns:a16="http://schemas.microsoft.com/office/drawing/2014/main" xmlns="" id="{5BFF4BBD-808A-47BA-9FEC-FBBBED73DC6D}"/>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400" kern="0" dirty="0">
                  <a:solidFill>
                    <a:srgbClr val="000000"/>
                  </a:solidFill>
                  <a:latin typeface="Century Gothic"/>
                  <a:ea typeface="Lato" panose="020F0502020204030203" pitchFamily="34" charset="0"/>
                  <a:cs typeface="Century Gothic"/>
                  <a:sym typeface="Arial"/>
                </a:rPr>
                <a:t>The country that helps the most strangers is </a:t>
              </a:r>
              <a:r>
                <a:rPr lang="en-GB" sz="1400" b="1" kern="0" dirty="0" err="1">
                  <a:solidFill>
                    <a:srgbClr val="000000"/>
                  </a:solidFill>
                  <a:latin typeface="Century Gothic"/>
                  <a:ea typeface="Lato" panose="020F0502020204030203" pitchFamily="34" charset="0"/>
                  <a:cs typeface="Century Gothic"/>
                  <a:sym typeface="Arial"/>
                </a:rPr>
                <a:t>Sierre</a:t>
              </a:r>
              <a:r>
                <a:rPr lang="en-GB" sz="1400" b="1" kern="0" dirty="0">
                  <a:solidFill>
                    <a:srgbClr val="000000"/>
                  </a:solidFill>
                  <a:latin typeface="Century Gothic"/>
                  <a:ea typeface="Lato" panose="020F0502020204030203" pitchFamily="34" charset="0"/>
                  <a:cs typeface="Century Gothic"/>
                  <a:sym typeface="Arial"/>
                </a:rPr>
                <a:t> Leone. </a:t>
              </a:r>
            </a:p>
          </p:txBody>
        </p:sp>
      </p:grpSp>
      <p:grpSp>
        <p:nvGrpSpPr>
          <p:cNvPr id="35" name="Group 34">
            <a:extLst>
              <a:ext uri="{FF2B5EF4-FFF2-40B4-BE49-F238E27FC236}">
                <a16:creationId xmlns:a16="http://schemas.microsoft.com/office/drawing/2014/main" xmlns="" id="{A1640E62-EADB-403C-B3C0-C33F3AB5E76E}"/>
              </a:ext>
            </a:extLst>
          </p:cNvPr>
          <p:cNvGrpSpPr/>
          <p:nvPr/>
        </p:nvGrpSpPr>
        <p:grpSpPr>
          <a:xfrm>
            <a:off x="5054383" y="4956622"/>
            <a:ext cx="1584176" cy="979624"/>
            <a:chOff x="6206060" y="1044824"/>
            <a:chExt cx="1966340" cy="1328780"/>
          </a:xfrm>
        </p:grpSpPr>
        <p:sp>
          <p:nvSpPr>
            <p:cNvPr id="36" name="Rectangle: Rounded Corners 16">
              <a:extLst>
                <a:ext uri="{FF2B5EF4-FFF2-40B4-BE49-F238E27FC236}">
                  <a16:creationId xmlns:a16="http://schemas.microsoft.com/office/drawing/2014/main" xmlns="" id="{3C156638-6C06-40BF-92E2-A4AA78267C54}"/>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37" name="Rectangle: Rounded Corners 18">
              <a:extLst>
                <a:ext uri="{FF2B5EF4-FFF2-40B4-BE49-F238E27FC236}">
                  <a16:creationId xmlns:a16="http://schemas.microsoft.com/office/drawing/2014/main" xmlns="" id="{609898D9-0CD8-4686-9CAD-2BED5C791AF0}"/>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400" b="1" kern="0" dirty="0">
                  <a:solidFill>
                    <a:srgbClr val="000000"/>
                  </a:solidFill>
                  <a:latin typeface="Century Gothic"/>
                  <a:ea typeface="Lato" panose="020F0502020204030203" pitchFamily="34" charset="0"/>
                  <a:cs typeface="Century Gothic"/>
                  <a:sym typeface="Arial"/>
                </a:rPr>
                <a:t>Indonesia</a:t>
              </a:r>
              <a:r>
                <a:rPr lang="en-GB" sz="1400" kern="0" dirty="0">
                  <a:solidFill>
                    <a:srgbClr val="000000"/>
                  </a:solidFill>
                  <a:latin typeface="Century Gothic"/>
                  <a:ea typeface="Lato" panose="020F0502020204030203" pitchFamily="34" charset="0"/>
                  <a:cs typeface="Century Gothic"/>
                  <a:sym typeface="Arial"/>
                </a:rPr>
                <a:t> is the country that volunteers the most.</a:t>
              </a:r>
            </a:p>
          </p:txBody>
        </p:sp>
      </p:grpSp>
      <p:sp>
        <p:nvSpPr>
          <p:cNvPr id="3" name="Star: 5 Points 2">
            <a:extLst>
              <a:ext uri="{FF2B5EF4-FFF2-40B4-BE49-F238E27FC236}">
                <a16:creationId xmlns:a16="http://schemas.microsoft.com/office/drawing/2014/main" xmlns="" id="{32F1378B-1D3F-4CDC-AC98-285E43E41CFA}"/>
              </a:ext>
            </a:extLst>
          </p:cNvPr>
          <p:cNvSpPr/>
          <p:nvPr/>
        </p:nvSpPr>
        <p:spPr>
          <a:xfrm>
            <a:off x="3344828" y="3741009"/>
            <a:ext cx="291068" cy="252961"/>
          </a:xfrm>
          <a:prstGeom prst="star5">
            <a:avLst/>
          </a:prstGeom>
          <a:solidFill>
            <a:srgbClr val="EF3340"/>
          </a:solidFill>
          <a:ln>
            <a:solidFill>
              <a:srgbClr val="EF33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tar: 5 Points 31">
            <a:extLst>
              <a:ext uri="{FF2B5EF4-FFF2-40B4-BE49-F238E27FC236}">
                <a16:creationId xmlns:a16="http://schemas.microsoft.com/office/drawing/2014/main" xmlns="" id="{91FD9C5E-344B-4144-9802-FC8E1EDC1334}"/>
              </a:ext>
            </a:extLst>
          </p:cNvPr>
          <p:cNvSpPr/>
          <p:nvPr/>
        </p:nvSpPr>
        <p:spPr>
          <a:xfrm>
            <a:off x="6489006" y="3617977"/>
            <a:ext cx="278791" cy="284298"/>
          </a:xfrm>
          <a:prstGeom prst="star5">
            <a:avLst/>
          </a:prstGeom>
          <a:solidFill>
            <a:srgbClr val="EF3340"/>
          </a:solidFill>
          <a:ln>
            <a:solidFill>
              <a:srgbClr val="EF33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tar: 5 Points 37">
            <a:extLst>
              <a:ext uri="{FF2B5EF4-FFF2-40B4-BE49-F238E27FC236}">
                <a16:creationId xmlns:a16="http://schemas.microsoft.com/office/drawing/2014/main" xmlns="" id="{F6C3BEE5-0755-4401-9A8F-BF57B7E9BFCC}"/>
              </a:ext>
            </a:extLst>
          </p:cNvPr>
          <p:cNvSpPr/>
          <p:nvPr/>
        </p:nvSpPr>
        <p:spPr>
          <a:xfrm>
            <a:off x="7195138" y="4344158"/>
            <a:ext cx="276993" cy="259094"/>
          </a:xfrm>
          <a:prstGeom prst="star5">
            <a:avLst/>
          </a:prstGeom>
          <a:solidFill>
            <a:srgbClr val="EF3340"/>
          </a:solidFill>
          <a:ln>
            <a:solidFill>
              <a:srgbClr val="EF33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xmlns="" id="{8B472E75-03B6-4DEC-BF4D-967B8B1D9460}"/>
              </a:ext>
            </a:extLst>
          </p:cNvPr>
          <p:cNvCxnSpPr>
            <a:cxnSpLocks/>
            <a:stCxn id="34" idx="3"/>
            <a:endCxn id="3" idx="1"/>
          </p:cNvCxnSpPr>
          <p:nvPr/>
        </p:nvCxnSpPr>
        <p:spPr>
          <a:xfrm>
            <a:off x="2770049" y="3471481"/>
            <a:ext cx="574779" cy="366150"/>
          </a:xfrm>
          <a:prstGeom prst="straightConnector1">
            <a:avLst/>
          </a:prstGeom>
          <a:ln w="19050">
            <a:solidFill>
              <a:srgbClr val="6088EF"/>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BAB6A26A-0273-4C7E-BDB3-DD5667354E39}"/>
              </a:ext>
            </a:extLst>
          </p:cNvPr>
          <p:cNvCxnSpPr>
            <a:cxnSpLocks/>
            <a:stCxn id="28" idx="2"/>
            <a:endCxn id="32" idx="4"/>
          </p:cNvCxnSpPr>
          <p:nvPr/>
        </p:nvCxnSpPr>
        <p:spPr>
          <a:xfrm flipH="1">
            <a:off x="6767797" y="3170532"/>
            <a:ext cx="1123843" cy="556037"/>
          </a:xfrm>
          <a:prstGeom prst="straightConnector1">
            <a:avLst/>
          </a:prstGeom>
          <a:ln w="19050">
            <a:solidFill>
              <a:srgbClr val="6088EF"/>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05C75B40-6B64-4049-8B45-16BF91AFE31A}"/>
              </a:ext>
            </a:extLst>
          </p:cNvPr>
          <p:cNvCxnSpPr>
            <a:cxnSpLocks/>
            <a:endCxn id="38" idx="2"/>
          </p:cNvCxnSpPr>
          <p:nvPr/>
        </p:nvCxnSpPr>
        <p:spPr>
          <a:xfrm flipV="1">
            <a:off x="5846471" y="4603251"/>
            <a:ext cx="1401568" cy="343804"/>
          </a:xfrm>
          <a:prstGeom prst="straightConnector1">
            <a:avLst/>
          </a:prstGeom>
          <a:ln w="19050">
            <a:solidFill>
              <a:srgbClr val="6088EF"/>
            </a:solidFill>
            <a:tailEnd type="triangle"/>
          </a:ln>
          <a:effectLst/>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1FCF9D02-F0F8-4F60-A154-4E957AA47687}"/>
              </a:ext>
            </a:extLst>
          </p:cNvPr>
          <p:cNvGrpSpPr/>
          <p:nvPr/>
        </p:nvGrpSpPr>
        <p:grpSpPr>
          <a:xfrm>
            <a:off x="1547664" y="1716896"/>
            <a:ext cx="1621574" cy="987740"/>
            <a:chOff x="6206060" y="1044824"/>
            <a:chExt cx="1966340" cy="1328780"/>
          </a:xfrm>
        </p:grpSpPr>
        <p:sp>
          <p:nvSpPr>
            <p:cNvPr id="43" name="Rectangle: Rounded Corners 16">
              <a:extLst>
                <a:ext uri="{FF2B5EF4-FFF2-40B4-BE49-F238E27FC236}">
                  <a16:creationId xmlns:a16="http://schemas.microsoft.com/office/drawing/2014/main" xmlns="" id="{FD69C9BF-FA84-4102-A14D-9956D343ADA1}"/>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44" name="Rectangle: Rounded Corners 18">
              <a:extLst>
                <a:ext uri="{FF2B5EF4-FFF2-40B4-BE49-F238E27FC236}">
                  <a16:creationId xmlns:a16="http://schemas.microsoft.com/office/drawing/2014/main" xmlns="" id="{BBCC198D-DC91-4BE2-A249-F5ABFB7BC75E}"/>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400" kern="0" dirty="0">
                  <a:solidFill>
                    <a:srgbClr val="000000"/>
                  </a:solidFill>
                  <a:latin typeface="Century Gothic"/>
                  <a:ea typeface="Lato" panose="020F0502020204030203" pitchFamily="34" charset="0"/>
                  <a:cs typeface="Century Gothic"/>
                  <a:sym typeface="Arial"/>
                </a:rPr>
                <a:t>The UK is the </a:t>
              </a:r>
              <a:r>
                <a:rPr lang="en-GB" sz="1400" b="1" kern="0" dirty="0">
                  <a:solidFill>
                    <a:srgbClr val="000000"/>
                  </a:solidFill>
                  <a:latin typeface="Century Gothic"/>
                  <a:ea typeface="Lato" panose="020F0502020204030203" pitchFamily="34" charset="0"/>
                  <a:cs typeface="Century Gothic"/>
                  <a:sym typeface="Arial"/>
                </a:rPr>
                <a:t>11</a:t>
              </a:r>
              <a:r>
                <a:rPr lang="en-GB" sz="1400" b="1" kern="0" baseline="30000" dirty="0">
                  <a:solidFill>
                    <a:srgbClr val="000000"/>
                  </a:solidFill>
                  <a:latin typeface="Century Gothic"/>
                  <a:ea typeface="Lato" panose="020F0502020204030203" pitchFamily="34" charset="0"/>
                  <a:cs typeface="Century Gothic"/>
                  <a:sym typeface="Arial"/>
                </a:rPr>
                <a:t>th</a:t>
              </a:r>
              <a:r>
                <a:rPr lang="en-GB" sz="1400" b="1" kern="0" dirty="0">
                  <a:solidFill>
                    <a:srgbClr val="000000"/>
                  </a:solidFill>
                  <a:latin typeface="Century Gothic"/>
                  <a:ea typeface="Lato" panose="020F0502020204030203" pitchFamily="34" charset="0"/>
                  <a:cs typeface="Century Gothic"/>
                  <a:sym typeface="Arial"/>
                </a:rPr>
                <a:t> most charitable country in the world!  </a:t>
              </a:r>
            </a:p>
          </p:txBody>
        </p:sp>
      </p:grpSp>
      <p:cxnSp>
        <p:nvCxnSpPr>
          <p:cNvPr id="45" name="Straight Arrow Connector 44">
            <a:extLst>
              <a:ext uri="{FF2B5EF4-FFF2-40B4-BE49-F238E27FC236}">
                <a16:creationId xmlns:a16="http://schemas.microsoft.com/office/drawing/2014/main" xmlns="" id="{20FF7B28-C0F2-41E8-BF24-C99C1EA49943}"/>
              </a:ext>
            </a:extLst>
          </p:cNvPr>
          <p:cNvCxnSpPr>
            <a:cxnSpLocks/>
          </p:cNvCxnSpPr>
          <p:nvPr/>
        </p:nvCxnSpPr>
        <p:spPr>
          <a:xfrm>
            <a:off x="3169238" y="2229711"/>
            <a:ext cx="682682" cy="255219"/>
          </a:xfrm>
          <a:prstGeom prst="straightConnector1">
            <a:avLst/>
          </a:prstGeom>
          <a:ln w="19050">
            <a:solidFill>
              <a:srgbClr val="6088EF"/>
            </a:solidFill>
            <a:tailEnd type="triangle"/>
          </a:ln>
          <a:effectLst/>
        </p:spPr>
        <p:style>
          <a:lnRef idx="1">
            <a:schemeClr val="accent1"/>
          </a:lnRef>
          <a:fillRef idx="0">
            <a:schemeClr val="accent1"/>
          </a:fillRef>
          <a:effectRef idx="0">
            <a:schemeClr val="accent1"/>
          </a:effectRef>
          <a:fontRef idx="minor">
            <a:schemeClr val="tx1"/>
          </a:fontRef>
        </p:style>
      </p:cxnSp>
      <p:sp>
        <p:nvSpPr>
          <p:cNvPr id="47" name="Star: 5 Points 46">
            <a:extLst>
              <a:ext uri="{FF2B5EF4-FFF2-40B4-BE49-F238E27FC236}">
                <a16:creationId xmlns:a16="http://schemas.microsoft.com/office/drawing/2014/main" xmlns="" id="{8B2A3DB2-BF2D-42A8-8D4D-B265E5E764A9}"/>
              </a:ext>
            </a:extLst>
          </p:cNvPr>
          <p:cNvSpPr/>
          <p:nvPr/>
        </p:nvSpPr>
        <p:spPr>
          <a:xfrm>
            <a:off x="3754352" y="2397362"/>
            <a:ext cx="276993" cy="259094"/>
          </a:xfrm>
          <a:prstGeom prst="star5">
            <a:avLst/>
          </a:prstGeom>
          <a:solidFill>
            <a:srgbClr val="EF3340"/>
          </a:solidFill>
          <a:ln>
            <a:solidFill>
              <a:srgbClr val="EF33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480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38"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xmlns="" id="{3914D137-0B55-4B9E-8AD4-B0E9CF755787}"/>
              </a:ext>
            </a:extLst>
          </p:cNvPr>
          <p:cNvPicPr>
            <a:picLocks noChangeAspect="1"/>
          </p:cNvPicPr>
          <p:nvPr/>
        </p:nvPicPr>
        <p:blipFill>
          <a:blip r:embed="rId4"/>
          <a:stretch>
            <a:fillRect/>
          </a:stretch>
        </p:blipFill>
        <p:spPr>
          <a:xfrm>
            <a:off x="794424" y="2564971"/>
            <a:ext cx="7367726" cy="3759860"/>
          </a:xfrm>
          <a:prstGeom prst="rect">
            <a:avLst/>
          </a:prstGeom>
        </p:spPr>
      </p:pic>
      <p:pic>
        <p:nvPicPr>
          <p:cNvPr id="12" name="Picture 11"/>
          <p:cNvPicPr>
            <a:picLocks noChangeAspect="1"/>
          </p:cNvPicPr>
          <p:nvPr/>
        </p:nvPicPr>
        <p:blipFill>
          <a:blip r:embed="rId5"/>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17</a:t>
            </a:fld>
            <a:endParaRPr lang="en-GB" dirty="0">
              <a:latin typeface="Century Gothic" panose="020B0502020202020204" pitchFamily="34" charset="0"/>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grpSp>
        <p:nvGrpSpPr>
          <p:cNvPr id="18" name="Group 17">
            <a:extLst>
              <a:ext uri="{FF2B5EF4-FFF2-40B4-BE49-F238E27FC236}">
                <a16:creationId xmlns:a16="http://schemas.microsoft.com/office/drawing/2014/main" xmlns="" id="{C3CD9879-9AAA-43C0-9FFE-AA79EF13C918}"/>
              </a:ext>
            </a:extLst>
          </p:cNvPr>
          <p:cNvGrpSpPr/>
          <p:nvPr/>
        </p:nvGrpSpPr>
        <p:grpSpPr>
          <a:xfrm>
            <a:off x="251520" y="888758"/>
            <a:ext cx="3600400" cy="2391881"/>
            <a:chOff x="4390043" y="2616250"/>
            <a:chExt cx="4677014" cy="2588014"/>
          </a:xfrm>
        </p:grpSpPr>
        <p:sp>
          <p:nvSpPr>
            <p:cNvPr id="19" name="Cloud 18">
              <a:extLst>
                <a:ext uri="{FF2B5EF4-FFF2-40B4-BE49-F238E27FC236}">
                  <a16:creationId xmlns:a16="http://schemas.microsoft.com/office/drawing/2014/main" xmlns="" id="{A1CB4B4F-A274-4D45-9DAA-EC55D9BA358A}"/>
                </a:ext>
              </a:extLst>
            </p:cNvPr>
            <p:cNvSpPr/>
            <p:nvPr/>
          </p:nvSpPr>
          <p:spPr>
            <a:xfrm>
              <a:off x="4390043" y="2616252"/>
              <a:ext cx="4677014" cy="2588012"/>
            </a:xfrm>
            <a:prstGeom prst="cloud">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0" name="Cloud 19">
              <a:extLst>
                <a:ext uri="{FF2B5EF4-FFF2-40B4-BE49-F238E27FC236}">
                  <a16:creationId xmlns:a16="http://schemas.microsoft.com/office/drawing/2014/main" xmlns="" id="{E6E84385-7C51-494B-8033-38C1F6B8B68C}"/>
                </a:ext>
              </a:extLst>
            </p:cNvPr>
            <p:cNvSpPr/>
            <p:nvPr/>
          </p:nvSpPr>
          <p:spPr>
            <a:xfrm>
              <a:off x="4390043" y="2616250"/>
              <a:ext cx="4677014" cy="2588012"/>
            </a:xfrm>
            <a:prstGeom prst="cloud">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charset="0"/>
                  <a:ea typeface="Century Gothic" charset="0"/>
                  <a:cs typeface="Century Gothic" charset="0"/>
                </a:rPr>
                <a:t>Optional video (5 mins)</a:t>
              </a:r>
            </a:p>
            <a:p>
              <a:pPr algn="ctr"/>
              <a:r>
                <a:rPr lang="en-GB" sz="1600" dirty="0">
                  <a:solidFill>
                    <a:schemeClr val="tx1"/>
                  </a:solidFill>
                  <a:latin typeface="Century Gothic" charset="0"/>
                  <a:ea typeface="Century Gothic" charset="0"/>
                  <a:cs typeface="Century Gothic" charset="0"/>
                </a:rPr>
                <a:t>Click the image to watch this video about being kind to others to get some inspiration.</a:t>
              </a:r>
            </a:p>
          </p:txBody>
        </p:sp>
      </p:grpSp>
      <p:sp>
        <p:nvSpPr>
          <p:cNvPr id="2" name="Rectangle 1">
            <a:extLst>
              <a:ext uri="{FF2B5EF4-FFF2-40B4-BE49-F238E27FC236}">
                <a16:creationId xmlns:a16="http://schemas.microsoft.com/office/drawing/2014/main" xmlns="" id="{94512018-5BA9-4180-9D9A-AAC7252D527C}"/>
              </a:ext>
            </a:extLst>
          </p:cNvPr>
          <p:cNvSpPr/>
          <p:nvPr/>
        </p:nvSpPr>
        <p:spPr>
          <a:xfrm>
            <a:off x="30834" y="6618259"/>
            <a:ext cx="4572000" cy="246221"/>
          </a:xfrm>
          <a:prstGeom prst="rect">
            <a:avLst/>
          </a:prstGeom>
        </p:spPr>
        <p:txBody>
          <a:bodyPr>
            <a:spAutoFit/>
          </a:bodyPr>
          <a:lstStyle/>
          <a:p>
            <a:r>
              <a:rPr lang="en-GB" sz="1000" dirty="0">
                <a:latin typeface="Century Gothic" panose="020B0502020202020204" pitchFamily="34" charset="0"/>
              </a:rPr>
              <a:t>http://viewpure.com/nwAYpLVyeFU?start=16&amp;end=286</a:t>
            </a:r>
          </a:p>
        </p:txBody>
      </p:sp>
      <p:sp>
        <p:nvSpPr>
          <p:cNvPr id="21" name="Shape 96">
            <a:extLst>
              <a:ext uri="{FF2B5EF4-FFF2-40B4-BE49-F238E27FC236}">
                <a16:creationId xmlns:a16="http://schemas.microsoft.com/office/drawing/2014/main" xmlns="" id="{79A42683-A57F-4231-889D-FAFC98EED44C}"/>
              </a:ext>
            </a:extLst>
          </p:cNvPr>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How can people be more giving?</a:t>
            </a:r>
            <a:endParaRPr lang="en-GB" sz="2800" b="1" dirty="0">
              <a:latin typeface="Century Gothic" panose="020B0502020202020204" pitchFamily="34" charset="0"/>
              <a:ea typeface="Lato"/>
              <a:cs typeface="Lato"/>
              <a:sym typeface="Lato"/>
            </a:endParaRPr>
          </a:p>
        </p:txBody>
      </p:sp>
      <p:grpSp>
        <p:nvGrpSpPr>
          <p:cNvPr id="22" name="Group 21">
            <a:extLst>
              <a:ext uri="{FF2B5EF4-FFF2-40B4-BE49-F238E27FC236}">
                <a16:creationId xmlns:a16="http://schemas.microsoft.com/office/drawing/2014/main" xmlns="" id="{CEDD377C-BF9C-4ACC-BE97-61387D105C89}"/>
              </a:ext>
            </a:extLst>
          </p:cNvPr>
          <p:cNvGrpSpPr/>
          <p:nvPr/>
        </p:nvGrpSpPr>
        <p:grpSpPr>
          <a:xfrm>
            <a:off x="4180804" y="1093978"/>
            <a:ext cx="3920604" cy="1029693"/>
            <a:chOff x="6206060" y="1044824"/>
            <a:chExt cx="1966340" cy="1328780"/>
          </a:xfrm>
        </p:grpSpPr>
        <p:sp>
          <p:nvSpPr>
            <p:cNvPr id="24" name="Rectangle: Rounded Corners 16">
              <a:extLst>
                <a:ext uri="{FF2B5EF4-FFF2-40B4-BE49-F238E27FC236}">
                  <a16:creationId xmlns:a16="http://schemas.microsoft.com/office/drawing/2014/main" xmlns="" id="{C99A6BE8-4268-4701-B982-0F256C159853}"/>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5" name="Rectangle: Rounded Corners 18">
              <a:extLst>
                <a:ext uri="{FF2B5EF4-FFF2-40B4-BE49-F238E27FC236}">
                  <a16:creationId xmlns:a16="http://schemas.microsoft.com/office/drawing/2014/main" xmlns="" id="{08D6B4DB-6AD6-4175-BB6D-6E517776BE79}"/>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You are going to think about how the people in the world could be more giving…</a:t>
              </a:r>
              <a:endParaRPr lang="en-GB" sz="1600" b="1" kern="0" dirty="0">
                <a:solidFill>
                  <a:srgbClr val="000000"/>
                </a:solidFill>
                <a:latin typeface="Century Gothic"/>
                <a:ea typeface="Lato" panose="020F0502020204030203" pitchFamily="34" charset="0"/>
                <a:cs typeface="Century Gothic"/>
                <a:sym typeface="Arial"/>
              </a:endParaRPr>
            </a:p>
          </p:txBody>
        </p:sp>
      </p:grpSp>
      <p:grpSp>
        <p:nvGrpSpPr>
          <p:cNvPr id="26" name="Group 25">
            <a:extLst>
              <a:ext uri="{FF2B5EF4-FFF2-40B4-BE49-F238E27FC236}">
                <a16:creationId xmlns:a16="http://schemas.microsoft.com/office/drawing/2014/main" xmlns="" id="{624EACFA-0B4E-4901-B556-EA0FA315CA2B}"/>
              </a:ext>
            </a:extLst>
          </p:cNvPr>
          <p:cNvGrpSpPr/>
          <p:nvPr/>
        </p:nvGrpSpPr>
        <p:grpSpPr>
          <a:xfrm>
            <a:off x="7699087" y="2312224"/>
            <a:ext cx="683097" cy="499503"/>
            <a:chOff x="6206060" y="1044824"/>
            <a:chExt cx="1966340" cy="1328780"/>
          </a:xfrm>
          <a:solidFill>
            <a:srgbClr val="F9ADB3"/>
          </a:solidFill>
        </p:grpSpPr>
        <p:sp>
          <p:nvSpPr>
            <p:cNvPr id="27" name="Rectangle: Rounded Corners 16">
              <a:extLst>
                <a:ext uri="{FF2B5EF4-FFF2-40B4-BE49-F238E27FC236}">
                  <a16:creationId xmlns:a16="http://schemas.microsoft.com/office/drawing/2014/main" xmlns="" id="{A04B775E-0940-40E5-9037-9DB63751C174}"/>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8" name="Rectangle: Rounded Corners 18">
              <a:extLst>
                <a:ext uri="{FF2B5EF4-FFF2-40B4-BE49-F238E27FC236}">
                  <a16:creationId xmlns:a16="http://schemas.microsoft.com/office/drawing/2014/main" xmlns="" id="{F82BC689-48CC-4484-840C-7DBB6BD1CD03}"/>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b="1" kern="0" dirty="0">
                  <a:solidFill>
                    <a:srgbClr val="000000"/>
                  </a:solidFill>
                  <a:latin typeface="Century Gothic"/>
                  <a:ea typeface="Lato" panose="020F0502020204030203" pitchFamily="34" charset="0"/>
                  <a:cs typeface="Century Gothic"/>
                  <a:sym typeface="Arial"/>
                </a:rPr>
                <a:t>0:06-</a:t>
              </a:r>
            </a:p>
            <a:p>
              <a:pPr algn="ctr">
                <a:defRPr/>
              </a:pPr>
              <a:r>
                <a:rPr lang="en-GB" sz="1600" b="1" kern="0" dirty="0">
                  <a:solidFill>
                    <a:srgbClr val="000000"/>
                  </a:solidFill>
                  <a:latin typeface="Century Gothic"/>
                  <a:ea typeface="Lato" panose="020F0502020204030203" pitchFamily="34" charset="0"/>
                  <a:cs typeface="Century Gothic"/>
                  <a:sym typeface="Arial"/>
                </a:rPr>
                <a:t>4:46</a:t>
              </a:r>
            </a:p>
          </p:txBody>
        </p:sp>
      </p:grpSp>
      <p:grpSp>
        <p:nvGrpSpPr>
          <p:cNvPr id="29" name="Group 28">
            <a:extLst>
              <a:ext uri="{FF2B5EF4-FFF2-40B4-BE49-F238E27FC236}">
                <a16:creationId xmlns:a16="http://schemas.microsoft.com/office/drawing/2014/main" xmlns="" id="{6B10DEB2-E1A4-40B5-9510-CCE95BBB0CC4}"/>
              </a:ext>
            </a:extLst>
          </p:cNvPr>
          <p:cNvGrpSpPr/>
          <p:nvPr/>
        </p:nvGrpSpPr>
        <p:grpSpPr>
          <a:xfrm>
            <a:off x="6372200" y="5007319"/>
            <a:ext cx="2476870" cy="1629274"/>
            <a:chOff x="6206060" y="1044824"/>
            <a:chExt cx="1966340" cy="1328780"/>
          </a:xfrm>
          <a:solidFill>
            <a:srgbClr val="FFFF99"/>
          </a:solidFill>
        </p:grpSpPr>
        <p:sp>
          <p:nvSpPr>
            <p:cNvPr id="33" name="Rectangle: Rounded Corners 16">
              <a:extLst>
                <a:ext uri="{FF2B5EF4-FFF2-40B4-BE49-F238E27FC236}">
                  <a16:creationId xmlns:a16="http://schemas.microsoft.com/office/drawing/2014/main" xmlns="" id="{383113A1-6055-4FAD-8A39-BD7B3E5739A8}"/>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34" name="Rectangle: Rounded Corners 18">
              <a:extLst>
                <a:ext uri="{FF2B5EF4-FFF2-40B4-BE49-F238E27FC236}">
                  <a16:creationId xmlns:a16="http://schemas.microsoft.com/office/drawing/2014/main" xmlns="" id="{BE66B37A-107D-4B17-8416-6CFF2BC3EA53}"/>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b="1" kern="0" dirty="0">
                  <a:solidFill>
                    <a:srgbClr val="000000"/>
                  </a:solidFill>
                  <a:latin typeface="Century Gothic"/>
                  <a:ea typeface="Lato" panose="020F0502020204030203" pitchFamily="34" charset="0"/>
                  <a:cs typeface="Century Gothic"/>
                  <a:sym typeface="Arial"/>
                </a:rPr>
                <a:t>Remember! </a:t>
              </a:r>
            </a:p>
            <a:p>
              <a:pPr algn="ctr">
                <a:defRPr/>
              </a:pPr>
              <a:r>
                <a:rPr lang="en-GB" sz="1600" kern="0" dirty="0">
                  <a:solidFill>
                    <a:srgbClr val="000000"/>
                  </a:solidFill>
                  <a:latin typeface="Century Gothic"/>
                  <a:ea typeface="Lato" panose="020F0502020204030203" pitchFamily="34" charset="0"/>
                  <a:cs typeface="Century Gothic"/>
                  <a:sym typeface="Arial"/>
                </a:rPr>
                <a:t>Strangers can be dangerous so ask your parents or carers to go with you if you want to help someone. </a:t>
              </a:r>
              <a:endParaRPr lang="en-GB" sz="1600" b="1" kern="0" dirty="0">
                <a:solidFill>
                  <a:srgbClr val="000000"/>
                </a:solidFill>
                <a:latin typeface="Century Gothic"/>
                <a:ea typeface="Lato" panose="020F0502020204030203" pitchFamily="34" charset="0"/>
                <a:cs typeface="Century Gothic"/>
                <a:sym typeface="Arial"/>
              </a:endParaRPr>
            </a:p>
          </p:txBody>
        </p:sp>
      </p:grpSp>
    </p:spTree>
    <p:extLst>
      <p:ext uri="{BB962C8B-B14F-4D97-AF65-F5344CB8AC3E}">
        <p14:creationId xmlns:p14="http://schemas.microsoft.com/office/powerpoint/2010/main" val="338380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18</a:t>
            </a:fld>
            <a:endParaRPr lang="en-GB" dirty="0">
              <a:latin typeface="Century Gothic" panose="020B0502020202020204" pitchFamily="34" charset="0"/>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grpSp>
        <p:nvGrpSpPr>
          <p:cNvPr id="14" name="Group 13">
            <a:extLst>
              <a:ext uri="{FF2B5EF4-FFF2-40B4-BE49-F238E27FC236}">
                <a16:creationId xmlns:a16="http://schemas.microsoft.com/office/drawing/2014/main" xmlns="" id="{CC418FBB-906B-48FB-90E9-D55070884E66}"/>
              </a:ext>
            </a:extLst>
          </p:cNvPr>
          <p:cNvGrpSpPr/>
          <p:nvPr/>
        </p:nvGrpSpPr>
        <p:grpSpPr>
          <a:xfrm>
            <a:off x="90198" y="851014"/>
            <a:ext cx="4381688" cy="3346569"/>
            <a:chOff x="4390043" y="2616250"/>
            <a:chExt cx="4677014" cy="2588014"/>
          </a:xfrm>
        </p:grpSpPr>
        <p:sp>
          <p:nvSpPr>
            <p:cNvPr id="15" name="Cloud 14">
              <a:extLst>
                <a:ext uri="{FF2B5EF4-FFF2-40B4-BE49-F238E27FC236}">
                  <a16:creationId xmlns:a16="http://schemas.microsoft.com/office/drawing/2014/main" xmlns="" id="{0CD896CF-E3AC-47EB-BF32-ACAB9C8F9CBB}"/>
                </a:ext>
              </a:extLst>
            </p:cNvPr>
            <p:cNvSpPr/>
            <p:nvPr/>
          </p:nvSpPr>
          <p:spPr>
            <a:xfrm>
              <a:off x="4390043" y="2616252"/>
              <a:ext cx="4677014" cy="2588012"/>
            </a:xfrm>
            <a:prstGeom prst="cloud">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6" name="Cloud 15">
              <a:extLst>
                <a:ext uri="{FF2B5EF4-FFF2-40B4-BE49-F238E27FC236}">
                  <a16:creationId xmlns:a16="http://schemas.microsoft.com/office/drawing/2014/main" xmlns="" id="{2948E35D-6F4C-4052-A58C-E7B106C5BE16}"/>
                </a:ext>
              </a:extLst>
            </p:cNvPr>
            <p:cNvSpPr/>
            <p:nvPr/>
          </p:nvSpPr>
          <p:spPr>
            <a:xfrm>
              <a:off x="4390043" y="2616250"/>
              <a:ext cx="4677014" cy="2588012"/>
            </a:xfrm>
            <a:prstGeom prst="cloud">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charset="0"/>
                  <a:ea typeface="Century Gothic" charset="0"/>
                  <a:cs typeface="Century Gothic" charset="0"/>
                </a:rPr>
                <a:t>Group Activity (10 mins)</a:t>
              </a:r>
            </a:p>
            <a:p>
              <a:pPr algn="ctr"/>
              <a:r>
                <a:rPr lang="en-GB" sz="1600" dirty="0">
                  <a:solidFill>
                    <a:schemeClr val="tx1"/>
                  </a:solidFill>
                  <a:latin typeface="Century Gothic" charset="0"/>
                  <a:ea typeface="Century Gothic" charset="0"/>
                  <a:cs typeface="Century Gothic" charset="0"/>
                </a:rPr>
                <a:t>If you had to write five top tips for how people could be more charitable, what would they be? Have a brainstorm in a group then create either a group or individual poster! </a:t>
              </a:r>
            </a:p>
          </p:txBody>
        </p:sp>
      </p:grpSp>
      <p:sp>
        <p:nvSpPr>
          <p:cNvPr id="21" name="Shape 96">
            <a:extLst>
              <a:ext uri="{FF2B5EF4-FFF2-40B4-BE49-F238E27FC236}">
                <a16:creationId xmlns:a16="http://schemas.microsoft.com/office/drawing/2014/main" xmlns="" id="{79A42683-A57F-4231-889D-FAFC98EED44C}"/>
              </a:ext>
            </a:extLst>
          </p:cNvPr>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How can people be more giving?</a:t>
            </a:r>
            <a:endParaRPr lang="en-GB" sz="2800" b="1" dirty="0">
              <a:latin typeface="Century Gothic" panose="020B0502020202020204" pitchFamily="34" charset="0"/>
              <a:ea typeface="Lato"/>
              <a:cs typeface="Lato"/>
              <a:sym typeface="Lato"/>
            </a:endParaRPr>
          </a:p>
        </p:txBody>
      </p:sp>
      <p:pic>
        <p:nvPicPr>
          <p:cNvPr id="9218" name="Picture 2" descr="Image result for school">
            <a:extLst>
              <a:ext uri="{FF2B5EF4-FFF2-40B4-BE49-F238E27FC236}">
                <a16:creationId xmlns:a16="http://schemas.microsoft.com/office/drawing/2014/main" xmlns="" id="{3C79F088-525B-4CDB-B094-9FE9BC34A45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46140" y="884754"/>
            <a:ext cx="1907704" cy="9776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community">
            <a:extLst>
              <a:ext uri="{FF2B5EF4-FFF2-40B4-BE49-F238E27FC236}">
                <a16:creationId xmlns:a16="http://schemas.microsoft.com/office/drawing/2014/main" xmlns="" id="{0FB30272-0174-41F8-83AD-41885CCE7DC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21358" y="1903952"/>
            <a:ext cx="2536084" cy="126804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xmlns="" id="{83CB6AF0-F032-4728-8867-9A3614A89B8F}"/>
              </a:ext>
            </a:extLst>
          </p:cNvPr>
          <p:cNvGrpSpPr/>
          <p:nvPr/>
        </p:nvGrpSpPr>
        <p:grpSpPr>
          <a:xfrm>
            <a:off x="5571775" y="999534"/>
            <a:ext cx="2074936" cy="877901"/>
            <a:chOff x="6206060" y="1044824"/>
            <a:chExt cx="1966340" cy="1328780"/>
          </a:xfrm>
          <a:solidFill>
            <a:schemeClr val="bg1">
              <a:lumMod val="85000"/>
            </a:schemeClr>
          </a:solidFill>
        </p:grpSpPr>
        <p:sp>
          <p:nvSpPr>
            <p:cNvPr id="27" name="Rectangle: Rounded Corners 16">
              <a:extLst>
                <a:ext uri="{FF2B5EF4-FFF2-40B4-BE49-F238E27FC236}">
                  <a16:creationId xmlns:a16="http://schemas.microsoft.com/office/drawing/2014/main" xmlns="" id="{0A42C39A-1AD6-4010-A1C3-45D4996290CA}"/>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8" name="Rectangle: Rounded Corners 18">
              <a:extLst>
                <a:ext uri="{FF2B5EF4-FFF2-40B4-BE49-F238E27FC236}">
                  <a16:creationId xmlns:a16="http://schemas.microsoft.com/office/drawing/2014/main" xmlns="" id="{05772A0A-6F45-41CD-BF00-3D44DD01E8DD}"/>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What could your friends do to help others?</a:t>
              </a:r>
            </a:p>
          </p:txBody>
        </p:sp>
      </p:grpSp>
      <p:grpSp>
        <p:nvGrpSpPr>
          <p:cNvPr id="29" name="Group 28">
            <a:extLst>
              <a:ext uri="{FF2B5EF4-FFF2-40B4-BE49-F238E27FC236}">
                <a16:creationId xmlns:a16="http://schemas.microsoft.com/office/drawing/2014/main" xmlns="" id="{1F8D063B-C361-4184-BDA5-0CF5CA9E271C}"/>
              </a:ext>
            </a:extLst>
          </p:cNvPr>
          <p:cNvGrpSpPr/>
          <p:nvPr/>
        </p:nvGrpSpPr>
        <p:grpSpPr>
          <a:xfrm>
            <a:off x="3939450" y="2136150"/>
            <a:ext cx="2074936" cy="877901"/>
            <a:chOff x="6206060" y="1044824"/>
            <a:chExt cx="1966340" cy="1328780"/>
          </a:xfrm>
          <a:solidFill>
            <a:schemeClr val="bg1">
              <a:lumMod val="85000"/>
            </a:schemeClr>
          </a:solidFill>
        </p:grpSpPr>
        <p:sp>
          <p:nvSpPr>
            <p:cNvPr id="30" name="Rectangle: Rounded Corners 16">
              <a:extLst>
                <a:ext uri="{FF2B5EF4-FFF2-40B4-BE49-F238E27FC236}">
                  <a16:creationId xmlns:a16="http://schemas.microsoft.com/office/drawing/2014/main" xmlns="" id="{B95ABDFD-5CD4-4858-AB5C-7171E249E7D7}"/>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31" name="Rectangle: Rounded Corners 18">
              <a:extLst>
                <a:ext uri="{FF2B5EF4-FFF2-40B4-BE49-F238E27FC236}">
                  <a16:creationId xmlns:a16="http://schemas.microsoft.com/office/drawing/2014/main" xmlns="" id="{2CAD4847-086F-40B3-9B2B-B90E56F55546}"/>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What could adults do to help others?</a:t>
              </a:r>
            </a:p>
          </p:txBody>
        </p:sp>
      </p:grpSp>
      <p:grpSp>
        <p:nvGrpSpPr>
          <p:cNvPr id="32" name="Group 31">
            <a:extLst>
              <a:ext uri="{FF2B5EF4-FFF2-40B4-BE49-F238E27FC236}">
                <a16:creationId xmlns:a16="http://schemas.microsoft.com/office/drawing/2014/main" xmlns="" id="{0315FE20-1910-46B0-8688-31BA57D56DF2}"/>
              </a:ext>
            </a:extLst>
          </p:cNvPr>
          <p:cNvGrpSpPr/>
          <p:nvPr/>
        </p:nvGrpSpPr>
        <p:grpSpPr>
          <a:xfrm>
            <a:off x="6343086" y="3224972"/>
            <a:ext cx="2074936" cy="877901"/>
            <a:chOff x="6206060" y="1044824"/>
            <a:chExt cx="1966340" cy="1328780"/>
          </a:xfrm>
          <a:solidFill>
            <a:schemeClr val="bg1">
              <a:lumMod val="85000"/>
            </a:schemeClr>
          </a:solidFill>
        </p:grpSpPr>
        <p:sp>
          <p:nvSpPr>
            <p:cNvPr id="33" name="Rectangle: Rounded Corners 16">
              <a:extLst>
                <a:ext uri="{FF2B5EF4-FFF2-40B4-BE49-F238E27FC236}">
                  <a16:creationId xmlns:a16="http://schemas.microsoft.com/office/drawing/2014/main" xmlns="" id="{2FABC66D-23DF-4FB6-8694-D6E7A25F6098}"/>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34" name="Rectangle: Rounded Corners 18">
              <a:extLst>
                <a:ext uri="{FF2B5EF4-FFF2-40B4-BE49-F238E27FC236}">
                  <a16:creationId xmlns:a16="http://schemas.microsoft.com/office/drawing/2014/main" xmlns="" id="{6C24B9FC-36E7-47F1-B933-9CBB8334A569}"/>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What different ways could you be charitable? </a:t>
              </a:r>
            </a:p>
          </p:txBody>
        </p:sp>
      </p:grpSp>
      <p:pic>
        <p:nvPicPr>
          <p:cNvPr id="38" name="Picture 2" descr="Image result for donating money">
            <a:extLst>
              <a:ext uri="{FF2B5EF4-FFF2-40B4-BE49-F238E27FC236}">
                <a16:creationId xmlns:a16="http://schemas.microsoft.com/office/drawing/2014/main" xmlns="" id="{F7C051F8-762F-4D14-9D33-0B2EABD9213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087912" y="3220931"/>
            <a:ext cx="1941178" cy="1164706"/>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xmlns="" id="{5587D92F-CB03-4678-80B6-A8E740CEF6BC}"/>
              </a:ext>
            </a:extLst>
          </p:cNvPr>
          <p:cNvGrpSpPr/>
          <p:nvPr/>
        </p:nvGrpSpPr>
        <p:grpSpPr>
          <a:xfrm>
            <a:off x="323528" y="3573016"/>
            <a:ext cx="3888432" cy="3008044"/>
            <a:chOff x="6206060" y="1044824"/>
            <a:chExt cx="1966340" cy="1328780"/>
          </a:xfrm>
          <a:solidFill>
            <a:schemeClr val="bg1"/>
          </a:solidFill>
        </p:grpSpPr>
        <p:sp>
          <p:nvSpPr>
            <p:cNvPr id="40" name="Rectangle: Rounded Corners 16">
              <a:extLst>
                <a:ext uri="{FF2B5EF4-FFF2-40B4-BE49-F238E27FC236}">
                  <a16:creationId xmlns:a16="http://schemas.microsoft.com/office/drawing/2014/main" xmlns="" id="{1D4EA3A1-3655-449E-A193-8E34D096BE9A}"/>
                </a:ext>
              </a:extLst>
            </p:cNvPr>
            <p:cNvSpPr/>
            <p:nvPr/>
          </p:nvSpPr>
          <p:spPr>
            <a:xfrm>
              <a:off x="6206060" y="1044824"/>
              <a:ext cx="1966340" cy="1328780"/>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41" name="Rectangle: Rounded Corners 18">
              <a:extLst>
                <a:ext uri="{FF2B5EF4-FFF2-40B4-BE49-F238E27FC236}">
                  <a16:creationId xmlns:a16="http://schemas.microsoft.com/office/drawing/2014/main" xmlns="" id="{56518CC2-174D-4A8E-AE66-C1FA722A0B8D}"/>
                </a:ext>
              </a:extLst>
            </p:cNvPr>
            <p:cNvSpPr/>
            <p:nvPr/>
          </p:nvSpPr>
          <p:spPr>
            <a:xfrm>
              <a:off x="6206060" y="1044824"/>
              <a:ext cx="1966340" cy="1328780"/>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kern="0" dirty="0">
                  <a:solidFill>
                    <a:srgbClr val="000000"/>
                  </a:solidFill>
                  <a:latin typeface="Stencil" panose="040409050D0802020404" pitchFamily="82" charset="0"/>
                  <a:ea typeface="Lato" panose="020F0502020204030203" pitchFamily="34" charset="0"/>
                  <a:cs typeface="Century Gothic"/>
                  <a:sym typeface="Arial"/>
                </a:rPr>
                <a:t>Top tips for being charitable!</a:t>
              </a:r>
            </a:p>
            <a:p>
              <a:pPr algn="ctr">
                <a:defRPr/>
              </a:pPr>
              <a:endParaRPr lang="en-GB" kern="0" dirty="0">
                <a:solidFill>
                  <a:srgbClr val="000000"/>
                </a:solidFill>
                <a:latin typeface="Stencil" panose="040409050D0802020404" pitchFamily="82" charset="0"/>
                <a:ea typeface="Lato" panose="020F0502020204030203" pitchFamily="34" charset="0"/>
                <a:cs typeface="Century Gothic"/>
                <a:sym typeface="Arial"/>
              </a:endParaRPr>
            </a:p>
            <a:p>
              <a:pPr algn="ctr">
                <a:defRPr/>
              </a:pPr>
              <a:endParaRPr lang="en-GB" kern="0" dirty="0">
                <a:solidFill>
                  <a:srgbClr val="000000"/>
                </a:solidFill>
                <a:latin typeface="Stencil" panose="040409050D0802020404" pitchFamily="82" charset="0"/>
                <a:ea typeface="Lato" panose="020F0502020204030203" pitchFamily="34" charset="0"/>
                <a:cs typeface="Century Gothic"/>
                <a:sym typeface="Arial"/>
              </a:endParaRPr>
            </a:p>
            <a:p>
              <a:pPr algn="ctr">
                <a:defRPr/>
              </a:pPr>
              <a:endParaRPr lang="en-GB" kern="0" dirty="0">
                <a:solidFill>
                  <a:srgbClr val="000000"/>
                </a:solidFill>
                <a:latin typeface="Stencil" panose="040409050D0802020404" pitchFamily="82" charset="0"/>
                <a:ea typeface="Lato" panose="020F0502020204030203" pitchFamily="34" charset="0"/>
                <a:cs typeface="Century Gothic"/>
                <a:sym typeface="Arial"/>
              </a:endParaRPr>
            </a:p>
            <a:p>
              <a:pPr algn="ctr">
                <a:defRPr/>
              </a:pPr>
              <a:endParaRPr lang="en-GB" kern="0" dirty="0">
                <a:solidFill>
                  <a:srgbClr val="000000"/>
                </a:solidFill>
                <a:latin typeface="Stencil" panose="040409050D0802020404" pitchFamily="82" charset="0"/>
                <a:ea typeface="Lato" panose="020F0502020204030203" pitchFamily="34" charset="0"/>
                <a:cs typeface="Century Gothic"/>
                <a:sym typeface="Arial"/>
              </a:endParaRPr>
            </a:p>
            <a:p>
              <a:pPr algn="ctr">
                <a:defRPr/>
              </a:pPr>
              <a:endParaRPr lang="en-GB" kern="0" dirty="0">
                <a:solidFill>
                  <a:srgbClr val="000000"/>
                </a:solidFill>
                <a:latin typeface="Stencil" panose="040409050D0802020404" pitchFamily="82" charset="0"/>
                <a:ea typeface="Lato" panose="020F0502020204030203" pitchFamily="34" charset="0"/>
                <a:cs typeface="Century Gothic"/>
                <a:sym typeface="Arial"/>
              </a:endParaRPr>
            </a:p>
            <a:p>
              <a:pPr algn="ctr">
                <a:defRPr/>
              </a:pPr>
              <a:endParaRPr lang="en-GB" kern="0" dirty="0">
                <a:solidFill>
                  <a:srgbClr val="000000"/>
                </a:solidFill>
                <a:latin typeface="Stencil" panose="040409050D0802020404" pitchFamily="82" charset="0"/>
                <a:ea typeface="Lato" panose="020F0502020204030203" pitchFamily="34" charset="0"/>
                <a:cs typeface="Century Gothic"/>
                <a:sym typeface="Arial"/>
              </a:endParaRPr>
            </a:p>
            <a:p>
              <a:pPr algn="ctr">
                <a:defRPr/>
              </a:pPr>
              <a:endParaRPr lang="en-GB" kern="0" dirty="0">
                <a:solidFill>
                  <a:srgbClr val="000000"/>
                </a:solidFill>
                <a:latin typeface="Stencil" panose="040409050D0802020404" pitchFamily="82" charset="0"/>
                <a:ea typeface="Lato" panose="020F0502020204030203" pitchFamily="34" charset="0"/>
                <a:cs typeface="Century Gothic"/>
                <a:sym typeface="Arial"/>
              </a:endParaRPr>
            </a:p>
            <a:p>
              <a:pPr algn="ctr">
                <a:defRPr/>
              </a:pPr>
              <a:r>
                <a:rPr lang="en-GB" kern="0" dirty="0">
                  <a:solidFill>
                    <a:srgbClr val="000000"/>
                  </a:solidFill>
                  <a:latin typeface="Stencil" panose="040409050D0802020404" pitchFamily="82" charset="0"/>
                  <a:ea typeface="Lato" panose="020F0502020204030203" pitchFamily="34" charset="0"/>
                  <a:cs typeface="Century Gothic"/>
                  <a:sym typeface="Arial"/>
                </a:rPr>
                <a:t> </a:t>
              </a:r>
            </a:p>
          </p:txBody>
        </p:sp>
      </p:grpSp>
      <p:sp>
        <p:nvSpPr>
          <p:cNvPr id="3" name="Oval 2">
            <a:extLst>
              <a:ext uri="{FF2B5EF4-FFF2-40B4-BE49-F238E27FC236}">
                <a16:creationId xmlns:a16="http://schemas.microsoft.com/office/drawing/2014/main" xmlns="" id="{781EDD80-3E01-42FB-9339-0C78140DC7F4}"/>
              </a:ext>
            </a:extLst>
          </p:cNvPr>
          <p:cNvSpPr/>
          <p:nvPr/>
        </p:nvSpPr>
        <p:spPr>
          <a:xfrm>
            <a:off x="462342" y="4201902"/>
            <a:ext cx="383487" cy="383487"/>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1</a:t>
            </a:r>
          </a:p>
        </p:txBody>
      </p:sp>
      <p:sp>
        <p:nvSpPr>
          <p:cNvPr id="42" name="Oval 41">
            <a:extLst>
              <a:ext uri="{FF2B5EF4-FFF2-40B4-BE49-F238E27FC236}">
                <a16:creationId xmlns:a16="http://schemas.microsoft.com/office/drawing/2014/main" xmlns="" id="{ECA81BC7-5070-41E6-B772-78FBCEA917FC}"/>
              </a:ext>
            </a:extLst>
          </p:cNvPr>
          <p:cNvSpPr/>
          <p:nvPr/>
        </p:nvSpPr>
        <p:spPr>
          <a:xfrm>
            <a:off x="462341" y="4649079"/>
            <a:ext cx="383487" cy="383487"/>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2</a:t>
            </a:r>
          </a:p>
        </p:txBody>
      </p:sp>
      <p:sp>
        <p:nvSpPr>
          <p:cNvPr id="43" name="Oval 42">
            <a:extLst>
              <a:ext uri="{FF2B5EF4-FFF2-40B4-BE49-F238E27FC236}">
                <a16:creationId xmlns:a16="http://schemas.microsoft.com/office/drawing/2014/main" xmlns="" id="{C7B44EDB-565F-48AE-84AE-9C3010D2AD22}"/>
              </a:ext>
            </a:extLst>
          </p:cNvPr>
          <p:cNvSpPr/>
          <p:nvPr/>
        </p:nvSpPr>
        <p:spPr>
          <a:xfrm>
            <a:off x="462342" y="5085184"/>
            <a:ext cx="383487" cy="383487"/>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3</a:t>
            </a:r>
          </a:p>
        </p:txBody>
      </p:sp>
      <p:sp>
        <p:nvSpPr>
          <p:cNvPr id="44" name="Oval 43">
            <a:extLst>
              <a:ext uri="{FF2B5EF4-FFF2-40B4-BE49-F238E27FC236}">
                <a16:creationId xmlns:a16="http://schemas.microsoft.com/office/drawing/2014/main" xmlns="" id="{6BB2006C-C800-45C8-A97A-A844169BA74E}"/>
              </a:ext>
            </a:extLst>
          </p:cNvPr>
          <p:cNvSpPr/>
          <p:nvPr/>
        </p:nvSpPr>
        <p:spPr>
          <a:xfrm>
            <a:off x="462341" y="5513175"/>
            <a:ext cx="383487" cy="383487"/>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4</a:t>
            </a:r>
          </a:p>
        </p:txBody>
      </p:sp>
      <p:sp>
        <p:nvSpPr>
          <p:cNvPr id="45" name="Oval 44">
            <a:extLst>
              <a:ext uri="{FF2B5EF4-FFF2-40B4-BE49-F238E27FC236}">
                <a16:creationId xmlns:a16="http://schemas.microsoft.com/office/drawing/2014/main" xmlns="" id="{175C1DAA-3005-41A9-A03A-09F5ECC73216}"/>
              </a:ext>
            </a:extLst>
          </p:cNvPr>
          <p:cNvSpPr/>
          <p:nvPr/>
        </p:nvSpPr>
        <p:spPr>
          <a:xfrm>
            <a:off x="462342" y="5949280"/>
            <a:ext cx="383487" cy="383487"/>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5</a:t>
            </a:r>
          </a:p>
        </p:txBody>
      </p:sp>
      <p:grpSp>
        <p:nvGrpSpPr>
          <p:cNvPr id="46" name="Group 45">
            <a:extLst>
              <a:ext uri="{FF2B5EF4-FFF2-40B4-BE49-F238E27FC236}">
                <a16:creationId xmlns:a16="http://schemas.microsoft.com/office/drawing/2014/main" xmlns="" id="{246DB0FD-E39B-45E6-9577-6D0E9D588F82}"/>
              </a:ext>
            </a:extLst>
          </p:cNvPr>
          <p:cNvGrpSpPr/>
          <p:nvPr/>
        </p:nvGrpSpPr>
        <p:grpSpPr>
          <a:xfrm>
            <a:off x="4378319" y="4592517"/>
            <a:ext cx="2074936" cy="877901"/>
            <a:chOff x="6206060" y="1044824"/>
            <a:chExt cx="1966340" cy="1328780"/>
          </a:xfrm>
          <a:solidFill>
            <a:schemeClr val="bg1">
              <a:lumMod val="85000"/>
            </a:schemeClr>
          </a:solidFill>
        </p:grpSpPr>
        <p:sp>
          <p:nvSpPr>
            <p:cNvPr id="47" name="Rectangle: Rounded Corners 16">
              <a:extLst>
                <a:ext uri="{FF2B5EF4-FFF2-40B4-BE49-F238E27FC236}">
                  <a16:creationId xmlns:a16="http://schemas.microsoft.com/office/drawing/2014/main" xmlns="" id="{D3B33ED7-9247-4808-922E-D4BF688168EA}"/>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48" name="Rectangle: Rounded Corners 18">
              <a:extLst>
                <a:ext uri="{FF2B5EF4-FFF2-40B4-BE49-F238E27FC236}">
                  <a16:creationId xmlns:a16="http://schemas.microsoft.com/office/drawing/2014/main" xmlns="" id="{3DD6AED3-8FD2-472C-B9C3-0AE2389F69F1}"/>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How much money could people give away?</a:t>
              </a:r>
            </a:p>
          </p:txBody>
        </p:sp>
      </p:grpSp>
      <p:pic>
        <p:nvPicPr>
          <p:cNvPr id="49" name="Picture 2" descr="Image result for second hand clothes and toys">
            <a:extLst>
              <a:ext uri="{FF2B5EF4-FFF2-40B4-BE49-F238E27FC236}">
                <a16:creationId xmlns:a16="http://schemas.microsoft.com/office/drawing/2014/main" xmlns="" id="{AF0BEBF0-0116-49A9-98EF-C310A6AAE68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794569" y="4263853"/>
            <a:ext cx="1931786" cy="128383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Image result for money pile">
            <a:extLst>
              <a:ext uri="{FF2B5EF4-FFF2-40B4-BE49-F238E27FC236}">
                <a16:creationId xmlns:a16="http://schemas.microsoft.com/office/drawing/2014/main" xmlns="" id="{EEB26BBD-C867-4253-B786-F392152905D3}"/>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931500" y="5308714"/>
            <a:ext cx="1508592" cy="127188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xmlns="" id="{4B7504AB-5B39-483A-A444-7C751EF4035F}"/>
              </a:ext>
            </a:extLst>
          </p:cNvPr>
          <p:cNvGrpSpPr/>
          <p:nvPr/>
        </p:nvGrpSpPr>
        <p:grpSpPr>
          <a:xfrm>
            <a:off x="6321358" y="5704918"/>
            <a:ext cx="2074936" cy="877901"/>
            <a:chOff x="6206060" y="1044824"/>
            <a:chExt cx="1966340" cy="1328780"/>
          </a:xfrm>
          <a:solidFill>
            <a:schemeClr val="bg1">
              <a:lumMod val="85000"/>
            </a:schemeClr>
          </a:solidFill>
        </p:grpSpPr>
        <p:sp>
          <p:nvSpPr>
            <p:cNvPr id="52" name="Rectangle: Rounded Corners 16">
              <a:extLst>
                <a:ext uri="{FF2B5EF4-FFF2-40B4-BE49-F238E27FC236}">
                  <a16:creationId xmlns:a16="http://schemas.microsoft.com/office/drawing/2014/main" xmlns="" id="{173A2DD2-2286-4BB5-95C6-EFE44A228647}"/>
                </a:ext>
              </a:extLst>
            </p:cNvPr>
            <p:cNvSpPr/>
            <p:nvPr/>
          </p:nvSpPr>
          <p:spPr>
            <a:xfrm>
              <a:off x="6206060" y="1044824"/>
              <a:ext cx="1966340" cy="1328780"/>
            </a:xfrm>
            <a:prstGeom prst="roundRect">
              <a:avLst/>
            </a:prstGeom>
            <a:grp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53" name="Rectangle: Rounded Corners 18">
              <a:extLst>
                <a:ext uri="{FF2B5EF4-FFF2-40B4-BE49-F238E27FC236}">
                  <a16:creationId xmlns:a16="http://schemas.microsoft.com/office/drawing/2014/main" xmlns="" id="{B95979AA-53EC-405B-8861-474754DC0E0B}"/>
                </a:ext>
              </a:extLst>
            </p:cNvPr>
            <p:cNvSpPr/>
            <p:nvPr/>
          </p:nvSpPr>
          <p:spPr>
            <a:xfrm>
              <a:off x="6206060" y="1044824"/>
              <a:ext cx="1966340" cy="1328780"/>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b="1" kern="0" dirty="0">
                  <a:solidFill>
                    <a:srgbClr val="000000"/>
                  </a:solidFill>
                  <a:latin typeface="Century Gothic"/>
                  <a:ea typeface="Lato" panose="020F0502020204030203" pitchFamily="34" charset="0"/>
                  <a:cs typeface="Century Gothic"/>
                  <a:sym typeface="Arial"/>
                </a:rPr>
                <a:t>Tip! </a:t>
              </a:r>
              <a:r>
                <a:rPr lang="en-GB" sz="1600" kern="0" dirty="0">
                  <a:solidFill>
                    <a:srgbClr val="000000"/>
                  </a:solidFill>
                  <a:latin typeface="Century Gothic"/>
                  <a:ea typeface="Lato" panose="020F0502020204030203" pitchFamily="34" charset="0"/>
                  <a:cs typeface="Century Gothic"/>
                  <a:sym typeface="Arial"/>
                </a:rPr>
                <a:t>It should be for adults and children. </a:t>
              </a:r>
              <a:endParaRPr lang="en-GB" sz="1600" b="1" kern="0" dirty="0">
                <a:solidFill>
                  <a:srgbClr val="000000"/>
                </a:solidFill>
                <a:latin typeface="Century Gothic"/>
                <a:ea typeface="Lato" panose="020F0502020204030203" pitchFamily="34" charset="0"/>
                <a:cs typeface="Century Gothic"/>
                <a:sym typeface="Arial"/>
              </a:endParaRPr>
            </a:p>
          </p:txBody>
        </p:sp>
      </p:grpSp>
    </p:spTree>
    <p:extLst>
      <p:ext uri="{BB962C8B-B14F-4D97-AF65-F5344CB8AC3E}">
        <p14:creationId xmlns:p14="http://schemas.microsoft.com/office/powerpoint/2010/main" val="20705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fade">
                                      <p:cBhvr>
                                        <p:cTn id="32" dur="500"/>
                                        <p:tgtEl>
                                          <p:spTgt spid="921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9220"/>
                                        </p:tgtEl>
                                        <p:attrNameLst>
                                          <p:attrName>style.visibility</p:attrName>
                                        </p:attrNameLst>
                                      </p:cBhvr>
                                      <p:to>
                                        <p:strVal val="visible"/>
                                      </p:to>
                                    </p:set>
                                    <p:animEffect transition="in" filter="fade">
                                      <p:cBhvr>
                                        <p:cTn id="41" dur="500"/>
                                        <p:tgtEl>
                                          <p:spTgt spid="9220"/>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par>
                                <p:cTn id="51" presetID="10"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0504" y="4795935"/>
            <a:ext cx="1228485" cy="121875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p:cNvSpPr/>
          <p:nvPr/>
        </p:nvSpPr>
        <p:spPr>
          <a:xfrm>
            <a:off x="1115616" y="1845382"/>
            <a:ext cx="7263928" cy="3960440"/>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panose="020B0502020202020204" pitchFamily="34" charset="0"/>
            </a:endParaRPr>
          </a:p>
        </p:txBody>
      </p:sp>
      <p:sp>
        <p:nvSpPr>
          <p:cNvPr id="2" name="Title 1"/>
          <p:cNvSpPr>
            <a:spLocks noGrp="1"/>
          </p:cNvSpPr>
          <p:nvPr>
            <p:ph type="title"/>
          </p:nvPr>
        </p:nvSpPr>
        <p:spPr>
          <a:xfrm>
            <a:off x="457200" y="274638"/>
            <a:ext cx="8229600" cy="1143000"/>
          </a:xfrm>
        </p:spPr>
        <p:txBody>
          <a:bodyPr anchor="t">
            <a:normAutofit/>
          </a:bodyPr>
          <a:lstStyle/>
          <a:p>
            <a:pPr algn="l"/>
            <a:r>
              <a:rPr lang="en-GB" sz="2600" b="1" dirty="0">
                <a:latin typeface="Century Gothic" panose="020B0502020202020204" pitchFamily="34" charset="0"/>
              </a:rPr>
              <a:t>Our learning journey for this week!</a:t>
            </a:r>
          </a:p>
        </p:txBody>
      </p:sp>
      <p:sp>
        <p:nvSpPr>
          <p:cNvPr id="5" name="Slide Number Placeholder 4"/>
          <p:cNvSpPr>
            <a:spLocks noGrp="1"/>
          </p:cNvSpPr>
          <p:nvPr>
            <p:ph type="sldNum" sz="quarter" idx="12"/>
          </p:nvPr>
        </p:nvSpPr>
        <p:spPr>
          <a:xfrm>
            <a:off x="6553200" y="6356350"/>
            <a:ext cx="2133600" cy="365125"/>
          </a:xfrm>
        </p:spPr>
        <p:txBody>
          <a:bodyPr/>
          <a:lstStyle/>
          <a:p>
            <a:fld id="{49D63AC7-FC0B-4B89-BF66-6B825E62591F}" type="slidenum">
              <a:rPr lang="en-GB" smtClean="0">
                <a:latin typeface="Century Gothic" panose="020B0502020202020204" pitchFamily="34" charset="0"/>
              </a:rPr>
              <a:pPr/>
              <a:t>19</a:t>
            </a:fld>
            <a:endParaRPr lang="en-GB" dirty="0">
              <a:latin typeface="Century Gothic" panose="020B0502020202020204" pitchFamily="34" charset="0"/>
            </a:endParaRPr>
          </a:p>
        </p:txBody>
      </p:sp>
      <p:pic>
        <p:nvPicPr>
          <p:cNvPr id="1026" name="Picture 2" descr="http://www.thehiveinsight.com/wp-content/themes/tsu/css/images/signs-right-start.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1248455"/>
            <a:ext cx="1431618" cy="1247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4888" y="1772816"/>
            <a:ext cx="1809080" cy="253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1" name="Oval 10"/>
          <p:cNvSpPr/>
          <p:nvPr/>
        </p:nvSpPr>
        <p:spPr>
          <a:xfrm>
            <a:off x="2479497" y="1096822"/>
            <a:ext cx="1804471" cy="1651322"/>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It’s not all about money…</a:t>
            </a:r>
          </a:p>
        </p:txBody>
      </p:sp>
      <p:sp>
        <p:nvSpPr>
          <p:cNvPr id="21" name="Rectangle 20"/>
          <p:cNvSpPr/>
          <p:nvPr/>
        </p:nvSpPr>
        <p:spPr>
          <a:xfrm>
            <a:off x="4755417" y="1752491"/>
            <a:ext cx="2018538" cy="287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2" name="Rectangle 21"/>
          <p:cNvSpPr/>
          <p:nvPr/>
        </p:nvSpPr>
        <p:spPr>
          <a:xfrm>
            <a:off x="4788025" y="3164535"/>
            <a:ext cx="1862568" cy="32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2" name="Rectangle 11"/>
          <p:cNvSpPr/>
          <p:nvPr/>
        </p:nvSpPr>
        <p:spPr>
          <a:xfrm>
            <a:off x="4751147" y="1123633"/>
            <a:ext cx="2023300"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Why are we talking about this?</a:t>
            </a:r>
          </a:p>
        </p:txBody>
      </p:sp>
      <p:sp>
        <p:nvSpPr>
          <p:cNvPr id="19" name="Rectangle 18"/>
          <p:cNvSpPr/>
          <p:nvPr/>
        </p:nvSpPr>
        <p:spPr>
          <a:xfrm>
            <a:off x="5149150" y="5051024"/>
            <a:ext cx="1944216"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Vote!</a:t>
            </a:r>
          </a:p>
        </p:txBody>
      </p:sp>
      <p:sp>
        <p:nvSpPr>
          <p:cNvPr id="17" name="Rectangle 16"/>
          <p:cNvSpPr/>
          <p:nvPr/>
        </p:nvSpPr>
        <p:spPr>
          <a:xfrm>
            <a:off x="2280311" y="3000648"/>
            <a:ext cx="1895861"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How can people be more giving? </a:t>
            </a:r>
          </a:p>
        </p:txBody>
      </p:sp>
      <p:sp>
        <p:nvSpPr>
          <p:cNvPr id="20" name="Oval 19"/>
          <p:cNvSpPr/>
          <p:nvPr/>
        </p:nvSpPr>
        <p:spPr>
          <a:xfrm>
            <a:off x="4716016" y="2668562"/>
            <a:ext cx="2304256"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If I were a millionaire…</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8"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16" name="Picture 15"/>
          <p:cNvPicPr>
            <a:picLocks noChangeAspect="1"/>
          </p:cNvPicPr>
          <p:nvPr/>
        </p:nvPicPr>
        <p:blipFill>
          <a:blip r:embed="rId5"/>
          <a:stretch>
            <a:fillRect/>
          </a:stretch>
        </p:blipFill>
        <p:spPr>
          <a:xfrm>
            <a:off x="7989844" y="274638"/>
            <a:ext cx="871804" cy="877900"/>
          </a:xfrm>
          <a:prstGeom prst="rect">
            <a:avLst/>
          </a:prstGeom>
        </p:spPr>
      </p:pic>
      <p:sp>
        <p:nvSpPr>
          <p:cNvPr id="30" name="Oval 29">
            <a:extLst>
              <a:ext uri="{FF2B5EF4-FFF2-40B4-BE49-F238E27FC236}">
                <a16:creationId xmlns:a16="http://schemas.microsoft.com/office/drawing/2014/main" xmlns="" id="{B1CDC8F9-3B29-4F67-A1E4-B00342B3C06F}"/>
              </a:ext>
            </a:extLst>
          </p:cNvPr>
          <p:cNvSpPr/>
          <p:nvPr/>
        </p:nvSpPr>
        <p:spPr>
          <a:xfrm>
            <a:off x="2280310" y="4734413"/>
            <a:ext cx="1895861" cy="1438875"/>
          </a:xfrm>
          <a:prstGeom prst="ellipse">
            <a:avLst/>
          </a:prstGeom>
          <a:solidFill>
            <a:srgbClr val="F9ADB3"/>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Call to Action</a:t>
            </a:r>
          </a:p>
        </p:txBody>
      </p:sp>
      <p:pic>
        <p:nvPicPr>
          <p:cNvPr id="32" name="Picture 31">
            <a:extLst>
              <a:ext uri="{FF2B5EF4-FFF2-40B4-BE49-F238E27FC236}">
                <a16:creationId xmlns:a16="http://schemas.microsoft.com/office/drawing/2014/main" xmlns="" id="{249881F0-66F4-435B-B571-E0CCEAA5761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58515" y="4413378"/>
            <a:ext cx="993753" cy="1967950"/>
          </a:xfrm>
          <a:prstGeom prst="rect">
            <a:avLst/>
          </a:prstGeom>
        </p:spPr>
      </p:pic>
      <p:pic>
        <p:nvPicPr>
          <p:cNvPr id="23" name="Picture 22">
            <a:extLst>
              <a:ext uri="{FF2B5EF4-FFF2-40B4-BE49-F238E27FC236}">
                <a16:creationId xmlns:a16="http://schemas.microsoft.com/office/drawing/2014/main" xmlns="" id="{EF56D055-5986-437E-9A48-11439AFCE10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35321" y="1059325"/>
            <a:ext cx="654377" cy="980728"/>
          </a:xfrm>
          <a:prstGeom prst="rect">
            <a:avLst/>
          </a:prstGeom>
        </p:spPr>
      </p:pic>
      <p:pic>
        <p:nvPicPr>
          <p:cNvPr id="24" name="Picture 23">
            <a:extLst>
              <a:ext uri="{FF2B5EF4-FFF2-40B4-BE49-F238E27FC236}">
                <a16:creationId xmlns:a16="http://schemas.microsoft.com/office/drawing/2014/main" xmlns="" id="{30FAA45A-6C40-4DD6-AF0B-1EEC3656530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85720">
            <a:off x="2116574" y="2718062"/>
            <a:ext cx="499626" cy="595324"/>
          </a:xfrm>
          <a:prstGeom prst="rect">
            <a:avLst/>
          </a:prstGeom>
        </p:spPr>
      </p:pic>
      <p:pic>
        <p:nvPicPr>
          <p:cNvPr id="25" name="Picture 24">
            <a:extLst>
              <a:ext uri="{FF2B5EF4-FFF2-40B4-BE49-F238E27FC236}">
                <a16:creationId xmlns:a16="http://schemas.microsoft.com/office/drawing/2014/main" xmlns="" id="{C7DA9344-80C2-4AD3-BD90-E1590C1214D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18533" y="1030809"/>
            <a:ext cx="993753" cy="956220"/>
          </a:xfrm>
          <a:prstGeom prst="rect">
            <a:avLst/>
          </a:prstGeom>
        </p:spPr>
      </p:pic>
      <p:pic>
        <p:nvPicPr>
          <p:cNvPr id="27" name="Picture Placeholder 5">
            <a:hlinkClick r:id="rId10"/>
            <a:extLst>
              <a:ext uri="{FF2B5EF4-FFF2-40B4-BE49-F238E27FC236}">
                <a16:creationId xmlns:a16="http://schemas.microsoft.com/office/drawing/2014/main" xmlns="" id="{1752A892-E633-4B8C-8B54-CFFC74479D1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241626" y="2018655"/>
            <a:ext cx="1575841" cy="1131047"/>
          </a:xfrm>
          <a:prstGeom prst="rect">
            <a:avLst/>
          </a:prstGeom>
          <a:ln w="19050">
            <a:solidFill>
              <a:srgbClr val="6088EF"/>
            </a:solidFill>
          </a:ln>
        </p:spPr>
      </p:pic>
      <p:pic>
        <p:nvPicPr>
          <p:cNvPr id="28" name="Picture 2" descr="Image result for donating money">
            <a:extLst>
              <a:ext uri="{FF2B5EF4-FFF2-40B4-BE49-F238E27FC236}">
                <a16:creationId xmlns:a16="http://schemas.microsoft.com/office/drawing/2014/main" xmlns="" id="{99DBB2BB-BD57-477F-A632-94169354B076}"/>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49763" y="4036275"/>
            <a:ext cx="1751102" cy="1164706"/>
          </a:xfrm>
          <a:prstGeom prst="rect">
            <a:avLst/>
          </a:prstGeom>
          <a:noFill/>
          <a:ln w="19050">
            <a:solidFill>
              <a:srgbClr val="6088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48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5">
            <a:extLst>
              <a:ext uri="{FF2B5EF4-FFF2-40B4-BE49-F238E27FC236}">
                <a16:creationId xmlns:a16="http://schemas.microsoft.com/office/drawing/2014/main" xmlns="" id="{A4101DAD-FDF3-4B5E-9136-3DE893D178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10748" y="1496708"/>
            <a:ext cx="5472608" cy="3927921"/>
          </a:xfrm>
          <a:prstGeom prst="rect">
            <a:avLst/>
          </a:prstGeom>
        </p:spPr>
      </p:pic>
      <p:pic>
        <p:nvPicPr>
          <p:cNvPr id="11" name="Picture 10">
            <a:extLst>
              <a:ext uri="{FF2B5EF4-FFF2-40B4-BE49-F238E27FC236}">
                <a16:creationId xmlns:a16="http://schemas.microsoft.com/office/drawing/2014/main" xmlns="" id="{DFB42C07-4370-4D77-85D2-75DF1B9F869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557" y="5229508"/>
            <a:ext cx="8928990" cy="1514855"/>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2</a:t>
            </a:fld>
            <a:endParaRPr lang="en-GB" dirty="0">
              <a:latin typeface="Century Gothic" panose="020B0502020202020204" pitchFamily="34" charset="0"/>
            </a:endParaRPr>
          </a:p>
        </p:txBody>
      </p:sp>
      <p:sp>
        <p:nvSpPr>
          <p:cNvPr id="7" name="Shape 96"/>
          <p:cNvSpPr txBox="1">
            <a:spLocks/>
          </p:cNvSpPr>
          <p:nvPr/>
        </p:nvSpPr>
        <p:spPr>
          <a:xfrm>
            <a:off x="727544" y="302482"/>
            <a:ext cx="7639016" cy="103483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3400" b="1" dirty="0">
                <a:latin typeface="Century Gothic" panose="020B0502020202020204" pitchFamily="34" charset="0"/>
                <a:ea typeface="Lato"/>
                <a:cs typeface="Lato"/>
                <a:sym typeface="Lato"/>
              </a:rPr>
              <a:t>Do </a:t>
            </a:r>
            <a:r>
              <a:rPr lang="en-GB" sz="3400" b="1" dirty="0">
                <a:solidFill>
                  <a:srgbClr val="EF3340"/>
                </a:solidFill>
                <a:latin typeface="Century Gothic" panose="020B0502020202020204" pitchFamily="34" charset="0"/>
                <a:ea typeface="Lato"/>
                <a:cs typeface="Lato"/>
                <a:sym typeface="Lato"/>
              </a:rPr>
              <a:t>rich</a:t>
            </a:r>
            <a:r>
              <a:rPr lang="en-GB" sz="3400" b="1" dirty="0">
                <a:latin typeface="Century Gothic" panose="020B0502020202020204" pitchFamily="34" charset="0"/>
                <a:ea typeface="Lato"/>
                <a:cs typeface="Lato"/>
                <a:sym typeface="Lato"/>
              </a:rPr>
              <a:t> people give enough </a:t>
            </a:r>
          </a:p>
          <a:p>
            <a:pPr marL="0" indent="0" algn="ctr">
              <a:spcBef>
                <a:spcPts val="0"/>
              </a:spcBef>
              <a:buClr>
                <a:srgbClr val="97E8D7"/>
              </a:buClr>
              <a:buSzPct val="25000"/>
              <a:buFont typeface="Arial"/>
              <a:buNone/>
            </a:pPr>
            <a:r>
              <a:rPr lang="en-GB" sz="3400" b="1" dirty="0">
                <a:latin typeface="Century Gothic" panose="020B0502020202020204" pitchFamily="34" charset="0"/>
                <a:ea typeface="Lato"/>
                <a:cs typeface="Lato"/>
                <a:sym typeface="Lato"/>
              </a:rPr>
              <a:t>money</a:t>
            </a:r>
            <a:r>
              <a:rPr lang="en-GB" sz="3400" b="1" dirty="0">
                <a:solidFill>
                  <a:srgbClr val="EF3340"/>
                </a:solidFill>
                <a:latin typeface="Century Gothic" panose="020B0502020202020204" pitchFamily="34" charset="0"/>
                <a:ea typeface="Lato"/>
                <a:cs typeface="Lato"/>
                <a:sym typeface="Lato"/>
              </a:rPr>
              <a:t> </a:t>
            </a:r>
            <a:r>
              <a:rPr lang="en-GB" sz="3400" b="1" dirty="0">
                <a:latin typeface="Century Gothic" panose="020B0502020202020204" pitchFamily="34" charset="0"/>
                <a:ea typeface="Lato"/>
                <a:cs typeface="Lato"/>
                <a:sym typeface="Lato"/>
              </a:rPr>
              <a:t>to </a:t>
            </a:r>
            <a:r>
              <a:rPr lang="en-GB" sz="3400" b="1" dirty="0">
                <a:solidFill>
                  <a:srgbClr val="EF3340"/>
                </a:solidFill>
                <a:latin typeface="Century Gothic" panose="020B0502020202020204" pitchFamily="34" charset="0"/>
                <a:ea typeface="Lato"/>
                <a:cs typeface="Lato"/>
                <a:sym typeface="Lato"/>
              </a:rPr>
              <a:t>charity</a:t>
            </a:r>
            <a:r>
              <a:rPr lang="en-GB" sz="3400" b="1" dirty="0">
                <a:latin typeface="Century Gothic" panose="020B0502020202020204" pitchFamily="34" charset="0"/>
                <a:ea typeface="Lato"/>
                <a:cs typeface="Lato"/>
                <a:sym typeface="Lato"/>
              </a:rPr>
              <a:t>?</a:t>
            </a: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12" name="Picture 11"/>
          <p:cNvPicPr>
            <a:picLocks noChangeAspect="1"/>
          </p:cNvPicPr>
          <p:nvPr/>
        </p:nvPicPr>
        <p:blipFill>
          <a:blip r:embed="rId5"/>
          <a:stretch>
            <a:fillRect/>
          </a:stretch>
        </p:blipFill>
        <p:spPr>
          <a:xfrm>
            <a:off x="7988526" y="332656"/>
            <a:ext cx="871804" cy="877900"/>
          </a:xfrm>
          <a:prstGeom prst="rect">
            <a:avLst/>
          </a:prstGeom>
        </p:spPr>
      </p:pic>
      <p:grpSp>
        <p:nvGrpSpPr>
          <p:cNvPr id="13" name="Group 12">
            <a:extLst>
              <a:ext uri="{FF2B5EF4-FFF2-40B4-BE49-F238E27FC236}">
                <a16:creationId xmlns:a16="http://schemas.microsoft.com/office/drawing/2014/main" xmlns="" id="{815A3274-BD52-46FF-B2BD-479D4E27F704}"/>
              </a:ext>
            </a:extLst>
          </p:cNvPr>
          <p:cNvGrpSpPr/>
          <p:nvPr/>
        </p:nvGrpSpPr>
        <p:grpSpPr>
          <a:xfrm>
            <a:off x="5997193" y="4036414"/>
            <a:ext cx="2535247" cy="1529978"/>
            <a:chOff x="6206060" y="1044824"/>
            <a:chExt cx="1966340" cy="1328780"/>
          </a:xfrm>
        </p:grpSpPr>
        <p:sp>
          <p:nvSpPr>
            <p:cNvPr id="14" name="Rectangle: Rounded Corners 16">
              <a:extLst>
                <a:ext uri="{FF2B5EF4-FFF2-40B4-BE49-F238E27FC236}">
                  <a16:creationId xmlns:a16="http://schemas.microsoft.com/office/drawing/2014/main" xmlns="" id="{6F730EB9-9D8B-4E4F-8A93-3F904CCD2782}"/>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15" name="Rectangle: Rounded Corners 18">
              <a:extLst>
                <a:ext uri="{FF2B5EF4-FFF2-40B4-BE49-F238E27FC236}">
                  <a16:creationId xmlns:a16="http://schemas.microsoft.com/office/drawing/2014/main" xmlns="" id="{901445A1-8B7B-4056-971F-0B5192324A0E}"/>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This week we are working with UNICEF UK, a children’s charity, who really want to hear your views!</a:t>
              </a:r>
            </a:p>
          </p:txBody>
        </p:sp>
      </p:grpSp>
    </p:spTree>
    <p:extLst>
      <p:ext uri="{BB962C8B-B14F-4D97-AF65-F5344CB8AC3E}">
        <p14:creationId xmlns:p14="http://schemas.microsoft.com/office/powerpoint/2010/main" val="228942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3" name="Right Triangle 32"/>
          <p:cNvSpPr/>
          <p:nvPr/>
        </p:nvSpPr>
        <p:spPr>
          <a:xfrm flipH="1">
            <a:off x="175612" y="183883"/>
            <a:ext cx="8860880" cy="6510124"/>
          </a:xfrm>
          <a:prstGeom prst="rtTriangle">
            <a:avLst/>
          </a:prstGeom>
          <a:solidFill>
            <a:srgbClr val="6088EF">
              <a:alpha val="20000"/>
            </a:srgbClr>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ight Triangle 43"/>
          <p:cNvSpPr/>
          <p:nvPr/>
        </p:nvSpPr>
        <p:spPr>
          <a:xfrm rot="10800000" flipH="1">
            <a:off x="157338" y="183883"/>
            <a:ext cx="8860880" cy="6510124"/>
          </a:xfrm>
          <a:prstGeom prst="rtTriangle">
            <a:avLst/>
          </a:prstGeom>
          <a:solidFill>
            <a:srgbClr val="EF3340">
              <a:alpha val="20000"/>
            </a:srgbClr>
          </a:solidFill>
          <a:ln>
            <a:solidFill>
              <a:srgbClr val="4F7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Shape 110"/>
          <p:cNvSpPr txBox="1">
            <a:spLocks noGrp="1"/>
          </p:cNvSpPr>
          <p:nvPr>
            <p:ph type="sldNum" idx="12"/>
          </p:nvPr>
        </p:nvSpPr>
        <p:spPr>
          <a:xfrm>
            <a:off x="7703820" y="6369182"/>
            <a:ext cx="982979" cy="35229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Lato" panose="020F0502020204030203" pitchFamily="34" charset="0"/>
                <a:ea typeface="Lato" panose="020F0502020204030203" pitchFamily="34" charset="0"/>
                <a:cs typeface="Lato" panose="020F0502020204030203" pitchFamily="34" charset="0"/>
                <a:sym typeface="Calibri"/>
              </a:rPr>
              <a:t>20</a:t>
            </a:fld>
            <a:endParaRPr lang="en-GB" sz="1200" dirty="0">
              <a:solidFill>
                <a:srgbClr val="888888"/>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114" name="Shape 114"/>
          <p:cNvSpPr/>
          <p:nvPr/>
        </p:nvSpPr>
        <p:spPr>
          <a:xfrm>
            <a:off x="2023353" y="352608"/>
            <a:ext cx="5601826"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Call to Action!</a:t>
            </a: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15090" t="14911" r="15124" b="15268"/>
          <a:stretch/>
        </p:blipFill>
        <p:spPr>
          <a:xfrm>
            <a:off x="284108" y="257528"/>
            <a:ext cx="1672334" cy="1673157"/>
          </a:xfrm>
          <a:prstGeom prst="ellipse">
            <a:avLst/>
          </a:prstGeom>
        </p:spPr>
      </p:pic>
      <p:grpSp>
        <p:nvGrpSpPr>
          <p:cNvPr id="45" name="Group 44"/>
          <p:cNvGrpSpPr/>
          <p:nvPr/>
        </p:nvGrpSpPr>
        <p:grpSpPr>
          <a:xfrm>
            <a:off x="1120275" y="6121339"/>
            <a:ext cx="1259118" cy="460228"/>
            <a:chOff x="105060" y="1931157"/>
            <a:chExt cx="2360114" cy="1967401"/>
          </a:xfrm>
        </p:grpSpPr>
        <p:sp>
          <p:nvSpPr>
            <p:cNvPr id="46" name="Rectangle: Rounded Corners 45"/>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47" name="Rectangle: Rounded Corners 46"/>
            <p:cNvSpPr/>
            <p:nvPr/>
          </p:nvSpPr>
          <p:spPr>
            <a:xfrm>
              <a:off x="105060" y="1931157"/>
              <a:ext cx="2360114" cy="1967401"/>
            </a:xfrm>
            <a:prstGeom prst="roundRect">
              <a:avLst/>
            </a:prstGeom>
            <a:solidFill>
              <a:srgbClr val="80A0F2">
                <a:alpha val="30000"/>
              </a:srgbClr>
            </a:solidFill>
            <a:ln>
              <a:solidFill>
                <a:srgbClr val="F25C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800" b="1" dirty="0">
                  <a:solidFill>
                    <a:schemeClr val="tx1"/>
                  </a:solidFill>
                  <a:latin typeface="Century Gothic" panose="020B0502020202020204" pitchFamily="34" charset="0"/>
                  <a:ea typeface="Lato" panose="020F0502020204030203" pitchFamily="34" charset="0"/>
                  <a:cs typeface="Lato" panose="020F0502020204030203" pitchFamily="34" charset="0"/>
                </a:rPr>
                <a:t>Big idea</a:t>
              </a:r>
            </a:p>
          </p:txBody>
        </p:sp>
      </p:grpSp>
      <p:grpSp>
        <p:nvGrpSpPr>
          <p:cNvPr id="48" name="Group 47"/>
          <p:cNvGrpSpPr/>
          <p:nvPr/>
        </p:nvGrpSpPr>
        <p:grpSpPr>
          <a:xfrm>
            <a:off x="6732240" y="277546"/>
            <a:ext cx="1386866" cy="460228"/>
            <a:chOff x="105060" y="1931157"/>
            <a:chExt cx="2360114" cy="1967401"/>
          </a:xfrm>
        </p:grpSpPr>
        <p:sp>
          <p:nvSpPr>
            <p:cNvPr id="49" name="Rectangle: Rounded Corners 48"/>
            <p:cNvSpPr/>
            <p:nvPr/>
          </p:nvSpPr>
          <p:spPr>
            <a:xfrm>
              <a:off x="105060" y="1931157"/>
              <a:ext cx="2360114" cy="1967401"/>
            </a:xfrm>
            <a:prstGeom prst="roundRect">
              <a:avLst/>
            </a:prstGeom>
            <a:solidFill>
              <a:schemeClr val="bg1"/>
            </a:solidFill>
            <a:ln>
              <a:solidFill>
                <a:srgbClr val="39CBCB"/>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8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50" name="Rectangle: Rounded Corners 49"/>
            <p:cNvSpPr/>
            <p:nvPr/>
          </p:nvSpPr>
          <p:spPr>
            <a:xfrm>
              <a:off x="105060" y="1931157"/>
              <a:ext cx="2360114" cy="1967401"/>
            </a:xfrm>
            <a:prstGeom prst="roundRect">
              <a:avLst/>
            </a:prstGeom>
            <a:solidFill>
              <a:srgbClr val="80A0F2">
                <a:alpha val="30000"/>
              </a:srgbClr>
            </a:solidFill>
            <a:ln>
              <a:solidFill>
                <a:srgbClr val="F25C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800" b="1" dirty="0">
                  <a:solidFill>
                    <a:schemeClr val="tx1"/>
                  </a:solidFill>
                  <a:latin typeface="Century Gothic" panose="020B0502020202020204" pitchFamily="34" charset="0"/>
                  <a:ea typeface="Lato" panose="020F0502020204030203" pitchFamily="34" charset="0"/>
                  <a:cs typeface="Lato" panose="020F0502020204030203" pitchFamily="34" charset="0"/>
                </a:rPr>
                <a:t>Quick idea</a:t>
              </a:r>
            </a:p>
          </p:txBody>
        </p:sp>
      </p:grpSp>
      <p:sp>
        <p:nvSpPr>
          <p:cNvPr id="24" name="Rectangle 2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©VotesForSchools2018</a:t>
            </a:r>
          </a:p>
        </p:txBody>
      </p:sp>
      <p:sp>
        <p:nvSpPr>
          <p:cNvPr id="29" name="Cloud 28"/>
          <p:cNvSpPr/>
          <p:nvPr/>
        </p:nvSpPr>
        <p:spPr>
          <a:xfrm>
            <a:off x="1692093" y="800921"/>
            <a:ext cx="4896132" cy="2596977"/>
          </a:xfrm>
          <a:prstGeom prst="cloud">
            <a:avLst/>
          </a:prstGeom>
          <a:solidFill>
            <a:schemeClr val="tx2">
              <a:lumMod val="20000"/>
              <a:lumOff val="80000"/>
            </a:schemeClr>
          </a:solidFill>
          <a:ln>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ea typeface="Lato" panose="020F0502020204030203" pitchFamily="34" charset="0"/>
                <a:cs typeface="Lato" panose="020F0502020204030203" pitchFamily="34" charset="0"/>
              </a:rPr>
              <a:t>Watch Soccer Aid!</a:t>
            </a:r>
          </a:p>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You can watch the game live on Sunday 10</a:t>
            </a:r>
            <a:r>
              <a:rPr lang="en-GB" baseline="30000" dirty="0">
                <a:solidFill>
                  <a:schemeClr val="tx1"/>
                </a:solidFill>
                <a:latin typeface="Century Gothic" panose="020B0502020202020204" pitchFamily="34" charset="0"/>
                <a:ea typeface="Lato" panose="020F0502020204030203" pitchFamily="34" charset="0"/>
                <a:cs typeface="Lato" panose="020F0502020204030203" pitchFamily="34" charset="0"/>
              </a:rPr>
              <a:t>th</a:t>
            </a: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 June from 8pm. You could even go to the match yourself! Tickets are on sale </a:t>
            </a: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hlinkClick r:id="rId4"/>
              </a:rPr>
              <a:t>here</a:t>
            </a: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grpSp>
        <p:nvGrpSpPr>
          <p:cNvPr id="31" name="Group 30"/>
          <p:cNvGrpSpPr/>
          <p:nvPr/>
        </p:nvGrpSpPr>
        <p:grpSpPr>
          <a:xfrm>
            <a:off x="2023353" y="3179938"/>
            <a:ext cx="6435710" cy="3389602"/>
            <a:chOff x="4390043" y="2616250"/>
            <a:chExt cx="4677014" cy="2588014"/>
          </a:xfrm>
        </p:grpSpPr>
        <p:sp>
          <p:nvSpPr>
            <p:cNvPr id="38" name="Cloud 37"/>
            <p:cNvSpPr/>
            <p:nvPr/>
          </p:nvSpPr>
          <p:spPr>
            <a:xfrm>
              <a:off x="4390043" y="2616252"/>
              <a:ext cx="4677014" cy="2588012"/>
            </a:xfrm>
            <a:prstGeom prst="cloud">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9" name="Cloud 38"/>
            <p:cNvSpPr/>
            <p:nvPr/>
          </p:nvSpPr>
          <p:spPr>
            <a:xfrm>
              <a:off x="4390043" y="2616250"/>
              <a:ext cx="4677014" cy="2588012"/>
            </a:xfrm>
            <a:prstGeom prst="cloud">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solidFill>
                    <a:schemeClr val="tx1"/>
                  </a:solidFill>
                  <a:latin typeface="Century Gothic" charset="0"/>
                  <a:ea typeface="Century Gothic" charset="0"/>
                  <a:cs typeface="Century Gothic" charset="0"/>
                </a:rPr>
                <a:t>Fundraise for Soccer Aid:</a:t>
              </a:r>
            </a:p>
            <a:p>
              <a:pPr algn="ctr"/>
              <a:r>
                <a:rPr lang="en-GB" dirty="0">
                  <a:solidFill>
                    <a:schemeClr val="tx1"/>
                  </a:solidFill>
                  <a:latin typeface="Century Gothic" charset="0"/>
                  <a:ea typeface="Century Gothic" charset="0"/>
                  <a:cs typeface="Century Gothic" charset="0"/>
                </a:rPr>
                <a:t>Raise money through The Playground Challenge! Design a creative and fun football-themed obstacle course, publicise the event and get people to sponsor you to complete it! Find out more ways to get involved in Soccer Aid 2018 by clicking </a:t>
              </a:r>
              <a:r>
                <a:rPr lang="en-GB" dirty="0">
                  <a:solidFill>
                    <a:schemeClr val="tx1"/>
                  </a:solidFill>
                  <a:latin typeface="Century Gothic" charset="0"/>
                  <a:ea typeface="Century Gothic" charset="0"/>
                  <a:cs typeface="Century Gothic" charset="0"/>
                  <a:hlinkClick r:id="rId5"/>
                </a:rPr>
                <a:t>here</a:t>
              </a:r>
              <a:r>
                <a:rPr lang="en-GB" dirty="0">
                  <a:solidFill>
                    <a:schemeClr val="tx1"/>
                  </a:solidFill>
                  <a:latin typeface="Century Gothic" charset="0"/>
                  <a:ea typeface="Century Gothic" charset="0"/>
                  <a:cs typeface="Century Gothic" charset="0"/>
                </a:rPr>
                <a:t>. </a:t>
              </a:r>
            </a:p>
          </p:txBody>
        </p:sp>
      </p:grpSp>
      <p:pic>
        <p:nvPicPr>
          <p:cNvPr id="19" name="Picture 18">
            <a:extLst>
              <a:ext uri="{FF2B5EF4-FFF2-40B4-BE49-F238E27FC236}">
                <a16:creationId xmlns:a16="http://schemas.microsoft.com/office/drawing/2014/main" xmlns="" id="{C1FBECEF-1C74-4366-BBC9-1A857EF4641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43281" y="5098821"/>
            <a:ext cx="1757411" cy="1537967"/>
          </a:xfrm>
          <a:prstGeom prst="rect">
            <a:avLst/>
          </a:prstGeom>
        </p:spPr>
      </p:pic>
      <p:pic>
        <p:nvPicPr>
          <p:cNvPr id="20" name="Picture 19">
            <a:extLst>
              <a:ext uri="{FF2B5EF4-FFF2-40B4-BE49-F238E27FC236}">
                <a16:creationId xmlns:a16="http://schemas.microsoft.com/office/drawing/2014/main" xmlns="" id="{2F669489-2C1D-40A0-A4FD-8BEEDEDC24B9}"/>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6019670" y="1227169"/>
            <a:ext cx="2447487" cy="1301845"/>
          </a:xfrm>
          <a:prstGeom prst="rect">
            <a:avLst/>
          </a:prstGeom>
        </p:spPr>
      </p:pic>
      <p:pic>
        <p:nvPicPr>
          <p:cNvPr id="21" name="Picture 20">
            <a:extLst>
              <a:ext uri="{FF2B5EF4-FFF2-40B4-BE49-F238E27FC236}">
                <a16:creationId xmlns:a16="http://schemas.microsoft.com/office/drawing/2014/main" xmlns="" id="{2C35EA31-4390-45FD-ACFD-E5630F03C4B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69119" y="4014936"/>
            <a:ext cx="1990157" cy="1818417"/>
          </a:xfrm>
          <a:prstGeom prst="rect">
            <a:avLst/>
          </a:prstGeom>
        </p:spPr>
      </p:pic>
    </p:spTree>
    <p:extLst>
      <p:ext uri="{BB962C8B-B14F-4D97-AF65-F5344CB8AC3E}">
        <p14:creationId xmlns:p14="http://schemas.microsoft.com/office/powerpoint/2010/main" val="1018563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0504" y="4795935"/>
            <a:ext cx="1228485" cy="121875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p:cNvSpPr/>
          <p:nvPr/>
        </p:nvSpPr>
        <p:spPr>
          <a:xfrm>
            <a:off x="1115616" y="1845382"/>
            <a:ext cx="7263928" cy="3960440"/>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panose="020B0502020202020204" pitchFamily="34" charset="0"/>
            </a:endParaRPr>
          </a:p>
        </p:txBody>
      </p:sp>
      <p:sp>
        <p:nvSpPr>
          <p:cNvPr id="2" name="Title 1"/>
          <p:cNvSpPr>
            <a:spLocks noGrp="1"/>
          </p:cNvSpPr>
          <p:nvPr>
            <p:ph type="title"/>
          </p:nvPr>
        </p:nvSpPr>
        <p:spPr>
          <a:xfrm>
            <a:off x="457200" y="274638"/>
            <a:ext cx="8229600" cy="1143000"/>
          </a:xfrm>
        </p:spPr>
        <p:txBody>
          <a:bodyPr anchor="t">
            <a:normAutofit/>
          </a:bodyPr>
          <a:lstStyle/>
          <a:p>
            <a:pPr algn="l"/>
            <a:r>
              <a:rPr lang="en-GB" sz="2600" b="1" dirty="0">
                <a:latin typeface="Century Gothic" panose="020B0502020202020204" pitchFamily="34" charset="0"/>
              </a:rPr>
              <a:t>Our learning journey for this week!</a:t>
            </a:r>
          </a:p>
        </p:txBody>
      </p:sp>
      <p:sp>
        <p:nvSpPr>
          <p:cNvPr id="5" name="Slide Number Placeholder 4"/>
          <p:cNvSpPr>
            <a:spLocks noGrp="1"/>
          </p:cNvSpPr>
          <p:nvPr>
            <p:ph type="sldNum" sz="quarter" idx="12"/>
          </p:nvPr>
        </p:nvSpPr>
        <p:spPr>
          <a:xfrm>
            <a:off x="6553200" y="6356350"/>
            <a:ext cx="2133600" cy="365125"/>
          </a:xfrm>
        </p:spPr>
        <p:txBody>
          <a:bodyPr/>
          <a:lstStyle/>
          <a:p>
            <a:fld id="{49D63AC7-FC0B-4B89-BF66-6B825E62591F}" type="slidenum">
              <a:rPr lang="en-GB" smtClean="0">
                <a:latin typeface="Century Gothic" panose="020B0502020202020204" pitchFamily="34" charset="0"/>
              </a:rPr>
              <a:pPr/>
              <a:t>21</a:t>
            </a:fld>
            <a:endParaRPr lang="en-GB" dirty="0">
              <a:latin typeface="Century Gothic" panose="020B0502020202020204" pitchFamily="34" charset="0"/>
            </a:endParaRPr>
          </a:p>
        </p:txBody>
      </p:sp>
      <p:pic>
        <p:nvPicPr>
          <p:cNvPr id="1026" name="Picture 2" descr="http://www.thehiveinsight.com/wp-content/themes/tsu/css/images/signs-right-start.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1248455"/>
            <a:ext cx="1431618" cy="1247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4888" y="1772816"/>
            <a:ext cx="1809080" cy="253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1" name="Oval 10"/>
          <p:cNvSpPr/>
          <p:nvPr/>
        </p:nvSpPr>
        <p:spPr>
          <a:xfrm>
            <a:off x="2479497" y="1096822"/>
            <a:ext cx="1804471" cy="1651322"/>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It’s not all about money…</a:t>
            </a:r>
          </a:p>
        </p:txBody>
      </p:sp>
      <p:sp>
        <p:nvSpPr>
          <p:cNvPr id="21" name="Rectangle 20"/>
          <p:cNvSpPr/>
          <p:nvPr/>
        </p:nvSpPr>
        <p:spPr>
          <a:xfrm>
            <a:off x="4755417" y="1752491"/>
            <a:ext cx="2018538" cy="287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2" name="Rectangle 21"/>
          <p:cNvSpPr/>
          <p:nvPr/>
        </p:nvSpPr>
        <p:spPr>
          <a:xfrm>
            <a:off x="4788025" y="3164535"/>
            <a:ext cx="1862568" cy="32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2" name="Rectangle 11"/>
          <p:cNvSpPr/>
          <p:nvPr/>
        </p:nvSpPr>
        <p:spPr>
          <a:xfrm>
            <a:off x="4751147" y="1123633"/>
            <a:ext cx="2023300"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Why are we talking about this?</a:t>
            </a:r>
          </a:p>
        </p:txBody>
      </p:sp>
      <p:sp>
        <p:nvSpPr>
          <p:cNvPr id="19" name="Rectangle 18"/>
          <p:cNvSpPr/>
          <p:nvPr/>
        </p:nvSpPr>
        <p:spPr>
          <a:xfrm>
            <a:off x="5149150" y="5051024"/>
            <a:ext cx="1944216" cy="1230977"/>
          </a:xfrm>
          <a:prstGeom prst="rect">
            <a:avLst/>
          </a:prstGeom>
          <a:solidFill>
            <a:srgbClr val="F9ADB3"/>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Vote!</a:t>
            </a:r>
          </a:p>
        </p:txBody>
      </p:sp>
      <p:sp>
        <p:nvSpPr>
          <p:cNvPr id="17" name="Rectangle 16"/>
          <p:cNvSpPr/>
          <p:nvPr/>
        </p:nvSpPr>
        <p:spPr>
          <a:xfrm>
            <a:off x="2280311" y="3000648"/>
            <a:ext cx="1895861"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How can people be more giving? </a:t>
            </a:r>
          </a:p>
        </p:txBody>
      </p:sp>
      <p:sp>
        <p:nvSpPr>
          <p:cNvPr id="20" name="Oval 19"/>
          <p:cNvSpPr/>
          <p:nvPr/>
        </p:nvSpPr>
        <p:spPr>
          <a:xfrm>
            <a:off x="4716016" y="2668562"/>
            <a:ext cx="2304256"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If I were a millionaire…</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8"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16" name="Picture 15"/>
          <p:cNvPicPr>
            <a:picLocks noChangeAspect="1"/>
          </p:cNvPicPr>
          <p:nvPr/>
        </p:nvPicPr>
        <p:blipFill>
          <a:blip r:embed="rId5"/>
          <a:stretch>
            <a:fillRect/>
          </a:stretch>
        </p:blipFill>
        <p:spPr>
          <a:xfrm>
            <a:off x="7989844" y="274638"/>
            <a:ext cx="871804" cy="877900"/>
          </a:xfrm>
          <a:prstGeom prst="rect">
            <a:avLst/>
          </a:prstGeom>
        </p:spPr>
      </p:pic>
      <p:sp>
        <p:nvSpPr>
          <p:cNvPr id="30" name="Oval 29">
            <a:extLst>
              <a:ext uri="{FF2B5EF4-FFF2-40B4-BE49-F238E27FC236}">
                <a16:creationId xmlns:a16="http://schemas.microsoft.com/office/drawing/2014/main" xmlns="" id="{B1CDC8F9-3B29-4F67-A1E4-B00342B3C06F}"/>
              </a:ext>
            </a:extLst>
          </p:cNvPr>
          <p:cNvSpPr/>
          <p:nvPr/>
        </p:nvSpPr>
        <p:spPr>
          <a:xfrm>
            <a:off x="2280310" y="4734413"/>
            <a:ext cx="1895861"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Call to Action</a:t>
            </a:r>
          </a:p>
        </p:txBody>
      </p:sp>
      <p:pic>
        <p:nvPicPr>
          <p:cNvPr id="32" name="Picture 31">
            <a:extLst>
              <a:ext uri="{FF2B5EF4-FFF2-40B4-BE49-F238E27FC236}">
                <a16:creationId xmlns:a16="http://schemas.microsoft.com/office/drawing/2014/main" xmlns="" id="{249881F0-66F4-435B-B571-E0CCEAA5761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58515" y="4413378"/>
            <a:ext cx="993753" cy="1967950"/>
          </a:xfrm>
          <a:prstGeom prst="rect">
            <a:avLst/>
          </a:prstGeom>
        </p:spPr>
      </p:pic>
      <p:pic>
        <p:nvPicPr>
          <p:cNvPr id="23" name="Picture 22">
            <a:extLst>
              <a:ext uri="{FF2B5EF4-FFF2-40B4-BE49-F238E27FC236}">
                <a16:creationId xmlns:a16="http://schemas.microsoft.com/office/drawing/2014/main" xmlns="" id="{A2A74FF6-2358-481F-9BEB-2E002E30597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35321" y="1059325"/>
            <a:ext cx="654377" cy="980728"/>
          </a:xfrm>
          <a:prstGeom prst="rect">
            <a:avLst/>
          </a:prstGeom>
        </p:spPr>
      </p:pic>
      <p:pic>
        <p:nvPicPr>
          <p:cNvPr id="24" name="Picture 23">
            <a:extLst>
              <a:ext uri="{FF2B5EF4-FFF2-40B4-BE49-F238E27FC236}">
                <a16:creationId xmlns:a16="http://schemas.microsoft.com/office/drawing/2014/main" xmlns="" id="{BF020345-06BA-4EF3-B893-EDAB0FCFA2D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85720">
            <a:off x="2116574" y="2718062"/>
            <a:ext cx="499626" cy="595324"/>
          </a:xfrm>
          <a:prstGeom prst="rect">
            <a:avLst/>
          </a:prstGeom>
        </p:spPr>
      </p:pic>
      <p:pic>
        <p:nvPicPr>
          <p:cNvPr id="25" name="Picture 24">
            <a:extLst>
              <a:ext uri="{FF2B5EF4-FFF2-40B4-BE49-F238E27FC236}">
                <a16:creationId xmlns:a16="http://schemas.microsoft.com/office/drawing/2014/main" xmlns="" id="{66406EFF-870A-4699-B4B1-C675E0350A0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18533" y="1030809"/>
            <a:ext cx="993753" cy="956220"/>
          </a:xfrm>
          <a:prstGeom prst="rect">
            <a:avLst/>
          </a:prstGeom>
        </p:spPr>
      </p:pic>
      <p:pic>
        <p:nvPicPr>
          <p:cNvPr id="27" name="Picture Placeholder 5">
            <a:hlinkClick r:id="rId10"/>
            <a:extLst>
              <a:ext uri="{FF2B5EF4-FFF2-40B4-BE49-F238E27FC236}">
                <a16:creationId xmlns:a16="http://schemas.microsoft.com/office/drawing/2014/main" xmlns="" id="{7D61C62F-A67A-47AD-8DCD-1B2D0316D38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241626" y="2018655"/>
            <a:ext cx="1575841" cy="1131047"/>
          </a:xfrm>
          <a:prstGeom prst="rect">
            <a:avLst/>
          </a:prstGeom>
          <a:ln w="19050">
            <a:solidFill>
              <a:srgbClr val="6088EF"/>
            </a:solidFill>
          </a:ln>
        </p:spPr>
      </p:pic>
      <p:pic>
        <p:nvPicPr>
          <p:cNvPr id="28" name="Picture 2" descr="Image result for donating money">
            <a:extLst>
              <a:ext uri="{FF2B5EF4-FFF2-40B4-BE49-F238E27FC236}">
                <a16:creationId xmlns:a16="http://schemas.microsoft.com/office/drawing/2014/main" xmlns="" id="{C3815BB8-0C71-467A-9E68-F1935D67BBB2}"/>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49763" y="4036275"/>
            <a:ext cx="1751102" cy="1164706"/>
          </a:xfrm>
          <a:prstGeom prst="rect">
            <a:avLst/>
          </a:prstGeom>
          <a:noFill/>
          <a:ln w="19050">
            <a:solidFill>
              <a:srgbClr val="6088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4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a:xfrm>
            <a:off x="6902694" y="6410472"/>
            <a:ext cx="2133600" cy="365125"/>
          </a:xfrm>
        </p:spPr>
        <p:txBody>
          <a:bodyPr/>
          <a:lstStyle/>
          <a:p>
            <a:fld id="{49D63AC7-FC0B-4B89-BF66-6B825E62591F}" type="slidenum">
              <a:rPr lang="en-GB" smtClean="0">
                <a:latin typeface="Century Gothic" panose="020B0502020202020204" pitchFamily="34" charset="0"/>
              </a:rPr>
              <a:pPr/>
              <a:t>22</a:t>
            </a:fld>
            <a:endParaRPr lang="en-GB" dirty="0">
              <a:latin typeface="Century Gothic" panose="020B0502020202020204" pitchFamily="34" charset="0"/>
            </a:endParaRPr>
          </a:p>
        </p:txBody>
      </p:sp>
      <p:sp>
        <p:nvSpPr>
          <p:cNvPr id="11" name="Title 7"/>
          <p:cNvSpPr>
            <a:spLocks noGrp="1"/>
          </p:cNvSpPr>
          <p:nvPr>
            <p:ph type="title"/>
          </p:nvPr>
        </p:nvSpPr>
        <p:spPr>
          <a:xfrm>
            <a:off x="251520" y="274638"/>
            <a:ext cx="7797477" cy="1143000"/>
          </a:xfrm>
        </p:spPr>
        <p:txBody>
          <a:bodyPr anchor="t">
            <a:noAutofit/>
          </a:bodyPr>
          <a:lstStyle/>
          <a:p>
            <a:pPr algn="l">
              <a:buClr>
                <a:srgbClr val="97E8D7"/>
              </a:buClr>
            </a:pPr>
            <a:r>
              <a:rPr lang="en-GB" sz="2800" b="1" dirty="0">
                <a:latin typeface="Century Gothic" panose="020B0502020202020204" pitchFamily="34" charset="0"/>
                <a:ea typeface="Lato"/>
                <a:cs typeface="Lato"/>
                <a:sym typeface="Lato"/>
              </a:rPr>
              <a:t>Do rich people give enough money to charity?</a:t>
            </a:r>
            <a:br>
              <a:rPr lang="en-GB" sz="2800" b="1" dirty="0">
                <a:latin typeface="Century Gothic" panose="020B0502020202020204" pitchFamily="34" charset="0"/>
                <a:ea typeface="Lato"/>
                <a:cs typeface="Lato"/>
                <a:sym typeface="Lato"/>
              </a:rPr>
            </a:br>
            <a:r>
              <a:rPr lang="en-GB" sz="2800" b="1" dirty="0">
                <a:solidFill>
                  <a:srgbClr val="EF3340"/>
                </a:solidFill>
                <a:latin typeface="Century Gothic" panose="020B0502020202020204" pitchFamily="34" charset="0"/>
              </a:rPr>
              <a:t>Yes </a:t>
            </a:r>
            <a:endParaRPr lang="en-GB" sz="2800" dirty="0">
              <a:solidFill>
                <a:srgbClr val="EF3340"/>
              </a:solidFill>
              <a:latin typeface="Century Gothic" panose="020B0502020202020204" pitchFamily="34" charset="0"/>
            </a:endParaRPr>
          </a:p>
        </p:txBody>
      </p:sp>
      <p:sp>
        <p:nvSpPr>
          <p:cNvPr id="7" name="Rectangle 6"/>
          <p:cNvSpPr/>
          <p:nvPr/>
        </p:nvSpPr>
        <p:spPr>
          <a:xfrm>
            <a:off x="3988689" y="1415828"/>
            <a:ext cx="4327727" cy="406220"/>
          </a:xfrm>
          <a:prstGeom prst="rect">
            <a:avLst/>
          </a:prstGeom>
          <a:solidFill>
            <a:srgbClr val="F25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ea typeface="Lato" panose="020F0502020204030203" pitchFamily="34" charset="0"/>
                <a:cs typeface="Lato" panose="020F0502020204030203" pitchFamily="34" charset="0"/>
              </a:rPr>
              <a:t>Yes</a:t>
            </a:r>
            <a:endParaRPr lang="en-GB"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2564904"/>
            <a:ext cx="2320091" cy="2106749"/>
          </a:xfrm>
          <a:prstGeom prst="rect">
            <a:avLst/>
          </a:prstGeom>
        </p:spPr>
      </p:pic>
      <p:pic>
        <p:nvPicPr>
          <p:cNvPr id="15" name="Picture 14"/>
          <p:cNvPicPr>
            <a:picLocks noChangeAspect="1"/>
          </p:cNvPicPr>
          <p:nvPr/>
        </p:nvPicPr>
        <p:blipFill>
          <a:blip r:embed="rId4"/>
          <a:stretch>
            <a:fillRect/>
          </a:stretch>
        </p:blipFill>
        <p:spPr>
          <a:xfrm>
            <a:off x="7988526" y="332656"/>
            <a:ext cx="871804" cy="877900"/>
          </a:xfrm>
          <a:prstGeom prst="rect">
            <a:avLst/>
          </a:prstGeom>
        </p:spPr>
      </p:pic>
      <p:sp>
        <p:nvSpPr>
          <p:cNvPr id="13" name="Slide Number Placeholder 1">
            <a:extLst>
              <a:ext uri="{FF2B5EF4-FFF2-40B4-BE49-F238E27FC236}">
                <a16:creationId xmlns:a16="http://schemas.microsoft.com/office/drawing/2014/main" xmlns="" id="{9DBB7F29-3B1C-4BAF-8573-85A4D424BB77}"/>
              </a:ext>
            </a:extLst>
          </p:cNvPr>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©VotesForSchools2017</a:t>
            </a:r>
          </a:p>
        </p:txBody>
      </p:sp>
      <p:sp>
        <p:nvSpPr>
          <p:cNvPr id="14" name="Content Placeholder 2"/>
          <p:cNvSpPr>
            <a:spLocks noGrp="1"/>
          </p:cNvSpPr>
          <p:nvPr>
            <p:ph idx="1"/>
          </p:nvPr>
        </p:nvSpPr>
        <p:spPr>
          <a:xfrm>
            <a:off x="3988689" y="1822049"/>
            <a:ext cx="4327727" cy="3213904"/>
          </a:xfrm>
          <a:ln>
            <a:solidFill>
              <a:schemeClr val="tx1"/>
            </a:solidFill>
          </a:ln>
        </p:spPr>
        <p:txBody>
          <a:bodyPr>
            <a:noAutofit/>
          </a:bodyPr>
          <a:lstStyle/>
          <a:p>
            <a:pPr>
              <a:spcBef>
                <a:spcPts val="360"/>
              </a:spcBef>
              <a:buClr>
                <a:srgbClr val="EF3340"/>
              </a:buClr>
              <a:buSzPct val="100000"/>
            </a:pPr>
            <a:r>
              <a:rPr lang="en-GB" sz="1800" dirty="0">
                <a:solidFill>
                  <a:schemeClr val="dk1"/>
                </a:solidFill>
                <a:latin typeface="Century Gothic" panose="020B0502020202020204" pitchFamily="34" charset="0"/>
                <a:sym typeface="Calibri"/>
              </a:rPr>
              <a:t>Last year, rich people in the UK gave £3.2 billion to charity.</a:t>
            </a:r>
            <a:r>
              <a:rPr lang="en-GB" sz="1800" baseline="30000" dirty="0">
                <a:solidFill>
                  <a:schemeClr val="dk1"/>
                </a:solidFill>
                <a:latin typeface="Century Gothic" panose="020B0502020202020204" pitchFamily="34" charset="0"/>
                <a:sym typeface="Calibri"/>
              </a:rPr>
              <a:t>1</a:t>
            </a:r>
          </a:p>
          <a:p>
            <a:pPr>
              <a:spcBef>
                <a:spcPts val="360"/>
              </a:spcBef>
              <a:buClr>
                <a:srgbClr val="EF3340"/>
              </a:buClr>
              <a:buSzPct val="100000"/>
            </a:pPr>
            <a:r>
              <a:rPr lang="en-GB" sz="18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Celebrities like Robbie Williams help to raise money for charity by organising events like Soccer Aid.</a:t>
            </a:r>
          </a:p>
          <a:p>
            <a:pPr>
              <a:spcBef>
                <a:spcPts val="360"/>
              </a:spcBef>
              <a:buClr>
                <a:srgbClr val="EF3340"/>
              </a:buClr>
              <a:buSzPct val="100000"/>
            </a:pPr>
            <a:r>
              <a:rPr lang="en-GB" sz="18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Many rich people are very generous and give lots of money to charity, like Rihanna and J K Rowling. </a:t>
            </a:r>
          </a:p>
        </p:txBody>
      </p:sp>
    </p:spTree>
    <p:extLst>
      <p:ext uri="{BB962C8B-B14F-4D97-AF65-F5344CB8AC3E}">
        <p14:creationId xmlns:p14="http://schemas.microsoft.com/office/powerpoint/2010/main" val="1675142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637" y="2207295"/>
            <a:ext cx="4228256" cy="3165922"/>
          </a:xfrm>
          <a:ln>
            <a:solidFill>
              <a:schemeClr val="tx1"/>
            </a:solidFill>
          </a:ln>
        </p:spPr>
        <p:txBody>
          <a:bodyPr>
            <a:noAutofit/>
          </a:bodyPr>
          <a:lstStyle/>
          <a:p>
            <a:pPr>
              <a:spcBef>
                <a:spcPts val="360"/>
              </a:spcBef>
              <a:buClr>
                <a:srgbClr val="6088EF"/>
              </a:buClr>
              <a:buSzPct val="100000"/>
              <a:buFont typeface="Lato"/>
              <a:buChar char="•"/>
            </a:pPr>
            <a:r>
              <a:rPr lang="en-GB" sz="18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Last year, the British public gave more money to charity than rich people did.</a:t>
            </a:r>
            <a:r>
              <a:rPr lang="en-GB" sz="1800" baseline="30000" dirty="0">
                <a:solidFill>
                  <a:schemeClr val="dk1"/>
                </a:solidFill>
                <a:latin typeface="Century Gothic" panose="020B0502020202020204" pitchFamily="34" charset="0"/>
                <a:sym typeface="Calibri"/>
              </a:rPr>
              <a:t>1</a:t>
            </a:r>
          </a:p>
          <a:p>
            <a:pPr lvl="0">
              <a:spcBef>
                <a:spcPts val="360"/>
              </a:spcBef>
              <a:buClr>
                <a:srgbClr val="6088EF"/>
              </a:buClr>
              <a:buSzPct val="100000"/>
              <a:buFont typeface="Lato"/>
              <a:buChar char="•"/>
            </a:pPr>
            <a:r>
              <a:rPr lang="en-GB" sz="18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Rich people can afford to give more money to charity. </a:t>
            </a:r>
          </a:p>
          <a:p>
            <a:pPr>
              <a:spcBef>
                <a:spcPts val="360"/>
              </a:spcBef>
              <a:buClr>
                <a:srgbClr val="6088EF"/>
              </a:buClr>
              <a:buSzPct val="100000"/>
              <a:buFont typeface="Lato"/>
              <a:buChar char="•"/>
            </a:pPr>
            <a:r>
              <a:rPr lang="en-GB" sz="18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The UK is the 11</a:t>
            </a:r>
            <a:r>
              <a:rPr lang="en-GB" sz="1800" baseline="300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th</a:t>
            </a:r>
            <a:r>
              <a:rPr lang="en-GB" sz="18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 most charitable</a:t>
            </a:r>
            <a:r>
              <a:rPr lang="en-GB" sz="1800" baseline="30000" dirty="0">
                <a:solidFill>
                  <a:schemeClr val="dk1"/>
                </a:solidFill>
                <a:latin typeface="Century Gothic" panose="020B0502020202020204" pitchFamily="34" charset="0"/>
                <a:sym typeface="Calibri"/>
              </a:rPr>
              <a:t>2</a:t>
            </a:r>
            <a:r>
              <a:rPr lang="en-GB" sz="18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 country in the world, but it has a lot more rich people in it than Myanmar, which is the 1</a:t>
            </a:r>
            <a:r>
              <a:rPr lang="en-GB" sz="1800" baseline="300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st</a:t>
            </a:r>
            <a:r>
              <a:rPr lang="en-GB" sz="1800" dirty="0">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 most charitable country. </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861268" y="1775247"/>
            <a:ext cx="422825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charset="0"/>
                <a:ea typeface="Century Gothic" charset="0"/>
                <a:cs typeface="Century Gothic" charset="0"/>
              </a:rPr>
              <a:t>No</a:t>
            </a:r>
            <a:endParaRPr lang="en-GB" b="1" dirty="0">
              <a:solidFill>
                <a:schemeClr val="tx1"/>
              </a:solidFill>
              <a:latin typeface="Century Gothic" charset="0"/>
              <a:ea typeface="Century Gothic" charset="0"/>
              <a:cs typeface="Century Gothic" charset="0"/>
            </a:endParaRPr>
          </a:p>
        </p:txBody>
      </p:sp>
      <p:sp>
        <p:nvSpPr>
          <p:cNvPr id="5" name="Slide Number Placeholder 4"/>
          <p:cNvSpPr>
            <a:spLocks noGrp="1"/>
          </p:cNvSpPr>
          <p:nvPr>
            <p:ph type="sldNum" sz="quarter" idx="12"/>
          </p:nvPr>
        </p:nvSpPr>
        <p:spPr/>
        <p:txBody>
          <a:bodyPr/>
          <a:lstStyle/>
          <a:p>
            <a:fld id="{49D63AC7-FC0B-4B89-BF66-6B825E62591F}" type="slidenum">
              <a:rPr lang="en-GB" smtClean="0"/>
              <a:pPr/>
              <a:t>23</a:t>
            </a:fld>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70425" y="2492896"/>
            <a:ext cx="2512938" cy="2281863"/>
          </a:xfrm>
          <a:prstGeom prst="rect">
            <a:avLst/>
          </a:prstGeom>
        </p:spPr>
      </p:pic>
      <p:pic>
        <p:nvPicPr>
          <p:cNvPr id="13" name="Picture 12"/>
          <p:cNvPicPr>
            <a:picLocks noChangeAspect="1"/>
          </p:cNvPicPr>
          <p:nvPr/>
        </p:nvPicPr>
        <p:blipFill>
          <a:blip r:embed="rId4"/>
          <a:stretch>
            <a:fillRect/>
          </a:stretch>
        </p:blipFill>
        <p:spPr>
          <a:xfrm>
            <a:off x="7988526" y="332656"/>
            <a:ext cx="871804" cy="877900"/>
          </a:xfrm>
          <a:prstGeom prst="rect">
            <a:avLst/>
          </a:prstGeom>
        </p:spPr>
      </p:pic>
      <p:sp>
        <p:nvSpPr>
          <p:cNvPr id="12" name="Title 7"/>
          <p:cNvSpPr>
            <a:spLocks noGrp="1"/>
          </p:cNvSpPr>
          <p:nvPr>
            <p:ph type="title"/>
          </p:nvPr>
        </p:nvSpPr>
        <p:spPr>
          <a:xfrm>
            <a:off x="179513" y="274638"/>
            <a:ext cx="7632848" cy="1143000"/>
          </a:xfrm>
        </p:spPr>
        <p:txBody>
          <a:bodyPr anchor="t">
            <a:noAutofit/>
          </a:bodyPr>
          <a:lstStyle/>
          <a:p>
            <a:pPr algn="l">
              <a:buClr>
                <a:srgbClr val="97E8D7"/>
              </a:buClr>
            </a:pPr>
            <a:r>
              <a:rPr lang="en-GB" sz="2800" b="1" dirty="0">
                <a:latin typeface="Century Gothic" panose="020B0502020202020204" pitchFamily="34" charset="0"/>
                <a:ea typeface="Lato"/>
                <a:cs typeface="Lato"/>
                <a:sym typeface="Lato"/>
              </a:rPr>
              <a:t>Do rich people give enough money to charity?</a:t>
            </a:r>
            <a:br>
              <a:rPr lang="en-GB" sz="2800" b="1" dirty="0">
                <a:latin typeface="Century Gothic" panose="020B0502020202020204" pitchFamily="34" charset="0"/>
                <a:ea typeface="Lato"/>
                <a:cs typeface="Lato"/>
                <a:sym typeface="Lato"/>
              </a:rPr>
            </a:br>
            <a:r>
              <a:rPr lang="en-GB" sz="2800" b="1" dirty="0">
                <a:solidFill>
                  <a:srgbClr val="6088EF"/>
                </a:solidFill>
                <a:latin typeface="Century Gothic" panose="020B0502020202020204" pitchFamily="34" charset="0"/>
              </a:rPr>
              <a:t>No</a:t>
            </a:r>
            <a:endParaRPr lang="en-GB" sz="2800" dirty="0">
              <a:solidFill>
                <a:srgbClr val="6088EF"/>
              </a:solidFill>
              <a:latin typeface="Century Gothic" panose="020B0502020202020204" pitchFamily="34" charset="0"/>
            </a:endParaRPr>
          </a:p>
        </p:txBody>
      </p:sp>
      <p:sp>
        <p:nvSpPr>
          <p:cNvPr id="10" name="Slide Number Placeholder 1">
            <a:extLst>
              <a:ext uri="{FF2B5EF4-FFF2-40B4-BE49-F238E27FC236}">
                <a16:creationId xmlns:a16="http://schemas.microsoft.com/office/drawing/2014/main" xmlns="" id="{DFCFE9C8-7134-4A71-856C-0213891A9F56}"/>
              </a:ext>
            </a:extLst>
          </p:cNvPr>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©VotesForSchools2017</a:t>
            </a:r>
          </a:p>
        </p:txBody>
      </p:sp>
    </p:spTree>
    <p:extLst>
      <p:ext uri="{BB962C8B-B14F-4D97-AF65-F5344CB8AC3E}">
        <p14:creationId xmlns:p14="http://schemas.microsoft.com/office/powerpoint/2010/main" val="3815692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Title 1"/>
          <p:cNvSpPr>
            <a:spLocks noGrp="1"/>
          </p:cNvSpPr>
          <p:nvPr>
            <p:ph type="title"/>
          </p:nvPr>
        </p:nvSpPr>
        <p:spPr>
          <a:xfrm>
            <a:off x="1259632" y="1124744"/>
            <a:ext cx="6552728" cy="792088"/>
          </a:xfrm>
        </p:spPr>
        <p:txBody>
          <a:bodyPr anchor="t">
            <a:noAutofit/>
          </a:bodyPr>
          <a:lstStyle/>
          <a:p>
            <a:r>
              <a:rPr lang="en-GB" sz="2800" b="1" dirty="0">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dirty="0">
                <a:latin typeface="Century Gothic" panose="020B0502020202020204" pitchFamily="34" charset="0"/>
                <a:ea typeface="Lato" panose="020F0502020204030203" pitchFamily="34" charset="0"/>
                <a:cs typeface="Lato" panose="020F0502020204030203" pitchFamily="34" charset="0"/>
              </a:rPr>
              <a:t>www.votesforschools.com</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000" b="1" dirty="0">
              <a:solidFill>
                <a:srgbClr val="97E8D7"/>
              </a:solidFill>
              <a:latin typeface="Century Gothic" panose="020B0502020202020204"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p:txBody>
          <a:bodyPr/>
          <a:lstStyle/>
          <a:p>
            <a:fld id="{49D63AC7-FC0B-4B89-BF66-6B825E62591F}" type="slidenum">
              <a:rPr lang="en-GB" smtClean="0">
                <a:solidFill>
                  <a:prstClr val="black">
                    <a:tint val="75000"/>
                  </a:prstClr>
                </a:solidFill>
                <a:latin typeface="Century Gothic" panose="020B0502020202020204" pitchFamily="34" charset="0"/>
              </a:rPr>
              <a:pPr/>
              <a:t>24</a:t>
            </a:fld>
            <a:endParaRPr lang="en-GB" dirty="0">
              <a:solidFill>
                <a:prstClr val="black">
                  <a:tint val="75000"/>
                </a:prstClr>
              </a:solidFill>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08104" y="5955611"/>
            <a:ext cx="3347864" cy="538448"/>
          </a:xfrm>
          <a:prstGeom prst="rect">
            <a:avLst/>
          </a:prstGeom>
        </p:spPr>
      </p:pic>
      <p:pic>
        <p:nvPicPr>
          <p:cNvPr id="6" name="Picture 5"/>
          <p:cNvPicPr>
            <a:picLocks noChangeAspect="1"/>
          </p:cNvPicPr>
          <p:nvPr/>
        </p:nvPicPr>
        <p:blipFill>
          <a:blip r:embed="rId5"/>
          <a:stretch>
            <a:fillRect/>
          </a:stretch>
        </p:blipFill>
        <p:spPr>
          <a:xfrm>
            <a:off x="7988526" y="332656"/>
            <a:ext cx="871804" cy="877900"/>
          </a:xfrm>
          <a:prstGeom prst="rect">
            <a:avLst/>
          </a:prstGeom>
        </p:spPr>
      </p:pic>
      <p:pic>
        <p:nvPicPr>
          <p:cNvPr id="14" name="Picture 13"/>
          <p:cNvPicPr>
            <a:picLocks noChangeAspect="1"/>
          </p:cNvPicPr>
          <p:nvPr/>
        </p:nvPicPr>
        <p:blipFill>
          <a:blip r:embed="rId5"/>
          <a:stretch>
            <a:fillRect/>
          </a:stretch>
        </p:blipFill>
        <p:spPr>
          <a:xfrm>
            <a:off x="4355976" y="4149080"/>
            <a:ext cx="655780" cy="660365"/>
          </a:xfrm>
          <a:prstGeom prst="rect">
            <a:avLst/>
          </a:prstGeom>
        </p:spPr>
      </p:pic>
      <p:sp>
        <p:nvSpPr>
          <p:cNvPr id="15" name="Frame 14"/>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Century Gothic" panose="020B0502020202020204" pitchFamily="34" charset="0"/>
            </a:endParaRPr>
          </a:p>
        </p:txBody>
      </p:sp>
      <p:sp>
        <p:nvSpPr>
          <p:cNvPr id="12" name="Slide Number Placeholder 1">
            <a:extLst>
              <a:ext uri="{FF2B5EF4-FFF2-40B4-BE49-F238E27FC236}">
                <a16:creationId xmlns:a16="http://schemas.microsoft.com/office/drawing/2014/main" xmlns="" id="{AF43B9C2-72AA-4EC4-AD35-2CD070564F7F}"/>
              </a:ext>
            </a:extLst>
          </p:cNvPr>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©VotesForSchools2017</a:t>
            </a:r>
          </a:p>
        </p:txBody>
      </p:sp>
      <p:pic>
        <p:nvPicPr>
          <p:cNvPr id="11" name="Picture 10">
            <a:extLst>
              <a:ext uri="{FF2B5EF4-FFF2-40B4-BE49-F238E27FC236}">
                <a16:creationId xmlns:a16="http://schemas.microsoft.com/office/drawing/2014/main" xmlns="" id="{7B1F284F-63A9-4392-8071-9D344E3D61A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7181" y="2745837"/>
            <a:ext cx="2036260" cy="4032447"/>
          </a:xfrm>
          <a:prstGeom prst="rect">
            <a:avLst/>
          </a:prstGeom>
        </p:spPr>
      </p:pic>
    </p:spTree>
    <p:extLst>
      <p:ext uri="{BB962C8B-B14F-4D97-AF65-F5344CB8AC3E}">
        <p14:creationId xmlns:p14="http://schemas.microsoft.com/office/powerpoint/2010/main" val="2543915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12466" y="6083098"/>
            <a:ext cx="3347864" cy="538448"/>
          </a:xfrm>
          <a:prstGeom prst="rect">
            <a:avLst/>
          </a:prstGeom>
        </p:spPr>
      </p:pic>
      <p:pic>
        <p:nvPicPr>
          <p:cNvPr id="6" name="Picture 5"/>
          <p:cNvPicPr>
            <a:picLocks noChangeAspect="1"/>
          </p:cNvPicPr>
          <p:nvPr/>
        </p:nvPicPr>
        <p:blipFill>
          <a:blip r:embed="rId4"/>
          <a:stretch>
            <a:fillRect/>
          </a:stretch>
        </p:blipFill>
        <p:spPr>
          <a:xfrm>
            <a:off x="7988526" y="332656"/>
            <a:ext cx="871804" cy="877900"/>
          </a:xfrm>
          <a:prstGeom prst="rect">
            <a:avLst/>
          </a:prstGeom>
        </p:spPr>
      </p:pic>
      <p:sp>
        <p:nvSpPr>
          <p:cNvPr id="12" name="Slide Number Placeholder 1">
            <a:extLst>
              <a:ext uri="{FF2B5EF4-FFF2-40B4-BE49-F238E27FC236}">
                <a16:creationId xmlns:a16="http://schemas.microsoft.com/office/drawing/2014/main" xmlns="" id="{AF43B9C2-72AA-4EC4-AD35-2CD070564F7F}"/>
              </a:ext>
            </a:extLst>
          </p:cNvPr>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13" name="Picture 12">
            <a:extLst>
              <a:ext uri="{FF2B5EF4-FFF2-40B4-BE49-F238E27FC236}">
                <a16:creationId xmlns:a16="http://schemas.microsoft.com/office/drawing/2014/main" xmlns="" id="{47F53561-2AD3-45E2-90FB-28918EC318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534" y="4030125"/>
            <a:ext cx="2634535" cy="1971270"/>
          </a:xfrm>
          <a:prstGeom prst="rect">
            <a:avLst/>
          </a:prstGeom>
        </p:spPr>
      </p:pic>
      <p:pic>
        <p:nvPicPr>
          <p:cNvPr id="16" name="Picture 15">
            <a:extLst>
              <a:ext uri="{FF2B5EF4-FFF2-40B4-BE49-F238E27FC236}">
                <a16:creationId xmlns:a16="http://schemas.microsoft.com/office/drawing/2014/main" xmlns="" id="{565B59F5-1C8E-41DA-9A8A-C62D812D31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4085" y="3898171"/>
            <a:ext cx="2654494" cy="1971270"/>
          </a:xfrm>
          <a:prstGeom prst="rect">
            <a:avLst/>
          </a:prstGeom>
        </p:spPr>
      </p:pic>
      <p:pic>
        <p:nvPicPr>
          <p:cNvPr id="17" name="Picture 16">
            <a:extLst>
              <a:ext uri="{FF2B5EF4-FFF2-40B4-BE49-F238E27FC236}">
                <a16:creationId xmlns:a16="http://schemas.microsoft.com/office/drawing/2014/main" xmlns="" id="{E0DF9F41-4FBE-438C-A4CF-6E052B12C1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49595" y="4030125"/>
            <a:ext cx="2634535" cy="1961100"/>
          </a:xfrm>
          <a:prstGeom prst="rect">
            <a:avLst/>
          </a:prstGeom>
        </p:spPr>
      </p:pic>
      <p:sp>
        <p:nvSpPr>
          <p:cNvPr id="21" name="Title 1">
            <a:extLst>
              <a:ext uri="{FF2B5EF4-FFF2-40B4-BE49-F238E27FC236}">
                <a16:creationId xmlns:a16="http://schemas.microsoft.com/office/drawing/2014/main" xmlns="" id="{A21D3E7F-865F-463C-946A-B16A19CC8E7D}"/>
              </a:ext>
            </a:extLst>
          </p:cNvPr>
          <p:cNvSpPr txBox="1">
            <a:spLocks/>
          </p:cNvSpPr>
          <p:nvPr/>
        </p:nvSpPr>
        <p:spPr>
          <a:xfrm>
            <a:off x="1606276" y="470731"/>
            <a:ext cx="5904656" cy="79208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What is </a:t>
            </a:r>
            <a:r>
              <a:rPr lang="en-GB" sz="2000" b="1" dirty="0" err="1">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VotesforSchools</a:t>
            </a:r>
            <a: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a:t>
            </a:r>
            <a:b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br>
            <a: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t/>
            </a:r>
            <a:br>
              <a:rPr lang="en-GB" sz="2000" b="1" dirty="0">
                <a:solidFill>
                  <a:srgbClr val="2D2D2D"/>
                </a:solidFill>
                <a:latin typeface="Century Gothic" panose="020B0502020202020204" pitchFamily="34" charset="0"/>
                <a:ea typeface="Lato" panose="020F0502020204030203" pitchFamily="34" charset="0"/>
                <a:cs typeface="Lato" panose="020F0502020204030203" pitchFamily="34" charset="0"/>
                <a:sym typeface="Calibri"/>
              </a:rPr>
            </a:br>
            <a:r>
              <a:rPr lang="en-GB" sz="1600" dirty="0" err="1">
                <a:solidFill>
                  <a:srgbClr val="2D2D2D"/>
                </a:solidFill>
                <a:latin typeface="Century Gothic" panose="020B0502020202020204" pitchFamily="34" charset="0"/>
                <a:ea typeface="Lato" panose="020F0502020204030203" pitchFamily="34" charset="0"/>
                <a:cs typeface="Lato" panose="020F0502020204030203" pitchFamily="34" charset="0"/>
              </a:rPr>
              <a:t>VotesforSchools</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 holds weekly debates on issues happening in the news! We aim to give a balanced view and encourage pupils to think critically. In this lesson, we encouraged pupils to think about how they would spend their money and the many different ways that people can make a difference. </a:t>
            </a:r>
          </a:p>
          <a:p>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If you want to know more about what we do, you can find out more at </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hlinkClick r:id="rId8"/>
              </a:rPr>
              <a:t>www.votesforschools.com</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
            </a:r>
            <a:b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b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
            </a:r>
            <a:b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b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a:t>
            </a:r>
            <a:r>
              <a:rPr lang="en-GB" sz="1600" b="1" dirty="0">
                <a:latin typeface="Century Gothic" panose="020B0502020202020204" pitchFamily="34" charset="0"/>
                <a:ea typeface="Lato" panose="020F0502020204030203" pitchFamily="34" charset="0"/>
                <a:cs typeface="Lato" panose="020F0502020204030203" pitchFamily="34" charset="0"/>
              </a:rPr>
              <a:t>Teachers: </a:t>
            </a:r>
            <a:r>
              <a:rPr lang="en-GB" sz="1600" dirty="0">
                <a:latin typeface="Century Gothic" panose="020B0502020202020204" pitchFamily="34" charset="0"/>
                <a:ea typeface="Lato" panose="020F0502020204030203" pitchFamily="34" charset="0"/>
                <a:cs typeface="Lato" panose="020F0502020204030203" pitchFamily="34" charset="0"/>
              </a:rPr>
              <a:t>You can </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email </a:t>
            </a:r>
            <a:r>
              <a:rPr lang="en-GB" sz="1600" b="1" dirty="0">
                <a:solidFill>
                  <a:srgbClr val="2D2D2D"/>
                </a:solidFill>
                <a:latin typeface="Century Gothic" panose="020B0502020202020204" pitchFamily="34" charset="0"/>
                <a:ea typeface="Lato" panose="020F0502020204030203" pitchFamily="34" charset="0"/>
                <a:cs typeface="Lato" panose="020F0502020204030203" pitchFamily="34" charset="0"/>
              </a:rPr>
              <a:t>matt@votesforschools.com</a:t>
            </a:r>
            <a:r>
              <a:rPr lang="en-GB" sz="1600" dirty="0">
                <a:solidFill>
                  <a:srgbClr val="2D2D2D"/>
                </a:solidFill>
                <a:latin typeface="Century Gothic" panose="020B0502020202020204" pitchFamily="34" charset="0"/>
                <a:ea typeface="Lato" panose="020F0502020204030203" pitchFamily="34" charset="0"/>
                <a:cs typeface="Lato" panose="020F0502020204030203" pitchFamily="34" charset="0"/>
              </a:rPr>
              <a:t>)</a:t>
            </a:r>
            <a:endParaRPr lang="en-GB" sz="1600" b="1" dirty="0">
              <a:solidFill>
                <a:srgbClr val="97E8D7"/>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2680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0504" y="4795935"/>
            <a:ext cx="1228485" cy="121875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p:cNvSpPr/>
          <p:nvPr/>
        </p:nvSpPr>
        <p:spPr>
          <a:xfrm>
            <a:off x="1115616" y="1845382"/>
            <a:ext cx="7263928" cy="3960440"/>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panose="020B0502020202020204" pitchFamily="34" charset="0"/>
            </a:endParaRPr>
          </a:p>
        </p:txBody>
      </p:sp>
      <p:sp>
        <p:nvSpPr>
          <p:cNvPr id="2" name="Title 1"/>
          <p:cNvSpPr>
            <a:spLocks noGrp="1"/>
          </p:cNvSpPr>
          <p:nvPr>
            <p:ph type="title"/>
          </p:nvPr>
        </p:nvSpPr>
        <p:spPr>
          <a:xfrm>
            <a:off x="457200" y="274638"/>
            <a:ext cx="8229600" cy="1143000"/>
          </a:xfrm>
        </p:spPr>
        <p:txBody>
          <a:bodyPr anchor="t">
            <a:normAutofit/>
          </a:bodyPr>
          <a:lstStyle/>
          <a:p>
            <a:pPr algn="l"/>
            <a:r>
              <a:rPr lang="en-GB" sz="2600" b="1" dirty="0">
                <a:latin typeface="Century Gothic" panose="020B0502020202020204" pitchFamily="34" charset="0"/>
              </a:rPr>
              <a:t>Our learning journey for this week!</a:t>
            </a:r>
          </a:p>
        </p:txBody>
      </p:sp>
      <p:sp>
        <p:nvSpPr>
          <p:cNvPr id="5" name="Slide Number Placeholder 4"/>
          <p:cNvSpPr>
            <a:spLocks noGrp="1"/>
          </p:cNvSpPr>
          <p:nvPr>
            <p:ph type="sldNum" sz="quarter" idx="12"/>
          </p:nvPr>
        </p:nvSpPr>
        <p:spPr>
          <a:xfrm>
            <a:off x="6553200" y="6356350"/>
            <a:ext cx="2133600" cy="365125"/>
          </a:xfrm>
        </p:spPr>
        <p:txBody>
          <a:bodyPr/>
          <a:lstStyle/>
          <a:p>
            <a:fld id="{49D63AC7-FC0B-4B89-BF66-6B825E62591F}" type="slidenum">
              <a:rPr lang="en-GB" smtClean="0">
                <a:latin typeface="Century Gothic" panose="020B0502020202020204" pitchFamily="34" charset="0"/>
              </a:rPr>
              <a:pPr/>
              <a:t>3</a:t>
            </a:fld>
            <a:endParaRPr lang="en-GB" dirty="0">
              <a:latin typeface="Century Gothic" panose="020B0502020202020204" pitchFamily="34" charset="0"/>
            </a:endParaRPr>
          </a:p>
        </p:txBody>
      </p:sp>
      <p:pic>
        <p:nvPicPr>
          <p:cNvPr id="1026" name="Picture 2" descr="http://www.thehiveinsight.com/wp-content/themes/tsu/css/images/signs-right-start.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1248455"/>
            <a:ext cx="1431618" cy="1247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4888" y="1772816"/>
            <a:ext cx="1809080" cy="253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1" name="Oval 10"/>
          <p:cNvSpPr/>
          <p:nvPr/>
        </p:nvSpPr>
        <p:spPr>
          <a:xfrm>
            <a:off x="2479497" y="1096822"/>
            <a:ext cx="1804471" cy="1651322"/>
          </a:xfrm>
          <a:prstGeom prst="ellipse">
            <a:avLst/>
          </a:prstGeom>
          <a:solidFill>
            <a:srgbClr val="F9AFB4"/>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It’s not all about money…</a:t>
            </a:r>
          </a:p>
        </p:txBody>
      </p:sp>
      <p:sp>
        <p:nvSpPr>
          <p:cNvPr id="21" name="Rectangle 20"/>
          <p:cNvSpPr/>
          <p:nvPr/>
        </p:nvSpPr>
        <p:spPr>
          <a:xfrm>
            <a:off x="4755417" y="1752491"/>
            <a:ext cx="2018538" cy="287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2" name="Rectangle 21"/>
          <p:cNvSpPr/>
          <p:nvPr/>
        </p:nvSpPr>
        <p:spPr>
          <a:xfrm>
            <a:off x="4788025" y="3164535"/>
            <a:ext cx="1862568" cy="32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2" name="Rectangle 11"/>
          <p:cNvSpPr/>
          <p:nvPr/>
        </p:nvSpPr>
        <p:spPr>
          <a:xfrm>
            <a:off x="4751147" y="1123633"/>
            <a:ext cx="2023300"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Why are we talking about this?</a:t>
            </a:r>
          </a:p>
        </p:txBody>
      </p:sp>
      <p:sp>
        <p:nvSpPr>
          <p:cNvPr id="19" name="Rectangle 18"/>
          <p:cNvSpPr/>
          <p:nvPr/>
        </p:nvSpPr>
        <p:spPr>
          <a:xfrm>
            <a:off x="5149150" y="5051024"/>
            <a:ext cx="1944216"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Vote!</a:t>
            </a:r>
          </a:p>
        </p:txBody>
      </p:sp>
      <p:sp>
        <p:nvSpPr>
          <p:cNvPr id="17" name="Rectangle 16"/>
          <p:cNvSpPr/>
          <p:nvPr/>
        </p:nvSpPr>
        <p:spPr>
          <a:xfrm>
            <a:off x="2280311" y="3000648"/>
            <a:ext cx="1895861"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How can people be more giving?</a:t>
            </a:r>
          </a:p>
        </p:txBody>
      </p:sp>
      <p:sp>
        <p:nvSpPr>
          <p:cNvPr id="20" name="Oval 19"/>
          <p:cNvSpPr/>
          <p:nvPr/>
        </p:nvSpPr>
        <p:spPr>
          <a:xfrm>
            <a:off x="4716016" y="2668562"/>
            <a:ext cx="2304256"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If I were a millionaire…</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8"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16" name="Picture 15"/>
          <p:cNvPicPr>
            <a:picLocks noChangeAspect="1"/>
          </p:cNvPicPr>
          <p:nvPr/>
        </p:nvPicPr>
        <p:blipFill>
          <a:blip r:embed="rId5"/>
          <a:stretch>
            <a:fillRect/>
          </a:stretch>
        </p:blipFill>
        <p:spPr>
          <a:xfrm>
            <a:off x="7989844" y="274638"/>
            <a:ext cx="871804" cy="877900"/>
          </a:xfrm>
          <a:prstGeom prst="rect">
            <a:avLst/>
          </a:prstGeom>
        </p:spPr>
      </p:pic>
      <p:pic>
        <p:nvPicPr>
          <p:cNvPr id="26" name="Picture 25">
            <a:extLst>
              <a:ext uri="{FF2B5EF4-FFF2-40B4-BE49-F238E27FC236}">
                <a16:creationId xmlns:a16="http://schemas.microsoft.com/office/drawing/2014/main" xmlns="" id="{665715BC-DA8F-49CB-A996-D5AEBA16E9A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35321" y="1059325"/>
            <a:ext cx="654377" cy="980728"/>
          </a:xfrm>
          <a:prstGeom prst="rect">
            <a:avLst/>
          </a:prstGeom>
        </p:spPr>
      </p:pic>
      <p:pic>
        <p:nvPicPr>
          <p:cNvPr id="29" name="Picture 28">
            <a:extLst>
              <a:ext uri="{FF2B5EF4-FFF2-40B4-BE49-F238E27FC236}">
                <a16:creationId xmlns:a16="http://schemas.microsoft.com/office/drawing/2014/main" xmlns="" id="{2647C19E-F4DB-41D9-8D54-607CC4223B9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85720">
            <a:off x="2116574" y="2718062"/>
            <a:ext cx="499626" cy="595324"/>
          </a:xfrm>
          <a:prstGeom prst="rect">
            <a:avLst/>
          </a:prstGeom>
        </p:spPr>
      </p:pic>
      <p:sp>
        <p:nvSpPr>
          <p:cNvPr id="30" name="Oval 29">
            <a:extLst>
              <a:ext uri="{FF2B5EF4-FFF2-40B4-BE49-F238E27FC236}">
                <a16:creationId xmlns:a16="http://schemas.microsoft.com/office/drawing/2014/main" xmlns="" id="{B1CDC8F9-3B29-4F67-A1E4-B00342B3C06F}"/>
              </a:ext>
            </a:extLst>
          </p:cNvPr>
          <p:cNvSpPr/>
          <p:nvPr/>
        </p:nvSpPr>
        <p:spPr>
          <a:xfrm>
            <a:off x="2280310" y="4734413"/>
            <a:ext cx="1895861"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Call to Action</a:t>
            </a:r>
          </a:p>
        </p:txBody>
      </p:sp>
      <p:pic>
        <p:nvPicPr>
          <p:cNvPr id="31" name="Picture 30">
            <a:extLst>
              <a:ext uri="{FF2B5EF4-FFF2-40B4-BE49-F238E27FC236}">
                <a16:creationId xmlns:a16="http://schemas.microsoft.com/office/drawing/2014/main" xmlns="" id="{DCBD534B-9B3C-440F-990E-0F388A1D793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518533" y="1030809"/>
            <a:ext cx="993753" cy="956220"/>
          </a:xfrm>
          <a:prstGeom prst="rect">
            <a:avLst/>
          </a:prstGeom>
        </p:spPr>
      </p:pic>
      <p:pic>
        <p:nvPicPr>
          <p:cNvPr id="32" name="Picture 31">
            <a:extLst>
              <a:ext uri="{FF2B5EF4-FFF2-40B4-BE49-F238E27FC236}">
                <a16:creationId xmlns:a16="http://schemas.microsoft.com/office/drawing/2014/main" xmlns="" id="{249881F0-66F4-435B-B571-E0CCEAA5761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58515" y="4413378"/>
            <a:ext cx="993753" cy="1967950"/>
          </a:xfrm>
          <a:prstGeom prst="rect">
            <a:avLst/>
          </a:prstGeom>
        </p:spPr>
      </p:pic>
      <p:pic>
        <p:nvPicPr>
          <p:cNvPr id="23" name="Picture Placeholder 5">
            <a:hlinkClick r:id="rId10"/>
            <a:extLst>
              <a:ext uri="{FF2B5EF4-FFF2-40B4-BE49-F238E27FC236}">
                <a16:creationId xmlns:a16="http://schemas.microsoft.com/office/drawing/2014/main" xmlns="" id="{EB8E62BD-F8A8-486C-A21C-4F4F0EAD7085}"/>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241626" y="2018655"/>
            <a:ext cx="1575841" cy="1131047"/>
          </a:xfrm>
          <a:prstGeom prst="rect">
            <a:avLst/>
          </a:prstGeom>
          <a:ln w="19050">
            <a:solidFill>
              <a:srgbClr val="6088EF"/>
            </a:solidFill>
          </a:ln>
        </p:spPr>
      </p:pic>
      <p:pic>
        <p:nvPicPr>
          <p:cNvPr id="24" name="Picture 2" descr="Image result for donating money">
            <a:extLst>
              <a:ext uri="{FF2B5EF4-FFF2-40B4-BE49-F238E27FC236}">
                <a16:creationId xmlns:a16="http://schemas.microsoft.com/office/drawing/2014/main" xmlns="" id="{08577C7B-DA2B-4A7D-841B-242FFC03BFC2}"/>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49763" y="4036275"/>
            <a:ext cx="1751102" cy="1164706"/>
          </a:xfrm>
          <a:prstGeom prst="rect">
            <a:avLst/>
          </a:prstGeom>
          <a:noFill/>
          <a:ln w="19050">
            <a:solidFill>
              <a:srgbClr val="6088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onating money">
            <a:extLst>
              <a:ext uri="{FF2B5EF4-FFF2-40B4-BE49-F238E27FC236}">
                <a16:creationId xmlns:a16="http://schemas.microsoft.com/office/drawing/2014/main" xmlns="" id="{6F4D06ED-DB12-4D3A-84DD-435552FBB76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 y="1199698"/>
            <a:ext cx="3067557" cy="22293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4</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It’s not all about the money…</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sp>
        <p:nvSpPr>
          <p:cNvPr id="21" name="Cloud 20">
            <a:extLst>
              <a:ext uri="{FF2B5EF4-FFF2-40B4-BE49-F238E27FC236}">
                <a16:creationId xmlns:a16="http://schemas.microsoft.com/office/drawing/2014/main" xmlns="" id="{19284AB2-B05D-46F2-B491-C9BC7D8341A8}"/>
              </a:ext>
            </a:extLst>
          </p:cNvPr>
          <p:cNvSpPr/>
          <p:nvPr/>
        </p:nvSpPr>
        <p:spPr>
          <a:xfrm>
            <a:off x="3654792" y="869283"/>
            <a:ext cx="5145191" cy="3351805"/>
          </a:xfrm>
          <a:prstGeom prst="cloud">
            <a:avLst/>
          </a:prstGeom>
          <a:solidFill>
            <a:srgbClr val="F9ADB3"/>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kern="0" dirty="0">
                <a:solidFill>
                  <a:srgbClr val="000000"/>
                </a:solidFill>
                <a:latin typeface="Century Gothic"/>
                <a:ea typeface="Lato" panose="020F0502020204030203" pitchFamily="34" charset="0"/>
                <a:cs typeface="Century Gothic"/>
                <a:sym typeface="Arial"/>
              </a:rPr>
              <a:t>Pair Activity (6 mins)</a:t>
            </a:r>
          </a:p>
          <a:p>
            <a:pPr algn="ctr"/>
            <a:r>
              <a:rPr lang="en-GB" sz="1600" kern="0" dirty="0">
                <a:solidFill>
                  <a:srgbClr val="000000"/>
                </a:solidFill>
                <a:latin typeface="Century Gothic"/>
                <a:ea typeface="Lato" panose="020F0502020204030203" pitchFamily="34" charset="0"/>
                <a:cs typeface="Century Gothic"/>
                <a:sym typeface="Arial"/>
              </a:rPr>
              <a:t>There are many different ways to help others. Giving money to a charity is just one way. On a whiteboard, write down all the different ways you can help other people! Use the scenarios on the next three slides to help you think.</a:t>
            </a:r>
          </a:p>
        </p:txBody>
      </p:sp>
      <p:pic>
        <p:nvPicPr>
          <p:cNvPr id="1028" name="Picture 4" descr="Image result for whiteboard and pen">
            <a:extLst>
              <a:ext uri="{FF2B5EF4-FFF2-40B4-BE49-F238E27FC236}">
                <a16:creationId xmlns:a16="http://schemas.microsoft.com/office/drawing/2014/main" xmlns="" id="{6AE5ABCF-E3D1-49CF-95F7-DC6928957F5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60318" y="4434156"/>
            <a:ext cx="2779277" cy="20844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5228DC86-08C0-4598-8F76-B6618FBAFDB2}"/>
              </a:ext>
            </a:extLst>
          </p:cNvPr>
          <p:cNvPicPr>
            <a:picLocks noChangeAspect="1"/>
          </p:cNvPicPr>
          <p:nvPr/>
        </p:nvPicPr>
        <p:blipFill>
          <a:blip r:embed="rId6" cstate="print">
            <a:clrChange>
              <a:clrFrom>
                <a:srgbClr val="95E0DB"/>
              </a:clrFrom>
              <a:clrTo>
                <a:srgbClr val="95E0DB">
                  <a:alpha val="0"/>
                </a:srgbClr>
              </a:clrTo>
            </a:clrChange>
            <a:extLst>
              <a:ext uri="{28A0092B-C50C-407E-A947-70E740481C1C}">
                <a14:useLocalDpi xmlns:a14="http://schemas.microsoft.com/office/drawing/2010/main"/>
              </a:ext>
            </a:extLst>
          </a:blip>
          <a:stretch>
            <a:fillRect/>
          </a:stretch>
        </p:blipFill>
        <p:spPr>
          <a:xfrm>
            <a:off x="-5679" y="3906796"/>
            <a:ext cx="2982900" cy="3139178"/>
          </a:xfrm>
          <a:prstGeom prst="rect">
            <a:avLst/>
          </a:prstGeom>
        </p:spPr>
      </p:pic>
      <p:pic>
        <p:nvPicPr>
          <p:cNvPr id="16" name="Picture 15">
            <a:extLst>
              <a:ext uri="{FF2B5EF4-FFF2-40B4-BE49-F238E27FC236}">
                <a16:creationId xmlns:a16="http://schemas.microsoft.com/office/drawing/2014/main" xmlns="" id="{9E56ACF0-8CA1-4AA5-9F10-7184E52EC207}"/>
              </a:ext>
            </a:extLst>
          </p:cNvPr>
          <p:cNvPicPr>
            <a:picLocks noChangeAspect="1"/>
          </p:cNvPicPr>
          <p:nvPr/>
        </p:nvPicPr>
        <p:blipFill>
          <a:blip r:embed="rId7" cstate="print">
            <a:clrChange>
              <a:clrFrom>
                <a:srgbClr val="95E0DB"/>
              </a:clrFrom>
              <a:clrTo>
                <a:srgbClr val="95E0DB">
                  <a:alpha val="0"/>
                </a:srgbClr>
              </a:clrTo>
            </a:clrChange>
            <a:extLst>
              <a:ext uri="{28A0092B-C50C-407E-A947-70E740481C1C}">
                <a14:useLocalDpi xmlns:a14="http://schemas.microsoft.com/office/drawing/2010/main"/>
              </a:ext>
            </a:extLst>
          </a:blip>
          <a:stretch>
            <a:fillRect/>
          </a:stretch>
        </p:blipFill>
        <p:spPr>
          <a:xfrm flipH="1">
            <a:off x="6074721" y="3906796"/>
            <a:ext cx="3067557" cy="3139178"/>
          </a:xfrm>
          <a:prstGeom prst="rect">
            <a:avLst/>
          </a:prstGeom>
        </p:spPr>
      </p:pic>
    </p:spTree>
    <p:extLst>
      <p:ext uri="{BB962C8B-B14F-4D97-AF65-F5344CB8AC3E}">
        <p14:creationId xmlns:p14="http://schemas.microsoft.com/office/powerpoint/2010/main" val="194636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5</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It’s not all about the money…</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5124" name="Picture 4" descr="Image result for old person shopping bags">
            <a:extLst>
              <a:ext uri="{FF2B5EF4-FFF2-40B4-BE49-F238E27FC236}">
                <a16:creationId xmlns:a16="http://schemas.microsoft.com/office/drawing/2014/main" xmlns="" id="{CA75ACC4-9DAD-4101-89F2-7B1C13CB7E0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836" y="3598559"/>
            <a:ext cx="4258964" cy="26664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old lady supermarket check out">
            <a:extLst>
              <a:ext uri="{FF2B5EF4-FFF2-40B4-BE49-F238E27FC236}">
                <a16:creationId xmlns:a16="http://schemas.microsoft.com/office/drawing/2014/main" xmlns="" id="{6AA5009D-E626-422E-8D6B-D2ED33DA753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7544" y="957772"/>
            <a:ext cx="3960292" cy="264019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815A3274-BD52-46FF-B2BD-479D4E27F704}"/>
              </a:ext>
            </a:extLst>
          </p:cNvPr>
          <p:cNvGrpSpPr/>
          <p:nvPr/>
        </p:nvGrpSpPr>
        <p:grpSpPr>
          <a:xfrm>
            <a:off x="659785" y="4077072"/>
            <a:ext cx="3222067" cy="1962026"/>
            <a:chOff x="6206060" y="1044824"/>
            <a:chExt cx="1966340" cy="1328780"/>
          </a:xfrm>
        </p:grpSpPr>
        <p:sp>
          <p:nvSpPr>
            <p:cNvPr id="15" name="Rectangle: Rounded Corners 16">
              <a:extLst>
                <a:ext uri="{FF2B5EF4-FFF2-40B4-BE49-F238E27FC236}">
                  <a16:creationId xmlns:a16="http://schemas.microsoft.com/office/drawing/2014/main" xmlns="" id="{6F730EB9-9D8B-4E4F-8A93-3F904CCD2782}"/>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16" name="Rectangle: Rounded Corners 18">
              <a:extLst>
                <a:ext uri="{FF2B5EF4-FFF2-40B4-BE49-F238E27FC236}">
                  <a16:creationId xmlns:a16="http://schemas.microsoft.com/office/drawing/2014/main" xmlns="" id="{901445A1-8B7B-4056-971F-0B5192324A0E}"/>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Sally helped the old lady pack her bags and then offered to carry them to her car. They were too heavy for the old lady to carry.</a:t>
              </a:r>
            </a:p>
          </p:txBody>
        </p:sp>
      </p:grpSp>
      <p:grpSp>
        <p:nvGrpSpPr>
          <p:cNvPr id="18" name="Group 17">
            <a:extLst>
              <a:ext uri="{FF2B5EF4-FFF2-40B4-BE49-F238E27FC236}">
                <a16:creationId xmlns:a16="http://schemas.microsoft.com/office/drawing/2014/main" xmlns="" id="{94864682-01D9-4244-9D1E-304CEEB85C8F}"/>
              </a:ext>
            </a:extLst>
          </p:cNvPr>
          <p:cNvGrpSpPr/>
          <p:nvPr/>
        </p:nvGrpSpPr>
        <p:grpSpPr>
          <a:xfrm>
            <a:off x="4917675" y="1204082"/>
            <a:ext cx="3222068" cy="1949803"/>
            <a:chOff x="6206060" y="1044824"/>
            <a:chExt cx="1966340" cy="1328780"/>
          </a:xfrm>
        </p:grpSpPr>
        <p:sp>
          <p:nvSpPr>
            <p:cNvPr id="21" name="Rectangle: Rounded Corners 16">
              <a:extLst>
                <a:ext uri="{FF2B5EF4-FFF2-40B4-BE49-F238E27FC236}">
                  <a16:creationId xmlns:a16="http://schemas.microsoft.com/office/drawing/2014/main" xmlns="" id="{D00C8330-8877-41D4-8376-01A074AD095D}"/>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4" name="Rectangle: Rounded Corners 18">
              <a:extLst>
                <a:ext uri="{FF2B5EF4-FFF2-40B4-BE49-F238E27FC236}">
                  <a16:creationId xmlns:a16="http://schemas.microsoft.com/office/drawing/2014/main" xmlns="" id="{8E861355-5800-4726-8AEE-24CCCAB1C0D9}"/>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Sally noticed an old lady in the supermarket who was struggling to pack her bags at the checkout. </a:t>
              </a:r>
            </a:p>
          </p:txBody>
        </p:sp>
      </p:grpSp>
    </p:spTree>
    <p:extLst>
      <p:ext uri="{BB962C8B-B14F-4D97-AF65-F5344CB8AC3E}">
        <p14:creationId xmlns:p14="http://schemas.microsoft.com/office/powerpoint/2010/main" val="332674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econd hand  toys">
            <a:extLst>
              <a:ext uri="{FF2B5EF4-FFF2-40B4-BE49-F238E27FC236}">
                <a16:creationId xmlns:a16="http://schemas.microsoft.com/office/drawing/2014/main" xmlns="" id="{9800CF6A-1F29-4485-9EBA-EF516B33551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96544" y="1202671"/>
            <a:ext cx="3923928" cy="294294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second hand clothes and toys">
            <a:extLst>
              <a:ext uri="{FF2B5EF4-FFF2-40B4-BE49-F238E27FC236}">
                <a16:creationId xmlns:a16="http://schemas.microsoft.com/office/drawing/2014/main" xmlns="" id="{12CB4820-F217-4762-96A0-3578CC13535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727" y="1190906"/>
            <a:ext cx="4428257" cy="29429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6</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It’s not all about the money…</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grpSp>
        <p:nvGrpSpPr>
          <p:cNvPr id="19" name="Group 18">
            <a:extLst>
              <a:ext uri="{FF2B5EF4-FFF2-40B4-BE49-F238E27FC236}">
                <a16:creationId xmlns:a16="http://schemas.microsoft.com/office/drawing/2014/main" xmlns="" id="{2C618DE4-AEE3-4E30-B231-B77B427050A3}"/>
              </a:ext>
            </a:extLst>
          </p:cNvPr>
          <p:cNvGrpSpPr/>
          <p:nvPr/>
        </p:nvGrpSpPr>
        <p:grpSpPr>
          <a:xfrm>
            <a:off x="2043146" y="4336307"/>
            <a:ext cx="5121141" cy="2121271"/>
            <a:chOff x="6206060" y="1044824"/>
            <a:chExt cx="1966340" cy="1328780"/>
          </a:xfrm>
        </p:grpSpPr>
        <p:sp>
          <p:nvSpPr>
            <p:cNvPr id="20" name="Rectangle: Rounded Corners 16">
              <a:extLst>
                <a:ext uri="{FF2B5EF4-FFF2-40B4-BE49-F238E27FC236}">
                  <a16:creationId xmlns:a16="http://schemas.microsoft.com/office/drawing/2014/main" xmlns="" id="{15D1A296-83F6-4920-AA5A-7D9BA41A86F1}"/>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2" name="Rectangle: Rounded Corners 18">
              <a:extLst>
                <a:ext uri="{FF2B5EF4-FFF2-40B4-BE49-F238E27FC236}">
                  <a16:creationId xmlns:a16="http://schemas.microsoft.com/office/drawing/2014/main" xmlns="" id="{91C1DE83-A001-41B5-9E39-1729B98959E4}"/>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Dominic’s children are all adults now and they don’t need their old clothes or toys. Dominic decided to take these things to a charity shop so that someone else could have them. Later that day, a lady came in to the shop and bought lots of things her family really needed, including Dominic’s old toys. She was thrilled! </a:t>
              </a:r>
            </a:p>
          </p:txBody>
        </p:sp>
      </p:grpSp>
    </p:spTree>
    <p:extLst>
      <p:ext uri="{BB962C8B-B14F-4D97-AF65-F5344CB8AC3E}">
        <p14:creationId xmlns:p14="http://schemas.microsoft.com/office/powerpoint/2010/main" val="16924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food donation">
            <a:extLst>
              <a:ext uri="{FF2B5EF4-FFF2-40B4-BE49-F238E27FC236}">
                <a16:creationId xmlns:a16="http://schemas.microsoft.com/office/drawing/2014/main" xmlns="" id="{E119F7A2-229F-4E4D-A69E-83E6F56B1F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449" y="914887"/>
            <a:ext cx="4421591" cy="3635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7</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It’s not all about the money…</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2050" name="Picture 2" descr="Image result for pizza man homeless upworthy">
            <a:hlinkClick r:id="rId5"/>
            <a:extLst>
              <a:ext uri="{FF2B5EF4-FFF2-40B4-BE49-F238E27FC236}">
                <a16:creationId xmlns:a16="http://schemas.microsoft.com/office/drawing/2014/main" xmlns="" id="{8307DA07-5194-4E8B-9BC1-AF27988D008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567588" y="4185523"/>
            <a:ext cx="3254480" cy="235997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21B8753D-719D-49CD-B040-7EE639A39EC5}"/>
              </a:ext>
            </a:extLst>
          </p:cNvPr>
          <p:cNvGrpSpPr/>
          <p:nvPr/>
        </p:nvGrpSpPr>
        <p:grpSpPr>
          <a:xfrm>
            <a:off x="381427" y="4674308"/>
            <a:ext cx="4971734" cy="1864605"/>
            <a:chOff x="6206060" y="1044824"/>
            <a:chExt cx="1966340" cy="1328780"/>
          </a:xfrm>
        </p:grpSpPr>
        <p:sp>
          <p:nvSpPr>
            <p:cNvPr id="14" name="Rectangle: Rounded Corners 16">
              <a:extLst>
                <a:ext uri="{FF2B5EF4-FFF2-40B4-BE49-F238E27FC236}">
                  <a16:creationId xmlns:a16="http://schemas.microsoft.com/office/drawing/2014/main" xmlns="" id="{D56CE579-5060-4B50-ACD1-1EAA948109C6}"/>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15" name="Rectangle: Rounded Corners 18">
              <a:extLst>
                <a:ext uri="{FF2B5EF4-FFF2-40B4-BE49-F238E27FC236}">
                  <a16:creationId xmlns:a16="http://schemas.microsoft.com/office/drawing/2014/main" xmlns="" id="{E49179B7-A834-4F29-93C8-2C3956D20D09}"/>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Once a week, Jerrell goes to the local community </a:t>
              </a:r>
              <a:r>
                <a:rPr lang="en-GB" sz="1600" kern="0" dirty="0" err="1">
                  <a:solidFill>
                    <a:srgbClr val="000000"/>
                  </a:solidFill>
                  <a:latin typeface="Century Gothic"/>
                  <a:ea typeface="Lato" panose="020F0502020204030203" pitchFamily="34" charset="0"/>
                  <a:cs typeface="Century Gothic"/>
                  <a:sym typeface="Arial"/>
                </a:rPr>
                <a:t>center</a:t>
              </a:r>
              <a:r>
                <a:rPr lang="en-GB" sz="1600" kern="0" dirty="0">
                  <a:solidFill>
                    <a:srgbClr val="000000"/>
                  </a:solidFill>
                  <a:latin typeface="Century Gothic"/>
                  <a:ea typeface="Lato" panose="020F0502020204030203" pitchFamily="34" charset="0"/>
                  <a:cs typeface="Century Gothic"/>
                  <a:sym typeface="Arial"/>
                </a:rPr>
                <a:t> to help prepare a meal for homeless people with other volunteers. The homeless people get to come in and have a hot meal for free. Before he cooks, Jerrell goes around to his neighbours to ask if they have any spare ingredients to cook with!</a:t>
              </a:r>
            </a:p>
          </p:txBody>
        </p:sp>
      </p:grpSp>
      <p:sp>
        <p:nvSpPr>
          <p:cNvPr id="2" name="Rectangle 1">
            <a:extLst>
              <a:ext uri="{FF2B5EF4-FFF2-40B4-BE49-F238E27FC236}">
                <a16:creationId xmlns:a16="http://schemas.microsoft.com/office/drawing/2014/main" xmlns="" id="{EC51C05D-6E45-44A4-8703-E61635C2D3A2}"/>
              </a:ext>
            </a:extLst>
          </p:cNvPr>
          <p:cNvSpPr/>
          <p:nvPr/>
        </p:nvSpPr>
        <p:spPr>
          <a:xfrm>
            <a:off x="0" y="6608788"/>
            <a:ext cx="4572000" cy="246221"/>
          </a:xfrm>
          <a:prstGeom prst="rect">
            <a:avLst/>
          </a:prstGeom>
        </p:spPr>
        <p:txBody>
          <a:bodyPr>
            <a:spAutoFit/>
          </a:bodyPr>
          <a:lstStyle/>
          <a:p>
            <a:r>
              <a:rPr lang="en-GB" sz="1000" dirty="0"/>
              <a:t>http://viewpure.com/brzjeICcIt0?start=0&amp;end=67</a:t>
            </a:r>
          </a:p>
        </p:txBody>
      </p:sp>
      <p:grpSp>
        <p:nvGrpSpPr>
          <p:cNvPr id="18" name="Group 17">
            <a:extLst>
              <a:ext uri="{FF2B5EF4-FFF2-40B4-BE49-F238E27FC236}">
                <a16:creationId xmlns:a16="http://schemas.microsoft.com/office/drawing/2014/main" xmlns="" id="{48C344E3-E838-4019-9A3C-EBD13484B2E1}"/>
              </a:ext>
            </a:extLst>
          </p:cNvPr>
          <p:cNvGrpSpPr/>
          <p:nvPr/>
        </p:nvGrpSpPr>
        <p:grpSpPr>
          <a:xfrm>
            <a:off x="8051320" y="3880461"/>
            <a:ext cx="829072" cy="634983"/>
            <a:chOff x="755576" y="1412776"/>
            <a:chExt cx="5112568" cy="576064"/>
          </a:xfrm>
        </p:grpSpPr>
        <p:sp>
          <p:nvSpPr>
            <p:cNvPr id="21" name="Rectangle: Rounded Corners 48">
              <a:extLst>
                <a:ext uri="{FF2B5EF4-FFF2-40B4-BE49-F238E27FC236}">
                  <a16:creationId xmlns:a16="http://schemas.microsoft.com/office/drawing/2014/main" xmlns="" id="{92E7FD01-F8F1-45B5-B86C-C3EE504626E1}"/>
                </a:ext>
              </a:extLst>
            </p:cNvPr>
            <p:cNvSpPr/>
            <p:nvPr/>
          </p:nvSpPr>
          <p:spPr>
            <a:xfrm>
              <a:off x="755576" y="1412776"/>
              <a:ext cx="5112568" cy="576064"/>
            </a:xfrm>
            <a:prstGeom prst="roundRect">
              <a:avLst/>
            </a:prstGeom>
            <a:solidFill>
              <a:schemeClr val="bg1"/>
            </a:solid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24" name="Rectangle: Rounded Corners 48">
              <a:extLst>
                <a:ext uri="{FF2B5EF4-FFF2-40B4-BE49-F238E27FC236}">
                  <a16:creationId xmlns:a16="http://schemas.microsoft.com/office/drawing/2014/main" xmlns="" id="{066E8441-B786-46CC-A886-96769ABF4D4E}"/>
                </a:ext>
              </a:extLst>
            </p:cNvPr>
            <p:cNvSpPr/>
            <p:nvPr/>
          </p:nvSpPr>
          <p:spPr>
            <a:xfrm>
              <a:off x="755576" y="1412776"/>
              <a:ext cx="5112568" cy="576064"/>
            </a:xfrm>
            <a:prstGeom prst="roundRect">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1:07</a:t>
              </a:r>
            </a:p>
          </p:txBody>
        </p:sp>
      </p:grpSp>
      <p:grpSp>
        <p:nvGrpSpPr>
          <p:cNvPr id="25" name="Group 24">
            <a:extLst>
              <a:ext uri="{FF2B5EF4-FFF2-40B4-BE49-F238E27FC236}">
                <a16:creationId xmlns:a16="http://schemas.microsoft.com/office/drawing/2014/main" xmlns="" id="{EE495B71-AFE6-46BA-AAD2-B228EFFDA9DF}"/>
              </a:ext>
            </a:extLst>
          </p:cNvPr>
          <p:cNvGrpSpPr/>
          <p:nvPr/>
        </p:nvGrpSpPr>
        <p:grpSpPr>
          <a:xfrm>
            <a:off x="5065878" y="1223160"/>
            <a:ext cx="3775286" cy="2400446"/>
            <a:chOff x="4390043" y="2616250"/>
            <a:chExt cx="4677014" cy="2588014"/>
          </a:xfrm>
        </p:grpSpPr>
        <p:sp>
          <p:nvSpPr>
            <p:cNvPr id="26" name="Cloud 25">
              <a:extLst>
                <a:ext uri="{FF2B5EF4-FFF2-40B4-BE49-F238E27FC236}">
                  <a16:creationId xmlns:a16="http://schemas.microsoft.com/office/drawing/2014/main" xmlns="" id="{491D755F-6839-45AC-AABB-33AB99F62CED}"/>
                </a:ext>
              </a:extLst>
            </p:cNvPr>
            <p:cNvSpPr/>
            <p:nvPr/>
          </p:nvSpPr>
          <p:spPr>
            <a:xfrm>
              <a:off x="4390043" y="2616252"/>
              <a:ext cx="4677014" cy="2588012"/>
            </a:xfrm>
            <a:prstGeom prst="cloud">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7" name="Cloud 26">
              <a:extLst>
                <a:ext uri="{FF2B5EF4-FFF2-40B4-BE49-F238E27FC236}">
                  <a16:creationId xmlns:a16="http://schemas.microsoft.com/office/drawing/2014/main" xmlns="" id="{E5B5579B-681D-42F1-8AB5-FDC5755DA727}"/>
                </a:ext>
              </a:extLst>
            </p:cNvPr>
            <p:cNvSpPr/>
            <p:nvPr/>
          </p:nvSpPr>
          <p:spPr>
            <a:xfrm>
              <a:off x="4390043" y="2616250"/>
              <a:ext cx="4677014" cy="2588012"/>
            </a:xfrm>
            <a:prstGeom prst="cloud">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charset="0"/>
                  <a:ea typeface="Century Gothic" charset="0"/>
                  <a:cs typeface="Century Gothic" charset="0"/>
                </a:rPr>
                <a:t>Class Video (1 mins)</a:t>
              </a:r>
            </a:p>
            <a:p>
              <a:pPr algn="ctr"/>
              <a:r>
                <a:rPr lang="en-GB" sz="1600" dirty="0">
                  <a:solidFill>
                    <a:schemeClr val="tx1"/>
                  </a:solidFill>
                  <a:latin typeface="Century Gothic" charset="0"/>
                  <a:ea typeface="Century Gothic" charset="0"/>
                  <a:cs typeface="Century Gothic" charset="0"/>
                </a:rPr>
                <a:t>Click the image below to see something charitable happening in America!</a:t>
              </a:r>
            </a:p>
          </p:txBody>
        </p:sp>
      </p:grpSp>
    </p:spTree>
    <p:extLst>
      <p:ext uri="{BB962C8B-B14F-4D97-AF65-F5344CB8AC3E}">
        <p14:creationId xmlns:p14="http://schemas.microsoft.com/office/powerpoint/2010/main" val="348022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xmlns="" id="{FA5A2DCB-D07A-4A4D-A2F6-60FF493032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70467" y="2885942"/>
            <a:ext cx="2053257" cy="1368838"/>
          </a:xfrm>
          <a:prstGeom prst="rect">
            <a:avLst/>
          </a:prstGeom>
        </p:spPr>
      </p:pic>
      <p:pic>
        <p:nvPicPr>
          <p:cNvPr id="57" name="Picture 6" descr="Image result for giving to homeless person">
            <a:extLst>
              <a:ext uri="{FF2B5EF4-FFF2-40B4-BE49-F238E27FC236}">
                <a16:creationId xmlns:a16="http://schemas.microsoft.com/office/drawing/2014/main" xmlns="" id="{0A31D510-747C-4420-BC82-98B9D1A8104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766798" y="1821131"/>
            <a:ext cx="1931993" cy="15039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food donation">
            <a:extLst>
              <a:ext uri="{FF2B5EF4-FFF2-40B4-BE49-F238E27FC236}">
                <a16:creationId xmlns:a16="http://schemas.microsoft.com/office/drawing/2014/main" xmlns="" id="{AACE5844-DDC9-4DBE-AF28-EFE42406EE2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66852" y="2377922"/>
            <a:ext cx="1579766" cy="105372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mage result for second hand clothes and toys">
            <a:extLst>
              <a:ext uri="{FF2B5EF4-FFF2-40B4-BE49-F238E27FC236}">
                <a16:creationId xmlns:a16="http://schemas.microsoft.com/office/drawing/2014/main" xmlns="" id="{15D95EC2-5988-42F0-9906-5C6BBE997A8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95227" y="1797496"/>
            <a:ext cx="2343361" cy="15573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stretch>
            <a:fillRect/>
          </a:stretch>
        </p:blipFill>
        <p:spPr>
          <a:xfrm>
            <a:off x="8139743" y="221407"/>
            <a:ext cx="871804" cy="877900"/>
          </a:xfrm>
          <a:prstGeom prst="rect">
            <a:avLst/>
          </a:prstGeom>
        </p:spPr>
      </p:pic>
      <p:sp>
        <p:nvSpPr>
          <p:cNvPr id="5" name="Slide Number Placeholder 4"/>
          <p:cNvSpPr>
            <a:spLocks noGrp="1"/>
          </p:cNvSpPr>
          <p:nvPr>
            <p:ph type="sldNum" sz="quarter" idx="12"/>
          </p:nvPr>
        </p:nvSpPr>
        <p:spPr/>
        <p:txBody>
          <a:bodyPr/>
          <a:lstStyle/>
          <a:p>
            <a:fld id="{49D63AC7-FC0B-4B89-BF66-6B825E62591F}" type="slidenum">
              <a:rPr lang="en-GB" smtClean="0">
                <a:latin typeface="Century Gothic" panose="020B0502020202020204" pitchFamily="34" charset="0"/>
              </a:rPr>
              <a:pPr/>
              <a:t>8</a:t>
            </a:fld>
            <a:endParaRPr lang="en-GB" dirty="0">
              <a:latin typeface="Century Gothic" panose="020B0502020202020204" pitchFamily="34" charset="0"/>
            </a:endParaRPr>
          </a:p>
        </p:txBody>
      </p:sp>
      <p:sp>
        <p:nvSpPr>
          <p:cNvPr id="7" name="Shape 96"/>
          <p:cNvSpPr txBox="1">
            <a:spLocks/>
          </p:cNvSpPr>
          <p:nvPr/>
        </p:nvSpPr>
        <p:spPr>
          <a:xfrm>
            <a:off x="654086" y="276940"/>
            <a:ext cx="7367726" cy="444962"/>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
                <a:srgbClr val="97E8D7"/>
              </a:buClr>
              <a:buSzPct val="25000"/>
              <a:buFont typeface="Arial"/>
              <a:buNone/>
            </a:pPr>
            <a:r>
              <a:rPr lang="en-GB" sz="2800" b="1" dirty="0">
                <a:solidFill>
                  <a:schemeClr val="dk1"/>
                </a:solidFill>
                <a:latin typeface="Century Gothic" panose="020B0502020202020204" pitchFamily="34" charset="0"/>
                <a:ea typeface="Lato"/>
                <a:cs typeface="Lato"/>
                <a:sym typeface="Lato"/>
              </a:rPr>
              <a:t>It’s not all about the money…</a:t>
            </a:r>
            <a:endParaRPr lang="en-GB" sz="2800" b="1" dirty="0">
              <a:latin typeface="Century Gothic" panose="020B0502020202020204" pitchFamily="34" charset="0"/>
              <a:ea typeface="Lato"/>
              <a:cs typeface="Lato"/>
              <a:sym typeface="Lato"/>
            </a:endParaRPr>
          </a:p>
        </p:txBody>
      </p:sp>
      <p:sp>
        <p:nvSpPr>
          <p:cNvPr id="23"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©VotesForSchools2016</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Slide Number Placeholder 1"/>
          <p:cNvSpPr txBox="1">
            <a:spLocks/>
          </p:cNvSpPr>
          <p:nvPr/>
        </p:nvSpPr>
        <p:spPr>
          <a:xfrm>
            <a:off x="6955012" y="656479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grpSp>
        <p:nvGrpSpPr>
          <p:cNvPr id="19" name="Group 18">
            <a:extLst>
              <a:ext uri="{FF2B5EF4-FFF2-40B4-BE49-F238E27FC236}">
                <a16:creationId xmlns:a16="http://schemas.microsoft.com/office/drawing/2014/main" xmlns="" id="{2C618DE4-AEE3-4E30-B231-B77B427050A3}"/>
              </a:ext>
            </a:extLst>
          </p:cNvPr>
          <p:cNvGrpSpPr/>
          <p:nvPr/>
        </p:nvGrpSpPr>
        <p:grpSpPr>
          <a:xfrm>
            <a:off x="357646" y="882210"/>
            <a:ext cx="5768433" cy="752955"/>
            <a:chOff x="6206060" y="1044824"/>
            <a:chExt cx="1966340" cy="1328780"/>
          </a:xfrm>
        </p:grpSpPr>
        <p:sp>
          <p:nvSpPr>
            <p:cNvPr id="20" name="Rectangle: Rounded Corners 16">
              <a:extLst>
                <a:ext uri="{FF2B5EF4-FFF2-40B4-BE49-F238E27FC236}">
                  <a16:creationId xmlns:a16="http://schemas.microsoft.com/office/drawing/2014/main" xmlns="" id="{15D1A296-83F6-4920-AA5A-7D9BA41A86F1}"/>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22" name="Rectangle: Rounded Corners 18">
              <a:extLst>
                <a:ext uri="{FF2B5EF4-FFF2-40B4-BE49-F238E27FC236}">
                  <a16:creationId xmlns:a16="http://schemas.microsoft.com/office/drawing/2014/main" xmlns="" id="{91C1DE83-A001-41B5-9E39-1729B98959E4}"/>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There are so many ways you can make a difference without giving money. </a:t>
              </a:r>
              <a:r>
                <a:rPr lang="en-GB" sz="1600" b="1" kern="0" dirty="0">
                  <a:solidFill>
                    <a:srgbClr val="000000"/>
                  </a:solidFill>
                  <a:latin typeface="Century Gothic"/>
                  <a:ea typeface="Lato" panose="020F0502020204030203" pitchFamily="34" charset="0"/>
                  <a:cs typeface="Century Gothic"/>
                  <a:sym typeface="Arial"/>
                </a:rPr>
                <a:t>Did you get any of these?</a:t>
              </a:r>
            </a:p>
          </p:txBody>
        </p:sp>
      </p:grpSp>
      <p:grpSp>
        <p:nvGrpSpPr>
          <p:cNvPr id="27" name="Group 26">
            <a:extLst>
              <a:ext uri="{FF2B5EF4-FFF2-40B4-BE49-F238E27FC236}">
                <a16:creationId xmlns:a16="http://schemas.microsoft.com/office/drawing/2014/main" xmlns="" id="{72A6FB7A-D9A5-4C12-BFA3-DEC19CC501CF}"/>
              </a:ext>
            </a:extLst>
          </p:cNvPr>
          <p:cNvGrpSpPr/>
          <p:nvPr/>
        </p:nvGrpSpPr>
        <p:grpSpPr>
          <a:xfrm>
            <a:off x="6244010" y="851014"/>
            <a:ext cx="1777802" cy="877900"/>
            <a:chOff x="755576" y="1412776"/>
            <a:chExt cx="5112568" cy="576064"/>
          </a:xfrm>
        </p:grpSpPr>
        <p:sp>
          <p:nvSpPr>
            <p:cNvPr id="28" name="Rectangle: Rounded Corners 48">
              <a:extLst>
                <a:ext uri="{FF2B5EF4-FFF2-40B4-BE49-F238E27FC236}">
                  <a16:creationId xmlns:a16="http://schemas.microsoft.com/office/drawing/2014/main" xmlns="" id="{A8ADE619-9ECB-43A6-B8AB-8C20B051F030}"/>
                </a:ext>
              </a:extLst>
            </p:cNvPr>
            <p:cNvSpPr/>
            <p:nvPr/>
          </p:nvSpPr>
          <p:spPr>
            <a:xfrm>
              <a:off x="755576" y="1412776"/>
              <a:ext cx="5112568" cy="576064"/>
            </a:xfrm>
            <a:prstGeom prst="roundRect">
              <a:avLst/>
            </a:prstGeom>
            <a:solidFill>
              <a:schemeClr val="bg1"/>
            </a:solid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29" name="Rectangle: Rounded Corners 48">
              <a:extLst>
                <a:ext uri="{FF2B5EF4-FFF2-40B4-BE49-F238E27FC236}">
                  <a16:creationId xmlns:a16="http://schemas.microsoft.com/office/drawing/2014/main" xmlns="" id="{06813036-4244-492F-ABAA-F17B86B151B6}"/>
                </a:ext>
              </a:extLst>
            </p:cNvPr>
            <p:cNvSpPr/>
            <p:nvPr/>
          </p:nvSpPr>
          <p:spPr>
            <a:xfrm>
              <a:off x="755576" y="1412776"/>
              <a:ext cx="5112568" cy="576064"/>
            </a:xfrm>
            <a:prstGeom prst="roundRect">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Donate food to people who are hungry.</a:t>
              </a:r>
            </a:p>
          </p:txBody>
        </p:sp>
      </p:grpSp>
      <p:grpSp>
        <p:nvGrpSpPr>
          <p:cNvPr id="35" name="Group 34">
            <a:extLst>
              <a:ext uri="{FF2B5EF4-FFF2-40B4-BE49-F238E27FC236}">
                <a16:creationId xmlns:a16="http://schemas.microsoft.com/office/drawing/2014/main" xmlns="" id="{69FB7AB3-36CC-41CA-8580-360043FA22BF}"/>
              </a:ext>
            </a:extLst>
          </p:cNvPr>
          <p:cNvGrpSpPr/>
          <p:nvPr/>
        </p:nvGrpSpPr>
        <p:grpSpPr>
          <a:xfrm>
            <a:off x="367073" y="3429000"/>
            <a:ext cx="2361594" cy="895425"/>
            <a:chOff x="755576" y="1412776"/>
            <a:chExt cx="5112568" cy="576064"/>
          </a:xfrm>
        </p:grpSpPr>
        <p:sp>
          <p:nvSpPr>
            <p:cNvPr id="36" name="Rectangle: Rounded Corners 48">
              <a:extLst>
                <a:ext uri="{FF2B5EF4-FFF2-40B4-BE49-F238E27FC236}">
                  <a16:creationId xmlns:a16="http://schemas.microsoft.com/office/drawing/2014/main" xmlns="" id="{698827B8-1E25-41D8-A98F-EEB14B68B4FC}"/>
                </a:ext>
              </a:extLst>
            </p:cNvPr>
            <p:cNvSpPr/>
            <p:nvPr/>
          </p:nvSpPr>
          <p:spPr>
            <a:xfrm>
              <a:off x="755576" y="1412776"/>
              <a:ext cx="5112568" cy="576064"/>
            </a:xfrm>
            <a:prstGeom prst="roundRect">
              <a:avLst/>
            </a:prstGeom>
            <a:solidFill>
              <a:schemeClr val="bg1"/>
            </a:solid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37" name="Rectangle: Rounded Corners 48">
              <a:extLst>
                <a:ext uri="{FF2B5EF4-FFF2-40B4-BE49-F238E27FC236}">
                  <a16:creationId xmlns:a16="http://schemas.microsoft.com/office/drawing/2014/main" xmlns="" id="{AFA0BB17-D37F-4093-9B04-9C860377B45C}"/>
                </a:ext>
              </a:extLst>
            </p:cNvPr>
            <p:cNvSpPr/>
            <p:nvPr/>
          </p:nvSpPr>
          <p:spPr>
            <a:xfrm>
              <a:off x="755576" y="1412776"/>
              <a:ext cx="5112568" cy="576064"/>
            </a:xfrm>
            <a:prstGeom prst="roundRect">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Give second hand clothes and toys to a charity shop. </a:t>
              </a:r>
            </a:p>
          </p:txBody>
        </p:sp>
      </p:grpSp>
      <p:grpSp>
        <p:nvGrpSpPr>
          <p:cNvPr id="41" name="Group 40">
            <a:extLst>
              <a:ext uri="{FF2B5EF4-FFF2-40B4-BE49-F238E27FC236}">
                <a16:creationId xmlns:a16="http://schemas.microsoft.com/office/drawing/2014/main" xmlns="" id="{E4449452-104E-4B76-A089-88DB2E198DC8}"/>
              </a:ext>
            </a:extLst>
          </p:cNvPr>
          <p:cNvGrpSpPr/>
          <p:nvPr/>
        </p:nvGrpSpPr>
        <p:grpSpPr>
          <a:xfrm>
            <a:off x="5423488" y="3433298"/>
            <a:ext cx="1781981" cy="801804"/>
            <a:chOff x="755576" y="1412776"/>
            <a:chExt cx="5112568" cy="576064"/>
          </a:xfrm>
        </p:grpSpPr>
        <p:sp>
          <p:nvSpPr>
            <p:cNvPr id="42" name="Rectangle: Rounded Corners 48">
              <a:extLst>
                <a:ext uri="{FF2B5EF4-FFF2-40B4-BE49-F238E27FC236}">
                  <a16:creationId xmlns:a16="http://schemas.microsoft.com/office/drawing/2014/main" xmlns="" id="{78CD952D-828D-4290-A2B1-4660AC7FE610}"/>
                </a:ext>
              </a:extLst>
            </p:cNvPr>
            <p:cNvSpPr/>
            <p:nvPr/>
          </p:nvSpPr>
          <p:spPr>
            <a:xfrm>
              <a:off x="755576" y="1412776"/>
              <a:ext cx="5112568" cy="576064"/>
            </a:xfrm>
            <a:prstGeom prst="roundRect">
              <a:avLst/>
            </a:prstGeom>
            <a:solidFill>
              <a:schemeClr val="bg1"/>
            </a:solid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43" name="Rectangle: Rounded Corners 48">
              <a:extLst>
                <a:ext uri="{FF2B5EF4-FFF2-40B4-BE49-F238E27FC236}">
                  <a16:creationId xmlns:a16="http://schemas.microsoft.com/office/drawing/2014/main" xmlns="" id="{AD97CE2B-1DBA-4284-8576-E2010D5615A3}"/>
                </a:ext>
              </a:extLst>
            </p:cNvPr>
            <p:cNvSpPr/>
            <p:nvPr/>
          </p:nvSpPr>
          <p:spPr>
            <a:xfrm>
              <a:off x="755576" y="1412776"/>
              <a:ext cx="5112568" cy="576064"/>
            </a:xfrm>
            <a:prstGeom prst="roundRect">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Raise awareness of an issue.</a:t>
              </a:r>
            </a:p>
          </p:txBody>
        </p:sp>
      </p:grpSp>
      <p:grpSp>
        <p:nvGrpSpPr>
          <p:cNvPr id="44" name="Group 43">
            <a:extLst>
              <a:ext uri="{FF2B5EF4-FFF2-40B4-BE49-F238E27FC236}">
                <a16:creationId xmlns:a16="http://schemas.microsoft.com/office/drawing/2014/main" xmlns="" id="{4DD166EC-CCF5-4A7C-901D-9BCBFB5FAF9D}"/>
              </a:ext>
            </a:extLst>
          </p:cNvPr>
          <p:cNvGrpSpPr/>
          <p:nvPr/>
        </p:nvGrpSpPr>
        <p:grpSpPr>
          <a:xfrm>
            <a:off x="3135714" y="1774820"/>
            <a:ext cx="2122764" cy="1018829"/>
            <a:chOff x="755576" y="1412776"/>
            <a:chExt cx="5112568" cy="576064"/>
          </a:xfrm>
        </p:grpSpPr>
        <p:sp>
          <p:nvSpPr>
            <p:cNvPr id="45" name="Rectangle: Rounded Corners 48">
              <a:extLst>
                <a:ext uri="{FF2B5EF4-FFF2-40B4-BE49-F238E27FC236}">
                  <a16:creationId xmlns:a16="http://schemas.microsoft.com/office/drawing/2014/main" xmlns="" id="{A3B18526-9426-42C8-989B-D1BBE76D2C31}"/>
                </a:ext>
              </a:extLst>
            </p:cNvPr>
            <p:cNvSpPr/>
            <p:nvPr/>
          </p:nvSpPr>
          <p:spPr>
            <a:xfrm>
              <a:off x="755576" y="1412776"/>
              <a:ext cx="5112568" cy="576064"/>
            </a:xfrm>
            <a:prstGeom prst="roundRect">
              <a:avLst/>
            </a:prstGeom>
            <a:solidFill>
              <a:schemeClr val="bg1"/>
            </a:solid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46" name="Rectangle: Rounded Corners 48">
              <a:extLst>
                <a:ext uri="{FF2B5EF4-FFF2-40B4-BE49-F238E27FC236}">
                  <a16:creationId xmlns:a16="http://schemas.microsoft.com/office/drawing/2014/main" xmlns="" id="{790C7B98-37FE-4B4F-A0A2-5386705984A0}"/>
                </a:ext>
              </a:extLst>
            </p:cNvPr>
            <p:cNvSpPr/>
            <p:nvPr/>
          </p:nvSpPr>
          <p:spPr>
            <a:xfrm>
              <a:off x="755576" y="1412776"/>
              <a:ext cx="5112568" cy="576064"/>
            </a:xfrm>
            <a:prstGeom prst="roundRect">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Help others in your community e.g. visit a lonely old person! </a:t>
              </a:r>
            </a:p>
          </p:txBody>
        </p:sp>
      </p:grpSp>
      <p:grpSp>
        <p:nvGrpSpPr>
          <p:cNvPr id="47" name="Group 46">
            <a:extLst>
              <a:ext uri="{FF2B5EF4-FFF2-40B4-BE49-F238E27FC236}">
                <a16:creationId xmlns:a16="http://schemas.microsoft.com/office/drawing/2014/main" xmlns="" id="{702D58F1-AF02-459A-AC47-29096D3DECA4}"/>
              </a:ext>
            </a:extLst>
          </p:cNvPr>
          <p:cNvGrpSpPr/>
          <p:nvPr/>
        </p:nvGrpSpPr>
        <p:grpSpPr>
          <a:xfrm>
            <a:off x="357646" y="4663346"/>
            <a:ext cx="2284089" cy="1895459"/>
            <a:chOff x="755576" y="1412776"/>
            <a:chExt cx="5112568" cy="576064"/>
          </a:xfrm>
          <a:solidFill>
            <a:srgbClr val="FFFF99"/>
          </a:solidFill>
        </p:grpSpPr>
        <p:sp>
          <p:nvSpPr>
            <p:cNvPr id="49" name="Rectangle: Rounded Corners 48">
              <a:extLst>
                <a:ext uri="{FF2B5EF4-FFF2-40B4-BE49-F238E27FC236}">
                  <a16:creationId xmlns:a16="http://schemas.microsoft.com/office/drawing/2014/main" xmlns="" id="{EA4EA17C-2E37-444A-AF6A-1F656D691EA0}"/>
                </a:ext>
              </a:extLst>
            </p:cNvPr>
            <p:cNvSpPr/>
            <p:nvPr/>
          </p:nvSpPr>
          <p:spPr>
            <a:xfrm>
              <a:off x="755576" y="1412776"/>
              <a:ext cx="5112568" cy="576064"/>
            </a:xfrm>
            <a:prstGeom prst="roundRect">
              <a:avLst/>
            </a:prstGeom>
            <a:grp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50" name="Rectangle: Rounded Corners 48">
              <a:extLst>
                <a:ext uri="{FF2B5EF4-FFF2-40B4-BE49-F238E27FC236}">
                  <a16:creationId xmlns:a16="http://schemas.microsoft.com/office/drawing/2014/main" xmlns="" id="{C2CF6C94-B71C-4F45-8A35-16E8DD11E6D8}"/>
                </a:ext>
              </a:extLst>
            </p:cNvPr>
            <p:cNvSpPr/>
            <p:nvPr/>
          </p:nvSpPr>
          <p:spPr>
            <a:xfrm>
              <a:off x="755576" y="1412776"/>
              <a:ext cx="5112568" cy="576064"/>
            </a:xfrm>
            <a:prstGeom prst="roundRect">
              <a:avLst/>
            </a:prstGeom>
            <a:grp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a:ea typeface="Lato" panose="020F0502020204030203" pitchFamily="34" charset="0"/>
                  <a:cs typeface="Century Gothic"/>
                </a:rPr>
                <a:t>Charitable:</a:t>
              </a:r>
            </a:p>
            <a:p>
              <a:pPr algn="ctr"/>
              <a:r>
                <a:rPr lang="en-GB" sz="1600" dirty="0">
                  <a:solidFill>
                    <a:schemeClr val="tx1"/>
                  </a:solidFill>
                  <a:latin typeface="Century Gothic"/>
                  <a:ea typeface="Lato" panose="020F0502020204030203" pitchFamily="34" charset="0"/>
                  <a:cs typeface="Century Gothic"/>
                </a:rPr>
                <a:t>Giving money, food, or help free to those who are in need because they are ill, poor, or have no home.</a:t>
              </a:r>
              <a:r>
                <a:rPr lang="en-GB" sz="1600" baseline="30000" dirty="0">
                  <a:solidFill>
                    <a:schemeClr val="tx1"/>
                  </a:solidFill>
                  <a:latin typeface="Century Gothic"/>
                  <a:ea typeface="Lato" panose="020F0502020204030203" pitchFamily="34" charset="0"/>
                  <a:cs typeface="Century Gothic"/>
                </a:rPr>
                <a:t>1</a:t>
              </a:r>
            </a:p>
          </p:txBody>
        </p:sp>
      </p:grpSp>
      <p:pic>
        <p:nvPicPr>
          <p:cNvPr id="56" name="Picture 10" descr="Image result for volunteer charity">
            <a:extLst>
              <a:ext uri="{FF2B5EF4-FFF2-40B4-BE49-F238E27FC236}">
                <a16:creationId xmlns:a16="http://schemas.microsoft.com/office/drawing/2014/main" xmlns="" id="{9DCD1186-0416-46DA-A19B-E2F64C13EC39}"/>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006967" y="5189967"/>
            <a:ext cx="2030913" cy="13688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Image result for campaign">
            <a:extLst>
              <a:ext uri="{FF2B5EF4-FFF2-40B4-BE49-F238E27FC236}">
                <a16:creationId xmlns:a16="http://schemas.microsoft.com/office/drawing/2014/main" xmlns="" id="{974D56DC-B079-4926-AD27-1EB9324CCBA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943123" y="4268180"/>
            <a:ext cx="1072660" cy="107266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Image result for protest poster">
            <a:extLst>
              <a:ext uri="{FF2B5EF4-FFF2-40B4-BE49-F238E27FC236}">
                <a16:creationId xmlns:a16="http://schemas.microsoft.com/office/drawing/2014/main" xmlns="" id="{256C20E5-9694-4992-AD9E-E0976A5F8843}"/>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501930" y="3505341"/>
            <a:ext cx="1344688" cy="1883610"/>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xmlns="" id="{87AC7BBA-DC6A-481C-B5EF-9C0CFCD95CF9}"/>
              </a:ext>
            </a:extLst>
          </p:cNvPr>
          <p:cNvGrpSpPr/>
          <p:nvPr/>
        </p:nvGrpSpPr>
        <p:grpSpPr>
          <a:xfrm>
            <a:off x="2768158" y="4347074"/>
            <a:ext cx="1875850" cy="757068"/>
            <a:chOff x="755576" y="1412776"/>
            <a:chExt cx="5112568" cy="576064"/>
          </a:xfrm>
        </p:grpSpPr>
        <p:sp>
          <p:nvSpPr>
            <p:cNvPr id="61" name="Rectangle: Rounded Corners 48">
              <a:extLst>
                <a:ext uri="{FF2B5EF4-FFF2-40B4-BE49-F238E27FC236}">
                  <a16:creationId xmlns:a16="http://schemas.microsoft.com/office/drawing/2014/main" xmlns="" id="{46DDA24E-8A72-438E-8330-3E12A2BF06FA}"/>
                </a:ext>
              </a:extLst>
            </p:cNvPr>
            <p:cNvSpPr/>
            <p:nvPr/>
          </p:nvSpPr>
          <p:spPr>
            <a:xfrm>
              <a:off x="755576" y="1412776"/>
              <a:ext cx="5112568" cy="576064"/>
            </a:xfrm>
            <a:prstGeom prst="roundRect">
              <a:avLst/>
            </a:prstGeom>
            <a:solidFill>
              <a:schemeClr val="bg1"/>
            </a:solidFill>
            <a:ln>
              <a:solidFill>
                <a:srgbClr val="80A0F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b="1" dirty="0">
                <a:solidFill>
                  <a:schemeClr val="tx1"/>
                </a:solidFill>
                <a:latin typeface="Century Gothic"/>
                <a:ea typeface="Lato" panose="020F0502020204030203" pitchFamily="34" charset="0"/>
                <a:cs typeface="Century Gothic"/>
              </a:endParaRPr>
            </a:p>
          </p:txBody>
        </p:sp>
        <p:sp>
          <p:nvSpPr>
            <p:cNvPr id="62" name="Rectangle: Rounded Corners 48">
              <a:extLst>
                <a:ext uri="{FF2B5EF4-FFF2-40B4-BE49-F238E27FC236}">
                  <a16:creationId xmlns:a16="http://schemas.microsoft.com/office/drawing/2014/main" xmlns="" id="{EAAD8FCF-6C89-41E0-930E-C8E6504A97A1}"/>
                </a:ext>
              </a:extLst>
            </p:cNvPr>
            <p:cNvSpPr/>
            <p:nvPr/>
          </p:nvSpPr>
          <p:spPr>
            <a:xfrm>
              <a:off x="755576" y="1412776"/>
              <a:ext cx="5112568" cy="576064"/>
            </a:xfrm>
            <a:prstGeom prst="roundRect">
              <a:avLst/>
            </a:prstGeom>
            <a:solidFill>
              <a:srgbClr val="EF3340">
                <a:alpha val="40000"/>
              </a:srgb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Volunteer to help a charity!</a:t>
              </a:r>
            </a:p>
          </p:txBody>
        </p:sp>
      </p:grpSp>
      <p:grpSp>
        <p:nvGrpSpPr>
          <p:cNvPr id="63" name="Group 62">
            <a:extLst>
              <a:ext uri="{FF2B5EF4-FFF2-40B4-BE49-F238E27FC236}">
                <a16:creationId xmlns:a16="http://schemas.microsoft.com/office/drawing/2014/main" xmlns="" id="{BA3A6FF9-F9B4-48B7-A9ED-DE0612152471}"/>
              </a:ext>
            </a:extLst>
          </p:cNvPr>
          <p:cNvGrpSpPr/>
          <p:nvPr/>
        </p:nvGrpSpPr>
        <p:grpSpPr>
          <a:xfrm>
            <a:off x="5279973" y="5391946"/>
            <a:ext cx="3471620" cy="1172850"/>
            <a:chOff x="6206060" y="1044824"/>
            <a:chExt cx="1966340" cy="1328780"/>
          </a:xfrm>
        </p:grpSpPr>
        <p:sp>
          <p:nvSpPr>
            <p:cNvPr id="64" name="Rectangle: Rounded Corners 16">
              <a:extLst>
                <a:ext uri="{FF2B5EF4-FFF2-40B4-BE49-F238E27FC236}">
                  <a16:creationId xmlns:a16="http://schemas.microsoft.com/office/drawing/2014/main" xmlns="" id="{45AE3A94-1B76-4F7F-8F26-BF16E9DC666D}"/>
                </a:ext>
              </a:extLst>
            </p:cNvPr>
            <p:cNvSpPr/>
            <p:nvPr/>
          </p:nvSpPr>
          <p:spPr>
            <a:xfrm>
              <a:off x="6206060" y="1044824"/>
              <a:ext cx="1966340" cy="1328780"/>
            </a:xfrm>
            <a:prstGeom prst="roundRect">
              <a:avLst/>
            </a:prstGeom>
            <a:solidFill>
              <a:schemeClr val="bg1"/>
            </a:solidFill>
            <a:ln>
              <a:solidFill>
                <a:srgbClr val="97E8D7"/>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baseline="30000" dirty="0">
                <a:solidFill>
                  <a:schemeClr val="tx1"/>
                </a:solidFill>
                <a:latin typeface="Century Gothic"/>
                <a:ea typeface="Lato" panose="020F0502020204030203" pitchFamily="34" charset="0"/>
                <a:cs typeface="Century Gothic"/>
              </a:endParaRPr>
            </a:p>
          </p:txBody>
        </p:sp>
        <p:sp>
          <p:nvSpPr>
            <p:cNvPr id="65" name="Rectangle: Rounded Corners 18">
              <a:extLst>
                <a:ext uri="{FF2B5EF4-FFF2-40B4-BE49-F238E27FC236}">
                  <a16:creationId xmlns:a16="http://schemas.microsoft.com/office/drawing/2014/main" xmlns="" id="{7495F18A-51D0-4082-9F29-194F3DEB197D}"/>
                </a:ext>
              </a:extLst>
            </p:cNvPr>
            <p:cNvSpPr/>
            <p:nvPr/>
          </p:nvSpPr>
          <p:spPr>
            <a:xfrm>
              <a:off x="6206060" y="1044824"/>
              <a:ext cx="1966340" cy="1328780"/>
            </a:xfrm>
            <a:prstGeom prst="roundRect">
              <a:avLst/>
            </a:prstGeom>
            <a:solidFill>
              <a:schemeClr val="tx2">
                <a:lumMod val="20000"/>
                <a:lumOff val="80000"/>
                <a:alpha val="60000"/>
              </a:schemeClr>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kern="0" dirty="0">
                  <a:solidFill>
                    <a:srgbClr val="000000"/>
                  </a:solidFill>
                  <a:latin typeface="Century Gothic"/>
                  <a:ea typeface="Lato" panose="020F0502020204030203" pitchFamily="34" charset="0"/>
                  <a:cs typeface="Century Gothic"/>
                  <a:sym typeface="Arial"/>
                </a:rPr>
                <a:t>If you raise awareness, you get people’s attention by telling them about an issue so that they can help you solve it.</a:t>
              </a:r>
              <a:endParaRPr lang="en-GB" sz="1600" b="1" kern="0" dirty="0">
                <a:solidFill>
                  <a:srgbClr val="000000"/>
                </a:solidFill>
                <a:latin typeface="Century Gothic"/>
                <a:ea typeface="Lato" panose="020F0502020204030203" pitchFamily="34" charset="0"/>
                <a:cs typeface="Century Gothic"/>
                <a:sym typeface="Arial"/>
              </a:endParaRPr>
            </a:p>
          </p:txBody>
        </p:sp>
      </p:grpSp>
    </p:spTree>
    <p:extLst>
      <p:ext uri="{BB962C8B-B14F-4D97-AF65-F5344CB8AC3E}">
        <p14:creationId xmlns:p14="http://schemas.microsoft.com/office/powerpoint/2010/main" val="201505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500"/>
                                        <p:tgtEl>
                                          <p:spTgt spid="30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0504" y="4795935"/>
            <a:ext cx="1228485" cy="121875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p:cNvSpPr/>
          <p:nvPr/>
        </p:nvSpPr>
        <p:spPr>
          <a:xfrm>
            <a:off x="1115616" y="1845382"/>
            <a:ext cx="7263928" cy="3960440"/>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panose="020B0502020202020204" pitchFamily="34" charset="0"/>
            </a:endParaRPr>
          </a:p>
        </p:txBody>
      </p:sp>
      <p:sp>
        <p:nvSpPr>
          <p:cNvPr id="2" name="Title 1"/>
          <p:cNvSpPr>
            <a:spLocks noGrp="1"/>
          </p:cNvSpPr>
          <p:nvPr>
            <p:ph type="title"/>
          </p:nvPr>
        </p:nvSpPr>
        <p:spPr>
          <a:xfrm>
            <a:off x="457200" y="274638"/>
            <a:ext cx="8229600" cy="1143000"/>
          </a:xfrm>
        </p:spPr>
        <p:txBody>
          <a:bodyPr anchor="t">
            <a:normAutofit/>
          </a:bodyPr>
          <a:lstStyle/>
          <a:p>
            <a:pPr algn="l"/>
            <a:r>
              <a:rPr lang="en-GB" sz="2600" b="1" dirty="0">
                <a:latin typeface="Century Gothic" panose="020B0502020202020204" pitchFamily="34" charset="0"/>
              </a:rPr>
              <a:t>Our learning journey for this week!</a:t>
            </a:r>
          </a:p>
        </p:txBody>
      </p:sp>
      <p:sp>
        <p:nvSpPr>
          <p:cNvPr id="5" name="Slide Number Placeholder 4"/>
          <p:cNvSpPr>
            <a:spLocks noGrp="1"/>
          </p:cNvSpPr>
          <p:nvPr>
            <p:ph type="sldNum" sz="quarter" idx="12"/>
          </p:nvPr>
        </p:nvSpPr>
        <p:spPr>
          <a:xfrm>
            <a:off x="6553200" y="6356350"/>
            <a:ext cx="2133600" cy="365125"/>
          </a:xfrm>
        </p:spPr>
        <p:txBody>
          <a:bodyPr/>
          <a:lstStyle/>
          <a:p>
            <a:fld id="{49D63AC7-FC0B-4B89-BF66-6B825E62591F}" type="slidenum">
              <a:rPr lang="en-GB" smtClean="0">
                <a:latin typeface="Century Gothic" panose="020B0502020202020204" pitchFamily="34" charset="0"/>
              </a:rPr>
              <a:pPr/>
              <a:t>9</a:t>
            </a:fld>
            <a:endParaRPr lang="en-GB" dirty="0">
              <a:latin typeface="Century Gothic" panose="020B0502020202020204" pitchFamily="34" charset="0"/>
            </a:endParaRPr>
          </a:p>
        </p:txBody>
      </p:sp>
      <p:pic>
        <p:nvPicPr>
          <p:cNvPr id="1026" name="Picture 2" descr="http://www.thehiveinsight.com/wp-content/themes/tsu/css/images/signs-right-start.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1248455"/>
            <a:ext cx="1431618" cy="1247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74888" y="1772816"/>
            <a:ext cx="1809080" cy="253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1" name="Oval 10"/>
          <p:cNvSpPr/>
          <p:nvPr/>
        </p:nvSpPr>
        <p:spPr>
          <a:xfrm>
            <a:off x="2479497" y="1096822"/>
            <a:ext cx="1804471" cy="1651322"/>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It’s not all about money…</a:t>
            </a:r>
          </a:p>
        </p:txBody>
      </p:sp>
      <p:sp>
        <p:nvSpPr>
          <p:cNvPr id="21" name="Rectangle 20"/>
          <p:cNvSpPr/>
          <p:nvPr/>
        </p:nvSpPr>
        <p:spPr>
          <a:xfrm>
            <a:off x="4755417" y="1752491"/>
            <a:ext cx="2018538" cy="287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22" name="Rectangle 21"/>
          <p:cNvSpPr/>
          <p:nvPr/>
        </p:nvSpPr>
        <p:spPr>
          <a:xfrm>
            <a:off x="4788025" y="3164535"/>
            <a:ext cx="1862568" cy="32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sp>
        <p:nvSpPr>
          <p:cNvPr id="12" name="Rectangle 11"/>
          <p:cNvSpPr/>
          <p:nvPr/>
        </p:nvSpPr>
        <p:spPr>
          <a:xfrm>
            <a:off x="4751147" y="1123633"/>
            <a:ext cx="2023300" cy="1230977"/>
          </a:xfrm>
          <a:prstGeom prst="rect">
            <a:avLst/>
          </a:prstGeom>
          <a:solidFill>
            <a:srgbClr val="F9ADB3"/>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Why are we talking about this?</a:t>
            </a:r>
          </a:p>
        </p:txBody>
      </p:sp>
      <p:sp>
        <p:nvSpPr>
          <p:cNvPr id="19" name="Rectangle 18"/>
          <p:cNvSpPr/>
          <p:nvPr/>
        </p:nvSpPr>
        <p:spPr>
          <a:xfrm>
            <a:off x="5149150" y="5051024"/>
            <a:ext cx="1944216"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Vote!</a:t>
            </a:r>
          </a:p>
        </p:txBody>
      </p:sp>
      <p:sp>
        <p:nvSpPr>
          <p:cNvPr id="17" name="Rectangle 16"/>
          <p:cNvSpPr/>
          <p:nvPr/>
        </p:nvSpPr>
        <p:spPr>
          <a:xfrm>
            <a:off x="2280311" y="3000648"/>
            <a:ext cx="1895861" cy="1230977"/>
          </a:xfrm>
          <a:prstGeom prst="rect">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How can people be more giving?</a:t>
            </a:r>
          </a:p>
        </p:txBody>
      </p:sp>
      <p:sp>
        <p:nvSpPr>
          <p:cNvPr id="20" name="Oval 19"/>
          <p:cNvSpPr/>
          <p:nvPr/>
        </p:nvSpPr>
        <p:spPr>
          <a:xfrm>
            <a:off x="4716016" y="2668562"/>
            <a:ext cx="2304256"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If I were a millionaire…</a:t>
            </a:r>
          </a:p>
        </p:txBody>
      </p:sp>
      <p:sp>
        <p:nvSpPr>
          <p:cNvPr id="4" name="Rectangle 3"/>
          <p:cNvSpPr/>
          <p:nvPr/>
        </p:nvSpPr>
        <p:spPr>
          <a:xfrm>
            <a:off x="107504"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8" name="Slide Number Placeholder 1"/>
          <p:cNvSpPr txBox="1">
            <a:spLocks/>
          </p:cNvSpPr>
          <p:nvPr/>
        </p:nvSpPr>
        <p:spPr>
          <a:xfrm>
            <a:off x="6877947" y="655880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panose="020B0502020202020204" pitchFamily="34" charset="0"/>
                <a:ea typeface="Lato" panose="020F0502020204030203" pitchFamily="34" charset="0"/>
                <a:cs typeface="Lato" panose="020F0502020204030203" pitchFamily="34" charset="0"/>
              </a:rPr>
              <a:t> ©VotesForSchools2018</a:t>
            </a:r>
          </a:p>
        </p:txBody>
      </p:sp>
      <p:pic>
        <p:nvPicPr>
          <p:cNvPr id="16" name="Picture 15"/>
          <p:cNvPicPr>
            <a:picLocks noChangeAspect="1"/>
          </p:cNvPicPr>
          <p:nvPr/>
        </p:nvPicPr>
        <p:blipFill>
          <a:blip r:embed="rId5"/>
          <a:stretch>
            <a:fillRect/>
          </a:stretch>
        </p:blipFill>
        <p:spPr>
          <a:xfrm>
            <a:off x="7989844" y="274638"/>
            <a:ext cx="871804" cy="877900"/>
          </a:xfrm>
          <a:prstGeom prst="rect">
            <a:avLst/>
          </a:prstGeom>
        </p:spPr>
      </p:pic>
      <p:sp>
        <p:nvSpPr>
          <p:cNvPr id="30" name="Oval 29">
            <a:extLst>
              <a:ext uri="{FF2B5EF4-FFF2-40B4-BE49-F238E27FC236}">
                <a16:creationId xmlns:a16="http://schemas.microsoft.com/office/drawing/2014/main" xmlns="" id="{B1CDC8F9-3B29-4F67-A1E4-B00342B3C06F}"/>
              </a:ext>
            </a:extLst>
          </p:cNvPr>
          <p:cNvSpPr/>
          <p:nvPr/>
        </p:nvSpPr>
        <p:spPr>
          <a:xfrm>
            <a:off x="2280310" y="4734413"/>
            <a:ext cx="1895861" cy="1438875"/>
          </a:xfrm>
          <a:prstGeom prst="ellipse">
            <a:avLst/>
          </a:prstGeom>
          <a:solidFill>
            <a:schemeClr val="bg1"/>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Call to Action</a:t>
            </a:r>
          </a:p>
        </p:txBody>
      </p:sp>
      <p:pic>
        <p:nvPicPr>
          <p:cNvPr id="32" name="Picture 31">
            <a:extLst>
              <a:ext uri="{FF2B5EF4-FFF2-40B4-BE49-F238E27FC236}">
                <a16:creationId xmlns:a16="http://schemas.microsoft.com/office/drawing/2014/main" xmlns="" id="{249881F0-66F4-435B-B571-E0CCEAA5761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58515" y="4413378"/>
            <a:ext cx="993753" cy="1967950"/>
          </a:xfrm>
          <a:prstGeom prst="rect">
            <a:avLst/>
          </a:prstGeom>
        </p:spPr>
      </p:pic>
      <p:pic>
        <p:nvPicPr>
          <p:cNvPr id="23" name="Picture 22">
            <a:extLst>
              <a:ext uri="{FF2B5EF4-FFF2-40B4-BE49-F238E27FC236}">
                <a16:creationId xmlns:a16="http://schemas.microsoft.com/office/drawing/2014/main" xmlns="" id="{01E50520-74A7-4BC9-BCFD-367CBDAC02E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35321" y="1059325"/>
            <a:ext cx="654377" cy="980728"/>
          </a:xfrm>
          <a:prstGeom prst="rect">
            <a:avLst/>
          </a:prstGeom>
        </p:spPr>
      </p:pic>
      <p:pic>
        <p:nvPicPr>
          <p:cNvPr id="24" name="Picture 23">
            <a:extLst>
              <a:ext uri="{FF2B5EF4-FFF2-40B4-BE49-F238E27FC236}">
                <a16:creationId xmlns:a16="http://schemas.microsoft.com/office/drawing/2014/main" xmlns="" id="{4A92F914-D12D-4AF7-BFF2-08BA5196150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85720">
            <a:off x="2116574" y="2718062"/>
            <a:ext cx="499626" cy="595324"/>
          </a:xfrm>
          <a:prstGeom prst="rect">
            <a:avLst/>
          </a:prstGeom>
        </p:spPr>
      </p:pic>
      <p:pic>
        <p:nvPicPr>
          <p:cNvPr id="25" name="Picture 24">
            <a:extLst>
              <a:ext uri="{FF2B5EF4-FFF2-40B4-BE49-F238E27FC236}">
                <a16:creationId xmlns:a16="http://schemas.microsoft.com/office/drawing/2014/main" xmlns="" id="{A971A8FF-C9D0-4D0D-8B93-66F47497F3A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18533" y="1030809"/>
            <a:ext cx="993753" cy="956220"/>
          </a:xfrm>
          <a:prstGeom prst="rect">
            <a:avLst/>
          </a:prstGeom>
        </p:spPr>
      </p:pic>
      <p:pic>
        <p:nvPicPr>
          <p:cNvPr id="27" name="Picture Placeholder 5">
            <a:hlinkClick r:id="rId10"/>
            <a:extLst>
              <a:ext uri="{FF2B5EF4-FFF2-40B4-BE49-F238E27FC236}">
                <a16:creationId xmlns:a16="http://schemas.microsoft.com/office/drawing/2014/main" xmlns="" id="{7FC2591E-5041-497A-8EFF-556C876418C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241626" y="2018655"/>
            <a:ext cx="1575841" cy="1131047"/>
          </a:xfrm>
          <a:prstGeom prst="rect">
            <a:avLst/>
          </a:prstGeom>
          <a:ln w="19050">
            <a:solidFill>
              <a:srgbClr val="6088EF"/>
            </a:solidFill>
          </a:ln>
        </p:spPr>
      </p:pic>
      <p:pic>
        <p:nvPicPr>
          <p:cNvPr id="28" name="Picture 2" descr="Image result for donating money">
            <a:extLst>
              <a:ext uri="{FF2B5EF4-FFF2-40B4-BE49-F238E27FC236}">
                <a16:creationId xmlns:a16="http://schemas.microsoft.com/office/drawing/2014/main" xmlns="" id="{CC4728A4-4301-4687-BE77-C53CD2E9964A}"/>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49763" y="4036275"/>
            <a:ext cx="1751102" cy="1164706"/>
          </a:xfrm>
          <a:prstGeom prst="rect">
            <a:avLst/>
          </a:prstGeom>
          <a:noFill/>
          <a:ln w="19050">
            <a:solidFill>
              <a:srgbClr val="6088E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46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11384</TotalTime>
  <Words>2063</Words>
  <Application>Microsoft Macintosh PowerPoint</Application>
  <PresentationFormat>On-screen Show (4:3)</PresentationFormat>
  <Paragraphs>359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Century Gothic</vt:lpstr>
      <vt:lpstr>Lato</vt:lpstr>
      <vt:lpstr>Stencil</vt:lpstr>
      <vt:lpstr>Arial</vt:lpstr>
      <vt:lpstr>Office Theme</vt:lpstr>
      <vt:lpstr>PowerPoint Presentation</vt:lpstr>
      <vt:lpstr>PowerPoint Presentation</vt:lpstr>
      <vt:lpstr>Our learning journey for this week!</vt:lpstr>
      <vt:lpstr>PowerPoint Presentation</vt:lpstr>
      <vt:lpstr>PowerPoint Presentation</vt:lpstr>
      <vt:lpstr>PowerPoint Presentation</vt:lpstr>
      <vt:lpstr>PowerPoint Presentation</vt:lpstr>
      <vt:lpstr>PowerPoint Presentation</vt:lpstr>
      <vt:lpstr>Our learning journey for this week!</vt:lpstr>
      <vt:lpstr>PowerPoint Presentation</vt:lpstr>
      <vt:lpstr>Our learning journey for this week!</vt:lpstr>
      <vt:lpstr>PowerPoint Presentation</vt:lpstr>
      <vt:lpstr>PowerPoint Presentation</vt:lpstr>
      <vt:lpstr>PowerPoint Presentation</vt:lpstr>
      <vt:lpstr>Our learning journey for this week!</vt:lpstr>
      <vt:lpstr>PowerPoint Presentation</vt:lpstr>
      <vt:lpstr>PowerPoint Presentation</vt:lpstr>
      <vt:lpstr>PowerPoint Presentation</vt:lpstr>
      <vt:lpstr>Our learning journey for this week!</vt:lpstr>
      <vt:lpstr>PowerPoint Presentation</vt:lpstr>
      <vt:lpstr>Our learning journey for this week!</vt:lpstr>
      <vt:lpstr>Do rich people give enough money to charity? Yes </vt:lpstr>
      <vt:lpstr>Do rich people give enough money to charity? No</vt:lpstr>
      <vt:lpstr>Vote Now on…  www.votesforschools.com </vt:lpstr>
      <vt:lpstr>PowerPoint Presentation</vt:lpstr>
    </vt:vector>
  </TitlesOfParts>
  <Company>Hewlett-Packard Company</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Creevey</dc:creator>
  <cp:lastModifiedBy>sophie esslemont</cp:lastModifiedBy>
  <cp:revision>2975</cp:revision>
  <cp:lastPrinted>2016-06-30T16:31:19Z</cp:lastPrinted>
  <dcterms:created xsi:type="dcterms:W3CDTF">2016-02-12T12:05:28Z</dcterms:created>
  <dcterms:modified xsi:type="dcterms:W3CDTF">2018-05-18T06:53:29Z</dcterms:modified>
</cp:coreProperties>
</file>