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handoutMasterIdLst>
    <p:handoutMasterId r:id="rId16"/>
  </p:handoutMasterIdLst>
  <p:sldIdLst>
    <p:sldId id="279" r:id="rId2"/>
    <p:sldId id="294" r:id="rId3"/>
    <p:sldId id="290" r:id="rId4"/>
    <p:sldId id="296" r:id="rId5"/>
    <p:sldId id="287" r:id="rId6"/>
    <p:sldId id="288" r:id="rId7"/>
    <p:sldId id="297" r:id="rId8"/>
    <p:sldId id="298" r:id="rId9"/>
    <p:sldId id="276" r:id="rId10"/>
    <p:sldId id="293" r:id="rId11"/>
    <p:sldId id="277" r:id="rId12"/>
    <p:sldId id="283" r:id="rId13"/>
    <p:sldId id="26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EEF"/>
    <a:srgbClr val="CCCCCC"/>
    <a:srgbClr val="FFFFFF"/>
    <a:srgbClr val="FF9933"/>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9446" autoAdjust="0"/>
    <p:restoredTop sz="65536" autoAdjust="0"/>
  </p:normalViewPr>
  <p:slideViewPr>
    <p:cSldViewPr snapToGrid="0">
      <p:cViewPr varScale="1">
        <p:scale>
          <a:sx n="41" d="100"/>
          <a:sy n="41" d="100"/>
        </p:scale>
        <p:origin x="692" y="28"/>
      </p:cViewPr>
      <p:guideLst/>
    </p:cSldViewPr>
  </p:slideViewPr>
  <p:notesTextViewPr>
    <p:cViewPr>
      <p:scale>
        <a:sx n="1" d="1"/>
        <a:sy n="1" d="1"/>
      </p:scale>
      <p:origin x="0" y="-28"/>
    </p:cViewPr>
  </p:notesText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239904-5D34-4DCC-A566-48E596A549D1}" type="doc">
      <dgm:prSet loTypeId="urn:microsoft.com/office/officeart/2005/8/layout/arrow2" loCatId="process" qsTypeId="urn:microsoft.com/office/officeart/2005/8/quickstyle/simple1" qsCatId="simple" csTypeId="urn:microsoft.com/office/officeart/2005/8/colors/accent1_2" csCatId="accent1" phldr="1"/>
      <dgm:spPr/>
    </dgm:pt>
    <dgm:pt modelId="{C45DFCC3-4327-4DCA-84C3-22CEB56FB92C}">
      <dgm:prSet phldrT="[Text]" custT="1"/>
      <dgm:spPr/>
      <dgm:t>
        <a:bodyPr/>
        <a:lstStyle/>
        <a:p>
          <a:r>
            <a:rPr lang="en-GB" sz="2400" b="1" dirty="0">
              <a:latin typeface="Arial" panose="020B0604020202020204" pitchFamily="34" charset="0"/>
              <a:cs typeface="Arial" panose="020B0604020202020204" pitchFamily="34" charset="0"/>
            </a:rPr>
            <a:t>Register</a:t>
          </a:r>
          <a:endParaRPr lang="en-GB" sz="2800" b="1" dirty="0">
            <a:latin typeface="Arial" panose="020B0604020202020204" pitchFamily="34" charset="0"/>
            <a:cs typeface="Arial" panose="020B0604020202020204" pitchFamily="34" charset="0"/>
          </a:endParaRPr>
        </a:p>
      </dgm:t>
    </dgm:pt>
    <dgm:pt modelId="{0B687EEE-99A5-4F00-A810-7148B1BD47E9}" type="parTrans" cxnId="{974FFEF9-775B-438F-B691-03B63513CD33}">
      <dgm:prSet/>
      <dgm:spPr/>
      <dgm:t>
        <a:bodyPr/>
        <a:lstStyle/>
        <a:p>
          <a:endParaRPr lang="en-GB"/>
        </a:p>
      </dgm:t>
    </dgm:pt>
    <dgm:pt modelId="{ADE2748E-C6D9-4076-A2FC-A8389845B09B}" type="sibTrans" cxnId="{974FFEF9-775B-438F-B691-03B63513CD33}">
      <dgm:prSet/>
      <dgm:spPr/>
      <dgm:t>
        <a:bodyPr/>
        <a:lstStyle/>
        <a:p>
          <a:endParaRPr lang="en-GB"/>
        </a:p>
      </dgm:t>
    </dgm:pt>
    <dgm:pt modelId="{036DA621-5711-4198-8A40-C6F2B0D0EBCC}">
      <dgm:prSet phldrT="[Text]" custT="1"/>
      <dgm:spPr/>
      <dgm:t>
        <a:bodyPr/>
        <a:lstStyle/>
        <a:p>
          <a:r>
            <a:rPr lang="en-GB" sz="2400" b="1" dirty="0">
              <a:latin typeface="Arial" panose="020B0604020202020204" pitchFamily="34" charset="0"/>
              <a:cs typeface="Arial" panose="020B0604020202020204" pitchFamily="34" charset="0"/>
            </a:rPr>
            <a:t>Bronze: Rights Committed</a:t>
          </a:r>
        </a:p>
        <a:p>
          <a:r>
            <a:rPr lang="en-GB" sz="2000" b="1" dirty="0">
              <a:latin typeface="Arial" panose="020B0604020202020204" pitchFamily="34" charset="0"/>
              <a:cs typeface="Arial" panose="020B0604020202020204" pitchFamily="34" charset="0"/>
            </a:rPr>
            <a:t>3-6 months</a:t>
          </a:r>
        </a:p>
      </dgm:t>
    </dgm:pt>
    <dgm:pt modelId="{A9DD033A-7655-4DD7-BD2A-B634EE55E2B8}" type="parTrans" cxnId="{34F4944D-D7C3-4518-8B8C-D974812D2265}">
      <dgm:prSet/>
      <dgm:spPr/>
      <dgm:t>
        <a:bodyPr/>
        <a:lstStyle/>
        <a:p>
          <a:endParaRPr lang="en-GB"/>
        </a:p>
      </dgm:t>
    </dgm:pt>
    <dgm:pt modelId="{BCE4C385-09AB-474F-9B68-668F01E65110}" type="sibTrans" cxnId="{34F4944D-D7C3-4518-8B8C-D974812D2265}">
      <dgm:prSet/>
      <dgm:spPr/>
      <dgm:t>
        <a:bodyPr/>
        <a:lstStyle/>
        <a:p>
          <a:endParaRPr lang="en-GB"/>
        </a:p>
      </dgm:t>
    </dgm:pt>
    <dgm:pt modelId="{B9EF8594-5171-4BBC-83EC-4376E1146C7E}">
      <dgm:prSet phldrT="[Text]" custT="1"/>
      <dgm:spPr/>
      <dgm:t>
        <a:bodyPr/>
        <a:lstStyle/>
        <a:p>
          <a:r>
            <a:rPr lang="en-GB" sz="2400" b="1" dirty="0">
              <a:latin typeface="Arial" panose="020B0604020202020204" pitchFamily="34" charset="0"/>
              <a:cs typeface="Arial" panose="020B0604020202020204" pitchFamily="34" charset="0"/>
            </a:rPr>
            <a:t>Silver: Rights Aware</a:t>
          </a:r>
        </a:p>
        <a:p>
          <a:r>
            <a:rPr lang="en-GB" sz="2000" b="1" dirty="0">
              <a:latin typeface="Arial" panose="020B0604020202020204" pitchFamily="34" charset="0"/>
              <a:cs typeface="Arial" panose="020B0604020202020204" pitchFamily="34" charset="0"/>
            </a:rPr>
            <a:t>A further </a:t>
          </a:r>
          <a:br>
            <a:rPr lang="en-GB" sz="2000" b="1" dirty="0">
              <a:latin typeface="Arial" panose="020B0604020202020204" pitchFamily="34" charset="0"/>
              <a:cs typeface="Arial" panose="020B0604020202020204" pitchFamily="34" charset="0"/>
            </a:rPr>
          </a:br>
          <a:r>
            <a:rPr lang="en-GB" sz="2000" b="1" dirty="0">
              <a:latin typeface="Arial" panose="020B0604020202020204" pitchFamily="34" charset="0"/>
              <a:cs typeface="Arial" panose="020B0604020202020204" pitchFamily="34" charset="0"/>
            </a:rPr>
            <a:t>6-12 months</a:t>
          </a:r>
        </a:p>
        <a:p>
          <a:endParaRPr lang="en-GB" sz="3000" b="1" dirty="0"/>
        </a:p>
      </dgm:t>
    </dgm:pt>
    <dgm:pt modelId="{FA62A439-25F8-432F-9CCE-46EE16C988ED}" type="parTrans" cxnId="{FEB87093-99B5-4C14-9472-948113E4FF04}">
      <dgm:prSet/>
      <dgm:spPr/>
      <dgm:t>
        <a:bodyPr/>
        <a:lstStyle/>
        <a:p>
          <a:endParaRPr lang="en-GB"/>
        </a:p>
      </dgm:t>
    </dgm:pt>
    <dgm:pt modelId="{4B0C382A-E043-475F-A075-58B3B3053939}" type="sibTrans" cxnId="{FEB87093-99B5-4C14-9472-948113E4FF04}">
      <dgm:prSet/>
      <dgm:spPr/>
      <dgm:t>
        <a:bodyPr/>
        <a:lstStyle/>
        <a:p>
          <a:endParaRPr lang="en-GB"/>
        </a:p>
      </dgm:t>
    </dgm:pt>
    <dgm:pt modelId="{977745F2-C394-45D5-9254-85654F649364}">
      <dgm:prSet phldrT="[Text]" custT="1"/>
      <dgm:spPr/>
      <dgm:t>
        <a:bodyPr/>
        <a:lstStyle/>
        <a:p>
          <a:r>
            <a:rPr lang="en-GB" sz="2400" b="1" dirty="0">
              <a:latin typeface="Arial" panose="020B0604020202020204" pitchFamily="34" charset="0"/>
              <a:cs typeface="Arial" panose="020B0604020202020204" pitchFamily="34" charset="0"/>
            </a:rPr>
            <a:t>Gold: </a:t>
          </a:r>
          <a:br>
            <a:rPr lang="en-GB" sz="2400" b="1" dirty="0">
              <a:latin typeface="Arial" panose="020B0604020202020204" pitchFamily="34" charset="0"/>
              <a:cs typeface="Arial" panose="020B0604020202020204" pitchFamily="34" charset="0"/>
            </a:rPr>
          </a:br>
          <a:r>
            <a:rPr lang="en-GB" sz="2400" b="1" dirty="0">
              <a:latin typeface="Arial" panose="020B0604020202020204" pitchFamily="34" charset="0"/>
              <a:cs typeface="Arial" panose="020B0604020202020204" pitchFamily="34" charset="0"/>
            </a:rPr>
            <a:t>Rights </a:t>
          </a:r>
          <a:br>
            <a:rPr lang="en-GB" sz="2400" b="1" dirty="0">
              <a:latin typeface="Arial" panose="020B0604020202020204" pitchFamily="34" charset="0"/>
              <a:cs typeface="Arial" panose="020B0604020202020204" pitchFamily="34" charset="0"/>
            </a:rPr>
          </a:br>
          <a:r>
            <a:rPr lang="en-GB" sz="2400" b="1" dirty="0">
              <a:latin typeface="Arial" panose="020B0604020202020204" pitchFamily="34" charset="0"/>
              <a:cs typeface="Arial" panose="020B0604020202020204" pitchFamily="34" charset="0"/>
            </a:rPr>
            <a:t>Respecting</a:t>
          </a:r>
          <a:r>
            <a:rPr lang="en-GB" sz="3000" b="1" dirty="0">
              <a:latin typeface="Arial" panose="020B0604020202020204" pitchFamily="34" charset="0"/>
              <a:cs typeface="Arial" panose="020B0604020202020204" pitchFamily="34" charset="0"/>
            </a:rPr>
            <a:t>  </a:t>
          </a:r>
        </a:p>
        <a:p>
          <a:r>
            <a:rPr lang="en-GB" sz="2000" b="1" dirty="0">
              <a:latin typeface="Arial" panose="020B0604020202020204" pitchFamily="34" charset="0"/>
              <a:cs typeface="Arial" panose="020B0604020202020204" pitchFamily="34" charset="0"/>
            </a:rPr>
            <a:t>A further </a:t>
          </a:r>
          <a:br>
            <a:rPr lang="en-GB" sz="2000" b="1" dirty="0">
              <a:latin typeface="Arial" panose="020B0604020202020204" pitchFamily="34" charset="0"/>
              <a:cs typeface="Arial" panose="020B0604020202020204" pitchFamily="34" charset="0"/>
            </a:rPr>
          </a:br>
          <a:r>
            <a:rPr lang="en-GB" sz="2000" b="1" dirty="0">
              <a:latin typeface="Arial" panose="020B0604020202020204" pitchFamily="34" charset="0"/>
              <a:cs typeface="Arial" panose="020B0604020202020204" pitchFamily="34" charset="0"/>
            </a:rPr>
            <a:t>12- 24 months</a:t>
          </a:r>
        </a:p>
      </dgm:t>
    </dgm:pt>
    <dgm:pt modelId="{5A783B6C-1CED-4A0B-8638-E47B036C8576}" type="parTrans" cxnId="{C4D166A3-5047-4800-89CC-AE0BEC9C89F2}">
      <dgm:prSet/>
      <dgm:spPr/>
      <dgm:t>
        <a:bodyPr/>
        <a:lstStyle/>
        <a:p>
          <a:endParaRPr lang="en-GB"/>
        </a:p>
      </dgm:t>
    </dgm:pt>
    <dgm:pt modelId="{5B6531F0-51C0-4649-BB79-C5263C6F52A3}" type="sibTrans" cxnId="{C4D166A3-5047-4800-89CC-AE0BEC9C89F2}">
      <dgm:prSet/>
      <dgm:spPr/>
      <dgm:t>
        <a:bodyPr/>
        <a:lstStyle/>
        <a:p>
          <a:endParaRPr lang="en-GB"/>
        </a:p>
      </dgm:t>
    </dgm:pt>
    <dgm:pt modelId="{06E6C9F5-C579-4F26-8AB3-0648DCB5524B}" type="pres">
      <dgm:prSet presAssocID="{A8239904-5D34-4DCC-A566-48E596A549D1}" presName="arrowDiagram" presStyleCnt="0">
        <dgm:presLayoutVars>
          <dgm:chMax val="5"/>
          <dgm:dir/>
          <dgm:resizeHandles val="exact"/>
        </dgm:presLayoutVars>
      </dgm:prSet>
      <dgm:spPr/>
    </dgm:pt>
    <dgm:pt modelId="{C0882BFD-434A-4EF5-BA5B-E2E6D1873B90}" type="pres">
      <dgm:prSet presAssocID="{A8239904-5D34-4DCC-A566-48E596A549D1}" presName="arrow" presStyleLbl="bgShp" presStyleIdx="0" presStyleCnt="1"/>
      <dgm:spPr>
        <a:solidFill>
          <a:srgbClr val="00AEEF">
            <a:alpha val="51000"/>
          </a:srgbClr>
        </a:solidFill>
      </dgm:spPr>
    </dgm:pt>
    <dgm:pt modelId="{D38FA2A8-5DB5-43DB-B3C5-314BDC84078B}" type="pres">
      <dgm:prSet presAssocID="{A8239904-5D34-4DCC-A566-48E596A549D1}" presName="arrowDiagram4" presStyleCnt="0"/>
      <dgm:spPr/>
    </dgm:pt>
    <dgm:pt modelId="{ACAD2233-7DCF-4B4A-92CA-2414D476032D}" type="pres">
      <dgm:prSet presAssocID="{C45DFCC3-4327-4DCA-84C3-22CEB56FB92C}" presName="bullet4a" presStyleLbl="node1" presStyleIdx="0" presStyleCnt="4" custLinFactNeighborX="-53759" custLinFactNeighborY="54066"/>
      <dgm:spPr>
        <a:solidFill>
          <a:srgbClr val="00ADF9"/>
        </a:solidFill>
      </dgm:spPr>
    </dgm:pt>
    <dgm:pt modelId="{18656023-AC8F-4045-9BC8-6E169A2DD9EC}" type="pres">
      <dgm:prSet presAssocID="{C45DFCC3-4327-4DCA-84C3-22CEB56FB92C}" presName="textBox4a" presStyleLbl="revTx" presStyleIdx="0" presStyleCnt="4" custScaleX="141021" custLinFactNeighborX="18796" custLinFactNeighborY="-657">
        <dgm:presLayoutVars>
          <dgm:bulletEnabled val="1"/>
        </dgm:presLayoutVars>
      </dgm:prSet>
      <dgm:spPr/>
    </dgm:pt>
    <dgm:pt modelId="{5F736583-9B22-4247-B48A-9EDAD63AF9D4}" type="pres">
      <dgm:prSet presAssocID="{036DA621-5711-4198-8A40-C6F2B0D0EBCC}" presName="bullet4b" presStyleLbl="node1" presStyleIdx="1" presStyleCnt="4" custLinFactNeighborX="-27500" custLinFactNeighborY="14296"/>
      <dgm:spPr>
        <a:solidFill>
          <a:srgbClr val="00AEEF"/>
        </a:solidFill>
      </dgm:spPr>
    </dgm:pt>
    <dgm:pt modelId="{56605ABE-D5C0-4DDC-A575-A4A0997AA0B8}" type="pres">
      <dgm:prSet presAssocID="{036DA621-5711-4198-8A40-C6F2B0D0EBCC}" presName="textBox4b" presStyleLbl="revTx" presStyleIdx="1" presStyleCnt="4" custScaleX="125430" custScaleY="6520" custLinFactNeighborX="11040" custLinFactNeighborY="-54489">
        <dgm:presLayoutVars>
          <dgm:bulletEnabled val="1"/>
        </dgm:presLayoutVars>
      </dgm:prSet>
      <dgm:spPr/>
    </dgm:pt>
    <dgm:pt modelId="{AAE3D35B-3B1B-4ED3-A390-4A7E5EFD06E7}" type="pres">
      <dgm:prSet presAssocID="{B9EF8594-5171-4BBC-83EC-4376E1146C7E}" presName="bullet4c" presStyleLbl="node1" presStyleIdx="2" presStyleCnt="4" custLinFactNeighborX="-7951" custLinFactNeighborY="1996"/>
      <dgm:spPr>
        <a:solidFill>
          <a:srgbClr val="00ADF9"/>
        </a:solidFill>
      </dgm:spPr>
    </dgm:pt>
    <dgm:pt modelId="{5CC56D03-CA8D-4A7D-8896-405CBA6E45D4}" type="pres">
      <dgm:prSet presAssocID="{B9EF8594-5171-4BBC-83EC-4376E1146C7E}" presName="textBox4c" presStyleLbl="revTx" presStyleIdx="2" presStyleCnt="4" custScaleX="118838" custLinFactNeighborX="12010" custLinFactNeighborY="-6587">
        <dgm:presLayoutVars>
          <dgm:bulletEnabled val="1"/>
        </dgm:presLayoutVars>
      </dgm:prSet>
      <dgm:spPr/>
    </dgm:pt>
    <dgm:pt modelId="{1000FF37-6E01-43EF-8F10-C8D69A8765B7}" type="pres">
      <dgm:prSet presAssocID="{977745F2-C394-45D5-9254-85654F649364}" presName="bullet4d" presStyleLbl="node1" presStyleIdx="3" presStyleCnt="4"/>
      <dgm:spPr>
        <a:solidFill>
          <a:srgbClr val="00AEEF"/>
        </a:solidFill>
      </dgm:spPr>
    </dgm:pt>
    <dgm:pt modelId="{1B446502-80B0-4BF4-BF09-5AD2085CDD19}" type="pres">
      <dgm:prSet presAssocID="{977745F2-C394-45D5-9254-85654F649364}" presName="textBox4d" presStyleLbl="revTx" presStyleIdx="3" presStyleCnt="4" custScaleX="127515" custLinFactNeighborX="22548" custLinFactNeighborY="-5704">
        <dgm:presLayoutVars>
          <dgm:bulletEnabled val="1"/>
        </dgm:presLayoutVars>
      </dgm:prSet>
      <dgm:spPr/>
    </dgm:pt>
  </dgm:ptLst>
  <dgm:cxnLst>
    <dgm:cxn modelId="{161D4116-AB2C-4577-BDF6-4FF72C19E69A}" type="presOf" srcId="{B9EF8594-5171-4BBC-83EC-4376E1146C7E}" destId="{5CC56D03-CA8D-4A7D-8896-405CBA6E45D4}" srcOrd="0" destOrd="0" presId="urn:microsoft.com/office/officeart/2005/8/layout/arrow2"/>
    <dgm:cxn modelId="{7E117432-AC6A-486A-9330-A7EEB8150BB4}" type="presOf" srcId="{977745F2-C394-45D5-9254-85654F649364}" destId="{1B446502-80B0-4BF4-BF09-5AD2085CDD19}" srcOrd="0" destOrd="0" presId="urn:microsoft.com/office/officeart/2005/8/layout/arrow2"/>
    <dgm:cxn modelId="{47978936-9A04-40BB-B505-9D5480A39353}" type="presOf" srcId="{C45DFCC3-4327-4DCA-84C3-22CEB56FB92C}" destId="{18656023-AC8F-4045-9BC8-6E169A2DD9EC}" srcOrd="0" destOrd="0" presId="urn:microsoft.com/office/officeart/2005/8/layout/arrow2"/>
    <dgm:cxn modelId="{34F4944D-D7C3-4518-8B8C-D974812D2265}" srcId="{A8239904-5D34-4DCC-A566-48E596A549D1}" destId="{036DA621-5711-4198-8A40-C6F2B0D0EBCC}" srcOrd="1" destOrd="0" parTransId="{A9DD033A-7655-4DD7-BD2A-B634EE55E2B8}" sibTransId="{BCE4C385-09AB-474F-9B68-668F01E65110}"/>
    <dgm:cxn modelId="{A43CC484-7908-4E20-8290-E35413DF3563}" type="presOf" srcId="{036DA621-5711-4198-8A40-C6F2B0D0EBCC}" destId="{56605ABE-D5C0-4DDC-A575-A4A0997AA0B8}" srcOrd="0" destOrd="0" presId="urn:microsoft.com/office/officeart/2005/8/layout/arrow2"/>
    <dgm:cxn modelId="{FEB87093-99B5-4C14-9472-948113E4FF04}" srcId="{A8239904-5D34-4DCC-A566-48E596A549D1}" destId="{B9EF8594-5171-4BBC-83EC-4376E1146C7E}" srcOrd="2" destOrd="0" parTransId="{FA62A439-25F8-432F-9CCE-46EE16C988ED}" sibTransId="{4B0C382A-E043-475F-A075-58B3B3053939}"/>
    <dgm:cxn modelId="{C4D166A3-5047-4800-89CC-AE0BEC9C89F2}" srcId="{A8239904-5D34-4DCC-A566-48E596A549D1}" destId="{977745F2-C394-45D5-9254-85654F649364}" srcOrd="3" destOrd="0" parTransId="{5A783B6C-1CED-4A0B-8638-E47B036C8576}" sibTransId="{5B6531F0-51C0-4649-BB79-C5263C6F52A3}"/>
    <dgm:cxn modelId="{50FCBDF4-FE81-45C9-999B-3E8D34770A70}" type="presOf" srcId="{A8239904-5D34-4DCC-A566-48E596A549D1}" destId="{06E6C9F5-C579-4F26-8AB3-0648DCB5524B}" srcOrd="0" destOrd="0" presId="urn:microsoft.com/office/officeart/2005/8/layout/arrow2"/>
    <dgm:cxn modelId="{974FFEF9-775B-438F-B691-03B63513CD33}" srcId="{A8239904-5D34-4DCC-A566-48E596A549D1}" destId="{C45DFCC3-4327-4DCA-84C3-22CEB56FB92C}" srcOrd="0" destOrd="0" parTransId="{0B687EEE-99A5-4F00-A810-7148B1BD47E9}" sibTransId="{ADE2748E-C6D9-4076-A2FC-A8389845B09B}"/>
    <dgm:cxn modelId="{8C463802-DD10-40EB-8348-3FF0ABA1AFC9}" type="presParOf" srcId="{06E6C9F5-C579-4F26-8AB3-0648DCB5524B}" destId="{C0882BFD-434A-4EF5-BA5B-E2E6D1873B90}" srcOrd="0" destOrd="0" presId="urn:microsoft.com/office/officeart/2005/8/layout/arrow2"/>
    <dgm:cxn modelId="{FBE93730-B2A2-4F13-88F2-36F5A929499A}" type="presParOf" srcId="{06E6C9F5-C579-4F26-8AB3-0648DCB5524B}" destId="{D38FA2A8-5DB5-43DB-B3C5-314BDC84078B}" srcOrd="1" destOrd="0" presId="urn:microsoft.com/office/officeart/2005/8/layout/arrow2"/>
    <dgm:cxn modelId="{2DD19EC7-10FF-4F8C-A633-D3A62A88EA47}" type="presParOf" srcId="{D38FA2A8-5DB5-43DB-B3C5-314BDC84078B}" destId="{ACAD2233-7DCF-4B4A-92CA-2414D476032D}" srcOrd="0" destOrd="0" presId="urn:microsoft.com/office/officeart/2005/8/layout/arrow2"/>
    <dgm:cxn modelId="{39CC0EB6-588E-4925-B725-B2D24B3EABE0}" type="presParOf" srcId="{D38FA2A8-5DB5-43DB-B3C5-314BDC84078B}" destId="{18656023-AC8F-4045-9BC8-6E169A2DD9EC}" srcOrd="1" destOrd="0" presId="urn:microsoft.com/office/officeart/2005/8/layout/arrow2"/>
    <dgm:cxn modelId="{E46A67DF-9532-414C-8FA3-BDDD2FEB01FA}" type="presParOf" srcId="{D38FA2A8-5DB5-43DB-B3C5-314BDC84078B}" destId="{5F736583-9B22-4247-B48A-9EDAD63AF9D4}" srcOrd="2" destOrd="0" presId="urn:microsoft.com/office/officeart/2005/8/layout/arrow2"/>
    <dgm:cxn modelId="{DB9254BC-3512-42C3-847A-CF41B45E6C7B}" type="presParOf" srcId="{D38FA2A8-5DB5-43DB-B3C5-314BDC84078B}" destId="{56605ABE-D5C0-4DDC-A575-A4A0997AA0B8}" srcOrd="3" destOrd="0" presId="urn:microsoft.com/office/officeart/2005/8/layout/arrow2"/>
    <dgm:cxn modelId="{875B82B8-FF0C-48E9-A899-4B64BE68C429}" type="presParOf" srcId="{D38FA2A8-5DB5-43DB-B3C5-314BDC84078B}" destId="{AAE3D35B-3B1B-4ED3-A390-4A7E5EFD06E7}" srcOrd="4" destOrd="0" presId="urn:microsoft.com/office/officeart/2005/8/layout/arrow2"/>
    <dgm:cxn modelId="{91780C6D-D414-41D8-925C-BD8EA64C7BE5}" type="presParOf" srcId="{D38FA2A8-5DB5-43DB-B3C5-314BDC84078B}" destId="{5CC56D03-CA8D-4A7D-8896-405CBA6E45D4}" srcOrd="5" destOrd="0" presId="urn:microsoft.com/office/officeart/2005/8/layout/arrow2"/>
    <dgm:cxn modelId="{67158B91-4AA9-4AE3-A585-441F6D7DA6D6}" type="presParOf" srcId="{D38FA2A8-5DB5-43DB-B3C5-314BDC84078B}" destId="{1000FF37-6E01-43EF-8F10-C8D69A8765B7}" srcOrd="6" destOrd="0" presId="urn:microsoft.com/office/officeart/2005/8/layout/arrow2"/>
    <dgm:cxn modelId="{F635E0D2-C435-4404-A01E-36F6B4304550}" type="presParOf" srcId="{D38FA2A8-5DB5-43DB-B3C5-314BDC84078B}" destId="{1B446502-80B0-4BF4-BF09-5AD2085CDD19}" srcOrd="7"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882BFD-434A-4EF5-BA5B-E2E6D1873B90}">
      <dsp:nvSpPr>
        <dsp:cNvPr id="0" name=""/>
        <dsp:cNvSpPr/>
      </dsp:nvSpPr>
      <dsp:spPr>
        <a:xfrm>
          <a:off x="1349248" y="0"/>
          <a:ext cx="9473184" cy="5920740"/>
        </a:xfrm>
        <a:prstGeom prst="swooshArrow">
          <a:avLst>
            <a:gd name="adj1" fmla="val 25000"/>
            <a:gd name="adj2" fmla="val 25000"/>
          </a:avLst>
        </a:prstGeom>
        <a:solidFill>
          <a:srgbClr val="00AEEF">
            <a:alpha val="51000"/>
          </a:srgbClr>
        </a:solidFill>
        <a:ln>
          <a:noFill/>
        </a:ln>
        <a:effectLst/>
      </dsp:spPr>
      <dsp:style>
        <a:lnRef idx="0">
          <a:scrgbClr r="0" g="0" b="0"/>
        </a:lnRef>
        <a:fillRef idx="1">
          <a:scrgbClr r="0" g="0" b="0"/>
        </a:fillRef>
        <a:effectRef idx="0">
          <a:scrgbClr r="0" g="0" b="0"/>
        </a:effectRef>
        <a:fontRef idx="minor"/>
      </dsp:style>
    </dsp:sp>
    <dsp:sp modelId="{ACAD2233-7DCF-4B4A-92CA-2414D476032D}">
      <dsp:nvSpPr>
        <dsp:cNvPr id="0" name=""/>
        <dsp:cNvSpPr/>
      </dsp:nvSpPr>
      <dsp:spPr>
        <a:xfrm>
          <a:off x="2165224" y="4520463"/>
          <a:ext cx="217883" cy="217883"/>
        </a:xfrm>
        <a:prstGeom prst="ellipse">
          <a:avLst/>
        </a:prstGeom>
        <a:solidFill>
          <a:srgbClr val="00ADF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656023-AC8F-4045-9BC8-6E169A2DD9EC}">
      <dsp:nvSpPr>
        <dsp:cNvPr id="0" name=""/>
        <dsp:cNvSpPr/>
      </dsp:nvSpPr>
      <dsp:spPr>
        <a:xfrm>
          <a:off x="2363524" y="4502345"/>
          <a:ext cx="2284419" cy="1409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452" tIns="0" rIns="0" bIns="0" numCol="1" spcCol="1270" anchor="t" anchorCtr="0">
          <a:noAutofit/>
        </a:bodyPr>
        <a:lstStyle/>
        <a:p>
          <a:pPr marL="0" lvl="0" indent="0" algn="l" defTabSz="1066800">
            <a:lnSpc>
              <a:spcPct val="90000"/>
            </a:lnSpc>
            <a:spcBef>
              <a:spcPct val="0"/>
            </a:spcBef>
            <a:spcAft>
              <a:spcPct val="35000"/>
            </a:spcAft>
            <a:buNone/>
          </a:pPr>
          <a:r>
            <a:rPr lang="en-GB" sz="2400" b="1" kern="1200" dirty="0">
              <a:latin typeface="Arial" panose="020B0604020202020204" pitchFamily="34" charset="0"/>
              <a:cs typeface="Arial" panose="020B0604020202020204" pitchFamily="34" charset="0"/>
            </a:rPr>
            <a:t>Register</a:t>
          </a:r>
          <a:endParaRPr lang="en-GB" sz="2800" b="1" kern="1200" dirty="0">
            <a:latin typeface="Arial" panose="020B0604020202020204" pitchFamily="34" charset="0"/>
            <a:cs typeface="Arial" panose="020B0604020202020204" pitchFamily="34" charset="0"/>
          </a:endParaRPr>
        </a:p>
      </dsp:txBody>
      <dsp:txXfrm>
        <a:off x="2363524" y="4502345"/>
        <a:ext cx="2284419" cy="1409136"/>
      </dsp:txXfrm>
    </dsp:sp>
    <dsp:sp modelId="{5F736583-9B22-4247-B48A-9EDAD63AF9D4}">
      <dsp:nvSpPr>
        <dsp:cNvPr id="0" name=""/>
        <dsp:cNvSpPr/>
      </dsp:nvSpPr>
      <dsp:spPr>
        <a:xfrm>
          <a:off x="3717544" y="3079669"/>
          <a:ext cx="378927" cy="378927"/>
        </a:xfrm>
        <a:prstGeom prst="ellipse">
          <a:avLst/>
        </a:prstGeom>
        <a:solidFill>
          <a:srgbClr val="00AEE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605ABE-D5C0-4DDC-A575-A4A0997AA0B8}">
      <dsp:nvSpPr>
        <dsp:cNvPr id="0" name=""/>
        <dsp:cNvSpPr/>
      </dsp:nvSpPr>
      <dsp:spPr>
        <a:xfrm>
          <a:off x="3977890" y="3005291"/>
          <a:ext cx="2495265" cy="176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0786" tIns="0" rIns="0" bIns="0" numCol="1" spcCol="1270" anchor="t" anchorCtr="0">
          <a:noAutofit/>
        </a:bodyPr>
        <a:lstStyle/>
        <a:p>
          <a:pPr marL="0" lvl="0" indent="0" algn="l" defTabSz="1066800">
            <a:lnSpc>
              <a:spcPct val="90000"/>
            </a:lnSpc>
            <a:spcBef>
              <a:spcPct val="0"/>
            </a:spcBef>
            <a:spcAft>
              <a:spcPct val="35000"/>
            </a:spcAft>
            <a:buNone/>
          </a:pPr>
          <a:r>
            <a:rPr lang="en-GB" sz="2400" b="1" kern="1200" dirty="0">
              <a:latin typeface="Arial" panose="020B0604020202020204" pitchFamily="34" charset="0"/>
              <a:cs typeface="Arial" panose="020B0604020202020204" pitchFamily="34" charset="0"/>
            </a:rPr>
            <a:t>Bronze: Rights Committed</a:t>
          </a:r>
        </a:p>
        <a:p>
          <a:pPr marL="0" lvl="0" indent="0" algn="l" defTabSz="1066800">
            <a:lnSpc>
              <a:spcPct val="90000"/>
            </a:lnSpc>
            <a:spcBef>
              <a:spcPct val="0"/>
            </a:spcBef>
            <a:spcAft>
              <a:spcPct val="35000"/>
            </a:spcAft>
            <a:buNone/>
          </a:pPr>
          <a:r>
            <a:rPr lang="en-GB" sz="2000" b="1" kern="1200" dirty="0">
              <a:latin typeface="Arial" panose="020B0604020202020204" pitchFamily="34" charset="0"/>
              <a:cs typeface="Arial" panose="020B0604020202020204" pitchFamily="34" charset="0"/>
            </a:rPr>
            <a:t>3-6 months</a:t>
          </a:r>
        </a:p>
      </dsp:txBody>
      <dsp:txXfrm>
        <a:off x="3977890" y="3005291"/>
        <a:ext cx="2495265" cy="176416"/>
      </dsp:txXfrm>
    </dsp:sp>
    <dsp:sp modelId="{AAE3D35B-3B1B-4ED3-A390-4A7E5EFD06E7}">
      <dsp:nvSpPr>
        <dsp:cNvPr id="0" name=""/>
        <dsp:cNvSpPr/>
      </dsp:nvSpPr>
      <dsp:spPr>
        <a:xfrm>
          <a:off x="5747514" y="2020704"/>
          <a:ext cx="502078" cy="502078"/>
        </a:xfrm>
        <a:prstGeom prst="ellipse">
          <a:avLst/>
        </a:prstGeom>
        <a:solidFill>
          <a:srgbClr val="00ADF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C56D03-CA8D-4A7D-8896-405CBA6E45D4}">
      <dsp:nvSpPr>
        <dsp:cNvPr id="0" name=""/>
        <dsp:cNvSpPr/>
      </dsp:nvSpPr>
      <dsp:spPr>
        <a:xfrm>
          <a:off x="6090018" y="2020703"/>
          <a:ext cx="2364125" cy="3659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041" tIns="0" rIns="0" bIns="0" numCol="1" spcCol="1270" anchor="t" anchorCtr="0">
          <a:noAutofit/>
        </a:bodyPr>
        <a:lstStyle/>
        <a:p>
          <a:pPr marL="0" lvl="0" indent="0" algn="l" defTabSz="1066800">
            <a:lnSpc>
              <a:spcPct val="90000"/>
            </a:lnSpc>
            <a:spcBef>
              <a:spcPct val="0"/>
            </a:spcBef>
            <a:spcAft>
              <a:spcPct val="35000"/>
            </a:spcAft>
            <a:buNone/>
          </a:pPr>
          <a:r>
            <a:rPr lang="en-GB" sz="2400" b="1" kern="1200" dirty="0">
              <a:latin typeface="Arial" panose="020B0604020202020204" pitchFamily="34" charset="0"/>
              <a:cs typeface="Arial" panose="020B0604020202020204" pitchFamily="34" charset="0"/>
            </a:rPr>
            <a:t>Silver: Rights Aware</a:t>
          </a:r>
        </a:p>
        <a:p>
          <a:pPr marL="0" lvl="0" indent="0" algn="l" defTabSz="1066800">
            <a:lnSpc>
              <a:spcPct val="90000"/>
            </a:lnSpc>
            <a:spcBef>
              <a:spcPct val="0"/>
            </a:spcBef>
            <a:spcAft>
              <a:spcPct val="35000"/>
            </a:spcAft>
            <a:buNone/>
          </a:pPr>
          <a:r>
            <a:rPr lang="en-GB" sz="2000" b="1" kern="1200" dirty="0">
              <a:latin typeface="Arial" panose="020B0604020202020204" pitchFamily="34" charset="0"/>
              <a:cs typeface="Arial" panose="020B0604020202020204" pitchFamily="34" charset="0"/>
            </a:rPr>
            <a:t>A further </a:t>
          </a:r>
          <a:br>
            <a:rPr lang="en-GB" sz="2000" b="1" kern="1200" dirty="0">
              <a:latin typeface="Arial" panose="020B0604020202020204" pitchFamily="34" charset="0"/>
              <a:cs typeface="Arial" panose="020B0604020202020204" pitchFamily="34" charset="0"/>
            </a:rPr>
          </a:br>
          <a:r>
            <a:rPr lang="en-GB" sz="2000" b="1" kern="1200" dirty="0">
              <a:latin typeface="Arial" panose="020B0604020202020204" pitchFamily="34" charset="0"/>
              <a:cs typeface="Arial" panose="020B0604020202020204" pitchFamily="34" charset="0"/>
            </a:rPr>
            <a:t>6-12 months</a:t>
          </a:r>
        </a:p>
        <a:p>
          <a:pPr marL="0" lvl="0" indent="0" algn="l" defTabSz="1066800">
            <a:lnSpc>
              <a:spcPct val="90000"/>
            </a:lnSpc>
            <a:spcBef>
              <a:spcPct val="0"/>
            </a:spcBef>
            <a:spcAft>
              <a:spcPct val="35000"/>
            </a:spcAft>
            <a:buNone/>
          </a:pPr>
          <a:endParaRPr lang="en-GB" sz="3000" b="1" kern="1200" dirty="0"/>
        </a:p>
      </dsp:txBody>
      <dsp:txXfrm>
        <a:off x="6090018" y="2020703"/>
        <a:ext cx="2364125" cy="3659017"/>
      </dsp:txXfrm>
    </dsp:sp>
    <dsp:sp modelId="{1000FF37-6E01-43EF-8F10-C8D69A8765B7}">
      <dsp:nvSpPr>
        <dsp:cNvPr id="0" name=""/>
        <dsp:cNvSpPr/>
      </dsp:nvSpPr>
      <dsp:spPr>
        <a:xfrm>
          <a:off x="7928374" y="1339271"/>
          <a:ext cx="672596" cy="672596"/>
        </a:xfrm>
        <a:prstGeom prst="ellipse">
          <a:avLst/>
        </a:prstGeom>
        <a:solidFill>
          <a:srgbClr val="00AEE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446502-80B0-4BF4-BF09-5AD2085CDD19}">
      <dsp:nvSpPr>
        <dsp:cNvPr id="0" name=""/>
        <dsp:cNvSpPr/>
      </dsp:nvSpPr>
      <dsp:spPr>
        <a:xfrm>
          <a:off x="8439547" y="1433424"/>
          <a:ext cx="2536743" cy="4245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6395" tIns="0" rIns="0" bIns="0" numCol="1" spcCol="1270" anchor="t" anchorCtr="0">
          <a:noAutofit/>
        </a:bodyPr>
        <a:lstStyle/>
        <a:p>
          <a:pPr marL="0" lvl="0" indent="0" algn="l" defTabSz="1066800">
            <a:lnSpc>
              <a:spcPct val="90000"/>
            </a:lnSpc>
            <a:spcBef>
              <a:spcPct val="0"/>
            </a:spcBef>
            <a:spcAft>
              <a:spcPct val="35000"/>
            </a:spcAft>
            <a:buNone/>
          </a:pPr>
          <a:r>
            <a:rPr lang="en-GB" sz="2400" b="1" kern="1200" dirty="0">
              <a:latin typeface="Arial" panose="020B0604020202020204" pitchFamily="34" charset="0"/>
              <a:cs typeface="Arial" panose="020B0604020202020204" pitchFamily="34" charset="0"/>
            </a:rPr>
            <a:t>Gold: </a:t>
          </a:r>
          <a:br>
            <a:rPr lang="en-GB" sz="2400" b="1" kern="1200" dirty="0">
              <a:latin typeface="Arial" panose="020B0604020202020204" pitchFamily="34" charset="0"/>
              <a:cs typeface="Arial" panose="020B0604020202020204" pitchFamily="34" charset="0"/>
            </a:rPr>
          </a:br>
          <a:r>
            <a:rPr lang="en-GB" sz="2400" b="1" kern="1200" dirty="0">
              <a:latin typeface="Arial" panose="020B0604020202020204" pitchFamily="34" charset="0"/>
              <a:cs typeface="Arial" panose="020B0604020202020204" pitchFamily="34" charset="0"/>
            </a:rPr>
            <a:t>Rights </a:t>
          </a:r>
          <a:br>
            <a:rPr lang="en-GB" sz="2400" b="1" kern="1200" dirty="0">
              <a:latin typeface="Arial" panose="020B0604020202020204" pitchFamily="34" charset="0"/>
              <a:cs typeface="Arial" panose="020B0604020202020204" pitchFamily="34" charset="0"/>
            </a:rPr>
          </a:br>
          <a:r>
            <a:rPr lang="en-GB" sz="2400" b="1" kern="1200" dirty="0">
              <a:latin typeface="Arial" panose="020B0604020202020204" pitchFamily="34" charset="0"/>
              <a:cs typeface="Arial" panose="020B0604020202020204" pitchFamily="34" charset="0"/>
            </a:rPr>
            <a:t>Respecting</a:t>
          </a:r>
          <a:r>
            <a:rPr lang="en-GB" sz="3000" b="1" kern="1200" dirty="0">
              <a:latin typeface="Arial" panose="020B0604020202020204" pitchFamily="34" charset="0"/>
              <a:cs typeface="Arial" panose="020B0604020202020204" pitchFamily="34" charset="0"/>
            </a:rPr>
            <a:t>  </a:t>
          </a:r>
        </a:p>
        <a:p>
          <a:pPr marL="0" lvl="0" indent="0" algn="l" defTabSz="1066800">
            <a:lnSpc>
              <a:spcPct val="90000"/>
            </a:lnSpc>
            <a:spcBef>
              <a:spcPct val="0"/>
            </a:spcBef>
            <a:spcAft>
              <a:spcPct val="35000"/>
            </a:spcAft>
            <a:buNone/>
          </a:pPr>
          <a:r>
            <a:rPr lang="en-GB" sz="2000" b="1" kern="1200" dirty="0">
              <a:latin typeface="Arial" panose="020B0604020202020204" pitchFamily="34" charset="0"/>
              <a:cs typeface="Arial" panose="020B0604020202020204" pitchFamily="34" charset="0"/>
            </a:rPr>
            <a:t>A further </a:t>
          </a:r>
          <a:br>
            <a:rPr lang="en-GB" sz="2000" b="1" kern="1200" dirty="0">
              <a:latin typeface="Arial" panose="020B0604020202020204" pitchFamily="34" charset="0"/>
              <a:cs typeface="Arial" panose="020B0604020202020204" pitchFamily="34" charset="0"/>
            </a:rPr>
          </a:br>
          <a:r>
            <a:rPr lang="en-GB" sz="2000" b="1" kern="1200" dirty="0">
              <a:latin typeface="Arial" panose="020B0604020202020204" pitchFamily="34" charset="0"/>
              <a:cs typeface="Arial" panose="020B0604020202020204" pitchFamily="34" charset="0"/>
            </a:rPr>
            <a:t>12- 24 months</a:t>
          </a:r>
        </a:p>
      </dsp:txBody>
      <dsp:txXfrm>
        <a:off x="8439547" y="1433424"/>
        <a:ext cx="2536743" cy="4245170"/>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7/29/2020</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7/29/2020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unicef.org.uk/rights-respecting-schools/about-the-award/register/"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anose="020B0604020202020204" pitchFamily="34" charset="0"/>
                <a:cs typeface="Arial" panose="020B0604020202020204" pitchFamily="34" charset="0"/>
              </a:rPr>
              <a:t>After introductions and thanking people for their time…….</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Explain that they may have heard that the school has signed up to work with Unicef UK to become a Rights Respecting School.</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Unicef is the world’s leading organisation working to ensure that children across the world access and enjoy their full range of human rights as set out in the 1989 UN Convention on the Rights of the Child.</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In the UK Unicef is working with 5,000 schools through the Rights Respecting Schools programme …. So we are joining a significant and growing movement for change in the way children experience their school and their childhood.</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The next ten to fifteen minutes is intended to help you to see why this is so important and how it supports our vision as a school and the aspirations we have for our children/young people.</a:t>
            </a: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39475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As a school community we are hoping that there will be wide engagement in our rights-respecting journey</a:t>
            </a:r>
            <a:r>
              <a:rPr lang="en-GB" sz="1200" baseline="0" dirty="0">
                <a:latin typeface="Arial" panose="020B0604020202020204" pitchFamily="34" charset="0"/>
                <a:cs typeface="Arial" panose="020B0604020202020204" pitchFamily="34" charset="0"/>
              </a:rPr>
              <a:t> with Unicef UK.</a:t>
            </a:r>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Our Steering Group will lead the work. This will be a group of pupils working collaboratively with some adults. The group should include a member of SLT and ideally a Governor / Parent Council representative. We may be looking for community representation too. (Please speak with me if you would like to be involved.)</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To help with our initial audit we will be carrying out questionnaires with staff and pupils – please be really honest with your answers as this intended as a baseline. If you know very little about rights and the UNCRC please say so! Your responses will help to shape our planning and future training.</a:t>
            </a:r>
          </a:p>
          <a:p>
            <a:endParaRPr lang="en-GB" sz="1200" dirty="0">
              <a:latin typeface="Arial" panose="020B0604020202020204" pitchFamily="34" charset="0"/>
              <a:cs typeface="Arial" panose="020B0604020202020204" pitchFamily="34" charset="0"/>
            </a:endParaRPr>
          </a:p>
          <a:p>
            <a:pPr algn="l"/>
            <a:r>
              <a:rPr lang="en-GB" sz="1200" dirty="0">
                <a:latin typeface="Arial" panose="020B0604020202020204" pitchFamily="34" charset="0"/>
                <a:cs typeface="Arial" panose="020B0604020202020204" pitchFamily="34" charset="0"/>
              </a:rPr>
              <a:t>One exciting aspect of the rights-respecting journey is that pupils and adults will actually be learning together as this will be equally new for most of us.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Encourage people to visit the website.</a:t>
            </a: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10</a:t>
            </a:fld>
            <a:endParaRPr lang="en-US"/>
          </a:p>
        </p:txBody>
      </p:sp>
    </p:spTree>
    <p:extLst>
      <p:ext uri="{BB962C8B-B14F-4D97-AF65-F5344CB8AC3E}">
        <p14:creationId xmlns:p14="http://schemas.microsoft.com/office/powerpoint/2010/main" val="2593004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anose="020B0604020202020204" pitchFamily="34" charset="0"/>
                <a:cs typeface="Arial" panose="020B0604020202020204" pitchFamily="34" charset="0"/>
              </a:rPr>
              <a:t>The RRSA has been very positively evaluated in a study by Brighton and Sussex Universities and there numerous examples share by schools of the positive impact on outcomes for children and many aspects of school life.</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This is what one school principal/head teacher</a:t>
            </a:r>
            <a:r>
              <a:rPr lang="en-GB" sz="1200" baseline="0"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said…..[read quote on slide]</a:t>
            </a: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11</a:t>
            </a:fld>
            <a:endParaRPr lang="en-US"/>
          </a:p>
        </p:txBody>
      </p:sp>
    </p:spTree>
    <p:extLst>
      <p:ext uri="{BB962C8B-B14F-4D97-AF65-F5344CB8AC3E}">
        <p14:creationId xmlns:p14="http://schemas.microsoft.com/office/powerpoint/2010/main" val="3338303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anose="020B0604020202020204" pitchFamily="34" charset="0"/>
                <a:cs typeface="Arial" panose="020B0604020202020204" pitchFamily="34" charset="0"/>
              </a:rPr>
              <a:t>Thank you for listening to this short introduction.</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This is something that should involve every member of our school community. Your enthusiasm and support, as always, will be key to our success as we go forward with this.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Hopefully there will be opportunities for much fuller CPD/training in the months ahead….. But at least you now have an overview of where we are going.</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Any questions….  [Next slide]</a:t>
            </a: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12</a:t>
            </a:fld>
            <a:endParaRPr lang="en-US"/>
          </a:p>
        </p:txBody>
      </p:sp>
    </p:spTree>
    <p:extLst>
      <p:ext uri="{BB962C8B-B14F-4D97-AF65-F5344CB8AC3E}">
        <p14:creationId xmlns:p14="http://schemas.microsoft.com/office/powerpoint/2010/main" val="942516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I imagine that you all have at least some of these questions in your mind.</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Hopefully these will be addressed in what follows.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Chose one of the following approaches depending on how your meetings generally work:</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EITHER – Do please ask questions as we go along and I’ll do my best to respond</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OR      -   You may have other questions as we go along… if you don’t mind holding on     </a:t>
            </a:r>
          </a:p>
          <a:p>
            <a:r>
              <a:rPr lang="en-GB" sz="1200" dirty="0">
                <a:latin typeface="Arial" panose="020B0604020202020204" pitchFamily="34" charset="0"/>
                <a:cs typeface="Arial" panose="020B0604020202020204" pitchFamily="34" charset="0"/>
              </a:rPr>
              <a:t>                these as they may be answered by later slides and there will be time at the         </a:t>
            </a:r>
          </a:p>
          <a:p>
            <a:r>
              <a:rPr lang="en-GB" sz="1200" dirty="0">
                <a:latin typeface="Arial" panose="020B0604020202020204" pitchFamily="34" charset="0"/>
                <a:cs typeface="Arial" panose="020B0604020202020204" pitchFamily="34" charset="0"/>
              </a:rPr>
              <a:t>                 end for further questions.</a:t>
            </a: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2</a:t>
            </a:fld>
            <a:endParaRPr lang="en-US"/>
          </a:p>
        </p:txBody>
      </p:sp>
    </p:spTree>
    <p:extLst>
      <p:ext uri="{BB962C8B-B14F-4D97-AF65-F5344CB8AC3E}">
        <p14:creationId xmlns:p14="http://schemas.microsoft.com/office/powerpoint/2010/main" val="2911259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latin typeface="Arial" panose="020B0604020202020204" pitchFamily="34" charset="0"/>
                <a:cs typeface="Arial" panose="020B0604020202020204" pitchFamily="34" charset="0"/>
              </a:rPr>
              <a:t>Please explain that:</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The award is based on principles of equality, dignity, respect, non-discrimination and participation. The programme started in a pilot phase in 2006.  Schools involved in the Award have reported a positive impact on relationships and well-being, leading to better learning and relationships, improved academic achievement and a reduction in bullying. It complements and adds to other school improvement strategies and interventions.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The Award is aimed at schools across the UK. We currently work with 5,000 primary and secondary schools and schools for children with special educational needs. plus pupil referral units. across England, Northern Ireland, Scotland and Wales. Schools need to </a:t>
            </a:r>
            <a:r>
              <a:rPr lang="en-GB" sz="1200" dirty="0">
                <a:latin typeface="Arial" panose="020B0604020202020204" pitchFamily="34" charset="0"/>
                <a:cs typeface="Arial" panose="020B0604020202020204" pitchFamily="34" charset="0"/>
                <a:hlinkClick r:id="rId3"/>
              </a:rPr>
              <a:t>register with us</a:t>
            </a:r>
            <a:r>
              <a:rPr lang="en-GB" sz="1200" dirty="0">
                <a:latin typeface="Arial" panose="020B0604020202020204" pitchFamily="34" charset="0"/>
                <a:cs typeface="Arial" panose="020B0604020202020204" pitchFamily="34" charset="0"/>
              </a:rPr>
              <a:t> to take part in the programme.</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RRSA is widely being recognised by head teacher’s and senior leaders a contributing significantly to school improvement. </a:t>
            </a: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3</a:t>
            </a:fld>
            <a:endParaRPr lang="en-US"/>
          </a:p>
        </p:txBody>
      </p:sp>
    </p:spTree>
    <p:extLst>
      <p:ext uri="{BB962C8B-B14F-4D97-AF65-F5344CB8AC3E}">
        <p14:creationId xmlns:p14="http://schemas.microsoft.com/office/powerpoint/2010/main" val="3521060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Most people in the UK have very little knowledge of the UN Convention on the Rights of the Child.  Most children don’t really know what their rights are.</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As the school community – adults and children/young people learn about rights they also explore why it is so important to respect and value </a:t>
            </a:r>
            <a:r>
              <a:rPr lang="en-GB" sz="1200" b="1" dirty="0">
                <a:latin typeface="Arial" panose="020B0604020202020204" pitchFamily="34" charset="0"/>
                <a:cs typeface="Arial" panose="020B0604020202020204" pitchFamily="34" charset="0"/>
              </a:rPr>
              <a:t>your</a:t>
            </a:r>
            <a:r>
              <a:rPr lang="en-GB" sz="1200" dirty="0">
                <a:latin typeface="Arial" panose="020B0604020202020204" pitchFamily="34" charset="0"/>
                <a:cs typeface="Arial" panose="020B0604020202020204" pitchFamily="34" charset="0"/>
              </a:rPr>
              <a:t> rights and, equally, the </a:t>
            </a:r>
            <a:r>
              <a:rPr lang="en-GB" sz="1200" b="1" dirty="0">
                <a:latin typeface="Arial" panose="020B0604020202020204" pitchFamily="34" charset="0"/>
                <a:cs typeface="Arial" panose="020B0604020202020204" pitchFamily="34" charset="0"/>
              </a:rPr>
              <a:t>rights of those around you. </a:t>
            </a:r>
          </a:p>
          <a:p>
            <a:endParaRPr lang="en-GB" sz="1200" b="1"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We will explore together as a school how the rights of the child relate to and support our aims and values as a community – and how they underpin our practice.</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As the UNCRC begins to be embedded in some aspects of learning and it starts to influence our thinking, our language and relationships around school, we will move towards a Silver:</a:t>
            </a:r>
            <a:r>
              <a:rPr lang="en-GB" sz="1200" baseline="0" dirty="0">
                <a:latin typeface="Arial" panose="020B0604020202020204" pitchFamily="34" charset="0"/>
                <a:cs typeface="Arial" panose="020B0604020202020204" pitchFamily="34" charset="0"/>
              </a:rPr>
              <a:t> Rights Aware</a:t>
            </a:r>
            <a:r>
              <a:rPr lang="en-GB" sz="1200" dirty="0">
                <a:latin typeface="Arial" panose="020B0604020202020204" pitchFamily="34" charset="0"/>
                <a:cs typeface="Arial" panose="020B0604020202020204" pitchFamily="34" charset="0"/>
              </a:rPr>
              <a:t> assessment visit. Probably in around 12-15 months from now.</a:t>
            </a: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4</a:t>
            </a:fld>
            <a:endParaRPr lang="en-US"/>
          </a:p>
        </p:txBody>
      </p:sp>
    </p:spTree>
    <p:extLst>
      <p:ext uri="{BB962C8B-B14F-4D97-AF65-F5344CB8AC3E}">
        <p14:creationId xmlns:p14="http://schemas.microsoft.com/office/powerpoint/2010/main" val="21896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anose="020B0604020202020204" pitchFamily="34" charset="0"/>
                <a:cs typeface="Arial" panose="020B0604020202020204" pitchFamily="34" charset="0"/>
              </a:rPr>
              <a:t>Explain that there are defined criteria for the award grouped under the three Strands outlined here.</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Expected outcomes are given against each criterion and when the school is ready an assessment visit by</a:t>
            </a:r>
            <a:r>
              <a:rPr lang="en-GB" sz="1200" baseline="0" dirty="0">
                <a:latin typeface="Arial" panose="020B0604020202020204" pitchFamily="34" charset="0"/>
                <a:cs typeface="Arial" panose="020B0604020202020204" pitchFamily="34" charset="0"/>
              </a:rPr>
              <a:t> Unicef UK </a:t>
            </a:r>
            <a:r>
              <a:rPr lang="en-GB" sz="1200" dirty="0">
                <a:latin typeface="Arial" panose="020B0604020202020204" pitchFamily="34" charset="0"/>
                <a:cs typeface="Arial" panose="020B0604020202020204" pitchFamily="34" charset="0"/>
              </a:rPr>
              <a:t>takes place involving detailed discussion with children and adults in the school.  This is a supportive learning visit with an emphasis on celebrating progress to date and sharing ideas and recommendations to progress to Gold:</a:t>
            </a:r>
            <a:r>
              <a:rPr lang="en-GB" sz="1200" baseline="0" dirty="0">
                <a:latin typeface="Arial" panose="020B0604020202020204" pitchFamily="34" charset="0"/>
                <a:cs typeface="Arial" panose="020B0604020202020204" pitchFamily="34" charset="0"/>
              </a:rPr>
              <a:t> Rights Respecting</a:t>
            </a:r>
            <a:r>
              <a:rPr lang="en-GB" sz="1200" dirty="0">
                <a:latin typeface="Arial" panose="020B0604020202020204" pitchFamily="34" charset="0"/>
                <a:cs typeface="Arial" panose="020B0604020202020204" pitchFamily="34" charset="0"/>
              </a:rPr>
              <a:t> which is the highest stage of the programme.</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RRSA IS NOT ‘YET ANOTHER INITIATIVE’ -  Rather than seeing the journey to rights respecting status as more ‘on top of everything else’…. the truth is that other schools say:</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‘It underpins everything else’……..’It brings it all together’….. ‘It makes sense of everything we do.’</a:t>
            </a: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5</a:t>
            </a:fld>
            <a:endParaRPr lang="en-US"/>
          </a:p>
        </p:txBody>
      </p:sp>
    </p:spTree>
    <p:extLst>
      <p:ext uri="{BB962C8B-B14F-4D97-AF65-F5344CB8AC3E}">
        <p14:creationId xmlns:p14="http://schemas.microsoft.com/office/powerpoint/2010/main" val="3930808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1"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Explain that there is flexibility but that the Unicef UK team try to encourage pace and urgency… MOMENTUM is key – usually driven by pupils’ enthusiasm!</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Explain the ‘urgency’ by saying that simply registering for RRS makes no difference for children. Need to act.</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Knowing that you have rights and what they mean is, itself, a right.  Unicef believes that too few children and young people in the UK know and understand their rights.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Schools engaging in this process are making a fundamental change </a:t>
            </a:r>
            <a:r>
              <a:rPr lang="en-GB" sz="1200" b="1" dirty="0">
                <a:latin typeface="Arial" panose="020B0604020202020204" pitchFamily="34" charset="0"/>
                <a:cs typeface="Arial" panose="020B0604020202020204" pitchFamily="34" charset="0"/>
              </a:rPr>
              <a:t>for and with </a:t>
            </a:r>
            <a:r>
              <a:rPr lang="en-GB" sz="1200" dirty="0">
                <a:latin typeface="Arial" panose="020B0604020202020204" pitchFamily="34" charset="0"/>
                <a:cs typeface="Arial" panose="020B0604020202020204" pitchFamily="34" charset="0"/>
              </a:rPr>
              <a:t>children and young people.</a:t>
            </a: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6</a:t>
            </a:fld>
            <a:endParaRPr lang="en-US"/>
          </a:p>
        </p:txBody>
      </p:sp>
    </p:spTree>
    <p:extLst>
      <p:ext uri="{BB962C8B-B14F-4D97-AF65-F5344CB8AC3E}">
        <p14:creationId xmlns:p14="http://schemas.microsoft.com/office/powerpoint/2010/main" val="2191108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latin typeface="Arial" panose="020B0604020202020204" pitchFamily="34" charset="0"/>
              <a:cs typeface="Arial" panose="020B0604020202020204" pitchFamily="34" charset="0"/>
            </a:endParaRPr>
          </a:p>
          <a:p>
            <a:r>
              <a:rPr lang="en-GB" sz="1200" i="1" dirty="0">
                <a:latin typeface="Arial" panose="020B0604020202020204" pitchFamily="34" charset="0"/>
                <a:cs typeface="Arial" panose="020B0604020202020204" pitchFamily="34" charset="0"/>
              </a:rPr>
              <a:t>Please use this slide to explain that:</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There is a connection between the UNCRC and the Government/Education Department priorities in our area. RRS will help to address all other educational priorities and developments.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The ones in the middle are an ever growing list that apply in all four UK jurisdictions </a:t>
            </a: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3962722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anose="020B0604020202020204" pitchFamily="34" charset="0"/>
                <a:cs typeface="Arial" panose="020B0604020202020204" pitchFamily="34" charset="0"/>
              </a:rPr>
              <a:t>The bullet points here are revealed on individual clicks:</a:t>
            </a:r>
          </a:p>
          <a:p>
            <a:r>
              <a:rPr lang="en-GB" sz="1200" dirty="0">
                <a:latin typeface="Arial" panose="020B0604020202020204" pitchFamily="34" charset="0"/>
                <a:cs typeface="Arial" panose="020B0604020202020204" pitchFamily="34" charset="0"/>
              </a:rPr>
              <a:t>CLICK 1</a:t>
            </a:r>
          </a:p>
          <a:p>
            <a:r>
              <a:rPr lang="en-GB" sz="1200" dirty="0">
                <a:latin typeface="Arial" panose="020B0604020202020204" pitchFamily="34" charset="0"/>
                <a:cs typeface="Arial" panose="020B0604020202020204" pitchFamily="34" charset="0"/>
              </a:rPr>
              <a:t>Although the word ‘Award’ is in the title we won’t talk about DOING the RRSA – instead it is about BECOMING  and BEING a rights-based community.</a:t>
            </a:r>
          </a:p>
          <a:p>
            <a:r>
              <a:rPr lang="en-GB" sz="1200" dirty="0">
                <a:latin typeface="Arial" panose="020B0604020202020204" pitchFamily="34" charset="0"/>
                <a:cs typeface="Arial" panose="020B0604020202020204" pitchFamily="34" charset="0"/>
              </a:rPr>
              <a:t>CLICK 2</a:t>
            </a:r>
          </a:p>
          <a:p>
            <a:r>
              <a:rPr lang="en-GB" sz="1200" dirty="0">
                <a:latin typeface="Arial" panose="020B0604020202020204" pitchFamily="34" charset="0"/>
                <a:cs typeface="Arial" panose="020B0604020202020204" pitchFamily="34" charset="0"/>
              </a:rPr>
              <a:t>The journey should challenge and enhance HOW WE ARE AS A SCHOOL</a:t>
            </a:r>
          </a:p>
          <a:p>
            <a:r>
              <a:rPr lang="en-GB" sz="1200" dirty="0">
                <a:latin typeface="Arial" panose="020B0604020202020204" pitchFamily="34" charset="0"/>
                <a:cs typeface="Arial" panose="020B0604020202020204" pitchFamily="34" charset="0"/>
              </a:rPr>
              <a:t>CLICK 3</a:t>
            </a:r>
          </a:p>
          <a:p>
            <a:r>
              <a:rPr lang="en-GB" sz="1200" dirty="0">
                <a:latin typeface="Arial" panose="020B0604020202020204" pitchFamily="34" charset="0"/>
                <a:cs typeface="Arial" panose="020B0604020202020204" pitchFamily="34" charset="0"/>
              </a:rPr>
              <a:t>Much of our best practice is already consistent with a rights-respecting approach but we don’t connect it to the CRC or use the language of rights and respect to underpin what we are doing.</a:t>
            </a:r>
          </a:p>
          <a:p>
            <a:r>
              <a:rPr lang="en-GB" sz="1200" dirty="0">
                <a:latin typeface="Arial" panose="020B0604020202020204" pitchFamily="34" charset="0"/>
                <a:cs typeface="Arial" panose="020B0604020202020204" pitchFamily="34" charset="0"/>
              </a:rPr>
              <a:t>CLICK 4</a:t>
            </a:r>
          </a:p>
          <a:p>
            <a:r>
              <a:rPr lang="en-GB" sz="1200" dirty="0">
                <a:latin typeface="Arial" panose="020B0604020202020204" pitchFamily="34" charset="0"/>
                <a:cs typeface="Arial" panose="020B0604020202020204" pitchFamily="34" charset="0"/>
              </a:rPr>
              <a:t>It will involve us all</a:t>
            </a:r>
          </a:p>
          <a:p>
            <a:r>
              <a:rPr lang="en-GB" sz="1200" dirty="0">
                <a:latin typeface="Arial" panose="020B0604020202020204" pitchFamily="34" charset="0"/>
                <a:cs typeface="Arial" panose="020B0604020202020204" pitchFamily="34" charset="0"/>
              </a:rPr>
              <a:t>CLICK 5</a:t>
            </a:r>
          </a:p>
          <a:p>
            <a:r>
              <a:rPr lang="en-GB" sz="1200" dirty="0">
                <a:latin typeface="Arial" panose="020B0604020202020204" pitchFamily="34" charset="0"/>
                <a:cs typeface="Arial" panose="020B0604020202020204" pitchFamily="34" charset="0"/>
              </a:rPr>
              <a:t>This is not why we are embarking on this journey ….. </a:t>
            </a:r>
          </a:p>
          <a:p>
            <a:r>
              <a:rPr lang="en-GB" sz="1200" dirty="0">
                <a:latin typeface="Arial" panose="020B0604020202020204" pitchFamily="34" charset="0"/>
                <a:cs typeface="Arial" panose="020B0604020202020204" pitchFamily="34" charset="0"/>
              </a:rPr>
              <a:t>CLICK 6</a:t>
            </a:r>
          </a:p>
          <a:p>
            <a:r>
              <a:rPr lang="en-GB" sz="1200" dirty="0">
                <a:latin typeface="Arial" panose="020B0604020202020204" pitchFamily="34" charset="0"/>
                <a:cs typeface="Arial" panose="020B0604020202020204" pitchFamily="34" charset="0"/>
              </a:rPr>
              <a:t>Preparing our pupils for their place in an ever changing world – both now and as adults is at the heart of what we are about as educators.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Important to convey that RRS, in fact, links to all other school ‘Awards’ BUT it is equally about:</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arrowing the attainment gap, </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teaching and learning, </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restorative practice, </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better relationships and engagement,</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improved pupil participation ….. </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etc</a:t>
            </a:r>
          </a:p>
          <a:p>
            <a:r>
              <a:rPr lang="en-GB" sz="1200" dirty="0">
                <a:latin typeface="Arial" panose="020B0604020202020204" pitchFamily="34" charset="0"/>
                <a:cs typeface="Arial" panose="020B0604020202020204" pitchFamily="34" charset="0"/>
              </a:rPr>
              <a:t>The many things that good schools are trying to achieve are, in fact, underpinned by the UNCRC – RRSA makes this explicit.</a:t>
            </a: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3225436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FF0000"/>
                </a:solidFill>
              </a:rPr>
              <a:t>See the video: https://youtu.be/Fk4j2cMJzCQ</a:t>
            </a:r>
          </a:p>
          <a:p>
            <a:endParaRPr lang="en-GB" dirty="0">
              <a:solidFill>
                <a:srgbClr val="FF0000"/>
              </a:solidFill>
            </a:endParaRPr>
          </a:p>
          <a:p>
            <a:r>
              <a:rPr lang="en-GB" sz="1100" dirty="0">
                <a:latin typeface="Arial" panose="020B0604020202020204" pitchFamily="34" charset="0"/>
                <a:cs typeface="Arial" panose="020B0604020202020204" pitchFamily="34" charset="0"/>
              </a:rPr>
              <a:t>Watch video: </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Short welcome message</a:t>
            </a:r>
            <a:r>
              <a:rPr lang="en-GB" sz="1100" baseline="0" dirty="0">
                <a:latin typeface="Arial" panose="020B0604020202020204" pitchFamily="34" charset="0"/>
                <a:cs typeface="Arial" panose="020B0604020202020204" pitchFamily="34" charset="0"/>
              </a:rPr>
              <a:t> from Frances Bestley, RRSA Programme Director at Unicef UK</a:t>
            </a:r>
          </a:p>
          <a:p>
            <a:endParaRPr lang="en-GB" sz="1100" baseline="0" dirty="0">
              <a:latin typeface="Arial" panose="020B0604020202020204" pitchFamily="34" charset="0"/>
              <a:cs typeface="Arial" panose="020B0604020202020204" pitchFamily="34" charset="0"/>
            </a:endParaRPr>
          </a:p>
          <a:p>
            <a:r>
              <a:rPr lang="en-GB" sz="1200" b="1" kern="1200" baseline="0" dirty="0">
                <a:solidFill>
                  <a:schemeClr val="tx1"/>
                </a:solidFill>
                <a:effectLst/>
                <a:latin typeface="+mn-lt"/>
                <a:ea typeface="+mn-ea"/>
                <a:cs typeface="+mn-cs"/>
              </a:rPr>
              <a:t>INSTRUCTIONS FOR SHOWING THE VIDEO</a:t>
            </a:r>
          </a:p>
          <a:p>
            <a:endParaRPr lang="en-GB" sz="120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baseline="0" dirty="0">
                <a:solidFill>
                  <a:schemeClr val="tx1"/>
                </a:solidFill>
                <a:effectLst/>
                <a:latin typeface="+mn-lt"/>
                <a:ea typeface="+mn-ea"/>
                <a:cs typeface="+mn-cs"/>
              </a:rPr>
              <a:t>The video has been inserted into the </a:t>
            </a:r>
            <a:r>
              <a:rPr lang="en-GB" sz="1200" kern="1200" baseline="0" dirty="0" err="1">
                <a:solidFill>
                  <a:schemeClr val="tx1"/>
                </a:solidFill>
                <a:effectLst/>
                <a:latin typeface="+mn-lt"/>
                <a:ea typeface="+mn-ea"/>
                <a:cs typeface="+mn-cs"/>
              </a:rPr>
              <a:t>powerpoint</a:t>
            </a:r>
            <a:r>
              <a:rPr lang="en-GB" sz="1200" kern="1200" baseline="0" dirty="0">
                <a:solidFill>
                  <a:schemeClr val="tx1"/>
                </a:solidFill>
                <a:effectLst/>
                <a:latin typeface="+mn-lt"/>
                <a:ea typeface="+mn-ea"/>
                <a:cs typeface="+mn-cs"/>
              </a:rPr>
              <a:t> but m</a:t>
            </a:r>
            <a:r>
              <a:rPr lang="en-GB" sz="1200" kern="1200" dirty="0">
                <a:solidFill>
                  <a:schemeClr val="tx1"/>
                </a:solidFill>
                <a:effectLst/>
                <a:latin typeface="+mn-lt"/>
                <a:ea typeface="+mn-ea"/>
                <a:cs typeface="+mn-cs"/>
              </a:rPr>
              <a:t>ake sure to download all the files on your computer or laptop (the PowerPoint and the videos) before using the presentation</a:t>
            </a:r>
            <a:r>
              <a:rPr lang="en-GB" sz="1200" kern="1200" baseline="0" dirty="0">
                <a:solidFill>
                  <a:schemeClr val="tx1"/>
                </a:solidFill>
                <a:effectLst/>
                <a:latin typeface="+mn-lt"/>
                <a:ea typeface="+mn-ea"/>
                <a:cs typeface="+mn-cs"/>
              </a:rPr>
              <a:t> (from the box file link we sent you)</a:t>
            </a:r>
            <a:r>
              <a:rPr lang="en-GB"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You may need to re-insert the videos in your </a:t>
            </a:r>
            <a:r>
              <a:rPr lang="en-GB" sz="1200" kern="1200" dirty="0" err="1">
                <a:solidFill>
                  <a:schemeClr val="tx1"/>
                </a:solidFill>
                <a:effectLst/>
                <a:latin typeface="+mn-lt"/>
                <a:ea typeface="+mn-ea"/>
                <a:cs typeface="+mn-cs"/>
              </a:rPr>
              <a:t>powerpoint</a:t>
            </a:r>
            <a:r>
              <a:rPr lang="en-GB" sz="1200" kern="1200" dirty="0">
                <a:solidFill>
                  <a:schemeClr val="tx1"/>
                </a:solidFill>
                <a:effectLst/>
                <a:latin typeface="+mn-lt"/>
                <a:ea typeface="+mn-ea"/>
                <a:cs typeface="+mn-cs"/>
              </a:rPr>
              <a:t>. To do this</a:t>
            </a:r>
            <a:r>
              <a:rPr lang="en-GB" sz="1200" kern="1200" baseline="0" dirty="0">
                <a:solidFill>
                  <a:schemeClr val="tx1"/>
                </a:solidFill>
                <a:effectLst/>
                <a:latin typeface="+mn-lt"/>
                <a:ea typeface="+mn-ea"/>
                <a:cs typeface="+mn-cs"/>
              </a:rPr>
              <a:t> in </a:t>
            </a:r>
            <a:r>
              <a:rPr lang="en-GB" sz="1200" kern="1200" baseline="0" dirty="0" err="1">
                <a:solidFill>
                  <a:schemeClr val="tx1"/>
                </a:solidFill>
                <a:effectLst/>
                <a:latin typeface="+mn-lt"/>
                <a:ea typeface="+mn-ea"/>
                <a:cs typeface="+mn-cs"/>
              </a:rPr>
              <a:t>powerpoint</a:t>
            </a:r>
            <a:r>
              <a:rPr lang="en-GB" sz="1200" kern="1200" baseline="0" dirty="0">
                <a:solidFill>
                  <a:schemeClr val="tx1"/>
                </a:solidFill>
                <a:effectLst/>
                <a:latin typeface="+mn-lt"/>
                <a:ea typeface="+mn-ea"/>
                <a:cs typeface="+mn-cs"/>
              </a:rPr>
              <a:t>, click on ‘Insert’ in the toolbar, then ‘Video/video from file’ (on the far right top corner of your screen) and just find the video where you saved it on your computer or laptop.</a:t>
            </a: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11773095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319" b="24887"/>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746" b="8592"/>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881"/>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29/07/2020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29/07/2020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29/07/2020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317"/>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29/07/2020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29/07/2020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29/07/2020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29/07/2020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close up of a logo&#10;&#10;Description automatically generated">
            <a:extLst>
              <a:ext uri="{FF2B5EF4-FFF2-40B4-BE49-F238E27FC236}">
                <a16:creationId xmlns:a16="http://schemas.microsoft.com/office/drawing/2014/main" id="{70A6A3AD-E8C0-460A-B9A2-B7C9A26E83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977085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29/07/2020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29/07/2020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7352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40536" y="572140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721662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29/07/2020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6764" r="16762"/>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29/07/2020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6488" t="216" r="15901"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29/07/2020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29/07/2020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6035" r="16847" b="3412"/>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5" name="Picture 4" descr="Article of the Week: Article 24. A picture of hand washing and the Unicef Rights Respecting Schools log. ">
            <a:extLst>
              <a:ext uri="{FF2B5EF4-FFF2-40B4-BE49-F238E27FC236}">
                <a16:creationId xmlns:a16="http://schemas.microsoft.com/office/drawing/2014/main" id="{E3E9CA09-357D-4A72-9568-0E338F7821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Tree>
    <p:extLst>
      <p:ext uri="{BB962C8B-B14F-4D97-AF65-F5344CB8AC3E}">
        <p14:creationId xmlns:p14="http://schemas.microsoft.com/office/powerpoint/2010/main" val="2059089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29/07/2020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14" r:id="rId16"/>
    <p:sldLayoutId id="2147483649" r:id="rId17"/>
    <p:sldLayoutId id="2147483707" r:id="rId18"/>
    <p:sldLayoutId id="2147483717" r:id="rId19"/>
    <p:sldLayoutId id="2147483699" r:id="rId20"/>
    <p:sldLayoutId id="2147483702" r:id="rId21"/>
    <p:sldLayoutId id="2147483650" r:id="rId22"/>
    <p:sldLayoutId id="2147483704" r:id="rId23"/>
    <p:sldLayoutId id="2147483719" r:id="rId24"/>
    <p:sldLayoutId id="2147483718" r:id="rId25"/>
    <p:sldLayoutId id="2147483720" r:id="rId26"/>
    <p:sldLayoutId id="2147483715" r:id="rId27"/>
    <p:sldLayoutId id="2147483701" r:id="rId28"/>
    <p:sldLayoutId id="2147483687" r:id="rId29"/>
    <p:sldLayoutId id="2147483713" r:id="rId30"/>
    <p:sldLayoutId id="2147483721" r:id="rId31"/>
    <p:sldLayoutId id="2147483696" r:id="rId32"/>
    <p:sldLayoutId id="2147483722" r:id="rId3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www.unicef.org.uk/rights-respecting-schools/" TargetMode="External"/><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7.xml"/><Relationship Id="rId1" Type="http://schemas.openxmlformats.org/officeDocument/2006/relationships/video" Target="https://www.youtube.com/embed/Fk4j2cMJzCQ?feature=oembed" TargetMode="External"/><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925F0-2986-46D7-8412-170119CC94A9}"/>
              </a:ext>
            </a:extLst>
          </p:cNvPr>
          <p:cNvSpPr>
            <a:spLocks noGrp="1"/>
          </p:cNvSpPr>
          <p:nvPr>
            <p:ph type="ctrTitle"/>
          </p:nvPr>
        </p:nvSpPr>
        <p:spPr/>
        <p:txBody>
          <a:bodyPr/>
          <a:lstStyle/>
          <a:p>
            <a:r>
              <a:rPr lang="en-GB" sz="4000" b="1" dirty="0">
                <a:latin typeface="Arial" panose="020B0604020202020204" pitchFamily="34" charset="0"/>
                <a:cs typeface="Arial" panose="020B0604020202020204" pitchFamily="34" charset="0"/>
              </a:rPr>
              <a:t>Introducing the RRSA</a:t>
            </a:r>
            <a:endParaRPr lang="en-GB" dirty="0"/>
          </a:p>
        </p:txBody>
      </p:sp>
    </p:spTree>
    <p:extLst>
      <p:ext uri="{BB962C8B-B14F-4D97-AF65-F5344CB8AC3E}">
        <p14:creationId xmlns:p14="http://schemas.microsoft.com/office/powerpoint/2010/main" val="17721131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A1C6A-B567-415E-9958-D437BBC1A388}"/>
              </a:ext>
            </a:extLst>
          </p:cNvPr>
          <p:cNvSpPr>
            <a:spLocks noGrp="1"/>
          </p:cNvSpPr>
          <p:nvPr>
            <p:ph type="ctrTitle"/>
          </p:nvPr>
        </p:nvSpPr>
        <p:spPr/>
        <p:txBody>
          <a:bodyPr/>
          <a:lstStyle/>
          <a:p>
            <a:r>
              <a:rPr lang="en-GB" b="1" dirty="0">
                <a:latin typeface="Arial" panose="020B0604020202020204" pitchFamily="34" charset="0"/>
                <a:cs typeface="Arial" panose="020B0604020202020204" pitchFamily="34" charset="0"/>
              </a:rPr>
              <a:t>Next steps </a:t>
            </a:r>
            <a:endParaRPr lang="en-GB" dirty="0"/>
          </a:p>
        </p:txBody>
      </p:sp>
      <p:sp>
        <p:nvSpPr>
          <p:cNvPr id="3" name="Subtitle 2">
            <a:extLst>
              <a:ext uri="{FF2B5EF4-FFF2-40B4-BE49-F238E27FC236}">
                <a16:creationId xmlns:a16="http://schemas.microsoft.com/office/drawing/2014/main" id="{0E637666-AC03-44CA-BD0A-3BCF70D73879}"/>
              </a:ext>
            </a:extLst>
          </p:cNvPr>
          <p:cNvSpPr>
            <a:spLocks noGrp="1"/>
          </p:cNvSpPr>
          <p:nvPr>
            <p:ph type="subTitle" idx="1"/>
          </p:nvPr>
        </p:nvSpPr>
        <p:spPr>
          <a:xfrm>
            <a:off x="431998" y="1735200"/>
            <a:ext cx="6174542" cy="4642740"/>
          </a:xfrm>
        </p:spPr>
        <p:txBody>
          <a:bodyPr>
            <a:normAutofit lnSpcReduction="10000"/>
          </a:bodyPr>
          <a:lstStyle/>
          <a:p>
            <a:r>
              <a:rPr lang="en-GB" dirty="0"/>
              <a:t>Inform whole school community </a:t>
            </a:r>
          </a:p>
          <a:p>
            <a:r>
              <a:rPr lang="en-GB" dirty="0"/>
              <a:t>Form a steering group (more pupils than adults!)</a:t>
            </a:r>
          </a:p>
          <a:p>
            <a:r>
              <a:rPr lang="en-GB" dirty="0"/>
              <a:t>Baseline audit and action plan</a:t>
            </a:r>
          </a:p>
          <a:p>
            <a:r>
              <a:rPr lang="en-GB" dirty="0"/>
              <a:t>Training / CPD / INSET</a:t>
            </a:r>
          </a:p>
          <a:p>
            <a:r>
              <a:rPr lang="en-GB" dirty="0"/>
              <a:t>More information on the website:</a:t>
            </a:r>
          </a:p>
          <a:p>
            <a:pPr marL="0" indent="0" algn="ctr">
              <a:buNone/>
            </a:pPr>
            <a:r>
              <a:rPr lang="en-GB" sz="2800" dirty="0">
                <a:solidFill>
                  <a:srgbClr val="00ADF9"/>
                </a:solidFill>
                <a:hlinkClick r:id="rId3"/>
              </a:rPr>
              <a:t>unicef.org.uk/</a:t>
            </a:r>
            <a:r>
              <a:rPr lang="en-GB" sz="2800" dirty="0" err="1">
                <a:solidFill>
                  <a:srgbClr val="00ADF9"/>
                </a:solidFill>
                <a:hlinkClick r:id="rId3"/>
              </a:rPr>
              <a:t>rrsa</a:t>
            </a:r>
            <a:endParaRPr lang="en-GB" sz="2800" dirty="0">
              <a:solidFill>
                <a:srgbClr val="00ADF9"/>
              </a:solidFill>
            </a:endParaRPr>
          </a:p>
          <a:p>
            <a:endParaRPr lang="en-GB" dirty="0"/>
          </a:p>
        </p:txBody>
      </p:sp>
    </p:spTree>
    <p:extLst>
      <p:ext uri="{BB962C8B-B14F-4D97-AF65-F5344CB8AC3E}">
        <p14:creationId xmlns:p14="http://schemas.microsoft.com/office/powerpoint/2010/main" val="13518297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B5D903CF-28D9-481C-82ED-55995B7DBC6E}"/>
              </a:ext>
            </a:extLst>
          </p:cNvPr>
          <p:cNvSpPr>
            <a:spLocks noGrp="1"/>
          </p:cNvSpPr>
          <p:nvPr>
            <p:ph type="subTitle" idx="1" hasCustomPrompt="1"/>
          </p:nvPr>
        </p:nvSpPr>
        <p:spPr>
          <a:xfrm>
            <a:off x="5635559" y="227239"/>
            <a:ext cx="6459728" cy="5960323"/>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ctr" eaLnBrk="0" fontAlgn="base" hangingPunct="0">
              <a:lnSpc>
                <a:spcPct val="90000"/>
              </a:lnSpc>
              <a:spcBef>
                <a:spcPct val="20000"/>
              </a:spcBef>
              <a:spcAft>
                <a:spcPct val="0"/>
              </a:spcAft>
              <a:buNone/>
            </a:pPr>
            <a:r>
              <a:rPr lang="en-GB" sz="3200" i="1" dirty="0">
                <a:solidFill>
                  <a:prstClr val="black"/>
                </a:solidFill>
                <a:latin typeface="Arial" panose="020B0604020202020204" pitchFamily="34" charset="0"/>
                <a:cs typeface="Arial" panose="020B0604020202020204" pitchFamily="34" charset="0"/>
              </a:rPr>
              <a:t>The UNCRC has been absorbed into the core values that drive our work and lead our school ethos. …staff feel better about  themselves, feel more valued and better included within a rights respecting ethos.</a:t>
            </a:r>
            <a:br>
              <a:rPr lang="en-GB" sz="3200" i="1" dirty="0">
                <a:solidFill>
                  <a:prstClr val="black"/>
                </a:solidFill>
                <a:latin typeface="Arial" panose="020B0604020202020204" pitchFamily="34" charset="0"/>
                <a:cs typeface="Arial" panose="020B0604020202020204" pitchFamily="34" charset="0"/>
              </a:rPr>
            </a:br>
            <a:endParaRPr lang="en-GB" sz="1400" i="1" dirty="0">
              <a:solidFill>
                <a:prstClr val="black"/>
              </a:solidFill>
              <a:latin typeface="Arial" panose="020B0604020202020204" pitchFamily="34" charset="0"/>
              <a:cs typeface="Arial" panose="020B0604020202020204" pitchFamily="34" charset="0"/>
            </a:endParaRPr>
          </a:p>
          <a:p>
            <a:pPr marL="0" lvl="0" indent="0" algn="ctr" eaLnBrk="0" fontAlgn="base" hangingPunct="0">
              <a:lnSpc>
                <a:spcPct val="90000"/>
              </a:lnSpc>
              <a:spcBef>
                <a:spcPct val="20000"/>
              </a:spcBef>
              <a:spcAft>
                <a:spcPct val="0"/>
              </a:spcAft>
              <a:buNone/>
            </a:pPr>
            <a:r>
              <a:rPr lang="en-GB" sz="3200" i="1" dirty="0">
                <a:solidFill>
                  <a:prstClr val="black"/>
                </a:solidFill>
                <a:latin typeface="Arial" panose="020B0604020202020204" pitchFamily="34" charset="0"/>
                <a:cs typeface="Arial" panose="020B0604020202020204" pitchFamily="34" charset="0"/>
              </a:rPr>
              <a:t>This is the most positive programme that I have been involved in as a school leader. </a:t>
            </a:r>
          </a:p>
        </p:txBody>
      </p:sp>
      <p:sp>
        <p:nvSpPr>
          <p:cNvPr id="4" name="Title 1">
            <a:extLst>
              <a:ext uri="{FF2B5EF4-FFF2-40B4-BE49-F238E27FC236}">
                <a16:creationId xmlns:a16="http://schemas.microsoft.com/office/drawing/2014/main" id="{AF4D0FCD-18F8-4CA2-8E31-F0076C1FABDD}"/>
              </a:ext>
            </a:extLst>
          </p:cNvPr>
          <p:cNvSpPr txBox="1">
            <a:spLocks/>
          </p:cNvSpPr>
          <p:nvPr/>
        </p:nvSpPr>
        <p:spPr>
          <a:xfrm>
            <a:off x="5912243" y="807580"/>
            <a:ext cx="6279757" cy="810063"/>
          </a:xfrm>
          <a:prstGeom prst="rect">
            <a:avLst/>
          </a:prstGeom>
          <a:noFill/>
        </p:spPr>
        <p:txBody>
          <a:bodyPr vert="horz" wrap="square" lIns="91440" tIns="45720" rIns="91440" bIns="45720" rtlCol="0" anchor="b">
            <a:normAutofit fontScale="62500" lnSpcReduction="20000"/>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GB" b="1" dirty="0">
                <a:latin typeface="Arial" panose="020B0604020202020204" pitchFamily="34" charset="0"/>
                <a:cs typeface="Arial" panose="020B0604020202020204" pitchFamily="34" charset="0"/>
              </a:rPr>
              <a:t>A head teacher said…..</a:t>
            </a:r>
          </a:p>
          <a:p>
            <a:endParaRPr lang="en-GB" dirty="0"/>
          </a:p>
        </p:txBody>
      </p:sp>
    </p:spTree>
    <p:extLst>
      <p:ext uri="{BB962C8B-B14F-4D97-AF65-F5344CB8AC3E}">
        <p14:creationId xmlns:p14="http://schemas.microsoft.com/office/powerpoint/2010/main" val="293570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708E0-762D-4F13-BA09-A2BCD59DB555}"/>
              </a:ext>
            </a:extLst>
          </p:cNvPr>
          <p:cNvSpPr>
            <a:spLocks noGrp="1"/>
          </p:cNvSpPr>
          <p:nvPr>
            <p:ph type="ctrTitle"/>
          </p:nvPr>
        </p:nvSpPr>
        <p:spPr/>
        <p:txBody>
          <a:bodyPr/>
          <a:lstStyle/>
          <a:p>
            <a:r>
              <a:rPr lang="en-GB" b="1" dirty="0">
                <a:latin typeface="Arial" panose="020B0604020202020204" pitchFamily="34" charset="0"/>
                <a:cs typeface="Arial" panose="020B0604020202020204" pitchFamily="34" charset="0"/>
              </a:rPr>
              <a:t>Any questions?</a:t>
            </a:r>
            <a:endParaRPr lang="en-GB" dirty="0"/>
          </a:p>
        </p:txBody>
      </p:sp>
    </p:spTree>
    <p:extLst>
      <p:ext uri="{BB962C8B-B14F-4D97-AF65-F5344CB8AC3E}">
        <p14:creationId xmlns:p14="http://schemas.microsoft.com/office/powerpoint/2010/main" val="14701730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7392202" cy="1022569"/>
          </a:xfrm>
        </p:spPr>
        <p:txBody>
          <a:bodyPr/>
          <a:lstStyle/>
          <a:p>
            <a:r>
              <a:rPr lang="en-GB" b="1" dirty="0">
                <a:latin typeface="Arial" panose="020B0604020202020204" pitchFamily="34" charset="0"/>
                <a:cs typeface="Arial" panose="020B0604020202020204" pitchFamily="34" charset="0"/>
              </a:rPr>
              <a:t>Thank you</a:t>
            </a:r>
            <a:endParaRPr lang="en-US" dirty="0"/>
          </a:p>
        </p:txBody>
      </p:sp>
    </p:spTree>
    <p:extLst>
      <p:ext uri="{BB962C8B-B14F-4D97-AF65-F5344CB8AC3E}">
        <p14:creationId xmlns:p14="http://schemas.microsoft.com/office/powerpoint/2010/main" val="45763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FC85CD7-298E-4AEE-BFB6-BC6C22B543A3}"/>
              </a:ext>
            </a:extLst>
          </p:cNvPr>
          <p:cNvSpPr>
            <a:spLocks noGrp="1"/>
          </p:cNvSpPr>
          <p:nvPr>
            <p:ph type="subTitle" idx="1"/>
          </p:nvPr>
        </p:nvSpPr>
        <p:spPr>
          <a:xfrm>
            <a:off x="414000" y="2818800"/>
            <a:ext cx="11404620" cy="3239100"/>
          </a:xfrm>
        </p:spPr>
        <p:txBody>
          <a:bodyPr>
            <a:normAutofit lnSpcReduction="10000"/>
          </a:bodyPr>
          <a:lstStyle/>
          <a:p>
            <a:r>
              <a:rPr lang="en-GB" sz="3200" dirty="0"/>
              <a:t>What’s it all about?</a:t>
            </a:r>
          </a:p>
          <a:p>
            <a:r>
              <a:rPr lang="en-GB" sz="3200" dirty="0"/>
              <a:t>What does it involve?</a:t>
            </a:r>
          </a:p>
          <a:p>
            <a:r>
              <a:rPr lang="en-GB" sz="3200" dirty="0"/>
              <a:t>Why engage with this programme?</a:t>
            </a:r>
          </a:p>
          <a:p>
            <a:r>
              <a:rPr lang="en-GB" sz="3200" dirty="0"/>
              <a:t>Impact?</a:t>
            </a:r>
          </a:p>
          <a:p>
            <a:r>
              <a:rPr lang="en-GB" sz="3200" dirty="0"/>
              <a:t>All schools are striving for improvement – How does RRS add value?</a:t>
            </a:r>
          </a:p>
          <a:p>
            <a:endParaRPr lang="en-GB" dirty="0"/>
          </a:p>
        </p:txBody>
      </p:sp>
    </p:spTree>
    <p:extLst>
      <p:ext uri="{BB962C8B-B14F-4D97-AF65-F5344CB8AC3E}">
        <p14:creationId xmlns:p14="http://schemas.microsoft.com/office/powerpoint/2010/main" val="4257456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5EE78-75E1-4BB3-A5B4-7AC7A7184646}"/>
              </a:ext>
            </a:extLst>
          </p:cNvPr>
          <p:cNvSpPr>
            <a:spLocks noGrp="1"/>
          </p:cNvSpPr>
          <p:nvPr>
            <p:ph type="ctrTitle"/>
          </p:nvPr>
        </p:nvSpPr>
        <p:spPr/>
        <p:txBody>
          <a:bodyPr/>
          <a:lstStyle/>
          <a:p>
            <a:r>
              <a:rPr lang="en-GB" b="1" dirty="0">
                <a:latin typeface="Arial" panose="020B0604020202020204" pitchFamily="34" charset="0"/>
                <a:cs typeface="Arial" panose="020B0604020202020204" pitchFamily="34" charset="0"/>
              </a:rPr>
              <a:t>What’s it all about?</a:t>
            </a:r>
            <a:endParaRPr lang="en-GB" dirty="0"/>
          </a:p>
        </p:txBody>
      </p:sp>
      <p:sp>
        <p:nvSpPr>
          <p:cNvPr id="3" name="Subtitle 2">
            <a:extLst>
              <a:ext uri="{FF2B5EF4-FFF2-40B4-BE49-F238E27FC236}">
                <a16:creationId xmlns:a16="http://schemas.microsoft.com/office/drawing/2014/main" id="{600D5D72-54C7-4A57-8B41-FE208ADD59C4}"/>
              </a:ext>
            </a:extLst>
          </p:cNvPr>
          <p:cNvSpPr>
            <a:spLocks noGrp="1"/>
          </p:cNvSpPr>
          <p:nvPr>
            <p:ph type="subTitle" idx="1"/>
          </p:nvPr>
        </p:nvSpPr>
        <p:spPr>
          <a:xfrm>
            <a:off x="431998" y="1735200"/>
            <a:ext cx="6244573" cy="4709143"/>
          </a:xfrm>
        </p:spPr>
        <p:txBody>
          <a:bodyPr>
            <a:normAutofit fontScale="92500" lnSpcReduction="20000"/>
          </a:bodyPr>
          <a:lstStyle/>
          <a:p>
            <a:r>
              <a:rPr lang="en-GB" dirty="0"/>
              <a:t>The Unicef RRSA supports schools across the UK to embed children’s human rights in their ethos and culture.</a:t>
            </a:r>
          </a:p>
          <a:p>
            <a:r>
              <a:rPr lang="en-GB" dirty="0"/>
              <a:t>The award recognises achievement in putting the UN Convention on the Rights of the Child (UNCRC) at the heart of a school’s practice to improve well-being and outcomes for every child and to help all children realise their potential.   </a:t>
            </a:r>
          </a:p>
        </p:txBody>
      </p:sp>
    </p:spTree>
    <p:extLst>
      <p:ext uri="{BB962C8B-B14F-4D97-AF65-F5344CB8AC3E}">
        <p14:creationId xmlns:p14="http://schemas.microsoft.com/office/powerpoint/2010/main" val="34734108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324F4-ACF7-49C9-91E9-8CE24EC7B2F2}"/>
              </a:ext>
            </a:extLst>
          </p:cNvPr>
          <p:cNvSpPr>
            <a:spLocks noGrp="1"/>
          </p:cNvSpPr>
          <p:nvPr>
            <p:ph type="ctrTitle"/>
          </p:nvPr>
        </p:nvSpPr>
        <p:spPr/>
        <p:txBody>
          <a:bodyPr/>
          <a:lstStyle/>
          <a:p>
            <a:r>
              <a:rPr lang="en-GB" b="1" dirty="0">
                <a:latin typeface="Arial" panose="020B0604020202020204" pitchFamily="34" charset="0"/>
                <a:cs typeface="Arial" panose="020B0604020202020204" pitchFamily="34" charset="0"/>
              </a:rPr>
              <a:t>What does it involve?</a:t>
            </a:r>
            <a:endParaRPr lang="en-GB" dirty="0"/>
          </a:p>
        </p:txBody>
      </p:sp>
      <p:sp>
        <p:nvSpPr>
          <p:cNvPr id="3" name="Subtitle 2">
            <a:extLst>
              <a:ext uri="{FF2B5EF4-FFF2-40B4-BE49-F238E27FC236}">
                <a16:creationId xmlns:a16="http://schemas.microsoft.com/office/drawing/2014/main" id="{0513E4AA-6F1D-4C03-922F-90387EB48B4A}"/>
              </a:ext>
            </a:extLst>
          </p:cNvPr>
          <p:cNvSpPr>
            <a:spLocks noGrp="1"/>
          </p:cNvSpPr>
          <p:nvPr>
            <p:ph type="subTitle" idx="1"/>
          </p:nvPr>
        </p:nvSpPr>
        <p:spPr>
          <a:xfrm>
            <a:off x="414000" y="2818800"/>
            <a:ext cx="11247586" cy="2987640"/>
          </a:xfrm>
        </p:spPr>
        <p:txBody>
          <a:bodyPr>
            <a:normAutofit fontScale="85000" lnSpcReduction="20000"/>
          </a:bodyPr>
          <a:lstStyle/>
          <a:p>
            <a:r>
              <a:rPr lang="en-GB" sz="3200" dirty="0"/>
              <a:t>The whole school community learns about  rights and sees them as underpinning our values, vision and mission</a:t>
            </a:r>
          </a:p>
          <a:p>
            <a:pPr marL="0" indent="0">
              <a:buNone/>
            </a:pPr>
            <a:endParaRPr lang="en-GB" sz="2000" dirty="0"/>
          </a:p>
          <a:p>
            <a:r>
              <a:rPr lang="en-GB" sz="3200" dirty="0"/>
              <a:t>Mutual respect for rights informs all practice and relationships in school</a:t>
            </a:r>
          </a:p>
          <a:p>
            <a:pPr marL="0" indent="0">
              <a:buNone/>
            </a:pPr>
            <a:endParaRPr lang="en-GB" sz="2000" dirty="0"/>
          </a:p>
          <a:p>
            <a:r>
              <a:rPr lang="en-GB" sz="3200" dirty="0"/>
              <a:t>External validation recognises that we have  embedded children’s rights into our school’s practice and ethos</a:t>
            </a:r>
          </a:p>
          <a:p>
            <a:endParaRPr lang="en-GB" dirty="0"/>
          </a:p>
        </p:txBody>
      </p:sp>
    </p:spTree>
    <p:extLst>
      <p:ext uri="{BB962C8B-B14F-4D97-AF65-F5344CB8AC3E}">
        <p14:creationId xmlns:p14="http://schemas.microsoft.com/office/powerpoint/2010/main" val="1475064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8DBBE-EAB4-4E2C-B9F6-5A6444D9BEA1}"/>
              </a:ext>
            </a:extLst>
          </p:cNvPr>
          <p:cNvSpPr>
            <a:spLocks noGrp="1"/>
          </p:cNvSpPr>
          <p:nvPr>
            <p:ph type="ctrTitle"/>
          </p:nvPr>
        </p:nvSpPr>
        <p:spPr/>
        <p:txBody>
          <a:bodyPr/>
          <a:lstStyle/>
          <a:p>
            <a:r>
              <a:rPr lang="en-GB" b="1" dirty="0">
                <a:latin typeface="Arial" panose="020B0604020202020204" pitchFamily="34" charset="0"/>
                <a:cs typeface="Arial" panose="020B0604020202020204" pitchFamily="34" charset="0"/>
              </a:rPr>
              <a:t>The THREE </a:t>
            </a:r>
            <a:r>
              <a:rPr lang="en-GB" b="1" dirty="0" err="1">
                <a:latin typeface="Arial" panose="020B0604020202020204" pitchFamily="34" charset="0"/>
                <a:cs typeface="Arial" panose="020B0604020202020204" pitchFamily="34" charset="0"/>
              </a:rPr>
              <a:t>stRANDS</a:t>
            </a:r>
            <a:endParaRPr lang="en-GB" dirty="0"/>
          </a:p>
        </p:txBody>
      </p:sp>
      <p:sp>
        <p:nvSpPr>
          <p:cNvPr id="3" name="Subtitle 2">
            <a:extLst>
              <a:ext uri="{FF2B5EF4-FFF2-40B4-BE49-F238E27FC236}">
                <a16:creationId xmlns:a16="http://schemas.microsoft.com/office/drawing/2014/main" id="{70ACCB2B-0D75-462A-BC7C-EAC18A649457}"/>
              </a:ext>
            </a:extLst>
          </p:cNvPr>
          <p:cNvSpPr>
            <a:spLocks noGrp="1"/>
          </p:cNvSpPr>
          <p:nvPr>
            <p:ph type="subTitle" idx="1"/>
          </p:nvPr>
        </p:nvSpPr>
        <p:spPr>
          <a:xfrm>
            <a:off x="433137" y="1735976"/>
            <a:ext cx="11247587" cy="3658984"/>
          </a:xfrm>
        </p:spPr>
        <p:txBody>
          <a:bodyPr>
            <a:normAutofit fontScale="55000" lnSpcReduction="20000"/>
          </a:bodyPr>
          <a:lstStyle/>
          <a:p>
            <a:pPr marL="0" indent="0" algn="ctr">
              <a:buNone/>
            </a:pPr>
            <a:r>
              <a:rPr lang="en-GB" sz="6500" b="1" dirty="0"/>
              <a:t>What is being looked for?</a:t>
            </a:r>
          </a:p>
          <a:p>
            <a:endParaRPr lang="en-GB" sz="1200" dirty="0">
              <a:solidFill>
                <a:srgbClr val="00ADF9"/>
              </a:solidFill>
            </a:endParaRPr>
          </a:p>
          <a:p>
            <a:r>
              <a:rPr lang="en-GB" sz="6400" dirty="0">
                <a:solidFill>
                  <a:srgbClr val="00ADF9"/>
                </a:solidFill>
              </a:rPr>
              <a:t>knowledge and understanding </a:t>
            </a:r>
            <a:r>
              <a:rPr lang="en-GB" sz="6400" dirty="0"/>
              <a:t>of   </a:t>
            </a:r>
          </a:p>
          <a:p>
            <a:pPr marL="0" indent="0">
              <a:buNone/>
            </a:pPr>
            <a:r>
              <a:rPr lang="en-GB" sz="6400" dirty="0"/>
              <a:t>    children’s rights</a:t>
            </a:r>
          </a:p>
          <a:p>
            <a:r>
              <a:rPr lang="en-GB" sz="6400" dirty="0">
                <a:solidFill>
                  <a:srgbClr val="00ADF9"/>
                </a:solidFill>
              </a:rPr>
              <a:t> ethos</a:t>
            </a:r>
            <a:r>
              <a:rPr lang="en-GB" sz="6400" dirty="0"/>
              <a:t> and relationships </a:t>
            </a:r>
          </a:p>
          <a:p>
            <a:r>
              <a:rPr lang="en-GB" sz="6400" dirty="0"/>
              <a:t> the </a:t>
            </a:r>
            <a:r>
              <a:rPr lang="en-GB" sz="6400" dirty="0">
                <a:solidFill>
                  <a:srgbClr val="00ADF9"/>
                </a:solidFill>
              </a:rPr>
              <a:t>empowerment </a:t>
            </a:r>
            <a:r>
              <a:rPr lang="en-GB" sz="6400" dirty="0"/>
              <a:t>and</a:t>
            </a:r>
            <a:r>
              <a:rPr lang="en-GB" sz="6400" dirty="0">
                <a:solidFill>
                  <a:srgbClr val="00ADF9"/>
                </a:solidFill>
              </a:rPr>
              <a:t> participation</a:t>
            </a:r>
            <a:r>
              <a:rPr lang="en-GB" sz="6400" dirty="0"/>
              <a:t> of   </a:t>
            </a:r>
          </a:p>
          <a:p>
            <a:pPr marL="0" indent="0">
              <a:buNone/>
            </a:pPr>
            <a:r>
              <a:rPr lang="en-GB" sz="6400" dirty="0"/>
              <a:t>    children/young people</a:t>
            </a:r>
          </a:p>
          <a:p>
            <a:endParaRPr lang="en-GB" dirty="0"/>
          </a:p>
        </p:txBody>
      </p:sp>
    </p:spTree>
    <p:extLst>
      <p:ext uri="{BB962C8B-B14F-4D97-AF65-F5344CB8AC3E}">
        <p14:creationId xmlns:p14="http://schemas.microsoft.com/office/powerpoint/2010/main" val="6107928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Picture Placeholder 2">
            <a:extLst>
              <a:ext uri="{FF2B5EF4-FFF2-40B4-BE49-F238E27FC236}">
                <a16:creationId xmlns:a16="http://schemas.microsoft.com/office/drawing/2014/main" id="{E7841652-CEBF-4A02-92FF-BA62429B28BF}"/>
              </a:ext>
            </a:extLst>
          </p:cNvPr>
          <p:cNvGraphicFramePr>
            <a:graphicFrameLocks noGrp="1"/>
          </p:cNvGraphicFramePr>
          <p:nvPr>
            <p:ph type="pic" idx="13"/>
            <p:extLst>
              <p:ext uri="{D42A27DB-BD31-4B8C-83A1-F6EECF244321}">
                <p14:modId xmlns:p14="http://schemas.microsoft.com/office/powerpoint/2010/main" val="1402322901"/>
              </p:ext>
            </p:extLst>
          </p:nvPr>
        </p:nvGraphicFramePr>
        <p:xfrm>
          <a:off x="378460" y="937261"/>
          <a:ext cx="12171680" cy="59207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C269FAF7-5B12-485A-9808-0CA35078B60A}"/>
              </a:ext>
            </a:extLst>
          </p:cNvPr>
          <p:cNvSpPr txBox="1"/>
          <p:nvPr/>
        </p:nvSpPr>
        <p:spPr>
          <a:xfrm>
            <a:off x="182880" y="1681640"/>
            <a:ext cx="3771900" cy="2215991"/>
          </a:xfrm>
          <a:prstGeom prst="rect">
            <a:avLst/>
          </a:prstGeom>
          <a:noFill/>
        </p:spPr>
        <p:txBody>
          <a:bodyPr wrap="square" rtlCol="0">
            <a:spAutoFit/>
          </a:bodyPr>
          <a:lstStyle/>
          <a:p>
            <a:pPr algn="ctr"/>
            <a:r>
              <a:rPr lang="en-GB" sz="2400" dirty="0">
                <a:solidFill>
                  <a:prstClr val="black"/>
                </a:solidFill>
                <a:latin typeface="Arial" panose="020B0604020202020204" pitchFamily="34" charset="0"/>
                <a:cs typeface="Arial" panose="020B0604020202020204" pitchFamily="34" charset="0"/>
              </a:rPr>
              <a:t>‘Typical’ time scales but these vary.</a:t>
            </a:r>
          </a:p>
          <a:p>
            <a:pPr algn="ctr"/>
            <a:endParaRPr lang="en-GB" dirty="0">
              <a:solidFill>
                <a:prstClr val="black"/>
              </a:solidFill>
              <a:latin typeface="Arial" panose="020B0604020202020204" pitchFamily="34" charset="0"/>
              <a:cs typeface="Arial" panose="020B0604020202020204" pitchFamily="34" charset="0"/>
            </a:endParaRPr>
          </a:p>
          <a:p>
            <a:pPr algn="ctr"/>
            <a:r>
              <a:rPr lang="en-GB" sz="2400" dirty="0">
                <a:solidFill>
                  <a:prstClr val="black"/>
                </a:solidFill>
                <a:latin typeface="Arial" panose="020B0604020202020204" pitchFamily="34" charset="0"/>
                <a:cs typeface="Arial" panose="020B0604020202020204" pitchFamily="34" charset="0"/>
              </a:rPr>
              <a:t>Silver and Gold accreditations last three years.</a:t>
            </a:r>
          </a:p>
        </p:txBody>
      </p:sp>
      <p:sp>
        <p:nvSpPr>
          <p:cNvPr id="6" name="Title 1">
            <a:extLst>
              <a:ext uri="{FF2B5EF4-FFF2-40B4-BE49-F238E27FC236}">
                <a16:creationId xmlns:a16="http://schemas.microsoft.com/office/drawing/2014/main" id="{0C17F428-900A-4174-956D-273C1E0F4757}"/>
              </a:ext>
            </a:extLst>
          </p:cNvPr>
          <p:cNvSpPr txBox="1">
            <a:spLocks/>
          </p:cNvSpPr>
          <p:nvPr/>
        </p:nvSpPr>
        <p:spPr>
          <a:xfrm>
            <a:off x="457200" y="274638"/>
            <a:ext cx="1135634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000" b="1" dirty="0">
                <a:latin typeface="Arial" panose="020B0604020202020204" pitchFamily="34" charset="0"/>
                <a:cs typeface="Arial" panose="020B0604020202020204" pitchFamily="34" charset="0"/>
              </a:rPr>
              <a:t>THE RRSA JOURNEY</a:t>
            </a:r>
          </a:p>
        </p:txBody>
      </p:sp>
    </p:spTree>
    <p:extLst>
      <p:ext uri="{BB962C8B-B14F-4D97-AF65-F5344CB8AC3E}">
        <p14:creationId xmlns:p14="http://schemas.microsoft.com/office/powerpoint/2010/main" val="2358577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F63857E-5232-4360-B752-CDEF6F6B165A}"/>
              </a:ext>
            </a:extLst>
          </p:cNvPr>
          <p:cNvGraphicFramePr>
            <a:graphicFrameLocks noGrp="1"/>
          </p:cNvGraphicFramePr>
          <p:nvPr>
            <p:extLst>
              <p:ext uri="{D42A27DB-BD31-4B8C-83A1-F6EECF244321}">
                <p14:modId xmlns:p14="http://schemas.microsoft.com/office/powerpoint/2010/main" val="128681289"/>
              </p:ext>
            </p:extLst>
          </p:nvPr>
        </p:nvGraphicFramePr>
        <p:xfrm>
          <a:off x="2709840" y="2242222"/>
          <a:ext cx="6772320" cy="4615778"/>
        </p:xfrm>
        <a:graphic>
          <a:graphicData uri="http://schemas.openxmlformats.org/drawingml/2006/table">
            <a:tbl>
              <a:tblPr firstRow="1" bandRow="1">
                <a:tableStyleId>{7DF18680-E054-41AD-8BC1-D1AEF772440D}</a:tableStyleId>
              </a:tblPr>
              <a:tblGrid>
                <a:gridCol w="3386160">
                  <a:extLst>
                    <a:ext uri="{9D8B030D-6E8A-4147-A177-3AD203B41FA5}">
                      <a16:colId xmlns:a16="http://schemas.microsoft.com/office/drawing/2014/main" val="20000"/>
                    </a:ext>
                  </a:extLst>
                </a:gridCol>
                <a:gridCol w="3386160">
                  <a:extLst>
                    <a:ext uri="{9D8B030D-6E8A-4147-A177-3AD203B41FA5}">
                      <a16:colId xmlns:a16="http://schemas.microsoft.com/office/drawing/2014/main" val="20001"/>
                    </a:ext>
                  </a:extLst>
                </a:gridCol>
              </a:tblGrid>
              <a:tr h="2102698">
                <a:tc>
                  <a:txBody>
                    <a:bodyPr/>
                    <a:lstStyle/>
                    <a:p>
                      <a:pPr algn="l"/>
                      <a:r>
                        <a:rPr lang="en-GB" sz="2000" b="1" dirty="0">
                          <a:solidFill>
                            <a:srgbClr val="00AEEF"/>
                          </a:solidFill>
                          <a:latin typeface="Arial" panose="020B0604020202020204" pitchFamily="34" charset="0"/>
                          <a:cs typeface="Arial" panose="020B0604020202020204" pitchFamily="34" charset="0"/>
                        </a:rPr>
                        <a:t>England</a:t>
                      </a:r>
                    </a:p>
                    <a:p>
                      <a:pPr algn="l"/>
                      <a:endParaRPr lang="en-GB" sz="2000" b="1" dirty="0">
                        <a:solidFill>
                          <a:schemeClr val="tx1">
                            <a:lumMod val="85000"/>
                            <a:lumOff val="15000"/>
                          </a:schemeClr>
                        </a:solidFill>
                        <a:latin typeface="Arial" panose="020B0604020202020204" pitchFamily="34" charset="0"/>
                        <a:cs typeface="Arial" panose="020B0604020202020204" pitchFamily="34" charset="0"/>
                      </a:endParaRPr>
                    </a:p>
                    <a:p>
                      <a:pPr algn="l"/>
                      <a:r>
                        <a:rPr lang="en-GB" sz="2000" b="1" dirty="0">
                          <a:solidFill>
                            <a:schemeClr val="tx1"/>
                          </a:solidFill>
                          <a:latin typeface="Arial" panose="020B0604020202020204" pitchFamily="34" charset="0"/>
                          <a:cs typeface="Arial" panose="020B0604020202020204" pitchFamily="34" charset="0"/>
                        </a:rPr>
                        <a:t>SMSC</a:t>
                      </a:r>
                    </a:p>
                    <a:p>
                      <a:pPr algn="l"/>
                      <a:r>
                        <a:rPr lang="en-GB" sz="2000" b="1" dirty="0">
                          <a:solidFill>
                            <a:schemeClr val="tx1"/>
                          </a:solidFill>
                          <a:latin typeface="Arial" panose="020B0604020202020204" pitchFamily="34" charset="0"/>
                          <a:cs typeface="Arial" panose="020B0604020202020204" pitchFamily="34" charset="0"/>
                        </a:rPr>
                        <a:t>‘British Values’</a:t>
                      </a:r>
                    </a:p>
                    <a:p>
                      <a:pPr algn="l"/>
                      <a:r>
                        <a:rPr lang="en-GB" sz="2000" b="1" dirty="0">
                          <a:solidFill>
                            <a:schemeClr val="tx1"/>
                          </a:solidFill>
                          <a:latin typeface="Arial" panose="020B0604020202020204" pitchFamily="34" charset="0"/>
                          <a:cs typeface="Arial" panose="020B0604020202020204" pitchFamily="34" charset="0"/>
                        </a:rPr>
                        <a:t>Narrowing</a:t>
                      </a:r>
                      <a:r>
                        <a:rPr lang="en-GB" sz="2000" b="1" baseline="0" dirty="0">
                          <a:solidFill>
                            <a:schemeClr val="tx1"/>
                          </a:solidFill>
                          <a:latin typeface="Arial" panose="020B0604020202020204" pitchFamily="34" charset="0"/>
                          <a:cs typeface="Arial" panose="020B0604020202020204" pitchFamily="34" charset="0"/>
                        </a:rPr>
                        <a:t> the gap</a:t>
                      </a:r>
                      <a:endParaRPr lang="en-GB" sz="2000" b="1" dirty="0">
                        <a:solidFill>
                          <a:schemeClr val="tx1"/>
                        </a:solidFill>
                        <a:latin typeface="Arial" panose="020B0604020202020204" pitchFamily="34" charset="0"/>
                        <a:cs typeface="Arial" panose="020B0604020202020204" pitchFamily="34" charset="0"/>
                      </a:endParaRPr>
                    </a:p>
                    <a:p>
                      <a:pPr algn="l"/>
                      <a:r>
                        <a:rPr lang="en-GB" sz="2000" b="1" dirty="0">
                          <a:solidFill>
                            <a:schemeClr val="tx1"/>
                          </a:solidFill>
                          <a:latin typeface="Arial" panose="020B0604020202020204" pitchFamily="34" charset="0"/>
                          <a:cs typeface="Arial" panose="020B0604020202020204" pitchFamily="34" charset="0"/>
                        </a:rPr>
                        <a:t>‘Prevent Duty’</a:t>
                      </a:r>
                      <a:endParaRPr lang="en-GB" sz="2000" b="1" dirty="0">
                        <a:solidFill>
                          <a:schemeClr val="tx1"/>
                        </a:solidFill>
                      </a:endParaRPr>
                    </a:p>
                    <a:p>
                      <a:endParaRPr lang="en-GB" sz="2000" b="1" dirty="0">
                        <a:solidFill>
                          <a:schemeClr val="tx1"/>
                        </a:solidFill>
                      </a:endParaRPr>
                    </a:p>
                  </a:txBody>
                  <a:tcPr>
                    <a:solidFill>
                      <a:srgbClr val="CCCCCC"/>
                    </a:solidFill>
                  </a:tcPr>
                </a:tc>
                <a:tc>
                  <a:txBody>
                    <a:bodyPr/>
                    <a:lstStyle/>
                    <a:p>
                      <a:pPr algn="r"/>
                      <a:r>
                        <a:rPr lang="en-GB" sz="2000" b="1" dirty="0">
                          <a:solidFill>
                            <a:srgbClr val="00AEEF"/>
                          </a:solidFill>
                          <a:latin typeface="Arial" panose="020B0604020202020204" pitchFamily="34" charset="0"/>
                          <a:cs typeface="Arial" panose="020B0604020202020204" pitchFamily="34" charset="0"/>
                        </a:rPr>
                        <a:t>Northern</a:t>
                      </a:r>
                      <a:r>
                        <a:rPr lang="en-GB" sz="2000" b="1" baseline="0" dirty="0">
                          <a:solidFill>
                            <a:srgbClr val="00AEEF"/>
                          </a:solidFill>
                          <a:latin typeface="Arial" panose="020B0604020202020204" pitchFamily="34" charset="0"/>
                          <a:cs typeface="Arial" panose="020B0604020202020204" pitchFamily="34" charset="0"/>
                        </a:rPr>
                        <a:t> </a:t>
                      </a:r>
                      <a:r>
                        <a:rPr lang="en-GB" sz="2000" b="1" dirty="0">
                          <a:solidFill>
                            <a:srgbClr val="00AEEF"/>
                          </a:solidFill>
                          <a:latin typeface="Arial" panose="020B0604020202020204" pitchFamily="34" charset="0"/>
                          <a:cs typeface="Arial" panose="020B0604020202020204" pitchFamily="34" charset="0"/>
                        </a:rPr>
                        <a:t>Ireland</a:t>
                      </a:r>
                    </a:p>
                    <a:p>
                      <a:pPr algn="ctr"/>
                      <a:endParaRPr lang="en-GB" sz="2000" b="1" dirty="0">
                        <a:solidFill>
                          <a:schemeClr val="bg1"/>
                        </a:solidFill>
                        <a:latin typeface="Arial" panose="020B0604020202020204" pitchFamily="34" charset="0"/>
                        <a:cs typeface="Arial" panose="020B0604020202020204" pitchFamily="34" charset="0"/>
                      </a:endParaRPr>
                    </a:p>
                    <a:p>
                      <a:pPr algn="r"/>
                      <a:r>
                        <a:rPr lang="en-GB" sz="2000" b="1" dirty="0">
                          <a:solidFill>
                            <a:schemeClr val="tx1"/>
                          </a:solidFill>
                          <a:latin typeface="Arial" panose="020B0604020202020204" pitchFamily="34" charset="0"/>
                          <a:cs typeface="Arial" panose="020B0604020202020204" pitchFamily="34" charset="0"/>
                        </a:rPr>
                        <a:t>Every School a Good School</a:t>
                      </a:r>
                    </a:p>
                    <a:p>
                      <a:pPr algn="r"/>
                      <a:r>
                        <a:rPr lang="en-GB" sz="2000" b="1" dirty="0">
                          <a:solidFill>
                            <a:schemeClr val="tx1"/>
                          </a:solidFill>
                          <a:latin typeface="Arial" panose="020B0604020202020204" pitchFamily="34" charset="0"/>
                          <a:cs typeface="Arial" panose="020B0604020202020204" pitchFamily="34" charset="0"/>
                        </a:rPr>
                        <a:t>        Shared Education</a:t>
                      </a:r>
                    </a:p>
                    <a:p>
                      <a:endParaRPr lang="en-GB" sz="2000" b="1" dirty="0">
                        <a:solidFill>
                          <a:schemeClr val="tx1"/>
                        </a:solidFill>
                      </a:endParaRPr>
                    </a:p>
                    <a:p>
                      <a:endParaRPr lang="en-GB" sz="2000" b="1" dirty="0">
                        <a:solidFill>
                          <a:schemeClr val="tx1"/>
                        </a:solidFill>
                      </a:endParaRPr>
                    </a:p>
                  </a:txBody>
                  <a:tcPr>
                    <a:solidFill>
                      <a:srgbClr val="CCCCCC"/>
                    </a:solidFill>
                  </a:tcPr>
                </a:tc>
                <a:extLst>
                  <a:ext uri="{0D108BD9-81ED-4DB2-BD59-A6C34878D82A}">
                    <a16:rowId xmlns:a16="http://schemas.microsoft.com/office/drawing/2014/main" val="10000"/>
                  </a:ext>
                </a:extLst>
              </a:tr>
              <a:tr h="2390738">
                <a:tc>
                  <a:txBody>
                    <a:bodyPr/>
                    <a:lstStyle/>
                    <a:p>
                      <a:pPr algn="l"/>
                      <a:r>
                        <a:rPr lang="en-GB" sz="2000" b="1" dirty="0">
                          <a:solidFill>
                            <a:srgbClr val="00AEEF"/>
                          </a:solidFill>
                          <a:latin typeface="Arial" panose="020B0604020202020204" pitchFamily="34" charset="0"/>
                          <a:cs typeface="Arial" panose="020B0604020202020204" pitchFamily="34" charset="0"/>
                        </a:rPr>
                        <a:t>Scotland</a:t>
                      </a:r>
                    </a:p>
                    <a:p>
                      <a:pPr algn="ctr"/>
                      <a:endParaRPr lang="en-GB" sz="2000" b="1" dirty="0">
                        <a:solidFill>
                          <a:schemeClr val="tx1"/>
                        </a:solidFill>
                        <a:latin typeface="Arial" panose="020B0604020202020204" pitchFamily="34" charset="0"/>
                        <a:cs typeface="Arial" panose="020B0604020202020204" pitchFamily="34" charset="0"/>
                      </a:endParaRPr>
                    </a:p>
                    <a:p>
                      <a:pPr algn="l"/>
                      <a:r>
                        <a:rPr lang="en-GB" sz="2000" b="1" dirty="0">
                          <a:solidFill>
                            <a:schemeClr val="tx1"/>
                          </a:solidFill>
                          <a:latin typeface="Arial" panose="020B0604020202020204" pitchFamily="34" charset="0"/>
                          <a:cs typeface="Arial" panose="020B0604020202020204" pitchFamily="34" charset="0"/>
                        </a:rPr>
                        <a:t>GIRFEC</a:t>
                      </a:r>
                    </a:p>
                    <a:p>
                      <a:r>
                        <a:rPr lang="en-GB" sz="2000" b="1" dirty="0" err="1">
                          <a:solidFill>
                            <a:schemeClr val="tx1"/>
                          </a:solidFill>
                          <a:latin typeface="Arial" panose="020B0604020202020204" pitchFamily="34" charset="0"/>
                          <a:cs typeface="Arial" panose="020B0604020202020204" pitchFamily="34" charset="0"/>
                        </a:rPr>
                        <a:t>CfE</a:t>
                      </a:r>
                      <a:endParaRPr lang="en-GB" sz="2000" b="1" dirty="0">
                        <a:solidFill>
                          <a:schemeClr val="tx1"/>
                        </a:solidFill>
                        <a:latin typeface="Arial" panose="020B0604020202020204" pitchFamily="34" charset="0"/>
                        <a:cs typeface="Arial" panose="020B0604020202020204" pitchFamily="34" charset="0"/>
                      </a:endParaRPr>
                    </a:p>
                    <a:p>
                      <a:r>
                        <a:rPr lang="en-GB" sz="2000" b="1" dirty="0">
                          <a:solidFill>
                            <a:schemeClr val="tx1"/>
                          </a:solidFill>
                          <a:latin typeface="Arial" panose="020B0604020202020204" pitchFamily="34" charset="0"/>
                          <a:cs typeface="Arial" panose="020B0604020202020204" pitchFamily="34" charset="0"/>
                        </a:rPr>
                        <a:t>Pupil Progress</a:t>
                      </a:r>
                    </a:p>
                    <a:p>
                      <a:r>
                        <a:rPr lang="en-GB" sz="2000" b="1" dirty="0">
                          <a:solidFill>
                            <a:schemeClr val="tx1"/>
                          </a:solidFill>
                          <a:latin typeface="Arial" panose="020B0604020202020204" pitchFamily="34" charset="0"/>
                          <a:cs typeface="Arial" panose="020B0604020202020204" pitchFamily="34" charset="0"/>
                        </a:rPr>
                        <a:t>Learning for Sustainability</a:t>
                      </a:r>
                    </a:p>
                    <a:p>
                      <a:r>
                        <a:rPr lang="en-GB" sz="2000" b="1" dirty="0">
                          <a:solidFill>
                            <a:schemeClr val="tx1"/>
                          </a:solidFill>
                          <a:latin typeface="Arial" panose="020B0604020202020204" pitchFamily="34" charset="0"/>
                          <a:cs typeface="Arial" panose="020B0604020202020204" pitchFamily="34" charset="0"/>
                        </a:rPr>
                        <a:t>2014</a:t>
                      </a:r>
                      <a:r>
                        <a:rPr lang="en-GB" sz="2000" b="1" baseline="0" dirty="0">
                          <a:solidFill>
                            <a:schemeClr val="tx1"/>
                          </a:solidFill>
                          <a:latin typeface="Arial" panose="020B0604020202020204" pitchFamily="34" charset="0"/>
                          <a:cs typeface="Arial" panose="020B0604020202020204" pitchFamily="34" charset="0"/>
                        </a:rPr>
                        <a:t> Act</a:t>
                      </a:r>
                    </a:p>
                  </a:txBody>
                  <a:tcPr>
                    <a:solidFill>
                      <a:srgbClr val="CCCCCC"/>
                    </a:solidFill>
                  </a:tcPr>
                </a:tc>
                <a:tc>
                  <a:txBody>
                    <a:bodyPr/>
                    <a:lstStyle/>
                    <a:p>
                      <a:pPr algn="r"/>
                      <a:r>
                        <a:rPr lang="en-GB" sz="2000" b="1" dirty="0">
                          <a:solidFill>
                            <a:srgbClr val="00AEEF"/>
                          </a:solidFill>
                          <a:latin typeface="Arial" panose="020B0604020202020204" pitchFamily="34" charset="0"/>
                          <a:cs typeface="Arial" panose="020B0604020202020204" pitchFamily="34" charset="0"/>
                        </a:rPr>
                        <a:t>Wales</a:t>
                      </a:r>
                    </a:p>
                    <a:p>
                      <a:pPr algn="r"/>
                      <a:endParaRPr lang="en-GB" sz="2000" b="1" dirty="0">
                        <a:solidFill>
                          <a:schemeClr val="bg1"/>
                        </a:solidFill>
                        <a:latin typeface="Arial" panose="020B0604020202020204" pitchFamily="34" charset="0"/>
                        <a:cs typeface="Arial" panose="020B0604020202020204" pitchFamily="34" charset="0"/>
                      </a:endParaRPr>
                    </a:p>
                    <a:p>
                      <a:pPr algn="r"/>
                      <a:r>
                        <a:rPr lang="en-GB" sz="2000" b="1" dirty="0">
                          <a:solidFill>
                            <a:schemeClr val="tx1"/>
                          </a:solidFill>
                          <a:latin typeface="Arial" panose="020B0604020202020204" pitchFamily="34" charset="0"/>
                          <a:cs typeface="Arial" panose="020B0604020202020204" pitchFamily="34" charset="0"/>
                        </a:rPr>
                        <a:t>New Curriculum</a:t>
                      </a:r>
                    </a:p>
                    <a:p>
                      <a:pPr algn="r"/>
                      <a:r>
                        <a:rPr lang="en-GB" sz="2000" b="1" dirty="0">
                          <a:solidFill>
                            <a:schemeClr val="tx1"/>
                          </a:solidFill>
                          <a:latin typeface="Arial" panose="020B0604020202020204" pitchFamily="34" charset="0"/>
                          <a:cs typeface="Arial" panose="020B0604020202020204" pitchFamily="34" charset="0"/>
                        </a:rPr>
                        <a:t>Raising attainment</a:t>
                      </a:r>
                    </a:p>
                    <a:p>
                      <a:pPr algn="r"/>
                      <a:r>
                        <a:rPr lang="en-GB" sz="2000" b="1" dirty="0">
                          <a:solidFill>
                            <a:schemeClr val="tx1"/>
                          </a:solidFill>
                          <a:latin typeface="Arial" panose="020B0604020202020204" pitchFamily="34" charset="0"/>
                          <a:cs typeface="Arial" panose="020B0604020202020204" pitchFamily="34" charset="0"/>
                        </a:rPr>
                        <a:t>2011 Measure</a:t>
                      </a:r>
                    </a:p>
                    <a:p>
                      <a:endParaRPr lang="en-GB" sz="2000" b="1" dirty="0"/>
                    </a:p>
                  </a:txBody>
                  <a:tcPr>
                    <a:solidFill>
                      <a:srgbClr val="CCCCCC"/>
                    </a:solidFill>
                  </a:tcPr>
                </a:tc>
                <a:extLst>
                  <a:ext uri="{0D108BD9-81ED-4DB2-BD59-A6C34878D82A}">
                    <a16:rowId xmlns:a16="http://schemas.microsoft.com/office/drawing/2014/main" val="10001"/>
                  </a:ext>
                </a:extLst>
              </a:tr>
            </a:tbl>
          </a:graphicData>
        </a:graphic>
      </p:graphicFrame>
      <p:sp>
        <p:nvSpPr>
          <p:cNvPr id="2" name="Title 1">
            <a:extLst>
              <a:ext uri="{FF2B5EF4-FFF2-40B4-BE49-F238E27FC236}">
                <a16:creationId xmlns:a16="http://schemas.microsoft.com/office/drawing/2014/main" id="{A5B8DBBE-EAB4-4E2C-B9F6-5A6444D9BEA1}"/>
              </a:ext>
            </a:extLst>
          </p:cNvPr>
          <p:cNvSpPr>
            <a:spLocks noGrp="1"/>
          </p:cNvSpPr>
          <p:nvPr>
            <p:ph type="ctrTitle"/>
          </p:nvPr>
        </p:nvSpPr>
        <p:spPr/>
        <p:txBody>
          <a:bodyPr/>
          <a:lstStyle/>
          <a:p>
            <a:r>
              <a:rPr lang="en-GB" b="1" dirty="0">
                <a:latin typeface="Arial" panose="020B0604020202020204" pitchFamily="34" charset="0"/>
                <a:cs typeface="Arial" panose="020B0604020202020204" pitchFamily="34" charset="0"/>
              </a:rPr>
              <a:t>In our part of the world…</a:t>
            </a:r>
            <a:endParaRPr lang="en-GB" dirty="0"/>
          </a:p>
        </p:txBody>
      </p:sp>
      <p:sp>
        <p:nvSpPr>
          <p:cNvPr id="7" name="Oval 6">
            <a:extLst>
              <a:ext uri="{FF2B5EF4-FFF2-40B4-BE49-F238E27FC236}">
                <a16:creationId xmlns:a16="http://schemas.microsoft.com/office/drawing/2014/main" id="{547C4262-38A2-49BE-A88E-7655BE66C6D5}"/>
              </a:ext>
            </a:extLst>
          </p:cNvPr>
          <p:cNvSpPr/>
          <p:nvPr/>
        </p:nvSpPr>
        <p:spPr>
          <a:xfrm>
            <a:off x="4943872" y="3208547"/>
            <a:ext cx="2304256" cy="2160240"/>
          </a:xfrm>
          <a:prstGeom prst="ellipse">
            <a:avLst/>
          </a:prstGeom>
          <a:solidFill>
            <a:schemeClr val="bg1"/>
          </a:solidFill>
          <a:ln>
            <a:solidFill>
              <a:srgbClr val="00AEEF">
                <a:alpha val="4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lumMod val="85000"/>
                    <a:lumOff val="15000"/>
                  </a:schemeClr>
                </a:solidFill>
                <a:latin typeface="Arial" panose="020B0604020202020204" pitchFamily="34" charset="0"/>
                <a:cs typeface="Arial" panose="020B0604020202020204" pitchFamily="34" charset="0"/>
              </a:rPr>
              <a:t>Eco schools</a:t>
            </a:r>
          </a:p>
          <a:p>
            <a:pPr algn="ctr"/>
            <a:r>
              <a:rPr lang="en-GB" sz="1600" dirty="0">
                <a:solidFill>
                  <a:schemeClr val="tx1">
                    <a:lumMod val="85000"/>
                    <a:lumOff val="15000"/>
                  </a:schemeClr>
                </a:solidFill>
                <a:latin typeface="Arial" panose="020B0604020202020204" pitchFamily="34" charset="0"/>
                <a:cs typeface="Arial" panose="020B0604020202020204" pitchFamily="34" charset="0"/>
              </a:rPr>
              <a:t>Safeguarding </a:t>
            </a:r>
          </a:p>
          <a:p>
            <a:pPr algn="ctr"/>
            <a:r>
              <a:rPr lang="en-GB" sz="1600" dirty="0">
                <a:solidFill>
                  <a:schemeClr val="tx1">
                    <a:lumMod val="85000"/>
                    <a:lumOff val="15000"/>
                  </a:schemeClr>
                </a:solidFill>
                <a:latin typeface="Arial" panose="020B0604020202020204" pitchFamily="34" charset="0"/>
                <a:cs typeface="Arial" panose="020B0604020202020204" pitchFamily="34" charset="0"/>
              </a:rPr>
              <a:t>E-Safety</a:t>
            </a:r>
          </a:p>
          <a:p>
            <a:pPr algn="ctr"/>
            <a:r>
              <a:rPr lang="en-GB" sz="1600" dirty="0">
                <a:solidFill>
                  <a:schemeClr val="tx1">
                    <a:lumMod val="85000"/>
                    <a:lumOff val="15000"/>
                  </a:schemeClr>
                </a:solidFill>
                <a:latin typeface="Arial" panose="020B0604020202020204" pitchFamily="34" charset="0"/>
                <a:cs typeface="Arial" panose="020B0604020202020204" pitchFamily="34" charset="0"/>
              </a:rPr>
              <a:t>Fair Trade</a:t>
            </a:r>
          </a:p>
          <a:p>
            <a:pPr algn="ctr"/>
            <a:r>
              <a:rPr lang="en-GB" sz="1600" dirty="0">
                <a:solidFill>
                  <a:schemeClr val="tx1">
                    <a:lumMod val="85000"/>
                    <a:lumOff val="15000"/>
                  </a:schemeClr>
                </a:solidFill>
                <a:latin typeface="Arial" panose="020B0604020202020204" pitchFamily="34" charset="0"/>
                <a:cs typeface="Arial" panose="020B0604020202020204" pitchFamily="34" charset="0"/>
              </a:rPr>
              <a:t>Fitness/Health/</a:t>
            </a:r>
          </a:p>
          <a:p>
            <a:pPr algn="ctr"/>
            <a:r>
              <a:rPr lang="en-GB" sz="1600" dirty="0">
                <a:solidFill>
                  <a:schemeClr val="tx1">
                    <a:lumMod val="85000"/>
                    <a:lumOff val="15000"/>
                  </a:schemeClr>
                </a:solidFill>
                <a:latin typeface="Arial" panose="020B0604020202020204" pitchFamily="34" charset="0"/>
                <a:cs typeface="Arial" panose="020B0604020202020204" pitchFamily="34" charset="0"/>
              </a:rPr>
              <a:t>Wellbeing </a:t>
            </a:r>
          </a:p>
          <a:p>
            <a:pPr algn="ctr"/>
            <a:r>
              <a:rPr lang="en-GB" sz="1600" dirty="0" err="1">
                <a:solidFill>
                  <a:schemeClr val="tx1">
                    <a:lumMod val="85000"/>
                    <a:lumOff val="15000"/>
                  </a:schemeClr>
                </a:solidFill>
                <a:latin typeface="Arial" panose="020B0604020202020204" pitchFamily="34" charset="0"/>
                <a:cs typeface="Arial" panose="020B0604020202020204" pitchFamily="34" charset="0"/>
              </a:rPr>
              <a:t>etc</a:t>
            </a:r>
            <a:endParaRPr lang="en-GB" sz="16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4517658-4DB5-4266-B6AB-EF818E9206F1}"/>
              </a:ext>
            </a:extLst>
          </p:cNvPr>
          <p:cNvSpPr txBox="1"/>
          <p:nvPr/>
        </p:nvSpPr>
        <p:spPr>
          <a:xfrm>
            <a:off x="359999" y="1489213"/>
            <a:ext cx="11247587" cy="954107"/>
          </a:xfrm>
          <a:prstGeom prst="rect">
            <a:avLst/>
          </a:prstGeom>
          <a:noFill/>
        </p:spPr>
        <p:txBody>
          <a:bodyPr wrap="square">
            <a:spAutoFit/>
          </a:bodyPr>
          <a:lstStyle/>
          <a:p>
            <a:pPr marL="0" indent="0">
              <a:buNone/>
            </a:pPr>
            <a:r>
              <a:rPr lang="en-GB" sz="2800" dirty="0"/>
              <a:t>The RRSA supports and contributes to all other school priorities - for example:</a:t>
            </a:r>
          </a:p>
        </p:txBody>
      </p:sp>
    </p:spTree>
    <p:extLst>
      <p:ext uri="{BB962C8B-B14F-4D97-AF65-F5344CB8AC3E}">
        <p14:creationId xmlns:p14="http://schemas.microsoft.com/office/powerpoint/2010/main" val="521471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324F4-ACF7-49C9-91E9-8CE24EC7B2F2}"/>
              </a:ext>
            </a:extLst>
          </p:cNvPr>
          <p:cNvSpPr>
            <a:spLocks noGrp="1"/>
          </p:cNvSpPr>
          <p:nvPr>
            <p:ph type="ctrTitle"/>
          </p:nvPr>
        </p:nvSpPr>
        <p:spPr/>
        <p:txBody>
          <a:bodyPr/>
          <a:lstStyle/>
          <a:p>
            <a:r>
              <a:rPr lang="en-GB" sz="4000" b="1" dirty="0">
                <a:latin typeface="Arial" panose="020B0604020202020204" pitchFamily="34" charset="0"/>
                <a:cs typeface="Arial" panose="020B0604020202020204" pitchFamily="34" charset="0"/>
              </a:rPr>
              <a:t>How will this benefit us?</a:t>
            </a:r>
            <a:endParaRPr lang="en-GB" dirty="0"/>
          </a:p>
        </p:txBody>
      </p:sp>
      <p:sp>
        <p:nvSpPr>
          <p:cNvPr id="3" name="Subtitle 2">
            <a:extLst>
              <a:ext uri="{FF2B5EF4-FFF2-40B4-BE49-F238E27FC236}">
                <a16:creationId xmlns:a16="http://schemas.microsoft.com/office/drawing/2014/main" id="{0513E4AA-6F1D-4C03-922F-90387EB48B4A}"/>
              </a:ext>
            </a:extLst>
          </p:cNvPr>
          <p:cNvSpPr>
            <a:spLocks noGrp="1"/>
          </p:cNvSpPr>
          <p:nvPr>
            <p:ph type="subTitle" idx="1"/>
          </p:nvPr>
        </p:nvSpPr>
        <p:spPr>
          <a:xfrm>
            <a:off x="414000" y="2818800"/>
            <a:ext cx="11247586" cy="3353400"/>
          </a:xfrm>
        </p:spPr>
        <p:txBody>
          <a:bodyPr>
            <a:normAutofit fontScale="77500" lnSpcReduction="20000"/>
          </a:bodyPr>
          <a:lstStyle/>
          <a:p>
            <a:r>
              <a:rPr lang="en-GB" dirty="0"/>
              <a:t>RRSA is not ‘another award’</a:t>
            </a:r>
          </a:p>
          <a:p>
            <a:r>
              <a:rPr lang="en-GB" dirty="0"/>
              <a:t>It is a catalyst for further school improvement</a:t>
            </a:r>
          </a:p>
          <a:p>
            <a:r>
              <a:rPr lang="en-GB" dirty="0"/>
              <a:t>It builds upon excellent practice and supports schools to move to a Rights Based Approach </a:t>
            </a:r>
          </a:p>
          <a:p>
            <a:r>
              <a:rPr lang="en-GB" dirty="0"/>
              <a:t>The whole school community will learn about rights… through rights……. and for rights.</a:t>
            </a:r>
          </a:p>
          <a:p>
            <a:r>
              <a:rPr lang="en-GB" dirty="0"/>
              <a:t>It is increasingly recognised positively in school inspection reports</a:t>
            </a:r>
          </a:p>
          <a:p>
            <a:r>
              <a:rPr lang="en-GB" dirty="0"/>
              <a:t>It provides a platform for learning about global citizenship and sustainable development</a:t>
            </a:r>
          </a:p>
          <a:p>
            <a:endParaRPr lang="en-GB" dirty="0"/>
          </a:p>
        </p:txBody>
      </p:sp>
    </p:spTree>
    <p:extLst>
      <p:ext uri="{BB962C8B-B14F-4D97-AF65-F5344CB8AC3E}">
        <p14:creationId xmlns:p14="http://schemas.microsoft.com/office/powerpoint/2010/main" val="161033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9E38AB5-107C-4FEA-83A4-B038731D1226}"/>
              </a:ext>
            </a:extLst>
          </p:cNvPr>
          <p:cNvSpPr txBox="1">
            <a:spLocks/>
          </p:cNvSpPr>
          <p:nvPr/>
        </p:nvSpPr>
        <p:spPr>
          <a:xfrm>
            <a:off x="360000" y="261444"/>
            <a:ext cx="11247587" cy="877104"/>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pPr>
              <a:spcAft>
                <a:spcPts val="600"/>
              </a:spcAft>
            </a:pPr>
            <a:r>
              <a:rPr lang="en-GB" sz="4800" spc="400">
                <a:solidFill>
                  <a:schemeClr val="tx1"/>
                </a:solidFill>
                <a:highlight>
                  <a:srgbClr val="00AEEF"/>
                </a:highlight>
              </a:rPr>
              <a:t>A message from Unicef UK …</a:t>
            </a:r>
          </a:p>
        </p:txBody>
      </p:sp>
      <p:pic>
        <p:nvPicPr>
          <p:cNvPr id="2" name="Online Media 1" title="Rights Respecting Schools Award - a welcome for staff and governors">
            <a:hlinkClick r:id="" action="ppaction://media"/>
            <a:extLst>
              <a:ext uri="{FF2B5EF4-FFF2-40B4-BE49-F238E27FC236}">
                <a16:creationId xmlns:a16="http://schemas.microsoft.com/office/drawing/2014/main" id="{27BBBCCE-4909-42FD-9FBB-2898F063A06E}"/>
              </a:ext>
            </a:extLst>
          </p:cNvPr>
          <p:cNvPicPr>
            <a:picLocks noRot="1" noChangeAspect="1"/>
          </p:cNvPicPr>
          <p:nvPr>
            <a:videoFile r:link="rId1"/>
          </p:nvPr>
        </p:nvPicPr>
        <p:blipFill>
          <a:blip r:embed="rId4"/>
          <a:stretch>
            <a:fillRect/>
          </a:stretch>
        </p:blipFill>
        <p:spPr>
          <a:xfrm>
            <a:off x="2743200" y="1606777"/>
            <a:ext cx="7096738" cy="3991914"/>
          </a:xfrm>
          <a:prstGeom prst="rect">
            <a:avLst/>
          </a:prstGeom>
          <a:noFill/>
        </p:spPr>
      </p:pic>
      <p:sp>
        <p:nvSpPr>
          <p:cNvPr id="4" name="TextBox 3">
            <a:extLst>
              <a:ext uri="{FF2B5EF4-FFF2-40B4-BE49-F238E27FC236}">
                <a16:creationId xmlns:a16="http://schemas.microsoft.com/office/drawing/2014/main" id="{20FAE246-2BBA-46A3-8284-E2FB0B6843D0}"/>
              </a:ext>
            </a:extLst>
          </p:cNvPr>
          <p:cNvSpPr txBox="1"/>
          <p:nvPr/>
        </p:nvSpPr>
        <p:spPr>
          <a:xfrm>
            <a:off x="497715" y="5811864"/>
            <a:ext cx="4490969" cy="707886"/>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Frances Bestley</a:t>
            </a:r>
          </a:p>
          <a:p>
            <a:r>
              <a:rPr lang="en-GB" sz="2000" dirty="0">
                <a:latin typeface="Arial" panose="020B0604020202020204" pitchFamily="34" charset="0"/>
                <a:cs typeface="Arial" panose="020B0604020202020204" pitchFamily="34" charset="0"/>
              </a:rPr>
              <a:t>RRSA Programme Director</a:t>
            </a:r>
          </a:p>
        </p:txBody>
      </p:sp>
    </p:spTree>
    <p:extLst>
      <p:ext uri="{BB962C8B-B14F-4D97-AF65-F5344CB8AC3E}">
        <p14:creationId xmlns:p14="http://schemas.microsoft.com/office/powerpoint/2010/main" val="396769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1994</Words>
  <Application>Microsoft Office PowerPoint</Application>
  <PresentationFormat>Widescreen</PresentationFormat>
  <Paragraphs>208</Paragraphs>
  <Slides>13</Slides>
  <Notes>12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Calibri</vt:lpstr>
      <vt:lpstr>Calibri Light</vt:lpstr>
      <vt:lpstr>Univers Next Pro</vt:lpstr>
      <vt:lpstr>Univers Next Pro Condensed</vt:lpstr>
      <vt:lpstr>Univers Next Pro Light</vt:lpstr>
      <vt:lpstr>Wingdings</vt:lpstr>
      <vt:lpstr>Office Theme</vt:lpstr>
      <vt:lpstr>Introducing the RRSA</vt:lpstr>
      <vt:lpstr>PowerPoint Presentation</vt:lpstr>
      <vt:lpstr>What’s it all about?</vt:lpstr>
      <vt:lpstr>What does it involve?</vt:lpstr>
      <vt:lpstr>The THREE stRANDS</vt:lpstr>
      <vt:lpstr>PowerPoint Presentation</vt:lpstr>
      <vt:lpstr>In our part of the world…</vt:lpstr>
      <vt:lpstr>How will this benefit us?</vt:lpstr>
      <vt:lpstr>PowerPoint Presentation</vt:lpstr>
      <vt:lpstr>Next steps </vt:lpstr>
      <vt:lpstr>PowerPoint Presentation</vt:lpstr>
      <vt:lpstr>Any questions?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Introducing the RRSA</dc:title>
  <dc:creator>Samiha Ahmed</dc:creator>
  <cp:lastModifiedBy>Samiha Ahmed</cp:lastModifiedBy>
  <cp:revision>1</cp:revision>
  <dcterms:created xsi:type="dcterms:W3CDTF">2020-07-29T17:04:11Z</dcterms:created>
  <dcterms:modified xsi:type="dcterms:W3CDTF">2020-07-29T17:05:49Z</dcterms:modified>
</cp:coreProperties>
</file>