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71" r:id="rId2"/>
    <p:sldId id="275" r:id="rId3"/>
    <p:sldId id="272" r:id="rId4"/>
    <p:sldId id="269" r:id="rId5"/>
    <p:sldId id="274" r:id="rId6"/>
    <p:sldId id="276" r:id="rId7"/>
    <p:sldId id="281" r:id="rId8"/>
    <p:sldId id="280" r:id="rId9"/>
    <p:sldId id="282" r:id="rId10"/>
    <p:sldId id="29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213" autoAdjust="0"/>
    <p:restoredTop sz="57240" autoAdjust="0"/>
  </p:normalViewPr>
  <p:slideViewPr>
    <p:cSldViewPr snapToGrid="0">
      <p:cViewPr varScale="1">
        <p:scale>
          <a:sx n="45" d="100"/>
          <a:sy n="45" d="100"/>
        </p:scale>
        <p:origin x="992"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AECE43-1700-4426-9922-FE921E6D69D7}" type="datetimeFigureOut">
              <a:rPr lang="en-GB" smtClean="0"/>
              <a:t>12/11/2019</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44F96C-261C-4634-A50D-6ABAE89B5BCB}" type="slidenum">
              <a:rPr lang="en-GB" smtClean="0"/>
              <a:t>‹#›</a:t>
            </a:fld>
            <a:endParaRPr lang="en-GB" dirty="0"/>
          </a:p>
        </p:txBody>
      </p:sp>
    </p:spTree>
    <p:extLst>
      <p:ext uri="{BB962C8B-B14F-4D97-AF65-F5344CB8AC3E}">
        <p14:creationId xmlns:p14="http://schemas.microsoft.com/office/powerpoint/2010/main" val="1332274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unicef.org/world-childrens-day"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unicef.org/immunization"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unicef.org/stories/infographic-fast-facts-immunization"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ata.unicef.org/topic/child-health/immunizatio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Introductory slide.</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Photo from </a:t>
            </a:r>
            <a:r>
              <a:rPr lang="en-GB" dirty="0">
                <a:latin typeface="Arial" panose="020B0604020202020204" pitchFamily="34" charset="0"/>
                <a:cs typeface="Arial" panose="020B0604020202020204" pitchFamily="34" charset="0"/>
                <a:hlinkClick r:id="rId3"/>
              </a:rPr>
              <a:t>https://www.unicef.org/world-childrens-day</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744F96C-261C-4634-A50D-6ABAE89B5BCB}" type="slidenum">
              <a:rPr lang="en-GB" smtClean="0"/>
              <a:t>1</a:t>
            </a:fld>
            <a:endParaRPr lang="en-GB" dirty="0"/>
          </a:p>
        </p:txBody>
      </p:sp>
    </p:spTree>
    <p:extLst>
      <p:ext uri="{BB962C8B-B14F-4D97-AF65-F5344CB8AC3E}">
        <p14:creationId xmlns:p14="http://schemas.microsoft.com/office/powerpoint/2010/main" val="2196360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744F96C-261C-4634-A50D-6ABAE89B5BCB}" type="slidenum">
              <a:rPr lang="en-GB" smtClean="0"/>
              <a:t>2</a:t>
            </a:fld>
            <a:endParaRPr lang="en-GB" dirty="0"/>
          </a:p>
        </p:txBody>
      </p:sp>
    </p:spTree>
    <p:extLst>
      <p:ext uri="{BB962C8B-B14F-4D97-AF65-F5344CB8AC3E}">
        <p14:creationId xmlns:p14="http://schemas.microsoft.com/office/powerpoint/2010/main" val="3238522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Talking points:</a:t>
            </a:r>
          </a:p>
          <a:p>
            <a:endParaRPr lang="en-GB"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
            </a:pPr>
            <a:r>
              <a:rPr lang="en-GB" dirty="0">
                <a:latin typeface="Arial" panose="020B0604020202020204" pitchFamily="34" charset="0"/>
                <a:cs typeface="Arial" panose="020B0604020202020204" pitchFamily="34" charset="0"/>
              </a:rPr>
              <a:t>Ask children to put your hands up if you can tell me how many articles are in the Convention?</a:t>
            </a:r>
          </a:p>
          <a:p>
            <a:pPr marL="171450" indent="-171450">
              <a:buFont typeface="Wingdings" panose="05000000000000000000" pitchFamily="2" charset="2"/>
              <a:buChar char="§"/>
            </a:pPr>
            <a:endParaRPr lang="en-GB"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
            </a:pPr>
            <a:r>
              <a:rPr lang="en-GB" dirty="0">
                <a:latin typeface="Arial" panose="020B0604020202020204" pitchFamily="34" charset="0"/>
                <a:cs typeface="Arial" panose="020B0604020202020204" pitchFamily="34" charset="0"/>
              </a:rPr>
              <a:t>If you schools is a Rights Respecting School it is likely they you know, but if not do invite guesses. </a:t>
            </a:r>
          </a:p>
        </p:txBody>
      </p:sp>
      <p:sp>
        <p:nvSpPr>
          <p:cNvPr id="4" name="Slide Number Placeholder 3"/>
          <p:cNvSpPr>
            <a:spLocks noGrp="1"/>
          </p:cNvSpPr>
          <p:nvPr>
            <p:ph type="sldNum" sz="quarter" idx="5"/>
          </p:nvPr>
        </p:nvSpPr>
        <p:spPr/>
        <p:txBody>
          <a:bodyPr/>
          <a:lstStyle/>
          <a:p>
            <a:fld id="{3744F96C-261C-4634-A50D-6ABAE89B5BCB}" type="slidenum">
              <a:rPr lang="en-GB" smtClean="0"/>
              <a:t>3</a:t>
            </a:fld>
            <a:endParaRPr lang="en-GB" dirty="0"/>
          </a:p>
        </p:txBody>
      </p:sp>
    </p:spTree>
    <p:extLst>
      <p:ext uri="{BB962C8B-B14F-4D97-AF65-F5344CB8AC3E}">
        <p14:creationId xmlns:p14="http://schemas.microsoft.com/office/powerpoint/2010/main" val="3579813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Highlighting Article 24.  </a:t>
            </a:r>
          </a:p>
          <a:p>
            <a:endParaRPr lang="en-GB" dirty="0"/>
          </a:p>
          <a:p>
            <a:r>
              <a:rPr lang="en-GB" dirty="0"/>
              <a:t>Brief discussion with pupils about what aspect of health is being shown in the pictures. </a:t>
            </a:r>
          </a:p>
          <a:p>
            <a:endParaRPr lang="en-GB" dirty="0"/>
          </a:p>
          <a:p>
            <a:r>
              <a:rPr lang="en-GB" dirty="0"/>
              <a:t>Look for answers like medicine, vaccinations, children’s health, going to the doctors etc. </a:t>
            </a:r>
          </a:p>
        </p:txBody>
      </p:sp>
      <p:sp>
        <p:nvSpPr>
          <p:cNvPr id="4" name="Slide Number Placeholder 3"/>
          <p:cNvSpPr>
            <a:spLocks noGrp="1"/>
          </p:cNvSpPr>
          <p:nvPr>
            <p:ph type="sldNum" sz="quarter" idx="5"/>
          </p:nvPr>
        </p:nvSpPr>
        <p:spPr/>
        <p:txBody>
          <a:bodyPr/>
          <a:lstStyle/>
          <a:p>
            <a:fld id="{3744F96C-261C-4634-A50D-6ABAE89B5BCB}" type="slidenum">
              <a:rPr lang="en-GB" smtClean="0"/>
              <a:t>4</a:t>
            </a:fld>
            <a:endParaRPr lang="en-GB" dirty="0"/>
          </a:p>
        </p:txBody>
      </p:sp>
    </p:spTree>
    <p:extLst>
      <p:ext uri="{BB962C8B-B14F-4D97-AF65-F5344CB8AC3E}">
        <p14:creationId xmlns:p14="http://schemas.microsoft.com/office/powerpoint/2010/main" val="1302777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Talking points:</a:t>
            </a:r>
          </a:p>
          <a:p>
            <a:endParaRPr lang="en-GB"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As part of the presentation, ask pupils why one finger is stained in the photo?</a:t>
            </a: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Get two or three answers from the children before telling them it is to show that the child has been vaccinated.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Suggested response to children who might say that their parents have not vaccinated them:</a:t>
            </a:r>
          </a:p>
          <a:p>
            <a:endParaRPr lang="en-GB"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Unicef believe that vaccines should be easily accessible and have a really important role to play in preventing the transmission of diseases. </a:t>
            </a: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Under the Convention children have a right to the best possible health (article 24). However, we also respect the responsibilities, rights and duties of parents and guardians (articles 5) and the right of parents and guardians to provide direction for their children (article 14). </a:t>
            </a:r>
          </a:p>
          <a:p>
            <a:endParaRPr lang="en-GB" dirty="0"/>
          </a:p>
        </p:txBody>
      </p:sp>
      <p:sp>
        <p:nvSpPr>
          <p:cNvPr id="4" name="Slide Number Placeholder 3"/>
          <p:cNvSpPr>
            <a:spLocks noGrp="1"/>
          </p:cNvSpPr>
          <p:nvPr>
            <p:ph type="sldNum" sz="quarter" idx="5"/>
          </p:nvPr>
        </p:nvSpPr>
        <p:spPr/>
        <p:txBody>
          <a:bodyPr/>
          <a:lstStyle/>
          <a:p>
            <a:fld id="{3744F96C-261C-4634-A50D-6ABAE89B5BCB}" type="slidenum">
              <a:rPr lang="en-GB" smtClean="0"/>
              <a:t>5</a:t>
            </a:fld>
            <a:endParaRPr lang="en-GB" dirty="0"/>
          </a:p>
        </p:txBody>
      </p:sp>
    </p:spTree>
    <p:extLst>
      <p:ext uri="{BB962C8B-B14F-4D97-AF65-F5344CB8AC3E}">
        <p14:creationId xmlns:p14="http://schemas.microsoft.com/office/powerpoint/2010/main" val="376828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Talking points:</a:t>
            </a:r>
          </a:p>
          <a:p>
            <a:endParaRPr lang="en-GB"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You could ask children to thank about what students in photo are celebrating.</a:t>
            </a: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They are celebrating because they have been involved in an immunisation programme. </a:t>
            </a: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hlinkClick r:id="rId3"/>
              </a:rPr>
              <a:t>Image taken from: https://www.unicef.org/immunization</a:t>
            </a:r>
            <a:r>
              <a:rPr lang="en-GB" dirty="0">
                <a:latin typeface="Arial" panose="020B0604020202020204" pitchFamily="34" charset="0"/>
                <a:cs typeface="Arial" panose="020B0604020202020204" pitchFamily="34" charset="0"/>
              </a:rPr>
              <a:t> </a:t>
            </a:r>
          </a:p>
          <a:p>
            <a:r>
              <a:rPr lang="en-GB" dirty="0">
                <a:latin typeface="Arial" panose="020B0604020202020204" pitchFamily="34" charset="0"/>
                <a:cs typeface="Arial" panose="020B0604020202020204" pitchFamily="34" charset="0"/>
              </a:rPr>
              <a:t>Data from </a:t>
            </a:r>
            <a:r>
              <a:rPr lang="en-GB" dirty="0">
                <a:latin typeface="Arial" panose="020B0604020202020204" pitchFamily="34" charset="0"/>
                <a:cs typeface="Arial" panose="020B0604020202020204" pitchFamily="34" charset="0"/>
                <a:hlinkClick r:id="rId4"/>
              </a:rPr>
              <a:t>https://www.unicef.org/stories/infographic-fast-facts-immunization</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744F96C-261C-4634-A50D-6ABAE89B5BCB}" type="slidenum">
              <a:rPr lang="en-GB" smtClean="0"/>
              <a:t>6</a:t>
            </a:fld>
            <a:endParaRPr lang="en-GB" dirty="0"/>
          </a:p>
        </p:txBody>
      </p:sp>
    </p:spTree>
    <p:extLst>
      <p:ext uri="{BB962C8B-B14F-4D97-AF65-F5344CB8AC3E}">
        <p14:creationId xmlns:p14="http://schemas.microsoft.com/office/powerpoint/2010/main" val="3742221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some parts of the world getting vaccines to children can be very challenging.  Why do you think this is?</a:t>
            </a:r>
          </a:p>
          <a:p>
            <a:pPr marL="0" indent="0">
              <a:buFont typeface="Arial" panose="020B0604020202020204" pitchFamily="34" charset="0"/>
              <a:buNone/>
            </a:pPr>
            <a:endParaRPr lang="en-GB" dirty="0"/>
          </a:p>
          <a:p>
            <a:r>
              <a:rPr lang="en-GB" dirty="0"/>
              <a:t>UNICEF is working hard to help to try make sure that vaccines can reach these children.</a:t>
            </a:r>
          </a:p>
        </p:txBody>
      </p:sp>
      <p:sp>
        <p:nvSpPr>
          <p:cNvPr id="4" name="Slide Number Placeholder 3"/>
          <p:cNvSpPr>
            <a:spLocks noGrp="1"/>
          </p:cNvSpPr>
          <p:nvPr>
            <p:ph type="sldNum" sz="quarter" idx="5"/>
          </p:nvPr>
        </p:nvSpPr>
        <p:spPr/>
        <p:txBody>
          <a:bodyPr/>
          <a:lstStyle/>
          <a:p>
            <a:fld id="{3744F96C-261C-4634-A50D-6ABAE89B5BCB}" type="slidenum">
              <a:rPr lang="en-GB" smtClean="0"/>
              <a:t>7</a:t>
            </a:fld>
            <a:endParaRPr lang="en-GB" dirty="0"/>
          </a:p>
        </p:txBody>
      </p:sp>
    </p:spTree>
    <p:extLst>
      <p:ext uri="{BB962C8B-B14F-4D97-AF65-F5344CB8AC3E}">
        <p14:creationId xmlns:p14="http://schemas.microsoft.com/office/powerpoint/2010/main" val="799057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Using interactive global map </a:t>
            </a:r>
            <a:r>
              <a:rPr lang="en-GB" dirty="0">
                <a:hlinkClick r:id="rId3"/>
              </a:rPr>
              <a:t>https://data.unicef.org/topic/child-health/immunization/</a:t>
            </a:r>
            <a:r>
              <a:rPr lang="en-GB" dirty="0"/>
              <a:t> to highlight challenges re: vaccinations.</a:t>
            </a:r>
          </a:p>
        </p:txBody>
      </p:sp>
      <p:sp>
        <p:nvSpPr>
          <p:cNvPr id="4" name="Slide Number Placeholder 3"/>
          <p:cNvSpPr>
            <a:spLocks noGrp="1"/>
          </p:cNvSpPr>
          <p:nvPr>
            <p:ph type="sldNum" sz="quarter" idx="5"/>
          </p:nvPr>
        </p:nvSpPr>
        <p:spPr/>
        <p:txBody>
          <a:bodyPr/>
          <a:lstStyle/>
          <a:p>
            <a:fld id="{3744F96C-261C-4634-A50D-6ABAE89B5BCB}" type="slidenum">
              <a:rPr lang="en-GB" smtClean="0"/>
              <a:t>8</a:t>
            </a:fld>
            <a:endParaRPr lang="en-GB" dirty="0"/>
          </a:p>
        </p:txBody>
      </p:sp>
    </p:spTree>
    <p:extLst>
      <p:ext uri="{BB962C8B-B14F-4D97-AF65-F5344CB8AC3E}">
        <p14:creationId xmlns:p14="http://schemas.microsoft.com/office/powerpoint/2010/main" val="3827064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Through </a:t>
            </a:r>
            <a:r>
              <a:rPr lang="en-GB" dirty="0" err="1"/>
              <a:t>OutRight</a:t>
            </a:r>
            <a:r>
              <a:rPr lang="en-GB" dirty="0"/>
              <a:t> this year one of the big project actions is to ask the Secretary of State for International Development why children in the UK care about the health of children around the world.</a:t>
            </a:r>
          </a:p>
        </p:txBody>
      </p:sp>
      <p:sp>
        <p:nvSpPr>
          <p:cNvPr id="4" name="Slide Number Placeholder 3"/>
          <p:cNvSpPr>
            <a:spLocks noGrp="1"/>
          </p:cNvSpPr>
          <p:nvPr>
            <p:ph type="sldNum" sz="quarter" idx="5"/>
          </p:nvPr>
        </p:nvSpPr>
        <p:spPr/>
        <p:txBody>
          <a:bodyPr/>
          <a:lstStyle/>
          <a:p>
            <a:fld id="{3744F96C-261C-4634-A50D-6ABAE89B5BCB}" type="slidenum">
              <a:rPr lang="en-GB" smtClean="0"/>
              <a:t>9</a:t>
            </a:fld>
            <a:endParaRPr lang="en-GB" dirty="0"/>
          </a:p>
        </p:txBody>
      </p:sp>
    </p:spTree>
    <p:extLst>
      <p:ext uri="{BB962C8B-B14F-4D97-AF65-F5344CB8AC3E}">
        <p14:creationId xmlns:p14="http://schemas.microsoft.com/office/powerpoint/2010/main" val="2983906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E8BF1-2FBF-4EB2-966A-6049576AAC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A3FBD9B-512C-4E3B-A8C9-CB3093BB69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BAD423E-3D27-47F6-816A-0598E13B464E}"/>
              </a:ext>
            </a:extLst>
          </p:cNvPr>
          <p:cNvSpPr>
            <a:spLocks noGrp="1"/>
          </p:cNvSpPr>
          <p:nvPr>
            <p:ph type="dt" sz="half" idx="10"/>
          </p:nvPr>
        </p:nvSpPr>
        <p:spPr/>
        <p:txBody>
          <a:bodyPr/>
          <a:lstStyle/>
          <a:p>
            <a:fld id="{0FC6D483-2465-445C-99F8-003CF4C6E112}" type="datetimeFigureOut">
              <a:rPr lang="en-GB" smtClean="0"/>
              <a:t>12/11/2019</a:t>
            </a:fld>
            <a:endParaRPr lang="en-GB" dirty="0"/>
          </a:p>
        </p:txBody>
      </p:sp>
      <p:sp>
        <p:nvSpPr>
          <p:cNvPr id="5" name="Footer Placeholder 4">
            <a:extLst>
              <a:ext uri="{FF2B5EF4-FFF2-40B4-BE49-F238E27FC236}">
                <a16:creationId xmlns:a16="http://schemas.microsoft.com/office/drawing/2014/main" id="{BDE62AB7-D9B2-4CEC-B8B0-5FA8C9E5027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F58E409-03DB-413B-A8A8-25091B43A051}"/>
              </a:ext>
            </a:extLst>
          </p:cNvPr>
          <p:cNvSpPr>
            <a:spLocks noGrp="1"/>
          </p:cNvSpPr>
          <p:nvPr>
            <p:ph type="sldNum" sz="quarter" idx="12"/>
          </p:nvPr>
        </p:nvSpPr>
        <p:spPr/>
        <p:txBody>
          <a:bodyPr/>
          <a:lstStyle/>
          <a:p>
            <a:fld id="{31A39BAA-8D1D-4541-95F7-3D76601EDE14}" type="slidenum">
              <a:rPr lang="en-GB" smtClean="0"/>
              <a:t>‹#›</a:t>
            </a:fld>
            <a:endParaRPr lang="en-GB" dirty="0"/>
          </a:p>
        </p:txBody>
      </p:sp>
    </p:spTree>
    <p:extLst>
      <p:ext uri="{BB962C8B-B14F-4D97-AF65-F5344CB8AC3E}">
        <p14:creationId xmlns:p14="http://schemas.microsoft.com/office/powerpoint/2010/main" val="2583740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F1B7C-653F-44FD-94E3-975C76F64F6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0E8E47F-FB30-4928-9CF6-7DB64C81FE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1F8C05-45CB-4F23-BF62-9715249DAAF0}"/>
              </a:ext>
            </a:extLst>
          </p:cNvPr>
          <p:cNvSpPr>
            <a:spLocks noGrp="1"/>
          </p:cNvSpPr>
          <p:nvPr>
            <p:ph type="dt" sz="half" idx="10"/>
          </p:nvPr>
        </p:nvSpPr>
        <p:spPr/>
        <p:txBody>
          <a:bodyPr/>
          <a:lstStyle/>
          <a:p>
            <a:fld id="{0FC6D483-2465-445C-99F8-003CF4C6E112}" type="datetimeFigureOut">
              <a:rPr lang="en-GB" smtClean="0"/>
              <a:t>12/11/2019</a:t>
            </a:fld>
            <a:endParaRPr lang="en-GB" dirty="0"/>
          </a:p>
        </p:txBody>
      </p:sp>
      <p:sp>
        <p:nvSpPr>
          <p:cNvPr id="5" name="Footer Placeholder 4">
            <a:extLst>
              <a:ext uri="{FF2B5EF4-FFF2-40B4-BE49-F238E27FC236}">
                <a16:creationId xmlns:a16="http://schemas.microsoft.com/office/drawing/2014/main" id="{4563ACB5-EA66-432E-ACA6-088E547D0C2F}"/>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F8D3E5D-D1B8-4781-B95C-4C79DFD0D02D}"/>
              </a:ext>
            </a:extLst>
          </p:cNvPr>
          <p:cNvSpPr>
            <a:spLocks noGrp="1"/>
          </p:cNvSpPr>
          <p:nvPr>
            <p:ph type="sldNum" sz="quarter" idx="12"/>
          </p:nvPr>
        </p:nvSpPr>
        <p:spPr/>
        <p:txBody>
          <a:bodyPr/>
          <a:lstStyle/>
          <a:p>
            <a:fld id="{31A39BAA-8D1D-4541-95F7-3D76601EDE14}" type="slidenum">
              <a:rPr lang="en-GB" smtClean="0"/>
              <a:t>‹#›</a:t>
            </a:fld>
            <a:endParaRPr lang="en-GB" dirty="0"/>
          </a:p>
        </p:txBody>
      </p:sp>
    </p:spTree>
    <p:extLst>
      <p:ext uri="{BB962C8B-B14F-4D97-AF65-F5344CB8AC3E}">
        <p14:creationId xmlns:p14="http://schemas.microsoft.com/office/powerpoint/2010/main" val="2983225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E8C208-6EAD-412E-BD2F-00578FAB768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8E17EBE-3C4D-4160-ACA2-E9BF8A71FD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4ACB28-C672-4F28-A1AF-4342B6B38951}"/>
              </a:ext>
            </a:extLst>
          </p:cNvPr>
          <p:cNvSpPr>
            <a:spLocks noGrp="1"/>
          </p:cNvSpPr>
          <p:nvPr>
            <p:ph type="dt" sz="half" idx="10"/>
          </p:nvPr>
        </p:nvSpPr>
        <p:spPr/>
        <p:txBody>
          <a:bodyPr/>
          <a:lstStyle/>
          <a:p>
            <a:fld id="{0FC6D483-2465-445C-99F8-003CF4C6E112}" type="datetimeFigureOut">
              <a:rPr lang="en-GB" smtClean="0"/>
              <a:t>12/11/2019</a:t>
            </a:fld>
            <a:endParaRPr lang="en-GB" dirty="0"/>
          </a:p>
        </p:txBody>
      </p:sp>
      <p:sp>
        <p:nvSpPr>
          <p:cNvPr id="5" name="Footer Placeholder 4">
            <a:extLst>
              <a:ext uri="{FF2B5EF4-FFF2-40B4-BE49-F238E27FC236}">
                <a16:creationId xmlns:a16="http://schemas.microsoft.com/office/drawing/2014/main" id="{86DEB515-8444-4D76-8468-0DC4634CDD9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34E99E3-4DE6-405E-84E2-78797638F9FA}"/>
              </a:ext>
            </a:extLst>
          </p:cNvPr>
          <p:cNvSpPr>
            <a:spLocks noGrp="1"/>
          </p:cNvSpPr>
          <p:nvPr>
            <p:ph type="sldNum" sz="quarter" idx="12"/>
          </p:nvPr>
        </p:nvSpPr>
        <p:spPr/>
        <p:txBody>
          <a:bodyPr/>
          <a:lstStyle/>
          <a:p>
            <a:fld id="{31A39BAA-8D1D-4541-95F7-3D76601EDE14}" type="slidenum">
              <a:rPr lang="en-GB" smtClean="0"/>
              <a:t>‹#›</a:t>
            </a:fld>
            <a:endParaRPr lang="en-GB" dirty="0"/>
          </a:p>
        </p:txBody>
      </p:sp>
    </p:spTree>
    <p:extLst>
      <p:ext uri="{BB962C8B-B14F-4D97-AF65-F5344CB8AC3E}">
        <p14:creationId xmlns:p14="http://schemas.microsoft.com/office/powerpoint/2010/main" val="195224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vider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84DB8A-4867-9142-B07C-A8F9BF21BA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109" y="0"/>
            <a:ext cx="12211109" cy="6858000"/>
          </a:xfrm>
          <a:prstGeom prst="rect">
            <a:avLst/>
          </a:prstGeom>
        </p:spPr>
      </p:pic>
      <p:sp>
        <p:nvSpPr>
          <p:cNvPr id="5" name="Title 1"/>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b="1" cap="all" spc="300" baseline="0">
                <a:solidFill>
                  <a:schemeClr val="bg1"/>
                </a:solidFill>
                <a:latin typeface="+mj-lt"/>
              </a:defRPr>
            </a:lvl1pPr>
          </a:lstStyle>
          <a:p>
            <a:r>
              <a:rPr lang="en-US" dirty="0"/>
              <a:t>Click to edit divider</a:t>
            </a:r>
            <a:endParaRPr lang="en-GB" dirty="0"/>
          </a:p>
        </p:txBody>
      </p:sp>
      <p:pic>
        <p:nvPicPr>
          <p:cNvPr id="4" name="Picture 3" descr="A close up of a sign&#10;&#10;Description automatically generated">
            <a:extLst>
              <a:ext uri="{FF2B5EF4-FFF2-40B4-BE49-F238E27FC236}">
                <a16:creationId xmlns:a16="http://schemas.microsoft.com/office/drawing/2014/main" id="{773ACE49-9DF9-43F9-B99E-6BB8F4FB45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72885" y="0"/>
            <a:ext cx="3458917" cy="2851842"/>
          </a:xfrm>
          <a:prstGeom prst="rect">
            <a:avLst/>
          </a:prstGeom>
        </p:spPr>
      </p:pic>
    </p:spTree>
    <p:extLst>
      <p:ext uri="{BB962C8B-B14F-4D97-AF65-F5344CB8AC3E}">
        <p14:creationId xmlns:p14="http://schemas.microsoft.com/office/powerpoint/2010/main" val="2583364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EC90E-78C2-441E-910C-390106ADA07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D0DAA11-4F6A-41B9-BD8F-39F3B280A6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F2FBFAA-6D74-439C-B94F-00FDB128FA2A}"/>
              </a:ext>
            </a:extLst>
          </p:cNvPr>
          <p:cNvSpPr>
            <a:spLocks noGrp="1"/>
          </p:cNvSpPr>
          <p:nvPr>
            <p:ph type="dt" sz="half" idx="10"/>
          </p:nvPr>
        </p:nvSpPr>
        <p:spPr/>
        <p:txBody>
          <a:bodyPr/>
          <a:lstStyle/>
          <a:p>
            <a:fld id="{0FC6D483-2465-445C-99F8-003CF4C6E112}" type="datetimeFigureOut">
              <a:rPr lang="en-GB" smtClean="0"/>
              <a:t>12/11/2019</a:t>
            </a:fld>
            <a:endParaRPr lang="en-GB" dirty="0"/>
          </a:p>
        </p:txBody>
      </p:sp>
      <p:sp>
        <p:nvSpPr>
          <p:cNvPr id="5" name="Footer Placeholder 4">
            <a:extLst>
              <a:ext uri="{FF2B5EF4-FFF2-40B4-BE49-F238E27FC236}">
                <a16:creationId xmlns:a16="http://schemas.microsoft.com/office/drawing/2014/main" id="{B162D9DC-3025-469D-8BF2-DE8049528D74}"/>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08CAC94A-49C3-4537-92CF-FE6A504B8E75}"/>
              </a:ext>
            </a:extLst>
          </p:cNvPr>
          <p:cNvSpPr>
            <a:spLocks noGrp="1"/>
          </p:cNvSpPr>
          <p:nvPr>
            <p:ph type="sldNum" sz="quarter" idx="12"/>
          </p:nvPr>
        </p:nvSpPr>
        <p:spPr/>
        <p:txBody>
          <a:bodyPr/>
          <a:lstStyle/>
          <a:p>
            <a:fld id="{31A39BAA-8D1D-4541-95F7-3D76601EDE14}" type="slidenum">
              <a:rPr lang="en-GB" smtClean="0"/>
              <a:t>‹#›</a:t>
            </a:fld>
            <a:endParaRPr lang="en-GB" dirty="0"/>
          </a:p>
        </p:txBody>
      </p:sp>
    </p:spTree>
    <p:extLst>
      <p:ext uri="{BB962C8B-B14F-4D97-AF65-F5344CB8AC3E}">
        <p14:creationId xmlns:p14="http://schemas.microsoft.com/office/powerpoint/2010/main" val="1009136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CBAF0-71A0-4CB3-B0CF-38710DC993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181BB42-2D32-46CC-B328-BFA831F232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B55DB-5912-425E-9486-D4D2704EED3A}"/>
              </a:ext>
            </a:extLst>
          </p:cNvPr>
          <p:cNvSpPr>
            <a:spLocks noGrp="1"/>
          </p:cNvSpPr>
          <p:nvPr>
            <p:ph type="dt" sz="half" idx="10"/>
          </p:nvPr>
        </p:nvSpPr>
        <p:spPr/>
        <p:txBody>
          <a:bodyPr/>
          <a:lstStyle/>
          <a:p>
            <a:fld id="{0FC6D483-2465-445C-99F8-003CF4C6E112}" type="datetimeFigureOut">
              <a:rPr lang="en-GB" smtClean="0"/>
              <a:t>12/11/2019</a:t>
            </a:fld>
            <a:endParaRPr lang="en-GB" dirty="0"/>
          </a:p>
        </p:txBody>
      </p:sp>
      <p:sp>
        <p:nvSpPr>
          <p:cNvPr id="5" name="Footer Placeholder 4">
            <a:extLst>
              <a:ext uri="{FF2B5EF4-FFF2-40B4-BE49-F238E27FC236}">
                <a16:creationId xmlns:a16="http://schemas.microsoft.com/office/drawing/2014/main" id="{D407E088-FCE6-46CC-8906-DAFB027C42F7}"/>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1F13A08-BACF-4FD1-9015-9A0FBA3846EA}"/>
              </a:ext>
            </a:extLst>
          </p:cNvPr>
          <p:cNvSpPr>
            <a:spLocks noGrp="1"/>
          </p:cNvSpPr>
          <p:nvPr>
            <p:ph type="sldNum" sz="quarter" idx="12"/>
          </p:nvPr>
        </p:nvSpPr>
        <p:spPr/>
        <p:txBody>
          <a:bodyPr/>
          <a:lstStyle/>
          <a:p>
            <a:fld id="{31A39BAA-8D1D-4541-95F7-3D76601EDE14}" type="slidenum">
              <a:rPr lang="en-GB" smtClean="0"/>
              <a:t>‹#›</a:t>
            </a:fld>
            <a:endParaRPr lang="en-GB" dirty="0"/>
          </a:p>
        </p:txBody>
      </p:sp>
    </p:spTree>
    <p:extLst>
      <p:ext uri="{BB962C8B-B14F-4D97-AF65-F5344CB8AC3E}">
        <p14:creationId xmlns:p14="http://schemas.microsoft.com/office/powerpoint/2010/main" val="3694153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E88BD-6FE7-448B-BD36-272C53094CC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698184F-2935-48F4-B8D6-5A1305B8D2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820B493-B7EA-45E7-A447-13E18EA64E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CFE43F3-4FBA-4582-B596-F1D2603E70D8}"/>
              </a:ext>
            </a:extLst>
          </p:cNvPr>
          <p:cNvSpPr>
            <a:spLocks noGrp="1"/>
          </p:cNvSpPr>
          <p:nvPr>
            <p:ph type="dt" sz="half" idx="10"/>
          </p:nvPr>
        </p:nvSpPr>
        <p:spPr/>
        <p:txBody>
          <a:bodyPr/>
          <a:lstStyle/>
          <a:p>
            <a:fld id="{0FC6D483-2465-445C-99F8-003CF4C6E112}" type="datetimeFigureOut">
              <a:rPr lang="en-GB" smtClean="0"/>
              <a:t>12/11/2019</a:t>
            </a:fld>
            <a:endParaRPr lang="en-GB" dirty="0"/>
          </a:p>
        </p:txBody>
      </p:sp>
      <p:sp>
        <p:nvSpPr>
          <p:cNvPr id="6" name="Footer Placeholder 5">
            <a:extLst>
              <a:ext uri="{FF2B5EF4-FFF2-40B4-BE49-F238E27FC236}">
                <a16:creationId xmlns:a16="http://schemas.microsoft.com/office/drawing/2014/main" id="{9D920445-9B5B-417E-894B-D593BC4D5D21}"/>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BB1B9908-7E9A-4DBE-8814-F7100A5C230D}"/>
              </a:ext>
            </a:extLst>
          </p:cNvPr>
          <p:cNvSpPr>
            <a:spLocks noGrp="1"/>
          </p:cNvSpPr>
          <p:nvPr>
            <p:ph type="sldNum" sz="quarter" idx="12"/>
          </p:nvPr>
        </p:nvSpPr>
        <p:spPr/>
        <p:txBody>
          <a:bodyPr/>
          <a:lstStyle/>
          <a:p>
            <a:fld id="{31A39BAA-8D1D-4541-95F7-3D76601EDE14}" type="slidenum">
              <a:rPr lang="en-GB" smtClean="0"/>
              <a:t>‹#›</a:t>
            </a:fld>
            <a:endParaRPr lang="en-GB" dirty="0"/>
          </a:p>
        </p:txBody>
      </p:sp>
    </p:spTree>
    <p:extLst>
      <p:ext uri="{BB962C8B-B14F-4D97-AF65-F5344CB8AC3E}">
        <p14:creationId xmlns:p14="http://schemas.microsoft.com/office/powerpoint/2010/main" val="2780921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B7ACD-02D4-4ED0-90A1-743110B6880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6EAA9D2-F663-4BD4-BABC-D1BAD61AEC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11C5E2-24FA-4810-9517-419498D5B5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3940CB8-0A93-4C67-B82A-EB939AE68F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6A5BBD-FC85-4CB2-A900-E4BCFA185A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5D4971C-DAE4-4BA5-A083-84700F1B5176}"/>
              </a:ext>
            </a:extLst>
          </p:cNvPr>
          <p:cNvSpPr>
            <a:spLocks noGrp="1"/>
          </p:cNvSpPr>
          <p:nvPr>
            <p:ph type="dt" sz="half" idx="10"/>
          </p:nvPr>
        </p:nvSpPr>
        <p:spPr/>
        <p:txBody>
          <a:bodyPr/>
          <a:lstStyle/>
          <a:p>
            <a:fld id="{0FC6D483-2465-445C-99F8-003CF4C6E112}" type="datetimeFigureOut">
              <a:rPr lang="en-GB" smtClean="0"/>
              <a:t>12/11/2019</a:t>
            </a:fld>
            <a:endParaRPr lang="en-GB" dirty="0"/>
          </a:p>
        </p:txBody>
      </p:sp>
      <p:sp>
        <p:nvSpPr>
          <p:cNvPr id="8" name="Footer Placeholder 7">
            <a:extLst>
              <a:ext uri="{FF2B5EF4-FFF2-40B4-BE49-F238E27FC236}">
                <a16:creationId xmlns:a16="http://schemas.microsoft.com/office/drawing/2014/main" id="{3FFDF931-8792-41F8-8E77-5CCF38ADCB5C}"/>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B2055DCD-0168-4FC6-915B-329F3DE155DE}"/>
              </a:ext>
            </a:extLst>
          </p:cNvPr>
          <p:cNvSpPr>
            <a:spLocks noGrp="1"/>
          </p:cNvSpPr>
          <p:nvPr>
            <p:ph type="sldNum" sz="quarter" idx="12"/>
          </p:nvPr>
        </p:nvSpPr>
        <p:spPr/>
        <p:txBody>
          <a:bodyPr/>
          <a:lstStyle/>
          <a:p>
            <a:fld id="{31A39BAA-8D1D-4541-95F7-3D76601EDE14}" type="slidenum">
              <a:rPr lang="en-GB" smtClean="0"/>
              <a:t>‹#›</a:t>
            </a:fld>
            <a:endParaRPr lang="en-GB" dirty="0"/>
          </a:p>
        </p:txBody>
      </p:sp>
    </p:spTree>
    <p:extLst>
      <p:ext uri="{BB962C8B-B14F-4D97-AF65-F5344CB8AC3E}">
        <p14:creationId xmlns:p14="http://schemas.microsoft.com/office/powerpoint/2010/main" val="121017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61C3E-FED0-4822-B471-7EA40EDA0D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3DF21C3-709C-413C-8AFD-5B14AF40B106}"/>
              </a:ext>
            </a:extLst>
          </p:cNvPr>
          <p:cNvSpPr>
            <a:spLocks noGrp="1"/>
          </p:cNvSpPr>
          <p:nvPr>
            <p:ph type="dt" sz="half" idx="10"/>
          </p:nvPr>
        </p:nvSpPr>
        <p:spPr/>
        <p:txBody>
          <a:bodyPr/>
          <a:lstStyle/>
          <a:p>
            <a:fld id="{0FC6D483-2465-445C-99F8-003CF4C6E112}" type="datetimeFigureOut">
              <a:rPr lang="en-GB" smtClean="0"/>
              <a:t>12/11/2019</a:t>
            </a:fld>
            <a:endParaRPr lang="en-GB" dirty="0"/>
          </a:p>
        </p:txBody>
      </p:sp>
      <p:sp>
        <p:nvSpPr>
          <p:cNvPr id="4" name="Footer Placeholder 3">
            <a:extLst>
              <a:ext uri="{FF2B5EF4-FFF2-40B4-BE49-F238E27FC236}">
                <a16:creationId xmlns:a16="http://schemas.microsoft.com/office/drawing/2014/main" id="{1BAF8556-CD0B-4E64-B051-F8AC8A9E6A5B}"/>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19CFACE9-A51F-4F79-B592-F739349E520D}"/>
              </a:ext>
            </a:extLst>
          </p:cNvPr>
          <p:cNvSpPr>
            <a:spLocks noGrp="1"/>
          </p:cNvSpPr>
          <p:nvPr>
            <p:ph type="sldNum" sz="quarter" idx="12"/>
          </p:nvPr>
        </p:nvSpPr>
        <p:spPr/>
        <p:txBody>
          <a:bodyPr/>
          <a:lstStyle/>
          <a:p>
            <a:fld id="{31A39BAA-8D1D-4541-95F7-3D76601EDE14}" type="slidenum">
              <a:rPr lang="en-GB" smtClean="0"/>
              <a:t>‹#›</a:t>
            </a:fld>
            <a:endParaRPr lang="en-GB" dirty="0"/>
          </a:p>
        </p:txBody>
      </p:sp>
    </p:spTree>
    <p:extLst>
      <p:ext uri="{BB962C8B-B14F-4D97-AF65-F5344CB8AC3E}">
        <p14:creationId xmlns:p14="http://schemas.microsoft.com/office/powerpoint/2010/main" val="1471928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2211C5-2C79-431F-A508-7CE89C5ED225}"/>
              </a:ext>
            </a:extLst>
          </p:cNvPr>
          <p:cNvSpPr>
            <a:spLocks noGrp="1"/>
          </p:cNvSpPr>
          <p:nvPr>
            <p:ph type="dt" sz="half" idx="10"/>
          </p:nvPr>
        </p:nvSpPr>
        <p:spPr/>
        <p:txBody>
          <a:bodyPr/>
          <a:lstStyle/>
          <a:p>
            <a:fld id="{0FC6D483-2465-445C-99F8-003CF4C6E112}" type="datetimeFigureOut">
              <a:rPr lang="en-GB" smtClean="0"/>
              <a:t>12/11/2019</a:t>
            </a:fld>
            <a:endParaRPr lang="en-GB" dirty="0"/>
          </a:p>
        </p:txBody>
      </p:sp>
      <p:sp>
        <p:nvSpPr>
          <p:cNvPr id="3" name="Footer Placeholder 2">
            <a:extLst>
              <a:ext uri="{FF2B5EF4-FFF2-40B4-BE49-F238E27FC236}">
                <a16:creationId xmlns:a16="http://schemas.microsoft.com/office/drawing/2014/main" id="{87C72E2E-2A8A-40A0-A463-FFB906510F7A}"/>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A8D7D9A5-8DD6-4A87-AE55-87BD34D7531A}"/>
              </a:ext>
            </a:extLst>
          </p:cNvPr>
          <p:cNvSpPr>
            <a:spLocks noGrp="1"/>
          </p:cNvSpPr>
          <p:nvPr>
            <p:ph type="sldNum" sz="quarter" idx="12"/>
          </p:nvPr>
        </p:nvSpPr>
        <p:spPr/>
        <p:txBody>
          <a:bodyPr/>
          <a:lstStyle/>
          <a:p>
            <a:fld id="{31A39BAA-8D1D-4541-95F7-3D76601EDE14}" type="slidenum">
              <a:rPr lang="en-GB" smtClean="0"/>
              <a:t>‹#›</a:t>
            </a:fld>
            <a:endParaRPr lang="en-GB" dirty="0"/>
          </a:p>
        </p:txBody>
      </p:sp>
    </p:spTree>
    <p:extLst>
      <p:ext uri="{BB962C8B-B14F-4D97-AF65-F5344CB8AC3E}">
        <p14:creationId xmlns:p14="http://schemas.microsoft.com/office/powerpoint/2010/main" val="1214988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AF3DD-92C1-4A53-BAFC-B730A4950B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37F8E42-DF9F-42A4-9590-CA9055E193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906FDFB-8D7A-4BEE-A111-CFA1AE1109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E860F5-6C6E-4B8D-84BA-AA39EC01C582}"/>
              </a:ext>
            </a:extLst>
          </p:cNvPr>
          <p:cNvSpPr>
            <a:spLocks noGrp="1"/>
          </p:cNvSpPr>
          <p:nvPr>
            <p:ph type="dt" sz="half" idx="10"/>
          </p:nvPr>
        </p:nvSpPr>
        <p:spPr/>
        <p:txBody>
          <a:bodyPr/>
          <a:lstStyle/>
          <a:p>
            <a:fld id="{0FC6D483-2465-445C-99F8-003CF4C6E112}" type="datetimeFigureOut">
              <a:rPr lang="en-GB" smtClean="0"/>
              <a:t>12/11/2019</a:t>
            </a:fld>
            <a:endParaRPr lang="en-GB" dirty="0"/>
          </a:p>
        </p:txBody>
      </p:sp>
      <p:sp>
        <p:nvSpPr>
          <p:cNvPr id="6" name="Footer Placeholder 5">
            <a:extLst>
              <a:ext uri="{FF2B5EF4-FFF2-40B4-BE49-F238E27FC236}">
                <a16:creationId xmlns:a16="http://schemas.microsoft.com/office/drawing/2014/main" id="{6AE9F9F6-0BC0-4E74-B16F-3EA3DC55179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2013586E-453E-4563-95B8-E4B54C9B2CF9}"/>
              </a:ext>
            </a:extLst>
          </p:cNvPr>
          <p:cNvSpPr>
            <a:spLocks noGrp="1"/>
          </p:cNvSpPr>
          <p:nvPr>
            <p:ph type="sldNum" sz="quarter" idx="12"/>
          </p:nvPr>
        </p:nvSpPr>
        <p:spPr/>
        <p:txBody>
          <a:bodyPr/>
          <a:lstStyle/>
          <a:p>
            <a:fld id="{31A39BAA-8D1D-4541-95F7-3D76601EDE14}" type="slidenum">
              <a:rPr lang="en-GB" smtClean="0"/>
              <a:t>‹#›</a:t>
            </a:fld>
            <a:endParaRPr lang="en-GB" dirty="0"/>
          </a:p>
        </p:txBody>
      </p:sp>
    </p:spTree>
    <p:extLst>
      <p:ext uri="{BB962C8B-B14F-4D97-AF65-F5344CB8AC3E}">
        <p14:creationId xmlns:p14="http://schemas.microsoft.com/office/powerpoint/2010/main" val="1378230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C63A5-F303-4A7C-8819-19A723CDDE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49D8841-9F6B-4BFB-8D3E-EE31E9A06B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02F541E0-FED0-4936-9ADF-29DEE29009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F3A39F-7B12-4101-8AF0-41CD08DCB6CF}"/>
              </a:ext>
            </a:extLst>
          </p:cNvPr>
          <p:cNvSpPr>
            <a:spLocks noGrp="1"/>
          </p:cNvSpPr>
          <p:nvPr>
            <p:ph type="dt" sz="half" idx="10"/>
          </p:nvPr>
        </p:nvSpPr>
        <p:spPr/>
        <p:txBody>
          <a:bodyPr/>
          <a:lstStyle/>
          <a:p>
            <a:fld id="{0FC6D483-2465-445C-99F8-003CF4C6E112}" type="datetimeFigureOut">
              <a:rPr lang="en-GB" smtClean="0"/>
              <a:t>12/11/2019</a:t>
            </a:fld>
            <a:endParaRPr lang="en-GB" dirty="0"/>
          </a:p>
        </p:txBody>
      </p:sp>
      <p:sp>
        <p:nvSpPr>
          <p:cNvPr id="6" name="Footer Placeholder 5">
            <a:extLst>
              <a:ext uri="{FF2B5EF4-FFF2-40B4-BE49-F238E27FC236}">
                <a16:creationId xmlns:a16="http://schemas.microsoft.com/office/drawing/2014/main" id="{80C8FEDB-9FD3-40C4-AB87-70D937035130}"/>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EFF81130-C207-473B-8E7D-8D39FE2EEB9C}"/>
              </a:ext>
            </a:extLst>
          </p:cNvPr>
          <p:cNvSpPr>
            <a:spLocks noGrp="1"/>
          </p:cNvSpPr>
          <p:nvPr>
            <p:ph type="sldNum" sz="quarter" idx="12"/>
          </p:nvPr>
        </p:nvSpPr>
        <p:spPr/>
        <p:txBody>
          <a:bodyPr/>
          <a:lstStyle/>
          <a:p>
            <a:fld id="{31A39BAA-8D1D-4541-95F7-3D76601EDE14}" type="slidenum">
              <a:rPr lang="en-GB" smtClean="0"/>
              <a:t>‹#›</a:t>
            </a:fld>
            <a:endParaRPr lang="en-GB" dirty="0"/>
          </a:p>
        </p:txBody>
      </p:sp>
    </p:spTree>
    <p:extLst>
      <p:ext uri="{BB962C8B-B14F-4D97-AF65-F5344CB8AC3E}">
        <p14:creationId xmlns:p14="http://schemas.microsoft.com/office/powerpoint/2010/main" val="831502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DA7F25-56CB-4AC7-A19D-50D3661453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CC1D138-73D3-42C1-9188-76E05CFB44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6CE5C94-3410-4F06-9EF4-B6F5006F76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C6D483-2465-445C-99F8-003CF4C6E112}" type="datetimeFigureOut">
              <a:rPr lang="en-GB" smtClean="0"/>
              <a:t>12/11/2019</a:t>
            </a:fld>
            <a:endParaRPr lang="en-GB" dirty="0"/>
          </a:p>
        </p:txBody>
      </p:sp>
      <p:sp>
        <p:nvSpPr>
          <p:cNvPr id="5" name="Footer Placeholder 4">
            <a:extLst>
              <a:ext uri="{FF2B5EF4-FFF2-40B4-BE49-F238E27FC236}">
                <a16:creationId xmlns:a16="http://schemas.microsoft.com/office/drawing/2014/main" id="{3048DF8D-FD48-4DA5-8779-2E1AC56852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253771B6-6F37-4A5D-9F8D-7DB10105A5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A39BAA-8D1D-4541-95F7-3D76601EDE14}" type="slidenum">
              <a:rPr lang="en-GB" smtClean="0"/>
              <a:t>‹#›</a:t>
            </a:fld>
            <a:endParaRPr lang="en-GB" dirty="0"/>
          </a:p>
        </p:txBody>
      </p:sp>
    </p:spTree>
    <p:extLst>
      <p:ext uri="{BB962C8B-B14F-4D97-AF65-F5344CB8AC3E}">
        <p14:creationId xmlns:p14="http://schemas.microsoft.com/office/powerpoint/2010/main" val="8892961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8.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15.png"/><Relationship Id="rId4" Type="http://schemas.openxmlformats.org/officeDocument/2006/relationships/hyperlink" Target="https://data.unicef.org/topic/child-health/immunizatio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A1AD0-1FF4-4712-8B00-BADA00D50735}"/>
              </a:ext>
            </a:extLst>
          </p:cNvPr>
          <p:cNvSpPr>
            <a:spLocks noGrp="1"/>
          </p:cNvSpPr>
          <p:nvPr>
            <p:ph type="ctrTitle"/>
          </p:nvPr>
        </p:nvSpPr>
        <p:spPr>
          <a:xfrm>
            <a:off x="1524000" y="1122363"/>
            <a:ext cx="9144000" cy="2387600"/>
          </a:xfrm>
        </p:spPr>
        <p:txBody>
          <a:bodyPr/>
          <a:lstStyle/>
          <a:p>
            <a:endParaRPr lang="en-GB" dirty="0"/>
          </a:p>
        </p:txBody>
      </p:sp>
      <p:sp>
        <p:nvSpPr>
          <p:cNvPr id="3" name="Subtitle 2">
            <a:extLst>
              <a:ext uri="{FF2B5EF4-FFF2-40B4-BE49-F238E27FC236}">
                <a16:creationId xmlns:a16="http://schemas.microsoft.com/office/drawing/2014/main" id="{C4E6FF60-5D87-4F4A-98AE-6F516BFA2925}"/>
              </a:ext>
            </a:extLst>
          </p:cNvPr>
          <p:cNvSpPr>
            <a:spLocks noGrp="1"/>
          </p:cNvSpPr>
          <p:nvPr>
            <p:ph type="subTitle" idx="1"/>
          </p:nvPr>
        </p:nvSpPr>
        <p:spPr>
          <a:xfrm>
            <a:off x="1524000" y="3602038"/>
            <a:ext cx="9144000" cy="1655762"/>
          </a:xfrm>
        </p:spPr>
        <p:txBody>
          <a:bodyPr/>
          <a:lstStyle/>
          <a:p>
            <a:endParaRPr lang="en-GB" dirty="0"/>
          </a:p>
        </p:txBody>
      </p:sp>
      <p:pic>
        <p:nvPicPr>
          <p:cNvPr id="2050" name="Picture 2" descr="World Children's Day">
            <a:extLst>
              <a:ext uri="{FF2B5EF4-FFF2-40B4-BE49-F238E27FC236}">
                <a16:creationId xmlns:a16="http://schemas.microsoft.com/office/drawing/2014/main" id="{DD613686-EC33-486B-A80B-FDD268E651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1791" y="0"/>
            <a:ext cx="1543200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937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F9809-5512-482E-910A-551DF295DBE2}"/>
              </a:ext>
            </a:extLst>
          </p:cNvPr>
          <p:cNvSpPr>
            <a:spLocks noGrp="1"/>
          </p:cNvSpPr>
          <p:nvPr>
            <p:ph type="ctrTitle"/>
          </p:nvPr>
        </p:nvSpPr>
        <p:spPr>
          <a:xfrm>
            <a:off x="0" y="5234400"/>
            <a:ext cx="3639127" cy="745571"/>
          </a:xfrm>
        </p:spPr>
        <p:txBody>
          <a:bodyPr/>
          <a:lstStyle/>
          <a:p>
            <a:r>
              <a:rPr lang="en-GB" dirty="0"/>
              <a:t>Thank you!</a:t>
            </a:r>
          </a:p>
        </p:txBody>
      </p:sp>
    </p:spTree>
    <p:extLst>
      <p:ext uri="{BB962C8B-B14F-4D97-AF65-F5344CB8AC3E}">
        <p14:creationId xmlns:p14="http://schemas.microsoft.com/office/powerpoint/2010/main" val="113740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24F266AD-725B-4A9D-B448-4C000F95CB4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person posing for a picture&#10;&#10;Description automatically generated">
            <a:extLst>
              <a:ext uri="{FF2B5EF4-FFF2-40B4-BE49-F238E27FC236}">
                <a16:creationId xmlns:a16="http://schemas.microsoft.com/office/drawing/2014/main" id="{5C385FE3-B835-4397-B949-FC43D83BFB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4430"/>
          <a:stretch/>
        </p:blipFill>
        <p:spPr>
          <a:xfrm>
            <a:off x="0" y="-150933"/>
            <a:ext cx="12286393" cy="7008934"/>
          </a:xfrm>
          <a:prstGeom prst="rect">
            <a:avLst/>
          </a:prstGeom>
        </p:spPr>
      </p:pic>
      <p:sp>
        <p:nvSpPr>
          <p:cNvPr id="5" name="Rectangle 4">
            <a:extLst>
              <a:ext uri="{FF2B5EF4-FFF2-40B4-BE49-F238E27FC236}">
                <a16:creationId xmlns:a16="http://schemas.microsoft.com/office/drawing/2014/main" id="{16E24C13-503B-4537-8B63-ED89955D56D9}"/>
              </a:ext>
            </a:extLst>
          </p:cNvPr>
          <p:cNvSpPr/>
          <p:nvPr/>
        </p:nvSpPr>
        <p:spPr>
          <a:xfrm>
            <a:off x="641061" y="1028032"/>
            <a:ext cx="5273964" cy="418638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FA7A3AC4-1792-4F58-B5C8-FFC03343A6C9}"/>
              </a:ext>
            </a:extLst>
          </p:cNvPr>
          <p:cNvSpPr txBox="1"/>
          <p:nvPr/>
        </p:nvSpPr>
        <p:spPr>
          <a:xfrm>
            <a:off x="1018304" y="1228397"/>
            <a:ext cx="4896721" cy="3785652"/>
          </a:xfrm>
          <a:prstGeom prst="rect">
            <a:avLst/>
          </a:prstGeom>
          <a:noFill/>
        </p:spPr>
        <p:txBody>
          <a:bodyPr wrap="square" rtlCol="0">
            <a:spAutoFit/>
          </a:bodyPr>
          <a:lstStyle/>
          <a:p>
            <a:r>
              <a:rPr lang="en-GB" sz="4000" b="1" dirty="0">
                <a:latin typeface="Arial" panose="020B0604020202020204" pitchFamily="34" charset="0"/>
                <a:cs typeface="Arial" panose="020B0604020202020204" pitchFamily="34" charset="0"/>
              </a:rPr>
              <a:t>This year we are celebrating the 30</a:t>
            </a:r>
            <a:r>
              <a:rPr lang="en-GB" sz="4000" b="1" baseline="30000" dirty="0">
                <a:latin typeface="Arial" panose="020B0604020202020204" pitchFamily="34" charset="0"/>
                <a:cs typeface="Arial" panose="020B0604020202020204" pitchFamily="34" charset="0"/>
              </a:rPr>
              <a:t>th</a:t>
            </a:r>
            <a:r>
              <a:rPr lang="en-GB" sz="4000" b="1" dirty="0">
                <a:latin typeface="Arial" panose="020B0604020202020204" pitchFamily="34" charset="0"/>
                <a:cs typeface="Arial" panose="020B0604020202020204" pitchFamily="34" charset="0"/>
              </a:rPr>
              <a:t> birthday of the </a:t>
            </a:r>
          </a:p>
          <a:p>
            <a:r>
              <a:rPr lang="en-GB" sz="4000" b="1" dirty="0">
                <a:latin typeface="Arial" panose="020B0604020202020204" pitchFamily="34" charset="0"/>
                <a:cs typeface="Arial" panose="020B0604020202020204" pitchFamily="34" charset="0"/>
              </a:rPr>
              <a:t>UN Convention on the Rights of the Child.</a:t>
            </a:r>
          </a:p>
        </p:txBody>
      </p:sp>
      <p:pic>
        <p:nvPicPr>
          <p:cNvPr id="13" name="Picture 12">
            <a:extLst>
              <a:ext uri="{FF2B5EF4-FFF2-40B4-BE49-F238E27FC236}">
                <a16:creationId xmlns:a16="http://schemas.microsoft.com/office/drawing/2014/main" id="{82AC1DD5-73FF-4CB8-A853-60B920BF0E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76067" y="6182396"/>
            <a:ext cx="2615628" cy="575552"/>
          </a:xfrm>
          <a:prstGeom prst="rect">
            <a:avLst/>
          </a:prstGeom>
        </p:spPr>
      </p:pic>
    </p:spTree>
    <p:extLst>
      <p:ext uri="{BB962C8B-B14F-4D97-AF65-F5344CB8AC3E}">
        <p14:creationId xmlns:p14="http://schemas.microsoft.com/office/powerpoint/2010/main" val="2500113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972"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5"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7121"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extBox 5">
            <a:extLst>
              <a:ext uri="{FF2B5EF4-FFF2-40B4-BE49-F238E27FC236}">
                <a16:creationId xmlns:a16="http://schemas.microsoft.com/office/drawing/2014/main" id="{88897C0D-2CC1-4F92-8EBC-E0FBD0CE3B46}"/>
              </a:ext>
            </a:extLst>
          </p:cNvPr>
          <p:cNvSpPr txBox="1"/>
          <p:nvPr/>
        </p:nvSpPr>
        <p:spPr>
          <a:xfrm>
            <a:off x="201618" y="114865"/>
            <a:ext cx="5755530" cy="3170099"/>
          </a:xfrm>
          <a:prstGeom prst="rect">
            <a:avLst/>
          </a:prstGeom>
          <a:noFill/>
        </p:spPr>
        <p:txBody>
          <a:bodyPr wrap="square" rtlCol="0">
            <a:spAutoFit/>
          </a:bodyPr>
          <a:lstStyle/>
          <a:p>
            <a:pPr>
              <a:spcAft>
                <a:spcPts val="600"/>
              </a:spcAft>
            </a:pPr>
            <a:r>
              <a:rPr lang="en-US" sz="4000" dirty="0">
                <a:latin typeface="Arial" panose="020B0604020202020204" pitchFamily="34" charset="0"/>
                <a:cs typeface="Arial" panose="020B0604020202020204" pitchFamily="34" charset="0"/>
              </a:rPr>
              <a:t>The Convention highlights the </a:t>
            </a:r>
            <a:r>
              <a:rPr lang="en-US" sz="4000" b="1" dirty="0">
                <a:latin typeface="Arial" panose="020B0604020202020204" pitchFamily="34" charset="0"/>
                <a:cs typeface="Arial" panose="020B0604020202020204" pitchFamily="34" charset="0"/>
              </a:rPr>
              <a:t>rights</a:t>
            </a:r>
            <a:r>
              <a:rPr lang="en-US" sz="4000" dirty="0">
                <a:latin typeface="Arial" panose="020B0604020202020204" pitchFamily="34" charset="0"/>
                <a:cs typeface="Arial" panose="020B0604020202020204" pitchFamily="34" charset="0"/>
              </a:rPr>
              <a:t> children have - these are for all children, everywhere, all the time.</a:t>
            </a:r>
            <a:endParaRPr lang="en-GB" sz="4000" dirty="0">
              <a:latin typeface="Arial" panose="020B0604020202020204" pitchFamily="34" charset="0"/>
              <a:cs typeface="Arial" panose="020B0604020202020204" pitchFamily="34" charset="0"/>
            </a:endParaRPr>
          </a:p>
        </p:txBody>
      </p:sp>
      <p:sp>
        <p:nvSpPr>
          <p:cNvPr id="17" name="Title 1">
            <a:extLst>
              <a:ext uri="{FF2B5EF4-FFF2-40B4-BE49-F238E27FC236}">
                <a16:creationId xmlns:a16="http://schemas.microsoft.com/office/drawing/2014/main" id="{6051E685-DF60-41D9-8377-AA6E36E2E84C}"/>
              </a:ext>
            </a:extLst>
          </p:cNvPr>
          <p:cNvSpPr>
            <a:spLocks noGrp="1"/>
          </p:cNvSpPr>
          <p:nvPr>
            <p:ph type="title"/>
          </p:nvPr>
        </p:nvSpPr>
        <p:spPr>
          <a:xfrm>
            <a:off x="201618" y="3928479"/>
            <a:ext cx="4800261" cy="2145520"/>
          </a:xfrm>
        </p:spPr>
        <p:txBody>
          <a:bodyPr vert="horz" lIns="91440" tIns="45720" rIns="91440" bIns="45720" rtlCol="0" anchor="t">
            <a:noAutofit/>
          </a:bodyPr>
          <a:lstStyle/>
          <a:p>
            <a:r>
              <a:rPr lang="en-US" sz="4000" b="1" dirty="0">
                <a:solidFill>
                  <a:srgbClr val="000000"/>
                </a:solidFill>
                <a:latin typeface="Arial" panose="020B0604020202020204" pitchFamily="34" charset="0"/>
                <a:cs typeface="Arial" panose="020B0604020202020204" pitchFamily="34" charset="0"/>
              </a:rPr>
              <a:t>How many articles   are in the Convention?</a:t>
            </a:r>
          </a:p>
        </p:txBody>
      </p:sp>
      <p:sp>
        <p:nvSpPr>
          <p:cNvPr id="9" name="Rectangle 8">
            <a:extLst>
              <a:ext uri="{FF2B5EF4-FFF2-40B4-BE49-F238E27FC236}">
                <a16:creationId xmlns:a16="http://schemas.microsoft.com/office/drawing/2014/main" id="{BD91362D-C640-418C-B22C-DC1E7F39EC4C}"/>
              </a:ext>
            </a:extLst>
          </p:cNvPr>
          <p:cNvSpPr/>
          <p:nvPr/>
        </p:nvSpPr>
        <p:spPr>
          <a:xfrm>
            <a:off x="5957455" y="-19209"/>
            <a:ext cx="6234238" cy="6877209"/>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Content Placeholder 4" descr="Cheers">
            <a:extLst>
              <a:ext uri="{FF2B5EF4-FFF2-40B4-BE49-F238E27FC236}">
                <a16:creationId xmlns:a16="http://schemas.microsoft.com/office/drawing/2014/main" id="{1677765C-D69F-469B-A7AE-12F90BDDF7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58747" y="1358120"/>
            <a:ext cx="4141760" cy="4141760"/>
          </a:xfrm>
          <a:prstGeom prst="rect">
            <a:avLst/>
          </a:prstGeom>
        </p:spPr>
      </p:pic>
      <p:sp>
        <p:nvSpPr>
          <p:cNvPr id="12" name="Oval 11">
            <a:extLst>
              <a:ext uri="{FF2B5EF4-FFF2-40B4-BE49-F238E27FC236}">
                <a16:creationId xmlns:a16="http://schemas.microsoft.com/office/drawing/2014/main" id="{908FB2C5-A854-4B9B-806E-E6927AE6A835}"/>
              </a:ext>
            </a:extLst>
          </p:cNvPr>
          <p:cNvSpPr/>
          <p:nvPr/>
        </p:nvSpPr>
        <p:spPr>
          <a:xfrm>
            <a:off x="4311284" y="4428764"/>
            <a:ext cx="2322095" cy="1900989"/>
          </a:xfrm>
          <a:prstGeom prst="ellipse">
            <a:avLst/>
          </a:prstGeom>
          <a:solidFill>
            <a:srgbClr val="00B0F0"/>
          </a:solidFill>
          <a:ln>
            <a:solidFill>
              <a:schemeClr val="tx1">
                <a:lumMod val="65000"/>
                <a:lumOff val="3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800" b="1" dirty="0">
                <a:latin typeface="Arial" panose="020B0604020202020204" pitchFamily="34" charset="0"/>
                <a:cs typeface="Arial" panose="020B0604020202020204" pitchFamily="34" charset="0"/>
              </a:rPr>
              <a:t>54</a:t>
            </a:r>
          </a:p>
        </p:txBody>
      </p:sp>
      <p:pic>
        <p:nvPicPr>
          <p:cNvPr id="14" name="Picture 13">
            <a:extLst>
              <a:ext uri="{FF2B5EF4-FFF2-40B4-BE49-F238E27FC236}">
                <a16:creationId xmlns:a16="http://schemas.microsoft.com/office/drawing/2014/main" id="{FE1BDEF6-A4A1-4E32-B65E-2482DDF110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35231" y="6081039"/>
            <a:ext cx="2615628" cy="575552"/>
          </a:xfrm>
          <a:prstGeom prst="rect">
            <a:avLst/>
          </a:prstGeom>
        </p:spPr>
      </p:pic>
    </p:spTree>
    <p:extLst>
      <p:ext uri="{BB962C8B-B14F-4D97-AF65-F5344CB8AC3E}">
        <p14:creationId xmlns:p14="http://schemas.microsoft.com/office/powerpoint/2010/main" val="395064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B0F0">
            <a:alpha val="74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20EB1-AD2F-44AC-AABE-28632CFCDB00}"/>
              </a:ext>
            </a:extLst>
          </p:cNvPr>
          <p:cNvSpPr>
            <a:spLocks noGrp="1"/>
          </p:cNvSpPr>
          <p:nvPr>
            <p:ph type="title"/>
          </p:nvPr>
        </p:nvSpPr>
        <p:spPr>
          <a:xfrm>
            <a:off x="396247" y="106480"/>
            <a:ext cx="5712824" cy="1325563"/>
          </a:xfrm>
        </p:spPr>
        <p:txBody>
          <a:bodyPr>
            <a:normAutofit/>
          </a:bodyPr>
          <a:lstStyle/>
          <a:p>
            <a:r>
              <a:rPr lang="en-GB" b="1" dirty="0">
                <a:solidFill>
                  <a:schemeClr val="bg1"/>
                </a:solidFill>
                <a:latin typeface="Arial" panose="020B0604020202020204" pitchFamily="34" charset="0"/>
                <a:cs typeface="Arial" panose="020B0604020202020204" pitchFamily="34" charset="0"/>
              </a:rPr>
              <a:t>ARTICLE 24</a:t>
            </a:r>
          </a:p>
        </p:txBody>
      </p:sp>
      <p:sp>
        <p:nvSpPr>
          <p:cNvPr id="3" name="Content Placeholder 2">
            <a:extLst>
              <a:ext uri="{FF2B5EF4-FFF2-40B4-BE49-F238E27FC236}">
                <a16:creationId xmlns:a16="http://schemas.microsoft.com/office/drawing/2014/main" id="{01FBFCC8-7430-48F3-8404-6A78298B899C}"/>
              </a:ext>
            </a:extLst>
          </p:cNvPr>
          <p:cNvSpPr>
            <a:spLocks noGrp="1"/>
          </p:cNvSpPr>
          <p:nvPr>
            <p:ph idx="1"/>
          </p:nvPr>
        </p:nvSpPr>
        <p:spPr>
          <a:xfrm>
            <a:off x="396247" y="1060008"/>
            <a:ext cx="5326218" cy="3118104"/>
          </a:xfrm>
        </p:spPr>
        <p:txBody>
          <a:bodyPr anchor="t">
            <a:noAutofit/>
          </a:bodyPr>
          <a:lstStyle/>
          <a:p>
            <a:pPr marL="0" indent="0">
              <a:buNone/>
            </a:pPr>
            <a:r>
              <a:rPr lang="en-GB" sz="2400" b="1" dirty="0">
                <a:solidFill>
                  <a:schemeClr val="bg1"/>
                </a:solidFill>
                <a:latin typeface="Arial" panose="020B0604020202020204" pitchFamily="34" charset="0"/>
                <a:cs typeface="Arial" panose="020B0604020202020204" pitchFamily="34" charset="0"/>
              </a:rPr>
              <a:t>Every child has the right to the best possible health.  </a:t>
            </a:r>
          </a:p>
          <a:p>
            <a:pPr>
              <a:buFont typeface="Wingdings" panose="05000000000000000000" pitchFamily="2" charset="2"/>
              <a:buChar char="§"/>
            </a:pPr>
            <a:r>
              <a:rPr lang="en-GB" sz="2000" dirty="0">
                <a:latin typeface="Arial" panose="020B0604020202020204" pitchFamily="34" charset="0"/>
                <a:cs typeface="Arial" panose="020B0604020202020204" pitchFamily="34" charset="0"/>
              </a:rPr>
              <a:t>Governments must provide health care, clean water, good food, and a clean environment so that children can stay healthy.  </a:t>
            </a:r>
          </a:p>
          <a:p>
            <a:pPr>
              <a:buFont typeface="Wingdings" panose="05000000000000000000" pitchFamily="2" charset="2"/>
              <a:buChar char="§"/>
            </a:pPr>
            <a:r>
              <a:rPr lang="en-GB" sz="2000" dirty="0">
                <a:latin typeface="Arial" panose="020B0604020202020204" pitchFamily="34" charset="0"/>
                <a:cs typeface="Arial" panose="020B0604020202020204" pitchFamily="34" charset="0"/>
              </a:rPr>
              <a:t>Richer countries must help poorer countries do this.</a:t>
            </a:r>
          </a:p>
        </p:txBody>
      </p:sp>
      <p:sp>
        <p:nvSpPr>
          <p:cNvPr id="75" name="Oval 74">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4761"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078" name="Picture 6" descr="Icon of a immunization needle">
            <a:extLst>
              <a:ext uri="{FF2B5EF4-FFF2-40B4-BE49-F238E27FC236}">
                <a16:creationId xmlns:a16="http://schemas.microsoft.com/office/drawing/2014/main" id="{E6D2D88E-4ADE-4E3A-AC83-F3F3AD462B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629" r="12038" b="1"/>
          <a:stretch/>
        </p:blipFill>
        <p:spPr bwMode="auto">
          <a:xfrm>
            <a:off x="5969353" y="2815228"/>
            <a:ext cx="2788920" cy="278892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noFill/>
          <a:extLst>
            <a:ext uri="{909E8E84-426E-40DD-AFC4-6F175D3DCCD1}">
              <a14:hiddenFill xmlns:a14="http://schemas.microsoft.com/office/drawing/2010/main">
                <a:solidFill>
                  <a:srgbClr val="FFFFFF"/>
                </a:solidFill>
              </a14:hiddenFill>
            </a:ext>
          </a:extLst>
        </p:spPr>
      </p:pic>
      <p:pic>
        <p:nvPicPr>
          <p:cNvPr id="3074" name="Picture 2" descr="Icon of a boy and girl">
            <a:extLst>
              <a:ext uri="{FF2B5EF4-FFF2-40B4-BE49-F238E27FC236}">
                <a16:creationId xmlns:a16="http://schemas.microsoft.com/office/drawing/2014/main" id="{9F5C5294-C0E8-45F4-866F-CE554B5A84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51" r="7795" b="3"/>
          <a:stretch/>
        </p:blipFill>
        <p:spPr bwMode="auto">
          <a:xfrm>
            <a:off x="8160603" y="2"/>
            <a:ext cx="4034316" cy="3486455"/>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a:noFill/>
          <a:extLst>
            <a:ext uri="{909E8E84-426E-40DD-AFC4-6F175D3DCCD1}">
              <a14:hiddenFill xmlns:a14="http://schemas.microsoft.com/office/drawing/2010/main">
                <a:solidFill>
                  <a:srgbClr val="FFFFFF"/>
                </a:solidFill>
              </a14:hiddenFill>
            </a:ext>
          </a:extLst>
        </p:spPr>
      </p:pic>
      <p:sp>
        <p:nvSpPr>
          <p:cNvPr id="79" name="Freeform: Shape 78">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076" name="Picture 4" descr="Icon of medicine bottles">
            <a:extLst>
              <a:ext uri="{FF2B5EF4-FFF2-40B4-BE49-F238E27FC236}">
                <a16:creationId xmlns:a16="http://schemas.microsoft.com/office/drawing/2014/main" id="{1ED19FB1-DA01-4866-BC8B-BC7D0A2C910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296" r="7196" b="4"/>
          <a:stretch/>
        </p:blipFill>
        <p:spPr bwMode="auto">
          <a:xfrm>
            <a:off x="9053088" y="4197217"/>
            <a:ext cx="3138912" cy="2660795"/>
          </a:xfrm>
          <a:custGeom>
            <a:avLst/>
            <a:gdLst>
              <a:gd name="connsiteX0" fmla="*/ 1723644 w 3138912"/>
              <a:gd name="connsiteY0" fmla="*/ 0 h 2660795"/>
              <a:gd name="connsiteX1" fmla="*/ 3053691 w 3138912"/>
              <a:gd name="connsiteY1" fmla="*/ 627247 h 2660795"/>
              <a:gd name="connsiteX2" fmla="*/ 3138912 w 3138912"/>
              <a:gd name="connsiteY2" fmla="*/ 741211 h 2660795"/>
              <a:gd name="connsiteX3" fmla="*/ 3138912 w 3138912"/>
              <a:gd name="connsiteY3" fmla="*/ 2660795 h 2660795"/>
              <a:gd name="connsiteX4" fmla="*/ 278239 w 3138912"/>
              <a:gd name="connsiteY4" fmla="*/ 2660795 h 2660795"/>
              <a:gd name="connsiteX5" fmla="*/ 208035 w 3138912"/>
              <a:gd name="connsiteY5" fmla="*/ 2545235 h 2660795"/>
              <a:gd name="connsiteX6" fmla="*/ 0 w 3138912"/>
              <a:gd name="connsiteY6" fmla="*/ 1723644 h 2660795"/>
              <a:gd name="connsiteX7" fmla="*/ 1723644 w 3138912"/>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123A789B-C467-4434-B634-D7DFD8725894}"/>
              </a:ext>
            </a:extLst>
          </p:cNvPr>
          <p:cNvSpPr/>
          <p:nvPr/>
        </p:nvSpPr>
        <p:spPr>
          <a:xfrm>
            <a:off x="575241" y="4291230"/>
            <a:ext cx="4626788" cy="2305050"/>
          </a:xfrm>
          <a:prstGeom prst="roundRect">
            <a:avLst/>
          </a:prstGeom>
          <a:solidFill>
            <a:schemeClr val="tx1">
              <a:lumMod val="85000"/>
            </a:schemeClr>
          </a:solidFill>
          <a:ln>
            <a:prstDash val="lgDash"/>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rPr>
              <a:t>What example of supporting children’s health is being shown in the picture?</a:t>
            </a:r>
          </a:p>
        </p:txBody>
      </p:sp>
      <p:sp>
        <p:nvSpPr>
          <p:cNvPr id="5" name="Arrow: Right 4">
            <a:extLst>
              <a:ext uri="{FF2B5EF4-FFF2-40B4-BE49-F238E27FC236}">
                <a16:creationId xmlns:a16="http://schemas.microsoft.com/office/drawing/2014/main" id="{15D48D93-D8A8-4A5E-98ED-26F436CD4C88}"/>
              </a:ext>
            </a:extLst>
          </p:cNvPr>
          <p:cNvSpPr/>
          <p:nvPr/>
        </p:nvSpPr>
        <p:spPr>
          <a:xfrm rot="20361912">
            <a:off x="4690552" y="4682543"/>
            <a:ext cx="1282672" cy="384356"/>
          </a:xfrm>
          <a:prstGeom prst="rightArrow">
            <a:avLst/>
          </a:prstGeom>
          <a:solidFill>
            <a:schemeClr val="tx1">
              <a:lumMod val="85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6623727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3078"/>
                                        </p:tgtEl>
                                        <p:attrNameLst>
                                          <p:attrName>style.visibility</p:attrName>
                                        </p:attrNameLst>
                                      </p:cBhvr>
                                      <p:to>
                                        <p:strVal val="visible"/>
                                      </p:to>
                                    </p:set>
                                    <p:animEffect transition="in" filter="dissolve">
                                      <p:cBhvr>
                                        <p:cTn id="10" dur="500"/>
                                        <p:tgtEl>
                                          <p:spTgt spid="3078"/>
                                        </p:tgtEl>
                                      </p:cBhvr>
                                    </p:animEffect>
                                  </p:childTnLst>
                                </p:cTn>
                              </p:par>
                              <p:par>
                                <p:cTn id="11" presetID="9"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dissolve">
                                      <p:cBhvr>
                                        <p:cTn id="13" dur="500"/>
                                        <p:tgtEl>
                                          <p:spTgt spid="3074"/>
                                        </p:tgtEl>
                                      </p:cBhvr>
                                    </p:animEffect>
                                  </p:childTnLst>
                                </p:cTn>
                              </p:par>
                              <p:par>
                                <p:cTn id="14" presetID="9" presetClass="entr" presetSubtype="0" fill="hold" nodeType="withEffect">
                                  <p:stCondLst>
                                    <p:cond delay="0"/>
                                  </p:stCondLst>
                                  <p:childTnLst>
                                    <p:set>
                                      <p:cBhvr>
                                        <p:cTn id="15" dur="1" fill="hold">
                                          <p:stCondLst>
                                            <p:cond delay="0"/>
                                          </p:stCondLst>
                                        </p:cTn>
                                        <p:tgtEl>
                                          <p:spTgt spid="3076"/>
                                        </p:tgtEl>
                                        <p:attrNameLst>
                                          <p:attrName>style.visibility</p:attrName>
                                        </p:attrNameLst>
                                      </p:cBhvr>
                                      <p:to>
                                        <p:strVal val="visible"/>
                                      </p:to>
                                    </p:set>
                                    <p:animEffect transition="in" filter="dissolve">
                                      <p:cBhvr>
                                        <p:cTn id="16" dur="500"/>
                                        <p:tgtEl>
                                          <p:spTgt spid="3076"/>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3A789B-C467-4434-B634-D7DFD8725894}"/>
              </a:ext>
            </a:extLst>
          </p:cNvPr>
          <p:cNvSpPr/>
          <p:nvPr/>
        </p:nvSpPr>
        <p:spPr>
          <a:xfrm>
            <a:off x="443347" y="4736048"/>
            <a:ext cx="10923638" cy="1317643"/>
          </a:xfrm>
          <a:prstGeom prst="roundRect">
            <a:avLst/>
          </a:prstGeom>
          <a:solidFill>
            <a:schemeClr val="tx1">
              <a:lumMod val="75000"/>
            </a:schemeClr>
          </a:solidFill>
          <a:ln>
            <a:prstDash val="lgDash"/>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normAutofit/>
          </a:bodyPr>
          <a:lstStyle/>
          <a:p>
            <a:pPr>
              <a:lnSpc>
                <a:spcPct val="90000"/>
              </a:lnSpc>
              <a:spcBef>
                <a:spcPct val="0"/>
              </a:spcBef>
              <a:spcAft>
                <a:spcPts val="600"/>
              </a:spcAft>
            </a:pPr>
            <a:r>
              <a:rPr lang="en-US" sz="6600" b="1" kern="1200" dirty="0">
                <a:solidFill>
                  <a:schemeClr val="bg1"/>
                </a:solidFill>
                <a:latin typeface="Arial" panose="020B0604020202020204" pitchFamily="34" charset="0"/>
                <a:ea typeface="+mj-ea"/>
                <a:cs typeface="Arial" panose="020B0604020202020204" pitchFamily="34" charset="0"/>
              </a:rPr>
              <a:t>It’s……… VACCINATIONS!</a:t>
            </a:r>
          </a:p>
        </p:txBody>
      </p:sp>
      <p:pic>
        <p:nvPicPr>
          <p:cNvPr id="15" name="Picture 2" descr="A girl shows the ink mark on her finger indicating she has received a polio vaccine, Pakistan.">
            <a:extLst>
              <a:ext uri="{FF2B5EF4-FFF2-40B4-BE49-F238E27FC236}">
                <a16:creationId xmlns:a16="http://schemas.microsoft.com/office/drawing/2014/main" id="{31C7ECB3-2559-42A7-9759-5DC6600FDD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416" r="26414" b="-1"/>
          <a:stretch/>
        </p:blipFill>
        <p:spPr bwMode="auto">
          <a:xfrm>
            <a:off x="20" y="10"/>
            <a:ext cx="3008514" cy="425735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con of medicine bottles">
            <a:extLst>
              <a:ext uri="{FF2B5EF4-FFF2-40B4-BE49-F238E27FC236}">
                <a16:creationId xmlns:a16="http://schemas.microsoft.com/office/drawing/2014/main" id="{1ED19FB1-DA01-4866-BC8B-BC7D0A2C91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663" r="24561" b="2"/>
          <a:stretch/>
        </p:blipFill>
        <p:spPr bwMode="auto">
          <a:xfrm>
            <a:off x="6188474" y="-82808"/>
            <a:ext cx="3008534" cy="426109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con of a immunization needle">
            <a:extLst>
              <a:ext uri="{FF2B5EF4-FFF2-40B4-BE49-F238E27FC236}">
                <a16:creationId xmlns:a16="http://schemas.microsoft.com/office/drawing/2014/main" id="{E6D2D88E-4ADE-4E3A-AC83-F3F3AD462B2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408" r="22819" b="2"/>
          <a:stretch/>
        </p:blipFill>
        <p:spPr bwMode="auto">
          <a:xfrm>
            <a:off x="3087623" y="-133258"/>
            <a:ext cx="3008376" cy="4261094"/>
          </a:xfrm>
          <a:prstGeom prst="rect">
            <a:avLst/>
          </a:prstGeom>
          <a:noFill/>
          <a:extLst>
            <a:ext uri="{909E8E84-426E-40DD-AFC4-6F175D3DCCD1}">
              <a14:hiddenFill xmlns:a14="http://schemas.microsoft.com/office/drawing/2010/main">
                <a:solidFill>
                  <a:srgbClr val="FFFFFF"/>
                </a:solidFill>
              </a14:hiddenFill>
            </a:ext>
          </a:extLst>
        </p:spPr>
      </p:pic>
      <p:cxnSp>
        <p:nvCxnSpPr>
          <p:cNvPr id="3080" name="Straight Connector 191">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82614"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pic>
        <p:nvPicPr>
          <p:cNvPr id="3074" name="Picture 2" descr="Icon of a boy and girl">
            <a:extLst>
              <a:ext uri="{FF2B5EF4-FFF2-40B4-BE49-F238E27FC236}">
                <a16:creationId xmlns:a16="http://schemas.microsoft.com/office/drawing/2014/main" id="{9F5C5294-C0E8-45F4-866F-CE554B5A842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892" r="24335" b="2"/>
          <a:stretch/>
        </p:blipFill>
        <p:spPr bwMode="auto">
          <a:xfrm>
            <a:off x="9183624" y="10"/>
            <a:ext cx="3008376" cy="4261094"/>
          </a:xfrm>
          <a:prstGeom prst="rect">
            <a:avLst/>
          </a:prstGeom>
          <a:noFill/>
          <a:extLst>
            <a:ext uri="{909E8E84-426E-40DD-AFC4-6F175D3DCCD1}">
              <a14:hiddenFill xmlns:a14="http://schemas.microsoft.com/office/drawing/2010/main">
                <a:solidFill>
                  <a:srgbClr val="FFFFFF"/>
                </a:solidFill>
              </a14:hiddenFill>
            </a:ext>
          </a:extLst>
        </p:spPr>
      </p:pic>
      <p:cxnSp>
        <p:nvCxnSpPr>
          <p:cNvPr id="3081" name="Straight Connector 192">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0627B73E-D784-4780-AA33-DCDFE7DA16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27921"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99FF1850-8D1E-4E84-BD9E-F2E9069585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37307"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0311809"/>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A92F8-C3EB-4663-A67F-3BB2FBF50FA8}"/>
              </a:ext>
            </a:extLst>
          </p:cNvPr>
          <p:cNvSpPr>
            <a:spLocks noGrp="1"/>
          </p:cNvSpPr>
          <p:nvPr>
            <p:ph type="title"/>
          </p:nvPr>
        </p:nvSpPr>
        <p:spPr>
          <a:xfrm>
            <a:off x="236082" y="232895"/>
            <a:ext cx="5120114" cy="1692794"/>
          </a:xfrm>
        </p:spPr>
        <p:txBody>
          <a:bodyPr>
            <a:normAutofit/>
          </a:bodyPr>
          <a:lstStyle/>
          <a:p>
            <a:r>
              <a:rPr lang="en-GB" b="1" dirty="0">
                <a:latin typeface="Arial" panose="020B0604020202020204" pitchFamily="34" charset="0"/>
                <a:cs typeface="Arial" panose="020B0604020202020204" pitchFamily="34" charset="0"/>
              </a:rPr>
              <a:t>Vaccines help to save lives!</a:t>
            </a:r>
          </a:p>
        </p:txBody>
      </p:sp>
      <p:cxnSp>
        <p:nvCxnSpPr>
          <p:cNvPr id="71" name="Straight Arrow Connector 70">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125B0E6D-FC34-4782-B89C-619EAB631564}"/>
              </a:ext>
            </a:extLst>
          </p:cNvPr>
          <p:cNvSpPr/>
          <p:nvPr/>
        </p:nvSpPr>
        <p:spPr>
          <a:xfrm>
            <a:off x="236082" y="1881553"/>
            <a:ext cx="6311617" cy="3719147"/>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Content Placeholder 2">
            <a:extLst>
              <a:ext uri="{FF2B5EF4-FFF2-40B4-BE49-F238E27FC236}">
                <a16:creationId xmlns:a16="http://schemas.microsoft.com/office/drawing/2014/main" id="{AE7D431E-ED80-4D3D-AFB6-A516CFAED248}"/>
              </a:ext>
            </a:extLst>
          </p:cNvPr>
          <p:cNvSpPr txBox="1">
            <a:spLocks/>
          </p:cNvSpPr>
          <p:nvPr/>
        </p:nvSpPr>
        <p:spPr>
          <a:xfrm>
            <a:off x="489066" y="2027593"/>
            <a:ext cx="5982788" cy="34622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200" dirty="0"/>
              <a:t>In 2018, UNICEF reached almost half of the world’s children with vaccines.</a:t>
            </a:r>
          </a:p>
          <a:p>
            <a:r>
              <a:rPr lang="en-GB" sz="3200" dirty="0"/>
              <a:t>Vaccinations saves 2-3 million children each year from deadly childhood diseases like measles, polio and pneumonia.</a:t>
            </a:r>
          </a:p>
        </p:txBody>
      </p:sp>
      <p:pic>
        <p:nvPicPr>
          <p:cNvPr id="10" name="Picture 9">
            <a:extLst>
              <a:ext uri="{FF2B5EF4-FFF2-40B4-BE49-F238E27FC236}">
                <a16:creationId xmlns:a16="http://schemas.microsoft.com/office/drawing/2014/main" id="{F8C6A9AA-0976-4BC4-8644-2BD1FCBCB3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2176" y="6037684"/>
            <a:ext cx="2615628" cy="575552"/>
          </a:xfrm>
          <a:prstGeom prst="rect">
            <a:avLst/>
          </a:prstGeom>
        </p:spPr>
      </p:pic>
      <p:pic>
        <p:nvPicPr>
          <p:cNvPr id="4" name="Picture 3" descr="A group of people standing in front of a building&#10;&#10;Description automatically generated">
            <a:extLst>
              <a:ext uri="{FF2B5EF4-FFF2-40B4-BE49-F238E27FC236}">
                <a16:creationId xmlns:a16="http://schemas.microsoft.com/office/drawing/2014/main" id="{B19D3D28-2E23-4CC4-8873-A292388549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00683" y="609775"/>
            <a:ext cx="5120115" cy="3413410"/>
          </a:xfrm>
          <a:prstGeom prst="rect">
            <a:avLst/>
          </a:prstGeom>
        </p:spPr>
      </p:pic>
    </p:spTree>
    <p:extLst>
      <p:ext uri="{BB962C8B-B14F-4D97-AF65-F5344CB8AC3E}">
        <p14:creationId xmlns:p14="http://schemas.microsoft.com/office/powerpoint/2010/main" val="37888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A3D4C-37D9-4D33-9405-6E5CC0C43109}"/>
              </a:ext>
            </a:extLst>
          </p:cNvPr>
          <p:cNvSpPr>
            <a:spLocks noGrp="1"/>
          </p:cNvSpPr>
          <p:nvPr>
            <p:ph type="title"/>
          </p:nvPr>
        </p:nvSpPr>
        <p:spPr>
          <a:xfrm>
            <a:off x="317500" y="-99591"/>
            <a:ext cx="11557000" cy="1325563"/>
          </a:xfrm>
        </p:spPr>
        <p:txBody>
          <a:bodyPr/>
          <a:lstStyle/>
          <a:p>
            <a:pPr algn="ctr"/>
            <a:r>
              <a:rPr lang="en-GB" b="1" dirty="0">
                <a:latin typeface="Arial" panose="020B0604020202020204" pitchFamily="34" charset="0"/>
                <a:cs typeface="Arial" panose="020B0604020202020204" pitchFamily="34" charset="0"/>
              </a:rPr>
              <a:t>It can be easy to take vaccines for granted</a:t>
            </a:r>
          </a:p>
        </p:txBody>
      </p:sp>
      <p:pic>
        <p:nvPicPr>
          <p:cNvPr id="4" name="LAOS_1min_nodonateCTA_2">
            <a:hlinkClick r:id="" action="ppaction://media"/>
            <a:extLst>
              <a:ext uri="{FF2B5EF4-FFF2-40B4-BE49-F238E27FC236}">
                <a16:creationId xmlns:a16="http://schemas.microsoft.com/office/drawing/2014/main" id="{6B04F78C-1780-4FE1-A13F-6518058E883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46200" y="1000124"/>
            <a:ext cx="9499600" cy="5343525"/>
          </a:xfrm>
          <a:prstGeom prst="rect">
            <a:avLst/>
          </a:prstGeom>
        </p:spPr>
      </p:pic>
    </p:spTree>
    <p:extLst>
      <p:ext uri="{BB962C8B-B14F-4D97-AF65-F5344CB8AC3E}">
        <p14:creationId xmlns:p14="http://schemas.microsoft.com/office/powerpoint/2010/main" val="3506503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2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68AA92F8-C3EB-4663-A67F-3BB2FBF50FA8}"/>
              </a:ext>
            </a:extLst>
          </p:cNvPr>
          <p:cNvSpPr>
            <a:spLocks noGrp="1"/>
          </p:cNvSpPr>
          <p:nvPr>
            <p:ph type="title"/>
          </p:nvPr>
        </p:nvSpPr>
        <p:spPr>
          <a:xfrm>
            <a:off x="378596" y="479531"/>
            <a:ext cx="5300284" cy="1311664"/>
          </a:xfrm>
        </p:spPr>
        <p:txBody>
          <a:bodyPr vert="horz" lIns="91440" tIns="45720" rIns="91440" bIns="45720" rtlCol="0" anchor="ctr">
            <a:normAutofit/>
          </a:bodyPr>
          <a:lstStyle/>
          <a:p>
            <a:r>
              <a:rPr lang="en-US" b="1" dirty="0">
                <a:solidFill>
                  <a:srgbClr val="000000"/>
                </a:solidFill>
                <a:latin typeface="Arial" panose="020B0604020202020204" pitchFamily="34" charset="0"/>
                <a:cs typeface="Arial" panose="020B0604020202020204" pitchFamily="34" charset="0"/>
              </a:rPr>
              <a:t>But there is much more to do!</a:t>
            </a:r>
          </a:p>
        </p:txBody>
      </p:sp>
      <p:sp>
        <p:nvSpPr>
          <p:cNvPr id="7" name="TextBox 6">
            <a:extLst>
              <a:ext uri="{FF2B5EF4-FFF2-40B4-BE49-F238E27FC236}">
                <a16:creationId xmlns:a16="http://schemas.microsoft.com/office/drawing/2014/main" id="{191D51DA-4549-4462-AE58-5C141C55C741}"/>
              </a:ext>
            </a:extLst>
          </p:cNvPr>
          <p:cNvSpPr txBox="1"/>
          <p:nvPr/>
        </p:nvSpPr>
        <p:spPr>
          <a:xfrm>
            <a:off x="8430994" y="5447211"/>
            <a:ext cx="2586446" cy="646331"/>
          </a:xfrm>
          <a:prstGeom prst="rect">
            <a:avLst/>
          </a:prstGeom>
          <a:noFill/>
        </p:spPr>
        <p:txBody>
          <a:bodyPr wrap="square" rtlCol="0">
            <a:spAutoFit/>
          </a:bodyPr>
          <a:lstStyle/>
          <a:p>
            <a:pPr algn="ctr"/>
            <a:r>
              <a:rPr lang="en-GB" sz="3600" b="1" i="1" dirty="0">
                <a:solidFill>
                  <a:schemeClr val="accent4">
                    <a:lumMod val="60000"/>
                    <a:lumOff val="40000"/>
                  </a:schemeClr>
                </a:solidFill>
                <a:latin typeface="Arial" panose="020B0604020202020204" pitchFamily="34" charset="0"/>
                <a:cs typeface="Arial" panose="020B0604020202020204" pitchFamily="34" charset="0"/>
              </a:rPr>
              <a:t>Interactive</a:t>
            </a:r>
          </a:p>
        </p:txBody>
      </p:sp>
      <p:sp>
        <p:nvSpPr>
          <p:cNvPr id="11" name="Rectangle 10">
            <a:extLst>
              <a:ext uri="{FF2B5EF4-FFF2-40B4-BE49-F238E27FC236}">
                <a16:creationId xmlns:a16="http://schemas.microsoft.com/office/drawing/2014/main" id="{7A77B715-8B77-4F55-8103-7664D7C3A4C5}"/>
              </a:ext>
            </a:extLst>
          </p:cNvPr>
          <p:cNvSpPr/>
          <p:nvPr/>
        </p:nvSpPr>
        <p:spPr>
          <a:xfrm>
            <a:off x="378596" y="1885928"/>
            <a:ext cx="5198883" cy="4243899"/>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itle 1">
            <a:extLst>
              <a:ext uri="{FF2B5EF4-FFF2-40B4-BE49-F238E27FC236}">
                <a16:creationId xmlns:a16="http://schemas.microsoft.com/office/drawing/2014/main" id="{DF7C32B3-B6E6-47E8-ABA0-6A9EBFC3009D}"/>
              </a:ext>
            </a:extLst>
          </p:cNvPr>
          <p:cNvSpPr txBox="1">
            <a:spLocks/>
          </p:cNvSpPr>
          <p:nvPr/>
        </p:nvSpPr>
        <p:spPr>
          <a:xfrm>
            <a:off x="563800" y="2113462"/>
            <a:ext cx="5013679" cy="378883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200" dirty="0">
                <a:solidFill>
                  <a:srgbClr val="000000"/>
                </a:solidFill>
                <a:latin typeface="+mn-lt"/>
                <a:ea typeface="+mn-ea"/>
                <a:cs typeface="+mn-cs"/>
              </a:rPr>
              <a:t>In 2018, 116 million children were vaccinated against diphtheria, tetanus and whooping cough </a:t>
            </a:r>
            <a:r>
              <a:rPr lang="en-GB" sz="3200" dirty="0">
                <a:solidFill>
                  <a:srgbClr val="000000"/>
                </a:solidFill>
                <a:latin typeface="+mn-lt"/>
                <a:ea typeface="+mn-ea"/>
                <a:cs typeface="+mn-cs"/>
              </a:rPr>
              <a:t>20 million children worldwide – more than 1 in 10 – missed out on this vaccine.</a:t>
            </a:r>
            <a:br>
              <a:rPr lang="en-US" sz="2000" dirty="0">
                <a:solidFill>
                  <a:srgbClr val="000000"/>
                </a:solidFill>
                <a:latin typeface="+mn-lt"/>
                <a:ea typeface="+mn-ea"/>
                <a:cs typeface="+mn-cs"/>
              </a:rPr>
            </a:br>
            <a:br>
              <a:rPr lang="en-US" sz="2000" dirty="0">
                <a:solidFill>
                  <a:srgbClr val="000000"/>
                </a:solidFill>
                <a:latin typeface="+mn-lt"/>
                <a:ea typeface="+mn-ea"/>
                <a:cs typeface="+mn-cs"/>
              </a:rPr>
            </a:br>
            <a:br>
              <a:rPr lang="en-US" sz="2000" b="1" dirty="0">
                <a:solidFill>
                  <a:srgbClr val="000000"/>
                </a:solidFill>
                <a:latin typeface="+mn-lt"/>
                <a:ea typeface="+mn-ea"/>
                <a:cs typeface="+mn-cs"/>
              </a:rPr>
            </a:br>
            <a:endParaRPr lang="en-US" sz="2000" dirty="0">
              <a:solidFill>
                <a:srgbClr val="000000"/>
              </a:solidFill>
              <a:latin typeface="+mn-lt"/>
              <a:ea typeface="+mn-ea"/>
              <a:cs typeface="+mn-cs"/>
            </a:endParaRPr>
          </a:p>
        </p:txBody>
      </p:sp>
      <p:pic>
        <p:nvPicPr>
          <p:cNvPr id="13" name="Content Placeholder 6">
            <a:hlinkClick r:id="rId4"/>
            <a:extLst>
              <a:ext uri="{FF2B5EF4-FFF2-40B4-BE49-F238E27FC236}">
                <a16:creationId xmlns:a16="http://schemas.microsoft.com/office/drawing/2014/main" id="{6E786AD8-FFC3-4885-BB4B-3A4602E2C950}"/>
              </a:ext>
            </a:extLst>
          </p:cNvPr>
          <p:cNvPicPr>
            <a:picLocks noChangeAspect="1"/>
          </p:cNvPicPr>
          <p:nvPr/>
        </p:nvPicPr>
        <p:blipFill rotWithShape="1">
          <a:blip r:embed="rId5">
            <a:alphaModFix/>
          </a:blip>
          <a:srcRect l="9648" r="20424"/>
          <a:stretch/>
        </p:blipFill>
        <p:spPr>
          <a:xfrm>
            <a:off x="5797848" y="0"/>
            <a:ext cx="6394152" cy="6857990"/>
          </a:xfrm>
          <a:prstGeom prst="rect">
            <a:avLst/>
          </a:prstGeom>
        </p:spPr>
      </p:pic>
      <p:pic>
        <p:nvPicPr>
          <p:cNvPr id="15" name="Picture 14">
            <a:extLst>
              <a:ext uri="{FF2B5EF4-FFF2-40B4-BE49-F238E27FC236}">
                <a16:creationId xmlns:a16="http://schemas.microsoft.com/office/drawing/2014/main" id="{EB0177A1-12A5-4C42-A405-1399BA3E6F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6758" y="6138690"/>
            <a:ext cx="2615628" cy="575552"/>
          </a:xfrm>
          <a:prstGeom prst="rect">
            <a:avLst/>
          </a:prstGeom>
        </p:spPr>
      </p:pic>
    </p:spTree>
    <p:extLst>
      <p:ext uri="{BB962C8B-B14F-4D97-AF65-F5344CB8AC3E}">
        <p14:creationId xmlns:p14="http://schemas.microsoft.com/office/powerpoint/2010/main" val="864661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1DE96-A90A-4231-8A30-314EBF5CA4D9}"/>
              </a:ext>
            </a:extLst>
          </p:cNvPr>
          <p:cNvSpPr>
            <a:spLocks noGrp="1"/>
          </p:cNvSpPr>
          <p:nvPr>
            <p:ph type="title"/>
          </p:nvPr>
        </p:nvSpPr>
        <p:spPr>
          <a:xfrm>
            <a:off x="211262" y="167037"/>
            <a:ext cx="10515600" cy="1325563"/>
          </a:xfrm>
        </p:spPr>
        <p:txBody>
          <a:bodyPr/>
          <a:lstStyle/>
          <a:p>
            <a:pPr algn="ctr"/>
            <a:r>
              <a:rPr lang="en-GB" b="1" dirty="0">
                <a:latin typeface="Arial" panose="020B0604020202020204" pitchFamily="34" charset="0"/>
                <a:cs typeface="Arial" panose="020B0604020202020204" pitchFamily="34" charset="0"/>
              </a:rPr>
              <a:t>How your school can get involved?</a:t>
            </a:r>
          </a:p>
        </p:txBody>
      </p:sp>
      <p:pic>
        <p:nvPicPr>
          <p:cNvPr id="7" name="Picture 6">
            <a:extLst>
              <a:ext uri="{FF2B5EF4-FFF2-40B4-BE49-F238E27FC236}">
                <a16:creationId xmlns:a16="http://schemas.microsoft.com/office/drawing/2014/main" id="{27629141-89A5-4A23-B15A-4834A7A4B7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9048" y="6093102"/>
            <a:ext cx="2615628" cy="575552"/>
          </a:xfrm>
          <a:prstGeom prst="rect">
            <a:avLst/>
          </a:prstGeom>
        </p:spPr>
      </p:pic>
      <p:sp>
        <p:nvSpPr>
          <p:cNvPr id="11" name="Rectangle 10">
            <a:extLst>
              <a:ext uri="{FF2B5EF4-FFF2-40B4-BE49-F238E27FC236}">
                <a16:creationId xmlns:a16="http://schemas.microsoft.com/office/drawing/2014/main" id="{00AFB9B9-C42A-429E-8555-879EBE915168}"/>
              </a:ext>
            </a:extLst>
          </p:cNvPr>
          <p:cNvSpPr/>
          <p:nvPr/>
        </p:nvSpPr>
        <p:spPr>
          <a:xfrm>
            <a:off x="748051" y="1442230"/>
            <a:ext cx="6157139" cy="461947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50F8883C-BDE6-42E9-8794-60466DCFA1BC}"/>
              </a:ext>
            </a:extLst>
          </p:cNvPr>
          <p:cNvSpPr txBox="1"/>
          <p:nvPr/>
        </p:nvSpPr>
        <p:spPr>
          <a:xfrm>
            <a:off x="1026705" y="3236242"/>
            <a:ext cx="5599829" cy="2062103"/>
          </a:xfrm>
          <a:prstGeom prst="rect">
            <a:avLst/>
          </a:prstGeom>
          <a:noFill/>
        </p:spPr>
        <p:txBody>
          <a:bodyPr wrap="square" rtlCol="0">
            <a:spAutoFit/>
          </a:bodyPr>
          <a:lstStyle/>
          <a:p>
            <a:r>
              <a:rPr lang="en-GB" sz="3200" dirty="0"/>
              <a:t>Sign up to Unicef UK’s </a:t>
            </a:r>
            <a:r>
              <a:rPr lang="en-GB" sz="3200" b="1" dirty="0"/>
              <a:t>OutRight</a:t>
            </a:r>
            <a:r>
              <a:rPr lang="en-GB" sz="3200" dirty="0"/>
              <a:t> Campaign - speak out on children’s rights and celebrate thirty years of the Convention.</a:t>
            </a:r>
          </a:p>
        </p:txBody>
      </p:sp>
      <p:sp>
        <p:nvSpPr>
          <p:cNvPr id="13" name="TextBox 12">
            <a:extLst>
              <a:ext uri="{FF2B5EF4-FFF2-40B4-BE49-F238E27FC236}">
                <a16:creationId xmlns:a16="http://schemas.microsoft.com/office/drawing/2014/main" id="{AF97AC69-812C-443B-9AF4-6167D81B1AC2}"/>
              </a:ext>
            </a:extLst>
          </p:cNvPr>
          <p:cNvSpPr txBox="1"/>
          <p:nvPr/>
        </p:nvSpPr>
        <p:spPr>
          <a:xfrm>
            <a:off x="994935" y="1693764"/>
            <a:ext cx="5910255" cy="224381"/>
          </a:xfrm>
          <a:prstGeom prst="rect">
            <a:avLst/>
          </a:prstGeom>
          <a:noFill/>
        </p:spPr>
        <p:txBody>
          <a:bodyPr wrap="square" rtlCol="0">
            <a:noAutofit/>
          </a:bodyPr>
          <a:lstStyle/>
          <a:p>
            <a:r>
              <a:rPr lang="en-GB" sz="3200" dirty="0"/>
              <a:t>Celebrate World Children’s Day on November 20th!</a:t>
            </a:r>
          </a:p>
        </p:txBody>
      </p:sp>
      <p:pic>
        <p:nvPicPr>
          <p:cNvPr id="9" name="Picture 8" descr="A person holding a sign&#10;&#10;Description automatically generated">
            <a:extLst>
              <a:ext uri="{FF2B5EF4-FFF2-40B4-BE49-F238E27FC236}">
                <a16:creationId xmlns:a16="http://schemas.microsoft.com/office/drawing/2014/main" id="{DF7925A7-2B5A-4FD4-8A45-A9D6E0DBF26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52074" y="1492600"/>
            <a:ext cx="4806954" cy="3204636"/>
          </a:xfrm>
          <a:prstGeom prst="rect">
            <a:avLst/>
          </a:prstGeom>
        </p:spPr>
      </p:pic>
    </p:spTree>
    <p:extLst>
      <p:ext uri="{BB962C8B-B14F-4D97-AF65-F5344CB8AC3E}">
        <p14:creationId xmlns:p14="http://schemas.microsoft.com/office/powerpoint/2010/main" val="17769428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392</TotalTime>
  <Words>588</Words>
  <Application>Microsoft Office PowerPoint</Application>
  <PresentationFormat>Widescreen</PresentationFormat>
  <Paragraphs>69</Paragraphs>
  <Slides>10</Slides>
  <Notes>9</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Wingdings</vt:lpstr>
      <vt:lpstr>Office Theme</vt:lpstr>
      <vt:lpstr>PowerPoint Presentation</vt:lpstr>
      <vt:lpstr>PowerPoint Presentation</vt:lpstr>
      <vt:lpstr>How many articles   are in the Convention?</vt:lpstr>
      <vt:lpstr>ARTICLE 24</vt:lpstr>
      <vt:lpstr>PowerPoint Presentation</vt:lpstr>
      <vt:lpstr>Vaccines help to save lives!</vt:lpstr>
      <vt:lpstr>It can be easy to take vaccines for granted</vt:lpstr>
      <vt:lpstr>But there is much more to do!</vt:lpstr>
      <vt:lpstr>How your school can get involved?</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Harris</dc:creator>
  <cp:lastModifiedBy>Samantha Bradey</cp:lastModifiedBy>
  <cp:revision>30</cp:revision>
  <dcterms:created xsi:type="dcterms:W3CDTF">2019-09-23T16:10:21Z</dcterms:created>
  <dcterms:modified xsi:type="dcterms:W3CDTF">2019-11-12T11:19:44Z</dcterms:modified>
</cp:coreProperties>
</file>