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7" d="100"/>
          <a:sy n="67" d="100"/>
        </p:scale>
        <p:origin x="480" y="5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5/1/2020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Animata</a:t>
            </a:r>
            <a:r>
              <a:rPr lang="en-GB" dirty="0"/>
              <a:t> and her husband </a:t>
            </a:r>
            <a:r>
              <a:rPr lang="en-GB" dirty="0" err="1"/>
              <a:t>Abdoulle</a:t>
            </a:r>
            <a:r>
              <a:rPr lang="en-GB" dirty="0"/>
              <a:t>, with their </a:t>
            </a:r>
            <a:r>
              <a:rPr lang="en-GB" dirty="0" err="1"/>
              <a:t>newborn</a:t>
            </a:r>
            <a:r>
              <a:rPr lang="en-GB" dirty="0"/>
              <a:t> baby in a health </a:t>
            </a:r>
            <a:r>
              <a:rPr lang="en-GB" dirty="0" err="1"/>
              <a:t>center</a:t>
            </a:r>
            <a:r>
              <a:rPr lang="en-GB" dirty="0"/>
              <a:t> in Côte d'Ivoire.</a:t>
            </a:r>
          </a:p>
          <a:p>
            <a:endParaRPr lang="en-GB" dirty="0"/>
          </a:p>
          <a:p>
            <a:r>
              <a:rPr lang="en-GB" dirty="0" err="1"/>
              <a:t>Animata</a:t>
            </a:r>
            <a:r>
              <a:rPr lang="en-GB" dirty="0"/>
              <a:t> gave birth to her first child today, and </a:t>
            </a:r>
            <a:r>
              <a:rPr lang="en-GB" dirty="0" err="1"/>
              <a:t>Abdoulle</a:t>
            </a:r>
            <a:r>
              <a:rPr lang="en-GB" dirty="0"/>
              <a:t> arranged with the nurse the paperwork for the birth registration of the baby.</a:t>
            </a:r>
          </a:p>
          <a:p>
            <a:endParaRPr lang="en-GB" dirty="0"/>
          </a:p>
          <a:p>
            <a:r>
              <a:rPr lang="en-GB" dirty="0"/>
              <a:t>"Every individual has the right to an identity and we are aware of how important this is for the future of our child." says the father.</a:t>
            </a: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01/05/2020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01/05/2020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01/05/2020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person, man, holding, sitting&#10;&#10;Description automatically generated">
            <a:extLst>
              <a:ext uri="{FF2B5EF4-FFF2-40B4-BE49-F238E27FC236}">
                <a16:creationId xmlns:a16="http://schemas.microsoft.com/office/drawing/2014/main" id="{C3DB521E-176C-4484-9A61-2BA27063BE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0E9EC10-B91C-4EBA-8553-76B5045A0E4C}"/>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01/05/2020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01/05/2020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xml"/><Relationship Id="rId7" Type="http://schemas.openxmlformats.org/officeDocument/2006/relationships/image" Target="../media/image50.png"/><Relationship Id="rId2" Type="http://schemas.openxmlformats.org/officeDocument/2006/relationships/slideLayout" Target="../slideLayouts/slideLayout21.xml"/><Relationship Id="rId1" Type="http://schemas.openxmlformats.org/officeDocument/2006/relationships/video" Target="https://www.youtube.com/embed/4PMCq4vzDCA?feature=oembed" TargetMode="External"/><Relationship Id="rId6" Type="http://schemas.openxmlformats.org/officeDocument/2006/relationships/image" Target="../media/image49.jpeg"/><Relationship Id="rId5" Type="http://schemas.openxmlformats.org/officeDocument/2006/relationships/hyperlink" Target="https://www.bbc.co.uk/programmes/b007t575" TargetMode="External"/><Relationship Id="rId4" Type="http://schemas.openxmlformats.org/officeDocument/2006/relationships/hyperlink" Target="https://www.youtube.com/watch?v=4PMCq4vzDCA" TargetMode="External"/><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kx3naBVvA3c"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youtube.com/watch?v=uu2k829FSBU" TargetMode="External"/><Relationship Id="rId7"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video" Target="https://www.youtube.com/embed/uu2k829FSBU?feature=oembed"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Dejongh</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2" name="Rectangle 11">
            <a:extLst>
              <a:ext uri="{FF2B5EF4-FFF2-40B4-BE49-F238E27FC236}">
                <a16:creationId xmlns:a16="http://schemas.microsoft.com/office/drawing/2014/main" id="{AE4690F2-1C5D-4D26-BF51-65DD63E35F64}"/>
              </a:ext>
            </a:extLst>
          </p:cNvPr>
          <p:cNvSpPr/>
          <p:nvPr/>
        </p:nvSpPr>
        <p:spPr>
          <a:xfrm>
            <a:off x="5162551" y="798525"/>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Watch </a:t>
            </a:r>
            <a:r>
              <a:rPr lang="en-GB" dirty="0">
                <a:solidFill>
                  <a:srgbClr val="00AEEF"/>
                </a:solidFill>
                <a:latin typeface="Arial" panose="020B0604020202020204" pitchFamily="34" charset="0"/>
                <a:cs typeface="Arial" panose="020B0604020202020204" pitchFamily="34" charset="0"/>
                <a:hlinkClick r:id="rId4"/>
              </a:rPr>
              <a:t>this short video</a:t>
            </a:r>
            <a:r>
              <a:rPr lang="en-GB" dirty="0">
                <a:solidFill>
                  <a:srgbClr val="00AEEF"/>
                </a:solidFill>
                <a:latin typeface="Arial" panose="020B0604020202020204" pitchFamily="34" charset="0"/>
                <a:cs typeface="Arial" panose="020B0604020202020204" pitchFamily="34" charset="0"/>
              </a:rPr>
              <a:t> from UNICEF to find out why it’s so important that a child’s birth is registered. Did anything surprise you? Did you spot how many children in the world are not registered?</a:t>
            </a:r>
          </a:p>
        </p:txBody>
      </p:sp>
      <p:sp>
        <p:nvSpPr>
          <p:cNvPr id="13" name="Rectangle 12">
            <a:extLst>
              <a:ext uri="{FF2B5EF4-FFF2-40B4-BE49-F238E27FC236}">
                <a16:creationId xmlns:a16="http://schemas.microsoft.com/office/drawing/2014/main" id="{4F46B971-C2E4-4B34-9189-25B96AC1E37A}"/>
              </a:ext>
            </a:extLst>
          </p:cNvPr>
          <p:cNvSpPr/>
          <p:nvPr/>
        </p:nvSpPr>
        <p:spPr>
          <a:xfrm>
            <a:off x="1008153" y="1677814"/>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a poster or a PowerPoint presentation to explain the different ways your nationality celebrates its identity. Warning: Watch out for stereotypes!!</a:t>
            </a:r>
          </a:p>
        </p:txBody>
      </p:sp>
      <p:sp>
        <p:nvSpPr>
          <p:cNvPr id="15" name="Rectangle 14">
            <a:extLst>
              <a:ext uri="{FF2B5EF4-FFF2-40B4-BE49-F238E27FC236}">
                <a16:creationId xmlns:a16="http://schemas.microsoft.com/office/drawing/2014/main" id="{1E5FAE3A-22F0-4254-8CF1-C2B436B5D88F}"/>
              </a:ext>
            </a:extLst>
          </p:cNvPr>
          <p:cNvSpPr/>
          <p:nvPr/>
        </p:nvSpPr>
        <p:spPr>
          <a:xfrm>
            <a:off x="2122816" y="4447655"/>
            <a:ext cx="3371850" cy="22288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Create something to represent your identity, such as the things you like, you as a person, what you enjoy and where you are from. It could be a song, a logo, a piece of art or dance… express yourself!</a:t>
            </a:r>
          </a:p>
        </p:txBody>
      </p:sp>
      <p:sp>
        <p:nvSpPr>
          <p:cNvPr id="17" name="Rectangle 16">
            <a:extLst>
              <a:ext uri="{FF2B5EF4-FFF2-40B4-BE49-F238E27FC236}">
                <a16:creationId xmlns:a16="http://schemas.microsoft.com/office/drawing/2014/main" id="{F151A9AA-2101-4C68-98BC-775138E45214}"/>
              </a:ext>
            </a:extLst>
          </p:cNvPr>
          <p:cNvSpPr/>
          <p:nvPr/>
        </p:nvSpPr>
        <p:spPr>
          <a:xfrm>
            <a:off x="6277214" y="3977643"/>
            <a:ext cx="4495799" cy="26904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Arial" panose="020B0604020202020204" pitchFamily="34" charset="0"/>
                <a:cs typeface="Arial" panose="020B0604020202020204" pitchFamily="34" charset="0"/>
              </a:rPr>
              <a:t>Have you ever watched the BBC programme </a:t>
            </a:r>
            <a:r>
              <a:rPr lang="en-US" u="sng" dirty="0">
                <a:solidFill>
                  <a:srgbClr val="00B0F0"/>
                </a:solidFill>
                <a:latin typeface="Arial" panose="020B0604020202020204" pitchFamily="34" charset="0"/>
                <a:cs typeface="Arial" panose="020B0604020202020204" pitchFamily="34" charset="0"/>
                <a:hlinkClick r:id="rId5"/>
              </a:rPr>
              <a:t>‘Who do you think you are?’</a:t>
            </a:r>
            <a:r>
              <a:rPr lang="en-US" dirty="0">
                <a:solidFill>
                  <a:srgbClr val="00B0F0"/>
                </a:solidFill>
                <a:latin typeface="Arial" panose="020B0604020202020204" pitchFamily="34" charset="0"/>
                <a:cs typeface="Arial" panose="020B0604020202020204" pitchFamily="34" charset="0"/>
                <a:hlinkClick r:id="rId5"/>
              </a:rPr>
              <a:t> </a:t>
            </a:r>
            <a:r>
              <a:rPr lang="en-US" dirty="0">
                <a:solidFill>
                  <a:srgbClr val="00B0F0"/>
                </a:solidFill>
                <a:latin typeface="Arial" panose="020B0604020202020204" pitchFamily="34" charset="0"/>
                <a:cs typeface="Arial" panose="020B0604020202020204" pitchFamily="34" charset="0"/>
              </a:rPr>
              <a:t>It’s a documentary series where celebrities investigate their family history. They usually discover relatives with very surprising life stories, and this is often quite moving. Phone some relatives and write up some of your family stories.</a:t>
            </a:r>
            <a:endParaRPr lang="en-GB" sz="1400" dirty="0">
              <a:solidFill>
                <a:srgbClr val="00B0F0"/>
              </a:solidFill>
              <a:latin typeface="Arial" panose="020B0604020202020204" pitchFamily="34" charset="0"/>
              <a:cs typeface="Arial" panose="020B0604020202020204" pitchFamily="34" charset="0"/>
            </a:endParaRPr>
          </a:p>
        </p:txBody>
      </p:sp>
      <p:pic>
        <p:nvPicPr>
          <p:cNvPr id="4" name="Online Media 3" title="No birth registration, no rights">
            <a:hlinkClick r:id="" action="ppaction://media"/>
            <a:extLst>
              <a:ext uri="{FF2B5EF4-FFF2-40B4-BE49-F238E27FC236}">
                <a16:creationId xmlns:a16="http://schemas.microsoft.com/office/drawing/2014/main" id="{C2EC8489-44DE-4C95-B9A7-E2CC425EDAFB}"/>
              </a:ext>
            </a:extLst>
          </p:cNvPr>
          <p:cNvPicPr>
            <a:picLocks noRot="1" noChangeAspect="1"/>
          </p:cNvPicPr>
          <p:nvPr>
            <a:videoFile r:link="rId1"/>
          </p:nvPr>
        </p:nvPicPr>
        <p:blipFill>
          <a:blip r:embed="rId6"/>
          <a:stretch>
            <a:fillRect/>
          </a:stretch>
        </p:blipFill>
        <p:spPr>
          <a:xfrm>
            <a:off x="8746946" y="321083"/>
            <a:ext cx="3306918" cy="1860142"/>
          </a:xfrm>
          <a:prstGeom prst="rect">
            <a:avLst/>
          </a:prstGeom>
        </p:spPr>
      </p:pic>
      <p:pic>
        <p:nvPicPr>
          <p:cNvPr id="21" name="Picture 20" descr="A black sign with white text&#10;&#10;Description automatically generated">
            <a:extLst>
              <a:ext uri="{FF2B5EF4-FFF2-40B4-BE49-F238E27FC236}">
                <a16:creationId xmlns:a16="http://schemas.microsoft.com/office/drawing/2014/main" id="{15144AAC-AE42-4E93-BD91-4A01F797CE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5660" y="2549789"/>
            <a:ext cx="2211554" cy="2211554"/>
          </a:xfrm>
          <a:prstGeom prst="rect">
            <a:avLst/>
          </a:prstGeom>
        </p:spPr>
      </p:pic>
      <p:pic>
        <p:nvPicPr>
          <p:cNvPr id="24" name="Picture 23" descr="A close up of a logo&#10;&#10;Description automatically generated">
            <a:extLst>
              <a:ext uri="{FF2B5EF4-FFF2-40B4-BE49-F238E27FC236}">
                <a16:creationId xmlns:a16="http://schemas.microsoft.com/office/drawing/2014/main" id="{5AFF9D5A-390E-4119-BB30-C2E8247121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79574" y="2408169"/>
            <a:ext cx="2041662" cy="2041662"/>
          </a:xfrm>
          <a:prstGeom prst="rect">
            <a:avLst/>
          </a:prstGeom>
        </p:spPr>
      </p:pic>
      <p:pic>
        <p:nvPicPr>
          <p:cNvPr id="9" name="Picture 8" descr="A picture containing flower&#10;&#10;Description automatically generated">
            <a:extLst>
              <a:ext uri="{FF2B5EF4-FFF2-40B4-BE49-F238E27FC236}">
                <a16:creationId xmlns:a16="http://schemas.microsoft.com/office/drawing/2014/main" id="{B7F9F923-2281-4EAC-AAF9-2788422C27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844" y="3286125"/>
            <a:ext cx="2989747" cy="2988904"/>
          </a:xfrm>
          <a:prstGeom prst="rect">
            <a:avLst/>
          </a:prstGeom>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Try to spend a few minutes thinking about these questions</a:t>
            </a:r>
          </a:p>
          <a:p>
            <a:r>
              <a:rPr lang="en-GB" sz="3800" dirty="0"/>
              <a:t>Spend a few moments being quiet and still.. think about who you are, your name, your nationality, the people who care for you.</a:t>
            </a:r>
          </a:p>
          <a:p>
            <a:r>
              <a:rPr lang="en-GB" sz="3800" dirty="0"/>
              <a:t>Do you always show respect for the right to a name and nationality in your life at home or school?</a:t>
            </a:r>
          </a:p>
          <a:p>
            <a:r>
              <a:rPr lang="en-GB" sz="3800" dirty="0"/>
              <a:t>How does your school protect this right?</a:t>
            </a:r>
          </a:p>
          <a:p>
            <a:r>
              <a:rPr lang="en-GB" sz="3800" dirty="0"/>
              <a:t>What could you do today to show respect for this right? </a:t>
            </a:r>
          </a:p>
          <a:p>
            <a:r>
              <a:rPr lang="en-GB" sz="3800" dirty="0"/>
              <a:t>Why is this right important to you? How does it help you?</a:t>
            </a:r>
          </a:p>
          <a:p>
            <a:pPr marL="0" indent="0">
              <a:buNone/>
            </a:pPr>
            <a:r>
              <a:rPr lang="en-GB" sz="3400" b="1" dirty="0"/>
              <a:t>Write down your thoughts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5" name="Picture 4" descr="Iselle, with her little girl, in the PMI health center in the Northwest of Côte d'Ivoire. Today she came to the hospital to get her baby vaccinated and registered. Jiselle his happy that the birth registration can be done in the hospital in the mean time her baby is vaccinated.">
            <a:extLst>
              <a:ext uri="{FF2B5EF4-FFF2-40B4-BE49-F238E27FC236}">
                <a16:creationId xmlns:a16="http://schemas.microsoft.com/office/drawing/2014/main" id="{5E14EC74-C79C-468F-A947-F610EB94E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286" y="1735202"/>
            <a:ext cx="4698111" cy="3132074"/>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r>
              <a:rPr lang="en-GB" sz="2000" dirty="0"/>
              <a:t>Are there other articles from the CRC that relate to name and nationality– can you explain?</a:t>
            </a:r>
          </a:p>
          <a:p>
            <a:r>
              <a:rPr lang="en-GB" sz="2000" dirty="0"/>
              <a:t>Rights are universal – all children have rights regardless of nationality. Do all children of all nationalities get to enjoy their rights in every country? If not, why not? </a:t>
            </a:r>
          </a:p>
          <a:p>
            <a:pPr marL="0" indent="0">
              <a:buNone/>
            </a:pPr>
            <a:endParaRPr lang="en-GB" sz="2000" dirty="0"/>
          </a:p>
          <a:p>
            <a:pPr marL="0" indent="0">
              <a:buNone/>
            </a:pPr>
            <a:r>
              <a:rPr lang="en-GB" sz="2000" dirty="0"/>
              <a:t>You can find a summary of the whole Convention </a:t>
            </a:r>
            <a:r>
              <a:rPr lang="en-GB" sz="2000" dirty="0">
                <a:hlinkClick r:id="rId2"/>
              </a:rPr>
              <a:t>here</a:t>
            </a:r>
            <a:endParaRPr lang="en-GB" sz="20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475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GB" sz="3400" dirty="0"/>
              <a:t>Slide 5 What do you need to have your name and nationality respected – the question</a:t>
            </a:r>
          </a:p>
          <a:p>
            <a:r>
              <a:rPr lang="en-GB" sz="3400" dirty="0"/>
              <a:t>Slide 6 W hat do you need to have your name and nationality respected – the answers</a:t>
            </a:r>
            <a:endParaRPr lang="en-US" sz="3400" dirty="0"/>
          </a:p>
          <a:p>
            <a:r>
              <a:rPr lang="en-US" sz="3400" dirty="0">
                <a:latin typeface="Arial"/>
                <a:cs typeface="Arial"/>
              </a:rPr>
              <a:t>Slide 7 and 8 Primary activities</a:t>
            </a:r>
          </a:p>
          <a:p>
            <a:r>
              <a:rPr lang="en-US" sz="3400" dirty="0">
                <a:latin typeface="Arial"/>
                <a:cs typeface="Arial"/>
              </a:rPr>
              <a:t>Slide 9 and 10 Secondary activities</a:t>
            </a:r>
          </a:p>
          <a:p>
            <a:r>
              <a:rPr lang="en-US" sz="3400" dirty="0">
                <a:latin typeface="Arial"/>
                <a:cs typeface="Arial"/>
              </a:rPr>
              <a:t>Slide 11 Reflection</a:t>
            </a:r>
          </a:p>
          <a:p>
            <a:r>
              <a:rPr lang="en-US" sz="3400" dirty="0">
                <a:latin typeface="Arial"/>
                <a:cs typeface="Arial"/>
              </a:rPr>
              <a:t>Slide 12 Extension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249060"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Sokhin</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Wikimedia commons</a:t>
            </a:r>
          </a:p>
          <a:p>
            <a:r>
              <a:rPr lang="en-GB" sz="900" dirty="0">
                <a:latin typeface="Arial" panose="020B0604020202020204" pitchFamily="34" charset="0"/>
                <a:cs typeface="Arial" panose="020B0604020202020204" pitchFamily="34" charset="0"/>
              </a:rPr>
              <a:t>Wikimedia commons</a:t>
            </a:r>
          </a:p>
          <a:p>
            <a:endParaRPr lang="en-GB" sz="900" dirty="0">
              <a:latin typeface="Arial" panose="020B0604020202020204" pitchFamily="34" charset="0"/>
              <a:cs typeface="Arial" panose="020B0604020202020204" pitchFamily="34" charset="0"/>
            </a:endParaRPr>
          </a:p>
        </p:txBody>
      </p:sp>
      <p:pic>
        <p:nvPicPr>
          <p:cNvPr id="5" name="Picture 4" descr="Children posing with Tuvalu flag in Funafuti, the capital of Tuvalu.">
            <a:extLst>
              <a:ext uri="{FF2B5EF4-FFF2-40B4-BE49-F238E27FC236}">
                <a16:creationId xmlns:a16="http://schemas.microsoft.com/office/drawing/2014/main" id="{98194621-1C33-4572-A0C3-70D64969D2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419" y="2904838"/>
            <a:ext cx="3458276" cy="2305517"/>
          </a:xfrm>
          <a:prstGeom prst="rect">
            <a:avLst/>
          </a:prstGeom>
        </p:spPr>
      </p:pic>
      <p:pic>
        <p:nvPicPr>
          <p:cNvPr id="9" name="Picture 8" descr="A passport.">
            <a:extLst>
              <a:ext uri="{FF2B5EF4-FFF2-40B4-BE49-F238E27FC236}">
                <a16:creationId xmlns:a16="http://schemas.microsoft.com/office/drawing/2014/main" id="{6F8D75E0-919B-4894-90F0-3996049A1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4833" y="2904838"/>
            <a:ext cx="3458881" cy="2305517"/>
          </a:xfrm>
          <a:prstGeom prst="rect">
            <a:avLst/>
          </a:prstGeom>
        </p:spPr>
      </p:pic>
      <p:pic>
        <p:nvPicPr>
          <p:cNvPr id="13" name="Picture 12" descr="A birthday cake&#10;&#10;Description automatically generated">
            <a:extLst>
              <a:ext uri="{FF2B5EF4-FFF2-40B4-BE49-F238E27FC236}">
                <a16:creationId xmlns:a16="http://schemas.microsoft.com/office/drawing/2014/main" id="{C88B2923-BCD8-4725-B876-5560F22BF2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3852" y="2904839"/>
            <a:ext cx="3056173" cy="228703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7</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92500" lnSpcReduction="20000"/>
          </a:bodyPr>
          <a:lstStyle/>
          <a:p>
            <a:pPr marL="0" indent="0">
              <a:buNone/>
            </a:pPr>
            <a:r>
              <a:rPr lang="en-GB" dirty="0"/>
              <a:t>Article 7 – birth registration, name, nationality, care</a:t>
            </a:r>
          </a:p>
          <a:p>
            <a:pPr marL="0" indent="0">
              <a:buNone/>
            </a:pPr>
            <a:endParaRPr lang="en-GB" dirty="0"/>
          </a:p>
          <a:p>
            <a:pPr marL="0" indent="0">
              <a:buNone/>
            </a:pPr>
            <a:r>
              <a:rPr lang="en-GB" dirty="0"/>
              <a:t>Every child has the right to be registered at birth, to have a name and nationality, and, as far as possible, to know and be cared for by their parents.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Jenny introduces Article 7</a:t>
            </a:r>
          </a:p>
          <a:p>
            <a:pPr marL="0" indent="0">
              <a:buNone/>
            </a:pPr>
            <a:endParaRPr lang="en-GB" dirty="0"/>
          </a:p>
        </p:txBody>
      </p:sp>
      <p:pic>
        <p:nvPicPr>
          <p:cNvPr id="7" name="Graphic 6">
            <a:extLst>
              <a:ext uri="{FF2B5EF4-FFF2-40B4-BE49-F238E27FC236}">
                <a16:creationId xmlns:a16="http://schemas.microsoft.com/office/drawing/2014/main" id="{C08FBF96-493B-4063-BAA8-9D8FDC985D8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9719" y="166032"/>
            <a:ext cx="1343025" cy="1790700"/>
          </a:xfrm>
          <a:prstGeom prst="rect">
            <a:avLst/>
          </a:prstGeom>
        </p:spPr>
      </p:pic>
      <p:pic>
        <p:nvPicPr>
          <p:cNvPr id="5" name="Jenny Intro Video 240420">
            <a:hlinkClick r:id="" action="ppaction://media"/>
            <a:extLst>
              <a:ext uri="{FF2B5EF4-FFF2-40B4-BE49-F238E27FC236}">
                <a16:creationId xmlns:a16="http://schemas.microsoft.com/office/drawing/2014/main" id="{AC13FBE3-F7ED-481A-8BB0-DA37F6A420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5686" y="2145947"/>
            <a:ext cx="6005886" cy="3378311"/>
          </a:xfrm>
          <a:prstGeom prst="rect">
            <a:avLst/>
          </a:prstGeom>
        </p:spPr>
      </p:pic>
      <p:sp>
        <p:nvSpPr>
          <p:cNvPr id="6" name="TextBox 5">
            <a:extLst>
              <a:ext uri="{FF2B5EF4-FFF2-40B4-BE49-F238E27FC236}">
                <a16:creationId xmlns:a16="http://schemas.microsoft.com/office/drawing/2014/main" id="{3D815587-F05E-45F9-9BBA-F0FFD95EE988}"/>
              </a:ext>
            </a:extLst>
          </p:cNvPr>
          <p:cNvSpPr txBox="1"/>
          <p:nvPr/>
        </p:nvSpPr>
        <p:spPr>
          <a:xfrm>
            <a:off x="465686" y="5756603"/>
            <a:ext cx="60058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147977" y="3412064"/>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94257" y="412389"/>
            <a:ext cx="13753946" cy="877104"/>
          </a:xfrm>
        </p:spPr>
        <p:txBody>
          <a:bodyPr>
            <a:normAutofit fontScale="90000"/>
          </a:bodyPr>
          <a:lstStyle/>
          <a:p>
            <a:r>
              <a:rPr lang="en-GB" dirty="0"/>
              <a:t>How can your name </a:t>
            </a:r>
            <a:r>
              <a:rPr lang="en-GB"/>
              <a:t>&amp; nationality be </a:t>
            </a:r>
            <a:br>
              <a:rPr lang="en-GB" dirty="0"/>
            </a:br>
            <a:r>
              <a:rPr lang="en-GB" dirty="0"/>
              <a:t>respected?</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605389" y="2287333"/>
            <a:ext cx="3212141" cy="2450811"/>
          </a:xfrm>
          <a:prstGeom prst="rect">
            <a:avLst/>
          </a:prstGeom>
        </p:spPr>
        <p:txBody>
          <a:bodyPr vert="horz" lIns="91440" tIns="180000" rIns="91440" bIns="45720" rtlCol="0">
            <a:normAutofit fontScale="775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have your name and nationality respected?</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By being called your preferred name (shortened or in full)</a:t>
            </a:r>
          </a:p>
          <a:p>
            <a:r>
              <a:rPr lang="en-GB" dirty="0">
                <a:latin typeface="Arial" panose="020B0604020202020204" pitchFamily="34" charset="0"/>
                <a:cs typeface="Arial" panose="020B0604020202020204" pitchFamily="34" charset="0"/>
              </a:rPr>
              <a:t>Your name being pronounced properly and spelt correctly</a:t>
            </a:r>
          </a:p>
          <a:p>
            <a:r>
              <a:rPr lang="en-GB" dirty="0">
                <a:latin typeface="Arial" panose="020B0604020202020204" pitchFamily="34" charset="0"/>
                <a:cs typeface="Arial" panose="020B0604020202020204" pitchFamily="34" charset="0"/>
              </a:rPr>
              <a:t>A birth certificate </a:t>
            </a:r>
          </a:p>
          <a:p>
            <a:r>
              <a:rPr lang="en-GB" dirty="0">
                <a:latin typeface="Arial" panose="020B0604020202020204" pitchFamily="34" charset="0"/>
                <a:cs typeface="Arial" panose="020B0604020202020204" pitchFamily="34" charset="0"/>
              </a:rPr>
              <a:t>A passport (if you need to travel out of the UK)</a:t>
            </a:r>
          </a:p>
          <a:p>
            <a:pPr lvl="0"/>
            <a:r>
              <a:rPr lang="en-GB" dirty="0">
                <a:latin typeface="Arial" panose="020B0604020202020204" pitchFamily="34" charset="0"/>
                <a:cs typeface="Arial" panose="020B0604020202020204" pitchFamily="34" charset="0"/>
              </a:rPr>
              <a:t>You are encouraged to be proud of your name and nationality.</a:t>
            </a:r>
          </a:p>
          <a:p>
            <a:pPr lvl="0"/>
            <a:r>
              <a:rPr lang="en-GB" dirty="0">
                <a:latin typeface="Arial" panose="020B0604020202020204" pitchFamily="34" charset="0"/>
                <a:cs typeface="Arial" panose="020B0604020202020204" pitchFamily="34" charset="0"/>
              </a:rPr>
              <a:t>You get a chance to celebrate your national identity perhaps with a special day, food or music.</a:t>
            </a:r>
          </a:p>
          <a:p>
            <a:r>
              <a:rPr lang="en-GB" dirty="0">
                <a:latin typeface="Arial" panose="020B0604020202020204" pitchFamily="34" charset="0"/>
                <a:cs typeface="Arial" panose="020B0604020202020204" pitchFamily="34" charset="0"/>
              </a:rPr>
              <a:t>To know and be cared for by your parents - </a:t>
            </a:r>
            <a:r>
              <a:rPr lang="en-GB"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t might be two parents, or it might be one parent, or someone else in your family, like a grandparent or an aunt or uncle o</a:t>
            </a:r>
            <a:r>
              <a:rPr lang="en-GB" dirty="0">
                <a:latin typeface="Arial" panose="020B0604020202020204" pitchFamily="34" charset="0"/>
                <a:cs typeface="Arial" panose="020B0604020202020204" pitchFamily="34" charset="0"/>
              </a:rPr>
              <a:t>r maybe a carer, an adult who children live with, and are looked after by</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8" name="Flowchart: Connector 17">
            <a:extLst>
              <a:ext uri="{FF2B5EF4-FFF2-40B4-BE49-F238E27FC236}">
                <a16:creationId xmlns:a16="http://schemas.microsoft.com/office/drawing/2014/main" id="{025D9A2E-3842-4018-BC60-D58F0221D696}"/>
              </a:ext>
            </a:extLst>
          </p:cNvPr>
          <p:cNvSpPr/>
          <p:nvPr/>
        </p:nvSpPr>
        <p:spPr>
          <a:xfrm>
            <a:off x="9624608" y="261444"/>
            <a:ext cx="2285373" cy="235673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F0"/>
                </a:solidFill>
                <a:latin typeface="Arial" panose="020B0604020202020204" pitchFamily="34" charset="0"/>
                <a:cs typeface="Arial" panose="020B0604020202020204" pitchFamily="34" charset="0"/>
              </a:rPr>
              <a:t>Read </a:t>
            </a:r>
            <a:r>
              <a:rPr lang="en-GB" sz="1600" i="1" dirty="0">
                <a:solidFill>
                  <a:srgbClr val="00B0F0"/>
                </a:solidFill>
                <a:latin typeface="Arial" panose="020B0604020202020204" pitchFamily="34" charset="0"/>
                <a:cs typeface="Arial" panose="020B0604020202020204" pitchFamily="34" charset="0"/>
              </a:rPr>
              <a:t>The Name Jar </a:t>
            </a:r>
            <a:r>
              <a:rPr lang="en-GB" sz="1600" dirty="0">
                <a:solidFill>
                  <a:srgbClr val="00B0F0"/>
                </a:solidFill>
                <a:latin typeface="Arial" panose="020B0604020202020204" pitchFamily="34" charset="0"/>
                <a:cs typeface="Arial" panose="020B0604020202020204" pitchFamily="34" charset="0"/>
              </a:rPr>
              <a:t>or </a:t>
            </a:r>
            <a:r>
              <a:rPr lang="en-GB" sz="1600" dirty="0">
                <a:solidFill>
                  <a:srgbClr val="00B0F0"/>
                </a:solidFill>
                <a:latin typeface="Arial" panose="020B0604020202020204" pitchFamily="34" charset="0"/>
                <a:cs typeface="Arial" panose="020B0604020202020204" pitchFamily="34" charset="0"/>
                <a:hlinkClick r:id="rId3"/>
              </a:rPr>
              <a:t>watch the video </a:t>
            </a:r>
            <a:r>
              <a:rPr lang="en-GB" sz="1600" dirty="0">
                <a:solidFill>
                  <a:srgbClr val="00B0F0"/>
                </a:solidFill>
                <a:latin typeface="Arial" panose="020B0604020202020204" pitchFamily="34" charset="0"/>
                <a:cs typeface="Arial" panose="020B0604020202020204" pitchFamily="34" charset="0"/>
              </a:rPr>
              <a:t>and think about whether you respect other children’s names.</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8094283" y="2779053"/>
            <a:ext cx="3875719" cy="390506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B0F0"/>
                </a:solidFill>
                <a:latin typeface="Arial" panose="020B0604020202020204" pitchFamily="34" charset="0"/>
                <a:cs typeface="Arial" panose="020B0604020202020204" pitchFamily="34" charset="0"/>
              </a:rPr>
              <a:t>Draw an identity hand! </a:t>
            </a:r>
          </a:p>
          <a:p>
            <a:pPr algn="ctr"/>
            <a:r>
              <a:rPr lang="en-GB" sz="1400" dirty="0">
                <a:solidFill>
                  <a:srgbClr val="00B0F0"/>
                </a:solidFill>
                <a:latin typeface="Arial" panose="020B0604020202020204" pitchFamily="34" charset="0"/>
                <a:cs typeface="Arial" panose="020B0604020202020204" pitchFamily="34" charset="0"/>
              </a:rPr>
              <a:t>Draw around one of your hands, write your full name in the thumb area, in the next finger, write your date of your birth, put the country you call home in the next finger. Then in the last two fingers, write the names of two adults who are important for you, like you parents, carers or grandparents. Draw the flag of your nationality on the palm. Finish your picture with your favourite colours or designs. Share these with your class and teacher.</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5306800" y="3945091"/>
            <a:ext cx="2640703" cy="26139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Create a sign with your name on – this could be with paper and pen, paint or a collage with indoor or outdoor materials. Can you write an acrostic poem with your name and words that describe you?</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196051" y="1269667"/>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panose="020B0604020202020204" pitchFamily="34" charset="0"/>
                <a:cs typeface="Arial" panose="020B0604020202020204" pitchFamily="34" charset="0"/>
              </a:rPr>
              <a:t>Have you ever been to a naming and welcoming ceremony, like a christening or </a:t>
            </a:r>
            <a:r>
              <a:rPr lang="en-GB" sz="1300" dirty="0" err="1">
                <a:solidFill>
                  <a:srgbClr val="00B0F0"/>
                </a:solidFill>
                <a:latin typeface="Arial" panose="020B0604020202020204" pitchFamily="34" charset="0"/>
                <a:cs typeface="Arial" panose="020B0604020202020204" pitchFamily="34" charset="0"/>
              </a:rPr>
              <a:t>aqiqa</a:t>
            </a:r>
            <a:r>
              <a:rPr lang="en-GB" sz="1300" dirty="0">
                <a:solidFill>
                  <a:srgbClr val="00B0F0"/>
                </a:solidFill>
                <a:latin typeface="Arial" panose="020B0604020202020204" pitchFamily="34" charset="0"/>
                <a:cs typeface="Arial" panose="020B0604020202020204" pitchFamily="34" charset="0"/>
              </a:rPr>
              <a:t>? Write a short description of what happened or share what you remember by telling someone about it.  Find out about naming ceremonies from other faiths or cultures.</a:t>
            </a:r>
          </a:p>
        </p:txBody>
      </p:sp>
      <p:pic>
        <p:nvPicPr>
          <p:cNvPr id="2" name="Online Media 1" title="the Name Jar">
            <a:hlinkClick r:id="" action="ppaction://media"/>
            <a:extLst>
              <a:ext uri="{FF2B5EF4-FFF2-40B4-BE49-F238E27FC236}">
                <a16:creationId xmlns:a16="http://schemas.microsoft.com/office/drawing/2014/main" id="{E2936852-4C27-415F-8E87-29CDBBCD0375}"/>
              </a:ext>
            </a:extLst>
          </p:cNvPr>
          <p:cNvPicPr>
            <a:picLocks noRot="1" noChangeAspect="1"/>
          </p:cNvPicPr>
          <p:nvPr>
            <a:videoFile r:link="rId1"/>
          </p:nvPr>
        </p:nvPicPr>
        <p:blipFill>
          <a:blip r:embed="rId4"/>
          <a:stretch>
            <a:fillRect/>
          </a:stretch>
        </p:blipFill>
        <p:spPr>
          <a:xfrm>
            <a:off x="6320250" y="526519"/>
            <a:ext cx="3046218" cy="1713498"/>
          </a:xfrm>
          <a:prstGeom prst="rect">
            <a:avLst/>
          </a:prstGeom>
        </p:spPr>
      </p:pic>
      <p:pic>
        <p:nvPicPr>
          <p:cNvPr id="16" name="Graphic 15">
            <a:extLst>
              <a:ext uri="{FF2B5EF4-FFF2-40B4-BE49-F238E27FC236}">
                <a16:creationId xmlns:a16="http://schemas.microsoft.com/office/drawing/2014/main" id="{BF540661-EDED-491C-8401-078392E386A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8665" y="2910328"/>
            <a:ext cx="1802664" cy="2403552"/>
          </a:xfrm>
          <a:prstGeom prst="rect">
            <a:avLst/>
          </a:prstGeom>
        </p:spPr>
      </p:pic>
      <p:pic>
        <p:nvPicPr>
          <p:cNvPr id="5" name="Picture 4" descr="A picture containing clock, drawing&#10;&#10;Description automatically generated">
            <a:extLst>
              <a:ext uri="{FF2B5EF4-FFF2-40B4-BE49-F238E27FC236}">
                <a16:creationId xmlns:a16="http://schemas.microsoft.com/office/drawing/2014/main" id="{6405C35D-9BC1-4C2E-BB9C-C972DEF485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48271" y="3818796"/>
            <a:ext cx="2088068" cy="2088068"/>
          </a:xfrm>
          <a:prstGeom prst="rect">
            <a:avLst/>
          </a:prstGeom>
        </p:spPr>
      </p:pic>
      <p:pic>
        <p:nvPicPr>
          <p:cNvPr id="8" name="Picture 7" descr="A close up of a sign&#10;&#10;Description automatically generated">
            <a:extLst>
              <a:ext uri="{FF2B5EF4-FFF2-40B4-BE49-F238E27FC236}">
                <a16:creationId xmlns:a16="http://schemas.microsoft.com/office/drawing/2014/main" id="{5E384421-243A-46E4-93FD-D454D4A445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95138" y="2135004"/>
            <a:ext cx="2315938" cy="231593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8421807" y="2773"/>
            <a:ext cx="3403158" cy="330090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Ask your family about your name? Talk to your friends or family about their names. Do you know if they have a middle name? </a:t>
            </a:r>
            <a:r>
              <a:rPr lang="en-US" sz="1400" dirty="0">
                <a:solidFill>
                  <a:srgbClr val="00B0F0"/>
                </a:solidFill>
                <a:latin typeface="Arial" panose="020B0604020202020204" pitchFamily="34" charset="0"/>
                <a:cs typeface="Arial" panose="020B0604020202020204" pitchFamily="34" charset="0"/>
              </a:rPr>
              <a:t>Do </a:t>
            </a:r>
            <a:r>
              <a:rPr lang="en-GB" sz="1400" dirty="0">
                <a:solidFill>
                  <a:srgbClr val="00B0F0"/>
                </a:solidFill>
                <a:latin typeface="Arial" panose="020B0604020202020204" pitchFamily="34" charset="0"/>
                <a:cs typeface="Arial" panose="020B0604020202020204" pitchFamily="34" charset="0"/>
              </a:rPr>
              <a:t>they </a:t>
            </a:r>
            <a:r>
              <a:rPr lang="en-US" sz="1400" dirty="0">
                <a:solidFill>
                  <a:srgbClr val="00B0F0"/>
                </a:solidFill>
                <a:latin typeface="Arial" panose="020B0604020202020204" pitchFamily="34" charset="0"/>
                <a:cs typeface="Arial" panose="020B0604020202020204" pitchFamily="34" charset="0"/>
              </a:rPr>
              <a:t>like their names? Would they ever change them? </a:t>
            </a:r>
            <a:r>
              <a:rPr lang="en-GB" sz="1400" dirty="0">
                <a:solidFill>
                  <a:srgbClr val="00B0F0"/>
                </a:solidFill>
                <a:latin typeface="Arial" panose="020B0604020202020204" pitchFamily="34" charset="0"/>
                <a:cs typeface="Arial" panose="020B0604020202020204" pitchFamily="34" charset="0"/>
              </a:rPr>
              <a:t>Imagine if someone decided you had to have a new name, without your agreement. How would you feel? Write down your thoughts. </a:t>
            </a:r>
          </a:p>
          <a:p>
            <a:pPr algn="ctr"/>
            <a:endParaRPr lang="en-GB" sz="1700" dirty="0">
              <a:solidFill>
                <a:srgbClr val="00B0F0"/>
              </a:solidFill>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4F6D2DF-E16E-4151-AA8C-23C15049F353}"/>
              </a:ext>
            </a:extLst>
          </p:cNvPr>
          <p:cNvSpPr/>
          <p:nvPr/>
        </p:nvSpPr>
        <p:spPr>
          <a:xfrm>
            <a:off x="4445155" y="836255"/>
            <a:ext cx="3039952" cy="30483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00B0F0"/>
                </a:solidFill>
                <a:latin typeface="Arial"/>
                <a:cs typeface="Arial"/>
              </a:rPr>
              <a:t>Do you celebrate the day you were born? Draw a picture of a memorable birthday. Create a bar chart to show the most popular birthday month amongst your friends or family. Try to include at least 10 people.</a:t>
            </a:r>
            <a:endParaRPr lang="en-GB" sz="1300" dirty="0">
              <a:solidFill>
                <a:srgbClr val="00B0F0"/>
              </a:solidFill>
              <a:latin typeface="Arial" panose="020B0604020202020204" pitchFamily="34" charset="0"/>
              <a:cs typeface="Arial" panose="020B0604020202020204" pitchFamily="34" charset="0"/>
            </a:endParaRPr>
          </a:p>
        </p:txBody>
      </p:sp>
      <p:sp>
        <p:nvSpPr>
          <p:cNvPr id="7" name="Flowchart: Connector 6">
            <a:extLst>
              <a:ext uri="{FF2B5EF4-FFF2-40B4-BE49-F238E27FC236}">
                <a16:creationId xmlns:a16="http://schemas.microsoft.com/office/drawing/2014/main" id="{2B536803-6E1A-4C8E-A7F9-DA033A2BBA02}"/>
              </a:ext>
            </a:extLst>
          </p:cNvPr>
          <p:cNvSpPr/>
          <p:nvPr/>
        </p:nvSpPr>
        <p:spPr>
          <a:xfrm>
            <a:off x="6673178" y="3190611"/>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is your nationality? Do you know what the national flag looks like? Look at other flags, pick a favourite and find out which country it belongs to.  Talk to your family about how you celebrate your nationality? Perhaps through days like Burns’ Night, St George’s Day or Chinese New Year?</a:t>
            </a:r>
            <a:endParaRPr lang="en-GB" sz="1400" dirty="0">
              <a:solidFill>
                <a:srgbClr val="00B0F0"/>
              </a:solidFill>
            </a:endParaRPr>
          </a:p>
        </p:txBody>
      </p:sp>
      <p:sp>
        <p:nvSpPr>
          <p:cNvPr id="10" name="Flowchart: Connector 9">
            <a:extLst>
              <a:ext uri="{FF2B5EF4-FFF2-40B4-BE49-F238E27FC236}">
                <a16:creationId xmlns:a16="http://schemas.microsoft.com/office/drawing/2014/main" id="{DB23C5CE-FB74-4A22-9BFB-CFD5374FE70B}"/>
              </a:ext>
            </a:extLst>
          </p:cNvPr>
          <p:cNvSpPr/>
          <p:nvPr/>
        </p:nvSpPr>
        <p:spPr>
          <a:xfrm>
            <a:off x="2590832" y="3421976"/>
            <a:ext cx="3140034" cy="31429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 coat of arms of a family, town or organisation is a special design in the form of a shield that they use as a symbol of their identity. Design your own coat of arms with things that represent your identity - perhaps the things you like to do such as hobbies or sports. </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4" name="Flowchart: Connector 13">
            <a:extLst>
              <a:ext uri="{FF2B5EF4-FFF2-40B4-BE49-F238E27FC236}">
                <a16:creationId xmlns:a16="http://schemas.microsoft.com/office/drawing/2014/main" id="{09904242-30CA-4173-A91C-7C41F4415A52}"/>
              </a:ext>
            </a:extLst>
          </p:cNvPr>
          <p:cNvSpPr/>
          <p:nvPr/>
        </p:nvSpPr>
        <p:spPr>
          <a:xfrm>
            <a:off x="1541564" y="1207777"/>
            <a:ext cx="2008387" cy="199080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Why do you think it is  important to be registered at birth? </a:t>
            </a:r>
            <a:endParaRPr lang="en-GB" sz="1400" dirty="0">
              <a:solidFill>
                <a:srgbClr val="00B0F0"/>
              </a:solidFill>
              <a:latin typeface="Arial" panose="020B0604020202020204" pitchFamily="34" charset="0"/>
              <a:cs typeface="Arial" panose="020B0604020202020204" pitchFamily="34" charset="0"/>
            </a:endParaRPr>
          </a:p>
        </p:txBody>
      </p:sp>
      <p:pic>
        <p:nvPicPr>
          <p:cNvPr id="6" name="Picture 5" descr="A picture containing room&#10;&#10;Description automatically generated">
            <a:extLst>
              <a:ext uri="{FF2B5EF4-FFF2-40B4-BE49-F238E27FC236}">
                <a16:creationId xmlns:a16="http://schemas.microsoft.com/office/drawing/2014/main" id="{E87B1C97-E23B-4A3F-9398-FA376467D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975" y="3190611"/>
            <a:ext cx="2179421" cy="2179421"/>
          </a:xfrm>
          <a:prstGeom prst="rect">
            <a:avLst/>
          </a:prstGeom>
        </p:spPr>
      </p:pic>
      <p:sp>
        <p:nvSpPr>
          <p:cNvPr id="16" name="Rectangle 15">
            <a:extLst>
              <a:ext uri="{FF2B5EF4-FFF2-40B4-BE49-F238E27FC236}">
                <a16:creationId xmlns:a16="http://schemas.microsoft.com/office/drawing/2014/main" id="{FD76195C-D420-425C-A8F5-02ECF519C0FF}"/>
              </a:ext>
            </a:extLst>
          </p:cNvPr>
          <p:cNvSpPr/>
          <p:nvPr/>
        </p:nvSpPr>
        <p:spPr>
          <a:xfrm rot="16200000">
            <a:off x="-521938" y="4722454"/>
            <a:ext cx="1274708"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Wikimedia Commons</a:t>
            </a:r>
          </a:p>
        </p:txBody>
      </p:sp>
      <p:pic>
        <p:nvPicPr>
          <p:cNvPr id="15" name="Picture 14" descr="A picture containing drawing, light&#10;&#10;Description automatically generated">
            <a:extLst>
              <a:ext uri="{FF2B5EF4-FFF2-40B4-BE49-F238E27FC236}">
                <a16:creationId xmlns:a16="http://schemas.microsoft.com/office/drawing/2014/main" id="{E857382E-4BA9-47FC-B0FD-D46873F2D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5097" y="2033775"/>
            <a:ext cx="2313672" cy="2313672"/>
          </a:xfrm>
          <a:prstGeom prst="rect">
            <a:avLst/>
          </a:prstGeom>
        </p:spPr>
      </p:pic>
      <p:pic>
        <p:nvPicPr>
          <p:cNvPr id="21" name="Picture 20" descr="A close up of a logo&#10;&#10;Description automatically generated">
            <a:extLst>
              <a:ext uri="{FF2B5EF4-FFF2-40B4-BE49-F238E27FC236}">
                <a16:creationId xmlns:a16="http://schemas.microsoft.com/office/drawing/2014/main" id="{C0ACFE3C-C849-4B60-AE8A-4177328B61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58073">
            <a:off x="9609948" y="3867158"/>
            <a:ext cx="2289531" cy="2520946"/>
          </a:xfrm>
          <a:prstGeom prst="rect">
            <a:avLst/>
          </a:prstGeom>
        </p:spPr>
      </p:pic>
      <p:pic>
        <p:nvPicPr>
          <p:cNvPr id="23" name="Picture 22" descr="A close up of a logo&#10;&#10;Description automatically generated">
            <a:extLst>
              <a:ext uri="{FF2B5EF4-FFF2-40B4-BE49-F238E27FC236}">
                <a16:creationId xmlns:a16="http://schemas.microsoft.com/office/drawing/2014/main" id="{F4682312-7713-4724-A2C7-E50EC24A31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6828" y="1659620"/>
            <a:ext cx="2514654" cy="2514654"/>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6" name="Graphic 15">
            <a:extLst>
              <a:ext uri="{FF2B5EF4-FFF2-40B4-BE49-F238E27FC236}">
                <a16:creationId xmlns:a16="http://schemas.microsoft.com/office/drawing/2014/main" id="{236E5C1F-9031-4C7B-8C84-61ADEC96826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606032"/>
            <a:ext cx="1802664" cy="2403552"/>
          </a:xfrm>
          <a:prstGeom prst="rect">
            <a:avLst/>
          </a:prstGeom>
        </p:spPr>
      </p:pic>
      <p:sp>
        <p:nvSpPr>
          <p:cNvPr id="7" name="Rectangle 6">
            <a:extLst>
              <a:ext uri="{FF2B5EF4-FFF2-40B4-BE49-F238E27FC236}">
                <a16:creationId xmlns:a16="http://schemas.microsoft.com/office/drawing/2014/main" id="{3A0C84D0-62F6-4031-8D92-528E462687E3}"/>
              </a:ext>
            </a:extLst>
          </p:cNvPr>
          <p:cNvSpPr/>
          <p:nvPr/>
        </p:nvSpPr>
        <p:spPr>
          <a:xfrm>
            <a:off x="3762521" y="1676400"/>
            <a:ext cx="2831314" cy="350519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Ask your family why you have the name you have. Did they have another name for you? What does your name mean? Does it suit your personality? Research the most popular names in the UK. What were the most popular names in the year you were born?</a:t>
            </a:r>
          </a:p>
        </p:txBody>
      </p:sp>
      <p:sp>
        <p:nvSpPr>
          <p:cNvPr id="18" name="Rectangle 17">
            <a:extLst>
              <a:ext uri="{FF2B5EF4-FFF2-40B4-BE49-F238E27FC236}">
                <a16:creationId xmlns:a16="http://schemas.microsoft.com/office/drawing/2014/main" id="{B12FD629-282B-40B9-94B5-43EBA2AE517C}"/>
              </a:ext>
            </a:extLst>
          </p:cNvPr>
          <p:cNvSpPr/>
          <p:nvPr/>
        </p:nvSpPr>
        <p:spPr>
          <a:xfrm>
            <a:off x="6827644" y="197856"/>
            <a:ext cx="3624277" cy="307656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AEEF"/>
                </a:solidFill>
                <a:latin typeface="Arial" panose="020B0604020202020204" pitchFamily="34" charset="0"/>
                <a:cs typeface="Arial" panose="020B0604020202020204" pitchFamily="34" charset="0"/>
              </a:rPr>
              <a:t>In 2015 a French court said a couple couldn't call their daughter Nutella – like the chocolate spread. Some other countries also have rules about what you can and can't name a baby too - can you find out any of these countries and their naming restrictions? What factors do you think parents should consider when choosing a name for their baby?</a:t>
            </a:r>
          </a:p>
        </p:txBody>
      </p:sp>
      <p:sp>
        <p:nvSpPr>
          <p:cNvPr id="19" name="Rectangle 18">
            <a:extLst>
              <a:ext uri="{FF2B5EF4-FFF2-40B4-BE49-F238E27FC236}">
                <a16:creationId xmlns:a16="http://schemas.microsoft.com/office/drawing/2014/main" id="{39F28897-24AD-45A1-A37B-E26F323C7727}"/>
              </a:ext>
            </a:extLst>
          </p:cNvPr>
          <p:cNvSpPr/>
          <p:nvPr/>
        </p:nvSpPr>
        <p:spPr>
          <a:xfrm>
            <a:off x="9206850" y="3383566"/>
            <a:ext cx="2831314" cy="17408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Find out what you have to do to register a birth. Is it the same in England, Wales, Scotland and Northern Ireland?</a:t>
            </a:r>
          </a:p>
        </p:txBody>
      </p:sp>
      <p:sp>
        <p:nvSpPr>
          <p:cNvPr id="22" name="Rectangle 21">
            <a:extLst>
              <a:ext uri="{FF2B5EF4-FFF2-40B4-BE49-F238E27FC236}">
                <a16:creationId xmlns:a16="http://schemas.microsoft.com/office/drawing/2014/main" id="{954AE54D-ACFF-4D8A-92E7-685AB3C12C21}"/>
              </a:ext>
            </a:extLst>
          </p:cNvPr>
          <p:cNvSpPr/>
          <p:nvPr/>
        </p:nvSpPr>
        <p:spPr>
          <a:xfrm>
            <a:off x="6710739" y="4562475"/>
            <a:ext cx="2379206" cy="20618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AEEF"/>
                </a:solidFill>
                <a:latin typeface="Arial" panose="020B0604020202020204" pitchFamily="34" charset="0"/>
                <a:cs typeface="Arial" panose="020B0604020202020204" pitchFamily="34" charset="0"/>
              </a:rPr>
              <a:t>Do you have a passport? How often have you used it and why is it important? Find out what to do if you lose your passport.</a:t>
            </a:r>
          </a:p>
        </p:txBody>
      </p:sp>
      <p:pic>
        <p:nvPicPr>
          <p:cNvPr id="11" name="Picture 10" descr="A close up of a sign&#10;&#10;Description automatically generated">
            <a:extLst>
              <a:ext uri="{FF2B5EF4-FFF2-40B4-BE49-F238E27FC236}">
                <a16:creationId xmlns:a16="http://schemas.microsoft.com/office/drawing/2014/main" id="{5CF8721A-3605-4BB7-92E3-F1B7BA6A9B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8268" y="2897860"/>
            <a:ext cx="2542797" cy="2542797"/>
          </a:xfrm>
          <a:prstGeom prst="rect">
            <a:avLst/>
          </a:prstGeom>
        </p:spPr>
      </p:pic>
      <p:pic>
        <p:nvPicPr>
          <p:cNvPr id="24" name="Picture 23" descr="A close up of a logo&#10;&#10;Description automatically generated">
            <a:extLst>
              <a:ext uri="{FF2B5EF4-FFF2-40B4-BE49-F238E27FC236}">
                <a16:creationId xmlns:a16="http://schemas.microsoft.com/office/drawing/2014/main" id="{0B8161E4-CA16-4CAE-A0C7-EDC70DAEE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3471" y="4491877"/>
            <a:ext cx="2563694" cy="25636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5CF1800E-519C-4231-A5F3-E2E702FF87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39703" y="304800"/>
            <a:ext cx="2301232" cy="2301232"/>
          </a:xfrm>
          <a:prstGeom prst="rect">
            <a:avLst/>
          </a:prstGeom>
        </p:spPr>
      </p:pic>
      <p:pic>
        <p:nvPicPr>
          <p:cNvPr id="28" name="Picture 27" descr="A close up of a logo&#10;&#10;Description automatically generated">
            <a:extLst>
              <a:ext uri="{FF2B5EF4-FFF2-40B4-BE49-F238E27FC236}">
                <a16:creationId xmlns:a16="http://schemas.microsoft.com/office/drawing/2014/main" id="{A4945A71-1216-4B19-8227-08BFB3E87C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84267" y="4891277"/>
            <a:ext cx="1848416" cy="1848416"/>
          </a:xfrm>
          <a:prstGeom prst="rect">
            <a:avLst/>
          </a:prstGeom>
        </p:spPr>
      </p:pic>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3829</TotalTime>
  <Words>1532</Words>
  <Application>Microsoft Office PowerPoint</Application>
  <PresentationFormat>Widescreen</PresentationFormat>
  <Paragraphs>121</Paragraphs>
  <Slides>13</Slides>
  <Notes>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7</vt:lpstr>
      <vt:lpstr>How can your name &amp; nationality be  respected?</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Samantha Bradey</cp:lastModifiedBy>
  <cp:revision>323</cp:revision>
  <dcterms:created xsi:type="dcterms:W3CDTF">2020-04-07T09:32:00Z</dcterms:created>
  <dcterms:modified xsi:type="dcterms:W3CDTF">2020-05-01T15:46:49Z</dcterms:modified>
</cp:coreProperties>
</file>