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73" r:id="rId3"/>
    <p:sldId id="27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EEF"/>
    <a:srgbClr val="CCCCCC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6019" autoAdjust="0"/>
  </p:normalViewPr>
  <p:slideViewPr>
    <p:cSldViewPr snapToGrid="0">
      <p:cViewPr varScale="1">
        <p:scale>
          <a:sx n="30" d="100"/>
          <a:sy n="30" d="100"/>
        </p:scale>
        <p:origin x="20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39904-5D34-4DCC-A566-48E596A549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5DFCC3-4327-4DCA-84C3-22CEB56FB92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Register</a:t>
          </a:r>
        </a:p>
      </dgm:t>
    </dgm:pt>
    <dgm:pt modelId="{0B687EEE-99A5-4F00-A810-7148B1BD47E9}" type="parTrans" cxnId="{974FFEF9-775B-438F-B691-03B63513CD3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2748E-C6D9-4076-A2FC-A8389845B09B}" type="sibTrans" cxnId="{974FFEF9-775B-438F-B691-03B63513CD3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DA621-5711-4198-8A40-C6F2B0D0EBCC}">
      <dgm:prSet phldrT="[Text]" custT="1"/>
      <dgm:spPr/>
      <dgm:t>
        <a:bodyPr/>
        <a:lstStyle/>
        <a:p>
          <a:r>
            <a:rPr lang="en-GB" sz="3000" b="1" dirty="0">
              <a:latin typeface="Arial" panose="020B0604020202020204" pitchFamily="34" charset="0"/>
              <a:cs typeface="Arial" panose="020B0604020202020204" pitchFamily="34" charset="0"/>
            </a:rPr>
            <a:t>Bronze</a:t>
          </a:r>
        </a:p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3-6 months</a:t>
          </a:r>
        </a:p>
      </dgm:t>
    </dgm:pt>
    <dgm:pt modelId="{A9DD033A-7655-4DD7-BD2A-B634EE55E2B8}" type="parTrans" cxnId="{34F4944D-D7C3-4518-8B8C-D974812D226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4C385-09AB-474F-9B68-668F01E65110}" type="sibTrans" cxnId="{34F4944D-D7C3-4518-8B8C-D974812D226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F8594-5171-4BBC-83EC-4376E1146C7E}">
      <dgm:prSet phldrT="[Text]" custT="1"/>
      <dgm:spPr/>
      <dgm:t>
        <a:bodyPr/>
        <a:lstStyle/>
        <a:p>
          <a:r>
            <a:rPr lang="en-GB" sz="3000" b="1" dirty="0">
              <a:latin typeface="Arial" panose="020B0604020202020204" pitchFamily="34" charset="0"/>
              <a:cs typeface="Arial" panose="020B0604020202020204" pitchFamily="34" charset="0"/>
            </a:rPr>
            <a:t>Silver</a:t>
          </a:r>
        </a:p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A further 6-12 months</a:t>
          </a:r>
        </a:p>
        <a:p>
          <a:endParaRPr lang="en-GB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2A439-25F8-432F-9CCE-46EE16C988ED}" type="parTrans" cxnId="{FEB87093-99B5-4C14-9472-948113E4FF0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C382A-E043-475F-A075-58B3B3053939}" type="sibTrans" cxnId="{FEB87093-99B5-4C14-9472-948113E4FF0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745F2-C394-45D5-9254-85654F649364}">
      <dgm:prSet phldrT="[Text]" custT="1"/>
      <dgm:spPr/>
      <dgm:t>
        <a:bodyPr/>
        <a:lstStyle/>
        <a:p>
          <a:r>
            <a:rPr lang="en-GB" sz="3000" b="1" dirty="0">
              <a:latin typeface="Arial" panose="020B0604020202020204" pitchFamily="34" charset="0"/>
              <a:cs typeface="Arial" panose="020B0604020202020204" pitchFamily="34" charset="0"/>
            </a:rPr>
            <a:t>Gold</a:t>
          </a: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 further 12- 24 months</a:t>
          </a:r>
        </a:p>
      </dgm:t>
    </dgm:pt>
    <dgm:pt modelId="{5A783B6C-1CED-4A0B-8638-E47B036C8576}" type="parTrans" cxnId="{C4D166A3-5047-4800-89CC-AE0BEC9C89F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531F0-51C0-4649-BB79-C5263C6F52A3}" type="sibTrans" cxnId="{C4D166A3-5047-4800-89CC-AE0BEC9C89F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6C9F5-C579-4F26-8AB3-0648DCB5524B}" type="pres">
      <dgm:prSet presAssocID="{A8239904-5D34-4DCC-A566-48E596A549D1}" presName="arrowDiagram" presStyleCnt="0">
        <dgm:presLayoutVars>
          <dgm:chMax val="5"/>
          <dgm:dir/>
          <dgm:resizeHandles val="exact"/>
        </dgm:presLayoutVars>
      </dgm:prSet>
      <dgm:spPr/>
    </dgm:pt>
    <dgm:pt modelId="{C0882BFD-434A-4EF5-BA5B-E2E6D1873B90}" type="pres">
      <dgm:prSet presAssocID="{A8239904-5D34-4DCC-A566-48E596A549D1}" presName="arrow" presStyleLbl="bgShp" presStyleIdx="0" presStyleCnt="1"/>
      <dgm:spPr/>
    </dgm:pt>
    <dgm:pt modelId="{D38FA2A8-5DB5-43DB-B3C5-314BDC84078B}" type="pres">
      <dgm:prSet presAssocID="{A8239904-5D34-4DCC-A566-48E596A549D1}" presName="arrowDiagram4" presStyleCnt="0"/>
      <dgm:spPr/>
    </dgm:pt>
    <dgm:pt modelId="{ACAD2233-7DCF-4B4A-92CA-2414D476032D}" type="pres">
      <dgm:prSet presAssocID="{C45DFCC3-4327-4DCA-84C3-22CEB56FB92C}" presName="bullet4a" presStyleLbl="node1" presStyleIdx="0" presStyleCnt="4"/>
      <dgm:spPr/>
    </dgm:pt>
    <dgm:pt modelId="{18656023-AC8F-4045-9BC8-6E169A2DD9EC}" type="pres">
      <dgm:prSet presAssocID="{C45DFCC3-4327-4DCA-84C3-22CEB56FB92C}" presName="textBox4a" presStyleLbl="revTx" presStyleIdx="0" presStyleCnt="4">
        <dgm:presLayoutVars>
          <dgm:bulletEnabled val="1"/>
        </dgm:presLayoutVars>
      </dgm:prSet>
      <dgm:spPr/>
    </dgm:pt>
    <dgm:pt modelId="{5F736583-9B22-4247-B48A-9EDAD63AF9D4}" type="pres">
      <dgm:prSet presAssocID="{036DA621-5711-4198-8A40-C6F2B0D0EBCC}" presName="bullet4b" presStyleLbl="node1" presStyleIdx="1" presStyleCnt="4" custLinFactNeighborX="-62584" custLinFactNeighborY="47131"/>
      <dgm:spPr/>
    </dgm:pt>
    <dgm:pt modelId="{56605ABE-D5C0-4DDC-A575-A4A0997AA0B8}" type="pres">
      <dgm:prSet presAssocID="{036DA621-5711-4198-8A40-C6F2B0D0EBCC}" presName="textBox4b" presStyleLbl="revTx" presStyleIdx="1" presStyleCnt="4">
        <dgm:presLayoutVars>
          <dgm:bulletEnabled val="1"/>
        </dgm:presLayoutVars>
      </dgm:prSet>
      <dgm:spPr/>
    </dgm:pt>
    <dgm:pt modelId="{AAE3D35B-3B1B-4ED3-A390-4A7E5EFD06E7}" type="pres">
      <dgm:prSet presAssocID="{B9EF8594-5171-4BBC-83EC-4376E1146C7E}" presName="bullet4c" presStyleLbl="node1" presStyleIdx="2" presStyleCnt="4"/>
      <dgm:spPr/>
    </dgm:pt>
    <dgm:pt modelId="{5CC56D03-CA8D-4A7D-8896-405CBA6E45D4}" type="pres">
      <dgm:prSet presAssocID="{B9EF8594-5171-4BBC-83EC-4376E1146C7E}" presName="textBox4c" presStyleLbl="revTx" presStyleIdx="2" presStyleCnt="4">
        <dgm:presLayoutVars>
          <dgm:bulletEnabled val="1"/>
        </dgm:presLayoutVars>
      </dgm:prSet>
      <dgm:spPr/>
    </dgm:pt>
    <dgm:pt modelId="{1000FF37-6E01-43EF-8F10-C8D69A8765B7}" type="pres">
      <dgm:prSet presAssocID="{977745F2-C394-45D5-9254-85654F649364}" presName="bullet4d" presStyleLbl="node1" presStyleIdx="3" presStyleCnt="4"/>
      <dgm:spPr/>
    </dgm:pt>
    <dgm:pt modelId="{1B446502-80B0-4BF4-BF09-5AD2085CDD19}" type="pres">
      <dgm:prSet presAssocID="{977745F2-C394-45D5-9254-85654F649364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7B0DDB19-6E3A-4DF6-94F0-9DAFA3595005}" type="presOf" srcId="{B9EF8594-5171-4BBC-83EC-4376E1146C7E}" destId="{5CC56D03-CA8D-4A7D-8896-405CBA6E45D4}" srcOrd="0" destOrd="0" presId="urn:microsoft.com/office/officeart/2005/8/layout/arrow2"/>
    <dgm:cxn modelId="{C4503836-59F5-4FF4-9834-0FAA544A5287}" type="presOf" srcId="{977745F2-C394-45D5-9254-85654F649364}" destId="{1B446502-80B0-4BF4-BF09-5AD2085CDD19}" srcOrd="0" destOrd="0" presId="urn:microsoft.com/office/officeart/2005/8/layout/arrow2"/>
    <dgm:cxn modelId="{78017340-C729-4471-B13E-A5234E91382A}" type="presOf" srcId="{036DA621-5711-4198-8A40-C6F2B0D0EBCC}" destId="{56605ABE-D5C0-4DDC-A575-A4A0997AA0B8}" srcOrd="0" destOrd="0" presId="urn:microsoft.com/office/officeart/2005/8/layout/arrow2"/>
    <dgm:cxn modelId="{34F4944D-D7C3-4518-8B8C-D974812D2265}" srcId="{A8239904-5D34-4DCC-A566-48E596A549D1}" destId="{036DA621-5711-4198-8A40-C6F2B0D0EBCC}" srcOrd="1" destOrd="0" parTransId="{A9DD033A-7655-4DD7-BD2A-B634EE55E2B8}" sibTransId="{BCE4C385-09AB-474F-9B68-668F01E65110}"/>
    <dgm:cxn modelId="{FEB87093-99B5-4C14-9472-948113E4FF04}" srcId="{A8239904-5D34-4DCC-A566-48E596A549D1}" destId="{B9EF8594-5171-4BBC-83EC-4376E1146C7E}" srcOrd="2" destOrd="0" parTransId="{FA62A439-25F8-432F-9CCE-46EE16C988ED}" sibTransId="{4B0C382A-E043-475F-A075-58B3B3053939}"/>
    <dgm:cxn modelId="{CC9ABC97-455E-4F20-B514-4791D1FB67F0}" type="presOf" srcId="{A8239904-5D34-4DCC-A566-48E596A549D1}" destId="{06E6C9F5-C579-4F26-8AB3-0648DCB5524B}" srcOrd="0" destOrd="0" presId="urn:microsoft.com/office/officeart/2005/8/layout/arrow2"/>
    <dgm:cxn modelId="{C4D166A3-5047-4800-89CC-AE0BEC9C89F2}" srcId="{A8239904-5D34-4DCC-A566-48E596A549D1}" destId="{977745F2-C394-45D5-9254-85654F649364}" srcOrd="3" destOrd="0" parTransId="{5A783B6C-1CED-4A0B-8638-E47B036C8576}" sibTransId="{5B6531F0-51C0-4649-BB79-C5263C6F52A3}"/>
    <dgm:cxn modelId="{60B7D9C6-55EE-4CE0-AD9E-11C63EBEDE6C}" type="presOf" srcId="{C45DFCC3-4327-4DCA-84C3-22CEB56FB92C}" destId="{18656023-AC8F-4045-9BC8-6E169A2DD9EC}" srcOrd="0" destOrd="0" presId="urn:microsoft.com/office/officeart/2005/8/layout/arrow2"/>
    <dgm:cxn modelId="{974FFEF9-775B-438F-B691-03B63513CD33}" srcId="{A8239904-5D34-4DCC-A566-48E596A549D1}" destId="{C45DFCC3-4327-4DCA-84C3-22CEB56FB92C}" srcOrd="0" destOrd="0" parTransId="{0B687EEE-99A5-4F00-A810-7148B1BD47E9}" sibTransId="{ADE2748E-C6D9-4076-A2FC-A8389845B09B}"/>
    <dgm:cxn modelId="{FBA4C48F-360F-4A5C-A366-34C34FB5597D}" type="presParOf" srcId="{06E6C9F5-C579-4F26-8AB3-0648DCB5524B}" destId="{C0882BFD-434A-4EF5-BA5B-E2E6D1873B90}" srcOrd="0" destOrd="0" presId="urn:microsoft.com/office/officeart/2005/8/layout/arrow2"/>
    <dgm:cxn modelId="{8BB8122C-4969-4787-BE62-EE24ACB88E87}" type="presParOf" srcId="{06E6C9F5-C579-4F26-8AB3-0648DCB5524B}" destId="{D38FA2A8-5DB5-43DB-B3C5-314BDC84078B}" srcOrd="1" destOrd="0" presId="urn:microsoft.com/office/officeart/2005/8/layout/arrow2"/>
    <dgm:cxn modelId="{A8498985-74D4-43D5-959D-B56CD7703323}" type="presParOf" srcId="{D38FA2A8-5DB5-43DB-B3C5-314BDC84078B}" destId="{ACAD2233-7DCF-4B4A-92CA-2414D476032D}" srcOrd="0" destOrd="0" presId="urn:microsoft.com/office/officeart/2005/8/layout/arrow2"/>
    <dgm:cxn modelId="{29C09B53-006E-49CC-862F-7578BD64DE64}" type="presParOf" srcId="{D38FA2A8-5DB5-43DB-B3C5-314BDC84078B}" destId="{18656023-AC8F-4045-9BC8-6E169A2DD9EC}" srcOrd="1" destOrd="0" presId="urn:microsoft.com/office/officeart/2005/8/layout/arrow2"/>
    <dgm:cxn modelId="{5FC0F64A-125C-4405-B754-41B063111574}" type="presParOf" srcId="{D38FA2A8-5DB5-43DB-B3C5-314BDC84078B}" destId="{5F736583-9B22-4247-B48A-9EDAD63AF9D4}" srcOrd="2" destOrd="0" presId="urn:microsoft.com/office/officeart/2005/8/layout/arrow2"/>
    <dgm:cxn modelId="{5CA94614-7EC5-4207-9593-6DDDFCFA7522}" type="presParOf" srcId="{D38FA2A8-5DB5-43DB-B3C5-314BDC84078B}" destId="{56605ABE-D5C0-4DDC-A575-A4A0997AA0B8}" srcOrd="3" destOrd="0" presId="urn:microsoft.com/office/officeart/2005/8/layout/arrow2"/>
    <dgm:cxn modelId="{9AA0F18F-D509-4D65-8651-471EFC40EAD4}" type="presParOf" srcId="{D38FA2A8-5DB5-43DB-B3C5-314BDC84078B}" destId="{AAE3D35B-3B1B-4ED3-A390-4A7E5EFD06E7}" srcOrd="4" destOrd="0" presId="urn:microsoft.com/office/officeart/2005/8/layout/arrow2"/>
    <dgm:cxn modelId="{71B16406-89B0-4E44-BE22-F6428C6827F7}" type="presParOf" srcId="{D38FA2A8-5DB5-43DB-B3C5-314BDC84078B}" destId="{5CC56D03-CA8D-4A7D-8896-405CBA6E45D4}" srcOrd="5" destOrd="0" presId="urn:microsoft.com/office/officeart/2005/8/layout/arrow2"/>
    <dgm:cxn modelId="{AB9A8F8C-ED7B-4340-98B0-FC8665EEAB0F}" type="presParOf" srcId="{D38FA2A8-5DB5-43DB-B3C5-314BDC84078B}" destId="{1000FF37-6E01-43EF-8F10-C8D69A8765B7}" srcOrd="6" destOrd="0" presId="urn:microsoft.com/office/officeart/2005/8/layout/arrow2"/>
    <dgm:cxn modelId="{126555E0-9C7B-4694-96F0-9F4B6AD078CB}" type="presParOf" srcId="{D38FA2A8-5DB5-43DB-B3C5-314BDC84078B}" destId="{1B446502-80B0-4BF4-BF09-5AD2085CDD1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2BFD-434A-4EF5-BA5B-E2E6D1873B90}">
      <dsp:nvSpPr>
        <dsp:cNvPr id="0" name=""/>
        <dsp:cNvSpPr/>
      </dsp:nvSpPr>
      <dsp:spPr>
        <a:xfrm>
          <a:off x="35215" y="0"/>
          <a:ext cx="8090137" cy="50563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D2233-7DCF-4B4A-92CA-2414D476032D}">
      <dsp:nvSpPr>
        <dsp:cNvPr id="0" name=""/>
        <dsp:cNvSpPr/>
      </dsp:nvSpPr>
      <dsp:spPr>
        <a:xfrm>
          <a:off x="832093" y="3759891"/>
          <a:ext cx="186073" cy="18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56023-AC8F-4045-9BC8-6E169A2DD9EC}">
      <dsp:nvSpPr>
        <dsp:cNvPr id="0" name=""/>
        <dsp:cNvSpPr/>
      </dsp:nvSpPr>
      <dsp:spPr>
        <a:xfrm>
          <a:off x="925130" y="3852928"/>
          <a:ext cx="1383413" cy="120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9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latin typeface="Arial" panose="020B0604020202020204" pitchFamily="34" charset="0"/>
              <a:cs typeface="Arial" panose="020B0604020202020204" pitchFamily="34" charset="0"/>
            </a:rPr>
            <a:t>Register</a:t>
          </a:r>
        </a:p>
      </dsp:txBody>
      <dsp:txXfrm>
        <a:off x="925130" y="3852928"/>
        <a:ext cx="1383413" cy="1203407"/>
      </dsp:txXfrm>
    </dsp:sp>
    <dsp:sp modelId="{5F736583-9B22-4247-B48A-9EDAD63AF9D4}">
      <dsp:nvSpPr>
        <dsp:cNvPr id="0" name=""/>
        <dsp:cNvSpPr/>
      </dsp:nvSpPr>
      <dsp:spPr>
        <a:xfrm>
          <a:off x="1944215" y="2736306"/>
          <a:ext cx="323605" cy="323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5ABE-D5C0-4DDC-A575-A4A0997AA0B8}">
      <dsp:nvSpPr>
        <dsp:cNvPr id="0" name=""/>
        <dsp:cNvSpPr/>
      </dsp:nvSpPr>
      <dsp:spPr>
        <a:xfrm>
          <a:off x="2308543" y="2745590"/>
          <a:ext cx="1698928" cy="231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72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Bronze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3-6 months</a:t>
          </a:r>
        </a:p>
      </dsp:txBody>
      <dsp:txXfrm>
        <a:off x="2308543" y="2745590"/>
        <a:ext cx="1698928" cy="2310745"/>
      </dsp:txXfrm>
    </dsp:sp>
    <dsp:sp modelId="{AAE3D35B-3B1B-4ED3-A390-4A7E5EFD06E7}">
      <dsp:nvSpPr>
        <dsp:cNvPr id="0" name=""/>
        <dsp:cNvSpPr/>
      </dsp:nvSpPr>
      <dsp:spPr>
        <a:xfrm>
          <a:off x="3825444" y="1717131"/>
          <a:ext cx="428777" cy="428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56D03-CA8D-4A7D-8896-405CBA6E45D4}">
      <dsp:nvSpPr>
        <dsp:cNvPr id="0" name=""/>
        <dsp:cNvSpPr/>
      </dsp:nvSpPr>
      <dsp:spPr>
        <a:xfrm>
          <a:off x="4039833" y="1931520"/>
          <a:ext cx="1698928" cy="312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0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Silver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A further 6-12 months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9833" y="1931520"/>
        <a:ext cx="1698928" cy="3124815"/>
      </dsp:txXfrm>
    </dsp:sp>
    <dsp:sp modelId="{1000FF37-6E01-43EF-8F10-C8D69A8765B7}">
      <dsp:nvSpPr>
        <dsp:cNvPr id="0" name=""/>
        <dsp:cNvSpPr/>
      </dsp:nvSpPr>
      <dsp:spPr>
        <a:xfrm>
          <a:off x="5653815" y="1143743"/>
          <a:ext cx="574399" cy="574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46502-80B0-4BF4-BF09-5AD2085CDD19}">
      <dsp:nvSpPr>
        <dsp:cNvPr id="0" name=""/>
        <dsp:cNvSpPr/>
      </dsp:nvSpPr>
      <dsp:spPr>
        <a:xfrm>
          <a:off x="5941015" y="1430943"/>
          <a:ext cx="1698928" cy="362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363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Gold</a:t>
          </a: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 further 12- 24 months</a:t>
          </a:r>
        </a:p>
      </dsp:txBody>
      <dsp:txXfrm>
        <a:off x="5941015" y="1430943"/>
        <a:ext cx="1698928" cy="362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A84E4-A479-C44D-B923-21635A666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CC891-2903-1742-A4D0-816C56D9B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75A7-0CD8-3C45-A5C6-38333FC04F3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AA94-94B7-F446-A906-4D69558D7F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549C-6104-4848-99C9-7A288F770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3A9-B9E3-E74D-8B69-1D978EA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53176-EF19-D841-BC46-8E06030978C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C135-8ECD-234C-BECE-154CA430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bullet points here are revealed on individual clicks:</a:t>
            </a:r>
          </a:p>
          <a:p>
            <a:r>
              <a:rPr lang="en-GB" dirty="0"/>
              <a:t>CLICK 1</a:t>
            </a:r>
          </a:p>
          <a:p>
            <a:r>
              <a:rPr lang="en-GB" dirty="0"/>
              <a:t>Although the word ‘Award’ is in the title we won’t talk about DOING the RRSA – instead it is about BECOMING  and BEING a rights based community.</a:t>
            </a:r>
          </a:p>
          <a:p>
            <a:r>
              <a:rPr lang="en-GB" dirty="0"/>
              <a:t>CLICK 2</a:t>
            </a:r>
          </a:p>
          <a:p>
            <a:r>
              <a:rPr lang="en-GB" dirty="0"/>
              <a:t>The journey should challenge and enhance  HOW WE ARE AS A SCHOOL</a:t>
            </a:r>
          </a:p>
          <a:p>
            <a:r>
              <a:rPr lang="en-GB" dirty="0"/>
              <a:t>CLICK 3</a:t>
            </a:r>
          </a:p>
          <a:p>
            <a:r>
              <a:rPr lang="en-GB" dirty="0"/>
              <a:t>Much of our best practice is already consistent with a rights respecting approach but we don’t connect it to the CRC or use the language of rights and respect to underpin what we are doing.</a:t>
            </a:r>
          </a:p>
          <a:p>
            <a:r>
              <a:rPr lang="en-GB" dirty="0"/>
              <a:t>CLICK 4</a:t>
            </a:r>
          </a:p>
          <a:p>
            <a:r>
              <a:rPr lang="en-GB" dirty="0"/>
              <a:t>It will involve us all</a:t>
            </a:r>
          </a:p>
          <a:p>
            <a:r>
              <a:rPr lang="en-GB" dirty="0"/>
              <a:t>CLICK 5</a:t>
            </a:r>
          </a:p>
          <a:p>
            <a:r>
              <a:rPr lang="en-GB" dirty="0"/>
              <a:t>This is not why we are embarking on this journey ….. </a:t>
            </a:r>
          </a:p>
          <a:p>
            <a:r>
              <a:rPr lang="en-GB" dirty="0"/>
              <a:t>CLICK 6</a:t>
            </a:r>
          </a:p>
          <a:p>
            <a:r>
              <a:rPr lang="en-GB" dirty="0"/>
              <a:t>Preparing our pupils for their place in an ever changing world – both now and as adults is at the heart of what we are about as educators.</a:t>
            </a:r>
          </a:p>
          <a:p>
            <a:endParaRPr lang="en-GB" dirty="0"/>
          </a:p>
          <a:p>
            <a:r>
              <a:rPr lang="en-GB" dirty="0"/>
              <a:t>Important to convey that RRS in fact links to all other school ‘Awards’ BUT it is equally about narrowing the attainment gap, </a:t>
            </a:r>
          </a:p>
          <a:p>
            <a:r>
              <a:rPr lang="en-GB" dirty="0"/>
              <a:t>teaching and learning, </a:t>
            </a:r>
          </a:p>
          <a:p>
            <a:r>
              <a:rPr lang="en-GB" dirty="0"/>
              <a:t>restorative practice, </a:t>
            </a:r>
          </a:p>
          <a:p>
            <a:r>
              <a:rPr lang="en-GB" dirty="0"/>
              <a:t>better relationships and engagement,</a:t>
            </a:r>
          </a:p>
          <a:p>
            <a:r>
              <a:rPr lang="en-GB" dirty="0"/>
              <a:t> improved pupil participation …..  etc</a:t>
            </a:r>
          </a:p>
          <a:p>
            <a:r>
              <a:rPr lang="en-GB" dirty="0"/>
              <a:t>The many things that good schools are trying to achieve are, in fact ,underpinned by  the UNCRC – RRSA makes this explicit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RRSA has been very positively evaluated in a study by Brighton and Sussex Universities and there numerous examples share by schools of the positive </a:t>
            </a:r>
            <a:r>
              <a:rPr lang="en-GB" dirty="0" err="1"/>
              <a:t>imact</a:t>
            </a:r>
            <a:r>
              <a:rPr lang="en-GB" dirty="0"/>
              <a:t> on outcomes for children and many aspects of school life.</a:t>
            </a:r>
          </a:p>
          <a:p>
            <a:endParaRPr lang="en-GB" dirty="0"/>
          </a:p>
          <a:p>
            <a:r>
              <a:rPr lang="en-GB"/>
              <a:t>This is what one school principal said…..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8AF5FEB6-484B-45ED-B239-8BAA85DEE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68B737-C81B-454A-B2AF-8074D3AA295C}"/>
              </a:ext>
            </a:extLst>
          </p:cNvPr>
          <p:cNvSpPr txBox="1">
            <a:spLocks/>
          </p:cNvSpPr>
          <p:nvPr userDrawn="1"/>
        </p:nvSpPr>
        <p:spPr>
          <a:xfrm>
            <a:off x="9525" y="5215350"/>
            <a:ext cx="9756058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id="{356664BE-2FE0-4257-841A-27026C4DD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3623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F5142-344E-49DE-89F0-00979C3B6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2021" y="327727"/>
            <a:ext cx="6459728" cy="3311906"/>
          </a:xfrm>
          <a:solidFill>
            <a:srgbClr val="00AEEF">
              <a:alpha val="75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C97E78-6D89-447C-A407-C3E1372B1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5148" y="655180"/>
            <a:ext cx="6279757" cy="810063"/>
          </a:xfrm>
          <a:noFill/>
        </p:spPr>
        <p:txBody>
          <a:bodyPr wrap="square" anchor="b">
            <a:normAutofit/>
          </a:bodyPr>
          <a:lstStyle>
            <a:lvl1pPr algn="l">
              <a:defRPr sz="50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Catchy headline</a:t>
            </a:r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E7A9D-DA31-4672-B8C3-769682EED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627" y="5561214"/>
            <a:ext cx="5967996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F6CECDD-4B3C-4D19-81B6-4C1EB76CA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921"/>
            <a:ext cx="12296003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23EDDFD-1C76-4449-8C6F-4521C01460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47869" y="4578452"/>
            <a:ext cx="6459728" cy="3311906"/>
          </a:xfrm>
          <a:solidFill>
            <a:srgbClr val="00AEEF">
              <a:alpha val="50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80D7A8-E0F7-4237-8135-08CD67F56BF0}"/>
              </a:ext>
            </a:extLst>
          </p:cNvPr>
          <p:cNvSpPr txBox="1">
            <a:spLocks/>
          </p:cNvSpPr>
          <p:nvPr userDrawn="1"/>
        </p:nvSpPr>
        <p:spPr>
          <a:xfrm>
            <a:off x="5484421" y="480127"/>
            <a:ext cx="6459728" cy="3311906"/>
          </a:xfrm>
          <a:prstGeom prst="rect">
            <a:avLst/>
          </a:prstGeom>
          <a:solidFill>
            <a:srgbClr val="00AEEF">
              <a:alpha val="50000"/>
            </a:srgbClr>
          </a:solidFill>
        </p:spPr>
        <p:txBody>
          <a:bodyPr vert="horz" wrap="square" lIns="216000" tIns="1152000" rIns="91440" bIns="72000" rtlCol="0">
            <a:spAutoFit/>
          </a:bodyPr>
          <a:lstStyle>
            <a:lvl1pPr marL="565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endParaRPr lang="en-US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C93EB2-983F-47B4-960F-C5E94FBABECF}"/>
              </a:ext>
            </a:extLst>
          </p:cNvPr>
          <p:cNvSpPr txBox="1">
            <a:spLocks/>
          </p:cNvSpPr>
          <p:nvPr userDrawn="1"/>
        </p:nvSpPr>
        <p:spPr>
          <a:xfrm>
            <a:off x="5587548" y="807580"/>
            <a:ext cx="6279757" cy="8100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Catchy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4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EAA7537-BB7E-5641-A98F-8B4B9F0695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2021" y="327727"/>
            <a:ext cx="6459728" cy="3311906"/>
          </a:xfrm>
          <a:solidFill>
            <a:srgbClr val="00AEEF">
              <a:alpha val="50000"/>
            </a:srgbClr>
          </a:solidFill>
        </p:spPr>
        <p:txBody>
          <a:bodyPr wrap="square" lIns="216000" tIns="1152000" bIns="72000">
            <a:spAutoFit/>
          </a:bodyPr>
          <a:lstStyle>
            <a:lvl1pPr marL="565200" indent="-4572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7145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171700" indent="-342900" algn="l"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0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C04F4F-1B20-0648-8A72-40D030AAE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5148" y="655180"/>
            <a:ext cx="6279757" cy="810063"/>
          </a:xfrm>
          <a:noFill/>
        </p:spPr>
        <p:txBody>
          <a:bodyPr wrap="square" anchor="b">
            <a:normAutofit/>
          </a:bodyPr>
          <a:lstStyle>
            <a:lvl1pPr algn="l">
              <a:defRPr sz="50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Catchy headline</a:t>
            </a:r>
            <a:endParaRPr lang="en-GB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D490288-7422-4322-9084-9C9B81435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376321" cy="685800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C157B5-A531-4FA9-B9B8-A61DF76F6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25" y="5561214"/>
            <a:ext cx="5967996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62099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671" y="2820254"/>
            <a:ext cx="6923913" cy="2737717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B9AC4-D235-4BEF-9610-04EB15FE5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3827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6929C2-066E-4D34-BAC1-989E09F25C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50" y="5729259"/>
            <a:ext cx="5314950" cy="1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47243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000" y="2818800"/>
            <a:ext cx="6864624" cy="2736000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2D3026-048A-9142-A054-33A8D949F4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831A1-CA51-4AA7-92C0-DC82C97C8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0"/>
            <a:ext cx="12192000" cy="14382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A403F6-E9D5-4F5B-AE65-C9857B464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4" y="5725444"/>
            <a:ext cx="5267325" cy="11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3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15671" y="1662099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E0FCB-1120-4045-A506-E38BD7CCECDC}"/>
              </a:ext>
            </a:extLst>
          </p:cNvPr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7A8A0B3-3B2A-AB4B-BEE9-94147269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D09AFA5-DCD0-E340-8D58-CFDEFD3B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67DBEDA-B8B3-F145-A1EF-5E27398B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7BFA0B-5503-8E47-A9FE-CB36531DBD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671" y="2820254"/>
            <a:ext cx="6923913" cy="2737717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chemeClr val="bg1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chemeClr val="bg1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ED1B41-DD44-7142-8A5C-93153C1A5D9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B97C1-AB14-4742-96FE-65519B3A0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17"/>
            <a:ext cx="12192000" cy="1438275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45F386D-8288-407E-B1CE-3BBE12F9B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4" y="5727268"/>
            <a:ext cx="5210175" cy="11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733256"/>
            <a:ext cx="21336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079572"/>
            <a:ext cx="2393058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381328"/>
            <a:ext cx="21336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CD61517-2F16-984C-8E89-B0B5FA44E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2A57768-1294-ED41-B676-EB2AF53F3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00AEEF">
              <a:alpha val="2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BACA24-784C-1A4C-8859-F1C34A74BB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A8DB4F-C264-4B1F-986F-5F6D4B936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5727492"/>
            <a:ext cx="5257800" cy="11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733256"/>
            <a:ext cx="21336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079572"/>
            <a:ext cx="2393058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381328"/>
            <a:ext cx="21336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024272C-EC56-4A4C-B423-A2B8BF1185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CCCCCC"/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28273-AF60-CD41-B3AA-ED55184D2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04FE9B-D434-974C-B364-3E83BD60621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3FE530-A857-447C-BEE6-6FB7B2380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40" y="5733256"/>
            <a:ext cx="5296360" cy="11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0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135778" y="2569639"/>
            <a:ext cx="12056222" cy="0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6ABFD98-52CF-094B-BA09-820BA0535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671" y="1647243"/>
            <a:ext cx="11247587" cy="709158"/>
          </a:xfrm>
        </p:spPr>
        <p:txBody>
          <a:bodyPr anchor="b">
            <a:normAutofit/>
          </a:bodyPr>
          <a:lstStyle>
            <a:lvl1pPr algn="l">
              <a:defRPr sz="40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79108B7-D853-2849-B3D0-121B7B3A71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00" y="2818800"/>
            <a:ext cx="6864624" cy="2736000"/>
          </a:xfrm>
        </p:spPr>
        <p:txBody>
          <a:bodyPr tIns="108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0093D9-C974-5B40-A10E-AD59481BB1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01200" y="2823629"/>
            <a:ext cx="3862058" cy="2731171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B86AF-CAE4-4983-A56F-0CE764AA2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0"/>
            <a:ext cx="12192000" cy="143827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0FCF5-BB25-439C-A67F-0A3022EA18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4" y="5747691"/>
            <a:ext cx="5229225" cy="1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f object 7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547F618-F2BA-114A-9CB9-E89CFBA4CC1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0A6A3AD-E8C0-460A-B9A2-B7C9A26E8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3325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building, table&#10;&#10;Description automatically generated">
            <a:extLst>
              <a:ext uri="{FF2B5EF4-FFF2-40B4-BE49-F238E27FC236}">
                <a16:creationId xmlns:a16="http://schemas.microsoft.com/office/drawing/2014/main" id="{D7FA5762-3F53-4644-B4EC-3B23A6739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1DB2CF-C42B-4C9C-AB1A-5CEAB65581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rgbClr val="00AEEF"/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0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8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F809C2A-ED78-774E-803B-763A64F7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2DB18E1-098A-C447-9B09-1D5CB318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BBE1BEA-DE79-2243-A210-67BB096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1F060E5-A962-A842-B950-0A236A02AD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3EC14A-A687-FF43-80AE-C62B1C663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>
            <a:extLst>
              <a:ext uri="{FF2B5EF4-FFF2-40B4-BE49-F238E27FC236}">
                <a16:creationId xmlns:a16="http://schemas.microsoft.com/office/drawing/2014/main" id="{EFA5FD64-D39F-D844-BBE5-45557F1621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37" y="1735976"/>
            <a:ext cx="6394383" cy="3722957"/>
          </a:xfrm>
          <a:solidFill>
            <a:srgbClr val="CCCCCC"/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81569C-1EDC-A14B-AF66-DC662A2215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0" y="1735977"/>
            <a:ext cx="4360250" cy="372295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Univers Next Pro Light" panose="020B0403030202020203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EC37E3-96A4-4A3B-9F60-DAFF1F72C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3325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5733256"/>
            <a:ext cx="2133600" cy="331932"/>
          </a:xfrm>
        </p:spPr>
        <p:txBody>
          <a:bodyPr/>
          <a:lstStyle/>
          <a:p>
            <a:fld id="{994ABF6D-B116-48FA-8A85-4C24104CDDB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079572"/>
            <a:ext cx="2393058" cy="301756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381328"/>
            <a:ext cx="2133600" cy="274324"/>
          </a:xfrm>
        </p:spPr>
        <p:txBody>
          <a:bodyPr/>
          <a:lstStyle/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11FE6B6-3EF0-CB4D-B5F9-454E5F104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tx1"/>
                </a:solidFill>
                <a:highlight>
                  <a:srgbClr val="00AEEF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4506B1-4BE2-A445-8DE9-D4575C3F1A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D9C58E6-6A77-E740-8A67-6AE88D1333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1735200"/>
            <a:ext cx="5350894" cy="3722957"/>
          </a:xfrm>
          <a:solidFill>
            <a:srgbClr val="00AEEF">
              <a:alpha val="2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EA8AFAC-6634-9D44-9B66-82447A5FC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8334" y="1743791"/>
            <a:ext cx="5351463" cy="3722688"/>
          </a:xfrm>
          <a:solidFill>
            <a:srgbClr val="00AEEF">
              <a:alpha val="25000"/>
            </a:srgbClr>
          </a:solidFill>
        </p:spPr>
        <p:txBody>
          <a:bodyPr lIns="180000" tIns="180000" bIns="72000"/>
          <a:lstStyle>
            <a:lvl1pPr marL="342000" indent="-342000">
              <a:buClr>
                <a:srgbClr val="00AEEF"/>
              </a:buClr>
              <a:buFont typeface="Wingdings" pitchFamily="2" charset="2"/>
              <a:buChar char="§"/>
              <a:defRPr lang="en-US" sz="3200" b="0" i="0" kern="1200" baseline="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1pPr>
            <a:lvl2pPr marL="792000" indent="-342000">
              <a:buClr>
                <a:srgbClr val="999999"/>
              </a:buClr>
              <a:buFont typeface="Wingdings" pitchFamily="2" charset="2"/>
              <a:buChar char="§"/>
              <a:defRPr lang="en-US" sz="2800" b="0" i="0" kern="120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2pPr>
            <a:lvl3pPr marL="1198800" indent="-284400">
              <a:buClr>
                <a:srgbClr val="00AEEF"/>
              </a:buClr>
              <a:buFont typeface="Wingdings" pitchFamily="2" charset="2"/>
              <a:buChar char="§"/>
              <a:defRPr lang="en-US" sz="2400" b="0" i="0" kern="1200" dirty="0" smtClean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3pPr>
            <a:lvl4pPr marL="1656000" indent="-284400">
              <a:buClr>
                <a:srgbClr val="999999"/>
              </a:buClr>
              <a:buFont typeface="Wingdings" pitchFamily="2" charset="2"/>
              <a:buChar char="§"/>
              <a:defRPr lang="en-US" sz="2000" b="0" i="0" kern="1200" dirty="0">
                <a:solidFill>
                  <a:schemeClr val="tx1"/>
                </a:solidFill>
                <a:latin typeface="Univers Next Pro" panose="020B0503030202020203" pitchFamily="34" charset="77"/>
                <a:ea typeface="+mn-ea"/>
                <a:cs typeface="Univers" panose="020F0502020204030204" pitchFamily="34" charset="0"/>
              </a:defRPr>
            </a:lvl4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2BF188-8574-4CF0-9C2C-A22D7FCF2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536" y="5721408"/>
            <a:ext cx="5351464" cy="11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6F8ED-6F66-BE45-ADC6-D6BC0CEF0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652580"/>
            <a:ext cx="10858500" cy="4092575"/>
          </a:xfrm>
        </p:spPr>
        <p:txBody>
          <a:bodyPr tIns="180000"/>
          <a:lstStyle>
            <a:lvl1pPr marL="457200" indent="-457200">
              <a:spcAft>
                <a:spcPts val="1000"/>
              </a:spcAft>
              <a:buClr>
                <a:srgbClr val="00AEEF"/>
              </a:buClr>
              <a:buFont typeface="Wingdings" pitchFamily="2" charset="2"/>
              <a:buChar char="§"/>
              <a:defRPr/>
            </a:lvl1pPr>
            <a:lvl2pPr marL="800100" indent="-342900">
              <a:buClr>
                <a:schemeClr val="tx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AEEF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/>
            </a:lvl4pPr>
            <a:lvl5pPr marL="2114550" indent="-285750">
              <a:buClr>
                <a:srgbClr val="00AEEF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add engaging text</a:t>
            </a:r>
          </a:p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And some more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  <a:p>
            <a:pPr lvl="4"/>
            <a:endParaRPr lang="en-US" b="0" i="0" dirty="0">
              <a:latin typeface="Univers Next Pro" panose="020B0503030202020203" pitchFamily="34" charset="77"/>
              <a:cs typeface="Univers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2FFBB5-AF36-DC41-B7D2-D1C8564792E3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rgbClr val="00AEE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A965B56-7434-4F4E-9C33-F1D3F1319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rgbClr val="00AEEF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add headline here</a:t>
            </a:r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E98885-D580-4C7F-9EFC-0BD05E644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880618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66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Happy Healthy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Happy, healthy lives 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521DE52-F672-42FF-B152-EAC43626C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613" y="1724410"/>
            <a:ext cx="3722958" cy="373374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AD32A9-DA84-4E54-8571-875AEEB0F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904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1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Educatio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education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0F82B-DCE9-D446-8716-17CA4294A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34" y="5864401"/>
            <a:ext cx="5873666" cy="993599"/>
          </a:xfrm>
          <a:prstGeom prst="rect">
            <a:avLst/>
          </a:prstGeom>
        </p:spPr>
      </p:pic>
      <p:pic>
        <p:nvPicPr>
          <p:cNvPr id="8" name="Picture 7" descr="A picture containing grass, outdoor, building, man&#10;&#10;Description automatically generated">
            <a:extLst>
              <a:ext uri="{FF2B5EF4-FFF2-40B4-BE49-F238E27FC236}">
                <a16:creationId xmlns:a16="http://schemas.microsoft.com/office/drawing/2014/main" id="{4F095093-BD19-4072-9C47-B89A1EA67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7551452" y="1715768"/>
            <a:ext cx="3802348" cy="3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5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Children on the mov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Children on the move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12" name="Picture 11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628FD798-F96A-47F7-91FA-9B23B97FB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57" y="1733030"/>
            <a:ext cx="3622280" cy="373344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D4E0E52-D9BA-44A7-BC31-28D13E38C4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7904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uses Ending violenc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485FB32-7577-A147-BB4B-6D806D53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000" y="5733256"/>
            <a:ext cx="2844800" cy="331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ABF6D-B116-48FA-8A85-4C24104CDDB3}" type="datetimeFigureOut">
              <a:rPr lang="en-GB" smtClean="0"/>
              <a:pPr/>
              <a:t>04/05/2020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80C1448-6D5C-D548-83B1-64417ADD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079572"/>
            <a:ext cx="3190744" cy="30175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82639CE-23BC-4D41-9E2A-BB319EB5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00" y="6381328"/>
            <a:ext cx="2844800" cy="27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1099AA68-E695-4F58-BEEE-DDF7D9F5029C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831B11-FE25-2B4D-9760-E3A4BEB90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261444"/>
            <a:ext cx="11247587" cy="877104"/>
          </a:xfrm>
        </p:spPr>
        <p:txBody>
          <a:bodyPr anchor="b">
            <a:normAutofit/>
          </a:bodyPr>
          <a:lstStyle>
            <a:lvl1pPr algn="l">
              <a:defRPr sz="4800" cap="all" spc="400" baseline="0">
                <a:solidFill>
                  <a:schemeClr val="bg1"/>
                </a:solidFill>
                <a:highlight>
                  <a:srgbClr val="000000"/>
                </a:highlight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 Ending violence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0F6DF-87C8-8C4D-AD78-CBC99F743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19" y="1391521"/>
            <a:ext cx="12175481" cy="42699"/>
          </a:xfrm>
          <a:prstGeom prst="line">
            <a:avLst/>
          </a:prstGeom>
          <a:ln w="44450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E0ECEF6-2497-0248-9835-35DF171E2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998" y="1735200"/>
            <a:ext cx="6393600" cy="3722957"/>
          </a:xfrm>
          <a:solidFill>
            <a:srgbClr val="FFFFFF">
              <a:alpha val="75000"/>
            </a:srgbClr>
          </a:solidFill>
        </p:spPr>
        <p:txBody>
          <a:bodyPr lIns="180000" tIns="180000" bIns="72000">
            <a:normAutofit/>
          </a:bodyPr>
          <a:lstStyle>
            <a:lvl1pPr marL="342900" indent="-342900" algn="l">
              <a:buClr>
                <a:srgbClr val="00AEEF"/>
              </a:buClr>
              <a:buFont typeface="Wingdings" panose="05000000000000000000" pitchFamily="2" charset="2"/>
              <a:buChar char="§"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buClr>
                <a:srgbClr val="999999"/>
              </a:buClr>
              <a:buFont typeface="Wingdings" panose="05000000000000000000" pitchFamily="2" charset="2"/>
              <a:buChar char="§"/>
              <a:defRPr sz="2800"/>
            </a:lvl2pPr>
            <a:lvl3pPr marL="12001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400"/>
            </a:lvl3pPr>
            <a:lvl4pPr marL="1657350" indent="-285750" algn="l">
              <a:buClr>
                <a:srgbClr val="999999"/>
              </a:buClr>
              <a:buFont typeface="Wingdings" panose="05000000000000000000" pitchFamily="2" charset="2"/>
              <a:buChar char="§"/>
              <a:defRPr sz="2000"/>
            </a:lvl4pPr>
            <a:lvl5pPr marL="2114550" indent="-285750" algn="l">
              <a:buClr>
                <a:srgbClr val="00AEEF"/>
              </a:buClr>
              <a:buFont typeface="Wingdings" panose="05000000000000000000" pitchFamily="2" charset="2"/>
              <a:buChar char="§"/>
              <a:defRPr sz="20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Click to edit text</a:t>
            </a:r>
          </a:p>
          <a:p>
            <a:pPr lvl="1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Second level</a:t>
            </a:r>
          </a:p>
          <a:p>
            <a:pPr lvl="2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Third level</a:t>
            </a:r>
          </a:p>
          <a:p>
            <a:pPr lvl="3"/>
            <a:r>
              <a:rPr lang="en-US" b="0" i="0" dirty="0">
                <a:latin typeface="Univers Next Pro" panose="020B0503030202020203" pitchFamily="34" charset="77"/>
                <a:cs typeface="Univers" panose="020F0502020204030204" pitchFamily="34" charset="0"/>
              </a:rPr>
              <a:t>Fourth level</a:t>
            </a:r>
          </a:p>
        </p:txBody>
      </p:sp>
      <p:pic>
        <p:nvPicPr>
          <p:cNvPr id="3" name="Picture 2" descr="Two people sitting on a bench&#10;&#10;Description automatically generated">
            <a:extLst>
              <a:ext uri="{FF2B5EF4-FFF2-40B4-BE49-F238E27FC236}">
                <a16:creationId xmlns:a16="http://schemas.microsoft.com/office/drawing/2014/main" id="{FE552C36-7447-4782-9DB5-5F5C5C254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252" y="1735201"/>
            <a:ext cx="3859497" cy="370272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D60D268-A37E-4873-ADD6-D87A1B4FE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2996" y="0"/>
            <a:ext cx="12179003" cy="5458932"/>
          </a:xfrm>
        </p:spPr>
        <p:txBody>
          <a:bodyPr/>
          <a:lstStyle>
            <a:lvl1pPr marL="0" indent="0">
              <a:buNone/>
              <a:defRPr sz="3200" b="0" i="0">
                <a:latin typeface="Univers Next Pro Light" panose="020B0403030202020203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5E6D96-4DCE-41CA-BA4F-464C2E9E4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880618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9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imag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B984DF-36DE-8345-B1A1-A68E2E856E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996" y="0"/>
            <a:ext cx="12179003" cy="5458932"/>
          </a:xfrm>
        </p:spPr>
        <p:txBody>
          <a:bodyPr/>
          <a:lstStyle>
            <a:lvl1pPr marL="0" indent="0">
              <a:buNone/>
              <a:defRPr sz="3200" b="0" i="0">
                <a:latin typeface="Univers Next Pro Light" panose="020B0403030202020203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F6686CD-E16A-403A-BB1C-57EA4332C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0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6F3383-7C34-4D42-80FD-7F7F8364F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94893"/>
            <a:ext cx="4876800" cy="10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cle of the Week: Article 24. A picture of hand washing and the Unicef Rights Respecting Schools log. ">
            <a:extLst>
              <a:ext uri="{FF2B5EF4-FFF2-40B4-BE49-F238E27FC236}">
                <a16:creationId xmlns:a16="http://schemas.microsoft.com/office/drawing/2014/main" id="{E3E9CA09-357D-4A72-9568-0E338F782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857259-BCA9-4619-887D-EB41A9DB5E54}"/>
              </a:ext>
            </a:extLst>
          </p:cNvPr>
          <p:cNvSpPr txBox="1">
            <a:spLocks/>
          </p:cNvSpPr>
          <p:nvPr userDrawn="1"/>
        </p:nvSpPr>
        <p:spPr>
          <a:xfrm>
            <a:off x="9525" y="5109802"/>
            <a:ext cx="9756058" cy="1299568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Article of the week: </a:t>
            </a:r>
          </a:p>
          <a:p>
            <a:r>
              <a:rPr lang="en-US" dirty="0"/>
              <a:t>Article 24- health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11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8B1C7E8-B678-41E2-9EB8-6BE7F3D8B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34" y="5828506"/>
            <a:ext cx="5296365" cy="1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83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sitting, man, reading&#10;&#10;Description automatically generated">
            <a:extLst>
              <a:ext uri="{FF2B5EF4-FFF2-40B4-BE49-F238E27FC236}">
                <a16:creationId xmlns:a16="http://schemas.microsoft.com/office/drawing/2014/main" id="{3F6FEA19-0098-4FF3-8554-E7B817911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088B6A-37EC-4377-97F2-1E7A89274C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67889"/>
            <a:ext cx="7392202" cy="1022569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6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00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8D9CC12-87D8-452C-A5EF-096C206E8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E1FBBF-98F9-4CF8-A096-4A5C2DA51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67889"/>
            <a:ext cx="7392202" cy="1022569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6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7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 posing for the camera&#10;&#10;Description automatically generated">
            <a:extLst>
              <a:ext uri="{FF2B5EF4-FFF2-40B4-BE49-F238E27FC236}">
                <a16:creationId xmlns:a16="http://schemas.microsoft.com/office/drawing/2014/main" id="{6DF46F59-1552-43A3-8FF6-61BF2BE30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086558-DC37-4EAE-B016-9EB5500DC64B}"/>
              </a:ext>
            </a:extLst>
          </p:cNvPr>
          <p:cNvSpPr txBox="1">
            <a:spLocks/>
          </p:cNvSpPr>
          <p:nvPr userDrawn="1"/>
        </p:nvSpPr>
        <p:spPr>
          <a:xfrm>
            <a:off x="9525" y="5234399"/>
            <a:ext cx="9756058" cy="745571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8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39F74BA6-7560-412E-AADE-C20BD3DA0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9A57AB-57F9-49CB-9A39-A85B5D990859}"/>
              </a:ext>
            </a:extLst>
          </p:cNvPr>
          <p:cNvSpPr txBox="1">
            <a:spLocks/>
          </p:cNvSpPr>
          <p:nvPr userDrawn="1"/>
        </p:nvSpPr>
        <p:spPr>
          <a:xfrm>
            <a:off x="9525" y="5386800"/>
            <a:ext cx="9756058" cy="74557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hild, small, holding&#10;&#10;Description automatically generated">
            <a:extLst>
              <a:ext uri="{FF2B5EF4-FFF2-40B4-BE49-F238E27FC236}">
                <a16:creationId xmlns:a16="http://schemas.microsoft.com/office/drawing/2014/main" id="{45BBBFA7-E2FC-4B12-BF6E-1B4B2A7EE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AD9AD8-9588-495D-B247-8BEF16B6E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5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7B3B37E0-2ACA-4A10-BED8-ECA45F9AF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470E99-752E-4019-8754-57F4AA90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091911FD-C706-49A8-AACB-7148640A4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6DC365-BE4B-4276-8A98-99D297B29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234400"/>
            <a:ext cx="9756058" cy="745571"/>
          </a:xfrm>
          <a:solidFill>
            <a:schemeClr val="tx1">
              <a:alpha val="70000"/>
            </a:schemeClr>
          </a:solidFill>
        </p:spPr>
        <p:txBody>
          <a:bodyPr wrap="square" lIns="360000" tIns="144000" anchor="ctr" anchorCtr="0">
            <a:spAutoFit/>
          </a:bodyPr>
          <a:lstStyle>
            <a:lvl1pPr>
              <a:defRPr sz="40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</a:defRPr>
            </a:lvl1pPr>
          </a:lstStyle>
          <a:p>
            <a:r>
              <a:rPr lang="en-US" dirty="0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3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AFE411CA-BC3D-4851-9A86-22CA2BC2E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38FBF6-3A1E-455A-AC54-76272693996D}"/>
              </a:ext>
            </a:extLst>
          </p:cNvPr>
          <p:cNvSpPr txBox="1">
            <a:spLocks/>
          </p:cNvSpPr>
          <p:nvPr userDrawn="1"/>
        </p:nvSpPr>
        <p:spPr>
          <a:xfrm>
            <a:off x="9525" y="5234400"/>
            <a:ext cx="9756058" cy="74557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360000" tIns="14400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00" baseline="0">
                <a:solidFill>
                  <a:schemeClr val="bg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2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8ABE-55A1-4A23-B61E-3C88C2D89DA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3E42-53AE-43BD-AB25-A5BDE1E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7" r:id="rId4"/>
    <p:sldLayoutId id="2147483679" r:id="rId5"/>
    <p:sldLayoutId id="2147483698" r:id="rId6"/>
    <p:sldLayoutId id="2147483681" r:id="rId7"/>
    <p:sldLayoutId id="2147483680" r:id="rId8"/>
    <p:sldLayoutId id="2147483686" r:id="rId9"/>
    <p:sldLayoutId id="2147483706" r:id="rId10"/>
    <p:sldLayoutId id="2147483708" r:id="rId11"/>
    <p:sldLayoutId id="2147483709" r:id="rId12"/>
    <p:sldLayoutId id="2147483694" r:id="rId13"/>
    <p:sldLayoutId id="2147483682" r:id="rId14"/>
    <p:sldLayoutId id="2147483710" r:id="rId15"/>
    <p:sldLayoutId id="2147483714" r:id="rId16"/>
    <p:sldLayoutId id="2147483649" r:id="rId17"/>
    <p:sldLayoutId id="2147483707" r:id="rId18"/>
    <p:sldLayoutId id="2147483717" r:id="rId19"/>
    <p:sldLayoutId id="2147483699" r:id="rId20"/>
    <p:sldLayoutId id="2147483702" r:id="rId21"/>
    <p:sldLayoutId id="2147483650" r:id="rId22"/>
    <p:sldLayoutId id="2147483704" r:id="rId23"/>
    <p:sldLayoutId id="2147483719" r:id="rId24"/>
    <p:sldLayoutId id="2147483718" r:id="rId25"/>
    <p:sldLayoutId id="2147483720" r:id="rId26"/>
    <p:sldLayoutId id="2147483715" r:id="rId27"/>
    <p:sldLayoutId id="2147483701" r:id="rId28"/>
    <p:sldLayoutId id="2147483687" r:id="rId29"/>
    <p:sldLayoutId id="2147483713" r:id="rId30"/>
    <p:sldLayoutId id="2147483721" r:id="rId31"/>
    <p:sldLayoutId id="2147483696" r:id="rId32"/>
    <p:sldLayoutId id="214748372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.uk/rights-respecting-schools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3D0F4E-7C31-474B-9E55-E6363F47DF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840830"/>
            <a:ext cx="10858500" cy="1089529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all" spc="400" baseline="0">
                <a:solidFill>
                  <a:schemeClr val="tx1"/>
                </a:solidFill>
                <a:latin typeface="Univers Next Pro Condensed" panose="020B0906030202020203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Rights Respecting Schools Award in </a:t>
            </a:r>
            <a:r>
              <a:rPr lang="en-GB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*your local area*</a:t>
            </a:r>
            <a:endParaRPr lang="en-GB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8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62529-0C7E-41F6-8935-FC0D1D709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out more about RRSA, familiarise yourself with resources </a:t>
            </a:r>
            <a:r>
              <a:rPr lang="en-GB" u="sng" dirty="0">
                <a:solidFill>
                  <a:srgbClr val="00ADF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unicef.org.uk/rights-respecting-schools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Register for the RRSA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training / CPD / INSET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085F98-3BC7-479A-BA8D-B9473BF3A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</p:spTree>
    <p:extLst>
      <p:ext uri="{BB962C8B-B14F-4D97-AF65-F5344CB8AC3E}">
        <p14:creationId xmlns:p14="http://schemas.microsoft.com/office/powerpoint/2010/main" val="129962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A8ED-2B2C-415A-A9FF-5C447333F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50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BD2A-BA27-F84A-A859-553D4896D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Aim for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86A55-750A-F949-A934-8C2025CEF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 understand what the Rights Respecting Schools Award (RRSA) is about and how it could work in your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8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1067-DCE3-0548-A681-2357D6A5F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RRSA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23A57-04FA-E443-97FA-A987EF728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Unicef Rights Respecting Schools Award improves the lives of children in the UK by taking a whole school approach to putting children’s rights at the heart of school policy and practice </a:t>
            </a:r>
          </a:p>
          <a:p>
            <a:r>
              <a:rPr lang="en-GB" altLang="en-US" dirty="0"/>
              <a:t>Children and young people are empowered to make informed decisions and to grow into confident, active, global, responsible citizens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E406D-0670-0146-8561-40A9E1D71C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000" y="1735977"/>
            <a:ext cx="4763400" cy="372295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RRSA is based on principles of:</a:t>
            </a:r>
          </a:p>
          <a:p>
            <a:pPr lvl="1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</a:p>
          <a:p>
            <a:pPr lvl="1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Dignity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pPr lvl="1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Non-discrimination</a:t>
            </a:r>
          </a:p>
          <a:p>
            <a:pPr lvl="1">
              <a:defRPr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5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99D9E-4C50-4B3E-A645-FE1AB8615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three strands of RRSA</a:t>
            </a:r>
          </a:p>
        </p:txBody>
      </p:sp>
      <p:grpSp>
        <p:nvGrpSpPr>
          <p:cNvPr id="4" name="SmartArt Placeholder 552961">
            <a:extLst>
              <a:ext uri="{FF2B5EF4-FFF2-40B4-BE49-F238E27FC236}">
                <a16:creationId xmlns:a16="http://schemas.microsoft.com/office/drawing/2014/main" id="{20C37635-4C31-4426-A59A-DE2DFBB0B90D}"/>
              </a:ext>
            </a:extLst>
          </p:cNvPr>
          <p:cNvGrpSpPr>
            <a:grpSpLocks/>
          </p:cNvGrpSpPr>
          <p:nvPr/>
        </p:nvGrpSpPr>
        <p:grpSpPr bwMode="auto">
          <a:xfrm>
            <a:off x="719572" y="1916832"/>
            <a:ext cx="9395978" cy="3836268"/>
            <a:chOff x="288" y="1954"/>
            <a:chExt cx="2880" cy="288"/>
          </a:xfrm>
        </p:grpSpPr>
        <p:sp>
          <p:nvSpPr>
            <p:cNvPr id="5" name="_s13323">
              <a:extLst>
                <a:ext uri="{FF2B5EF4-FFF2-40B4-BE49-F238E27FC236}">
                  <a16:creationId xmlns:a16="http://schemas.microsoft.com/office/drawing/2014/main" id="{2246A4A0-E83F-43B0-B3BE-CDE13012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5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AD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Strand A: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Teaching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 and learning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about</a:t>
              </a: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 rights</a:t>
              </a:r>
            </a:p>
          </p:txBody>
        </p:sp>
        <p:sp>
          <p:nvSpPr>
            <p:cNvPr id="6" name="_s13324">
              <a:extLst>
                <a:ext uri="{FF2B5EF4-FFF2-40B4-BE49-F238E27FC236}">
                  <a16:creationId xmlns:a16="http://schemas.microsoft.com/office/drawing/2014/main" id="{CDD4AB99-D379-404F-9012-DFDA0A76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5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AD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Strand B: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Teaching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and learning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through</a:t>
              </a: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 rights</a:t>
              </a:r>
            </a:p>
          </p:txBody>
        </p:sp>
        <p:sp>
          <p:nvSpPr>
            <p:cNvPr id="7" name="_s13325">
              <a:extLst>
                <a:ext uri="{FF2B5EF4-FFF2-40B4-BE49-F238E27FC236}">
                  <a16:creationId xmlns:a16="http://schemas.microsoft.com/office/drawing/2014/main" id="{22380707-0FB4-48C7-8133-3F963A17C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95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AD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Strand C: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Teaching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 and learning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100" b="1" dirty="0">
                  <a:solidFill>
                    <a:prstClr val="white"/>
                  </a:solidFill>
                  <a:latin typeface="Arial" charset="0"/>
                </a:rPr>
                <a:t>for</a:t>
              </a:r>
              <a:r>
                <a:rPr lang="en-GB" altLang="en-US" sz="2100" dirty="0">
                  <a:solidFill>
                    <a:prstClr val="white"/>
                  </a:solidFill>
                  <a:latin typeface="Arial" charset="0"/>
                </a:rPr>
                <a:t> rights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99D9E-4C50-4B3E-A645-FE1AB8615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RRSA journey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484D032-6954-4CDB-9F9A-56D693601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980954"/>
              </p:ext>
            </p:extLst>
          </p:nvPr>
        </p:nvGraphicFramePr>
        <p:xfrm>
          <a:off x="2721918" y="1466875"/>
          <a:ext cx="81605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EE14E-80BE-46CA-A845-610597EFF591}"/>
              </a:ext>
            </a:extLst>
          </p:cNvPr>
          <p:cNvSpPr txBox="1"/>
          <p:nvPr/>
        </p:nvSpPr>
        <p:spPr>
          <a:xfrm>
            <a:off x="19968" y="177804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shows ‘typical’ time scales but these can vary.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Silver and Gold accreditations last for three years.</a:t>
            </a:r>
          </a:p>
        </p:txBody>
      </p:sp>
    </p:spTree>
    <p:extLst>
      <p:ext uri="{BB962C8B-B14F-4D97-AF65-F5344CB8AC3E}">
        <p14:creationId xmlns:p14="http://schemas.microsoft.com/office/powerpoint/2010/main" val="31568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E18B-A696-4AC3-8118-026C38DFB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Impact of </a:t>
            </a:r>
            <a:r>
              <a:rPr lang="en-GB" dirty="0" err="1"/>
              <a:t>rrsa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67658-C133-45A0-9773-BA2A9FC51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Children know about their rights and support the rights of others locally and globally</a:t>
            </a:r>
          </a:p>
          <a:p>
            <a:pPr lvl="0"/>
            <a:r>
              <a:rPr lang="en-GB" dirty="0"/>
              <a:t>Children feel happier in themselves</a:t>
            </a:r>
          </a:p>
          <a:p>
            <a:pPr lvl="0"/>
            <a:r>
              <a:rPr lang="en-GB" dirty="0"/>
              <a:t>Children feel safe in school</a:t>
            </a:r>
          </a:p>
          <a:p>
            <a:pPr lvl="0"/>
            <a:r>
              <a:rPr lang="en-GB" dirty="0"/>
              <a:t>Children are engaged in their education</a:t>
            </a:r>
          </a:p>
          <a:p>
            <a:pPr lvl="0"/>
            <a:r>
              <a:rPr lang="en-GB" dirty="0"/>
              <a:t>Adults have positive relationships and enjoy their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86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FD7D-4322-4099-97BF-950B88D79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err="1"/>
              <a:t>rrsa</a:t>
            </a:r>
            <a:r>
              <a:rPr lang="en-GB" dirty="0"/>
              <a:t> benefits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BF332-48B9-479C-B583-166112BC0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RRSA is a catalyst for school improvement</a:t>
            </a:r>
          </a:p>
          <a:p>
            <a:r>
              <a:rPr lang="en-GB" dirty="0"/>
              <a:t>It builds upon excellent practice and supports schools to move to a rights based approach</a:t>
            </a:r>
          </a:p>
          <a:p>
            <a:r>
              <a:rPr lang="en-GB" dirty="0"/>
              <a:t>It provides a platform for learning about global citizenship and sustainable development</a:t>
            </a:r>
          </a:p>
          <a:p>
            <a:r>
              <a:rPr lang="en-GB" dirty="0"/>
              <a:t>It is increasingly recognised positively in school inspection reports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6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4ABF-962D-4337-9953-E0C4DCED6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has </a:t>
            </a:r>
            <a:r>
              <a:rPr lang="en-GB" sz="4000" dirty="0" err="1"/>
              <a:t>rrsa</a:t>
            </a:r>
            <a:r>
              <a:rPr lang="en-GB" sz="4000" dirty="0"/>
              <a:t> benefited our school?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D8047-7BA2-4147-B521-3362D9F6B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Please add your info here – see presenter notes</a:t>
            </a:r>
          </a:p>
        </p:txBody>
      </p:sp>
    </p:spTree>
    <p:extLst>
      <p:ext uri="{BB962C8B-B14F-4D97-AF65-F5344CB8AC3E}">
        <p14:creationId xmlns:p14="http://schemas.microsoft.com/office/powerpoint/2010/main" val="242942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15198D-E727-41B1-96D7-4B0E51E0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2021" y="327727"/>
            <a:ext cx="6459728" cy="4079809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dirty="0">
                <a:solidFill>
                  <a:prstClr val="black"/>
                </a:solidFill>
              </a:rPr>
              <a:t>“</a:t>
            </a:r>
            <a:r>
              <a:rPr lang="en-GB" sz="2400" i="1" dirty="0">
                <a:solidFill>
                  <a:prstClr val="black"/>
                </a:solidFill>
              </a:rPr>
              <a:t>The UNCRC has been absorbed into the core values that drive our work and lead our school ethos. …staff feel better about  themselves, feel more valued and better included within a rights-respecting ethos.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2400" i="1" dirty="0">
                <a:solidFill>
                  <a:prstClr val="black"/>
                </a:solidFill>
              </a:rPr>
              <a:t>This is the most positive programme that I have been involved in as a school leader.” </a:t>
            </a:r>
          </a:p>
          <a:p>
            <a:pPr marL="10800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E90A7-1C9F-4319-A3CB-735A088F4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 head said…</a:t>
            </a:r>
          </a:p>
        </p:txBody>
      </p:sp>
    </p:spTree>
    <p:extLst>
      <p:ext uri="{BB962C8B-B14F-4D97-AF65-F5344CB8AC3E}">
        <p14:creationId xmlns:p14="http://schemas.microsoft.com/office/powerpoint/2010/main" val="38083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K_Univers_Powerpoint_16.9_template" id="{E7465B0F-3A31-7345-A344-597C117D6CCC}" vid="{FC2F8100-4B7B-ED4C-AA18-18EF80D39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UUK_Univers_Powerpoint_16.9_template</Template>
  <TotalTime>453</TotalTime>
  <Words>627</Words>
  <Application>Microsoft Office PowerPoint</Application>
  <PresentationFormat>Widescreen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Univers Next Pro</vt:lpstr>
      <vt:lpstr>Univers Next Pro Condensed</vt:lpstr>
      <vt:lpstr>Univers Next Pro Light</vt:lpstr>
      <vt:lpstr>Wingdings</vt:lpstr>
      <vt:lpstr>Office Theme</vt:lpstr>
      <vt:lpstr>The Rights Respecting Schools Award in *your local area*</vt:lpstr>
      <vt:lpstr>Aim for today</vt:lpstr>
      <vt:lpstr>The RRSA</vt:lpstr>
      <vt:lpstr>The three strands of RRSA</vt:lpstr>
      <vt:lpstr>The RRSA journey</vt:lpstr>
      <vt:lpstr>Impact of rrsa</vt:lpstr>
      <vt:lpstr>How rrsa benefits schools</vt:lpstr>
      <vt:lpstr>How has rrsa benefited our school?</vt:lpstr>
      <vt:lpstr>One head said…</vt:lpstr>
      <vt:lpstr>Next steps…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UUK POWERPOINT TEMPLATE</dc:title>
  <dc:creator>Samantha Bradey</dc:creator>
  <cp:lastModifiedBy>Samantha Bradey</cp:lastModifiedBy>
  <cp:revision>23</cp:revision>
  <dcterms:created xsi:type="dcterms:W3CDTF">2020-04-07T09:32:00Z</dcterms:created>
  <dcterms:modified xsi:type="dcterms:W3CDTF">2020-05-04T11:13:00Z</dcterms:modified>
</cp:coreProperties>
</file>