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6"/>
  </p:notesMasterIdLst>
  <p:handoutMasterIdLst>
    <p:handoutMasterId r:id="rId17"/>
  </p:handoutMasterIdLst>
  <p:sldIdLst>
    <p:sldId id="275" r:id="rId3"/>
    <p:sldId id="286" r:id="rId4"/>
    <p:sldId id="294" r:id="rId5"/>
    <p:sldId id="287" r:id="rId6"/>
    <p:sldId id="282" r:id="rId7"/>
    <p:sldId id="284" r:id="rId8"/>
    <p:sldId id="293" r:id="rId9"/>
    <p:sldId id="295" r:id="rId10"/>
    <p:sldId id="296" r:id="rId11"/>
    <p:sldId id="297" r:id="rId12"/>
    <p:sldId id="298" r:id="rId13"/>
    <p:sldId id="299"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EE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3792" autoAdjust="0"/>
  </p:normalViewPr>
  <p:slideViewPr>
    <p:cSldViewPr snapToGrid="0">
      <p:cViewPr varScale="1">
        <p:scale>
          <a:sx n="67" d="100"/>
          <a:sy n="67" d="100"/>
        </p:scale>
        <p:origin x="604" y="3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6/17/2020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6/17/2020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err="1">
                <a:solidFill>
                  <a:schemeClr val="tx1"/>
                </a:solidFill>
                <a:effectLst/>
                <a:latin typeface="+mn-lt"/>
                <a:ea typeface="+mn-ea"/>
                <a:cs typeface="+mn-cs"/>
              </a:rPr>
              <a:t>Mosharef</a:t>
            </a:r>
            <a:r>
              <a:rPr lang="en-GB" sz="1200" b="0" i="0" kern="1200" dirty="0">
                <a:solidFill>
                  <a:schemeClr val="tx1"/>
                </a:solidFill>
                <a:effectLst/>
                <a:latin typeface="+mn-lt"/>
                <a:ea typeface="+mn-ea"/>
                <a:cs typeface="+mn-cs"/>
              </a:rPr>
              <a:t> , a teacher dancing with students at </a:t>
            </a:r>
            <a:r>
              <a:rPr lang="en-GB" sz="1200" b="0" i="0" kern="1200" dirty="0" err="1">
                <a:solidFill>
                  <a:schemeClr val="tx1"/>
                </a:solidFill>
                <a:effectLst/>
                <a:latin typeface="+mn-lt"/>
                <a:ea typeface="+mn-ea"/>
                <a:cs typeface="+mn-cs"/>
              </a:rPr>
              <a:t>Ambag</a:t>
            </a:r>
            <a:r>
              <a:rPr lang="en-GB" sz="1200" b="0" i="0" kern="1200" dirty="0">
                <a:solidFill>
                  <a:schemeClr val="tx1"/>
                </a:solidFill>
                <a:effectLst/>
                <a:latin typeface="+mn-lt"/>
                <a:ea typeface="+mn-ea"/>
                <a:cs typeface="+mn-cs"/>
              </a:rPr>
              <a:t> Primary School Gazipur, Bangladesh. March 2019.</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Unicef/</a:t>
            </a:r>
            <a:r>
              <a:rPr lang="en-GB" sz="1200" b="0" i="0" kern="1200" dirty="0" err="1">
                <a:solidFill>
                  <a:schemeClr val="tx1"/>
                </a:solidFill>
                <a:effectLst/>
                <a:latin typeface="+mn-lt"/>
                <a:ea typeface="+mn-ea"/>
                <a:cs typeface="+mn-cs"/>
              </a:rPr>
              <a:t>Mawa</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left to right:</a:t>
            </a:r>
          </a:p>
          <a:p>
            <a:r>
              <a:rPr lang="en-GB" dirty="0"/>
              <a:t>1. Mumbai, India, December 2018: Members of the transgender community in India and allies protesting against the regressive provisions of the Transgender (Protection of Rights) Bill. </a:t>
            </a:r>
            <a:r>
              <a:rPr lang="en-GB" dirty="0" err="1"/>
              <a:t>Wikicommons</a:t>
            </a:r>
            <a:endParaRPr lang="en-GB" dirty="0"/>
          </a:p>
          <a:p>
            <a:r>
              <a:rPr lang="en-GB" dirty="0"/>
              <a:t>2. Recently married couples leaving the City Hall in Seattle are greeted by well-wishers on the first day of same-sex marriage in Washington state after enactment of Washington Referendum 74 Dennis Bratland/</a:t>
            </a:r>
            <a:r>
              <a:rPr lang="en-GB" dirty="0" err="1"/>
              <a:t>Wikicommons</a:t>
            </a:r>
            <a:endParaRPr lang="en-GB" dirty="0"/>
          </a:p>
          <a:p>
            <a:r>
              <a:rPr lang="en-GB" dirty="0"/>
              <a:t>3. Baltimore, US, July 2016: An image from a Black Lives Matter march through downtown Baltimore City. John Lucia/</a:t>
            </a:r>
            <a:r>
              <a:rPr lang="en-GB" dirty="0" err="1"/>
              <a:t>Wikicommons</a:t>
            </a:r>
            <a:r>
              <a:rPr lang="en-GB" dirty="0"/>
              <a:t> – licence: https://creativecommons.org/licenses/by/2.0/deed.en</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2096929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3253804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11</a:t>
            </a:fld>
            <a:endParaRPr lang="en-US"/>
          </a:p>
        </p:txBody>
      </p:sp>
    </p:spTree>
    <p:extLst>
      <p:ext uri="{BB962C8B-B14F-4D97-AF65-F5344CB8AC3E}">
        <p14:creationId xmlns:p14="http://schemas.microsoft.com/office/powerpoint/2010/main" val="4058129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17/06/2020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17/06/2020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17/06/2020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17/06/2020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17/06/2020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17/06/2020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17/06/2020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17/06/2020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17/06/2020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17/06/2020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17/06/2020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17/06/2020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group of people posing for the camera&#10;&#10;Description automatically generated">
            <a:extLst>
              <a:ext uri="{FF2B5EF4-FFF2-40B4-BE49-F238E27FC236}">
                <a16:creationId xmlns:a16="http://schemas.microsoft.com/office/drawing/2014/main" id="{53152674-77B1-4DE2-8655-6F39E4BA693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852265B2-8682-4A68-868D-A332EB5A8D03}"/>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17/06/2020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17/06/2020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17/06/2020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17/06/2020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17/06/2020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17/06/2020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17/06/2020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17/06/2020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17/06/2020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17/06/2020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17/06/2020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17/06/2020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17/06/2020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hyperlink" Target="https://www.voicesofyouth.org/topic/culture" TargetMode="External"/><Relationship Id="rId3" Type="http://schemas.openxmlformats.org/officeDocument/2006/relationships/hyperlink" Target="https://schoolreadinglist.co.uk/tag/gcse/" TargetMode="External"/><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44.png"/><Relationship Id="rId5" Type="http://schemas.openxmlformats.org/officeDocument/2006/relationships/hyperlink" Target="http://www.theadvocacyacademy.com/#fill-in-the-blanks" TargetMode="Externa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hyperlink" Target="https://www.youtube.com/watch?v=mmOU5fTJ3NQ"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36.svg"/></Relationships>
</file>

<file path=ppt/slides/_rels/slide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notesSlide" Target="../notesSlides/notesSlide4.xml"/><Relationship Id="rId7" Type="http://schemas.openxmlformats.org/officeDocument/2006/relationships/hyperlink" Target="https://www.youtube.com/watch?v=FtYjUv2x65g" TargetMode="External"/><Relationship Id="rId2" Type="http://schemas.openxmlformats.org/officeDocument/2006/relationships/slideLayout" Target="../slideLayouts/slideLayout24.xml"/><Relationship Id="rId1" Type="http://schemas.openxmlformats.org/officeDocument/2006/relationships/video" Target="https://www.youtube.com/embed/FtYjUv2x65g?feature=oembed" TargetMode="Externa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42.png"/><Relationship Id="rId4"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49609"/>
            <a:ext cx="3204850"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dirty="0" err="1">
                <a:solidFill>
                  <a:schemeClr val="bg1"/>
                </a:solidFill>
                <a:latin typeface="Arial" panose="020B0604020202020204" pitchFamily="34" charset="0"/>
                <a:cs typeface="Arial" panose="020B0604020202020204" pitchFamily="34" charset="0"/>
              </a:rPr>
              <a:t>Mawa</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140496"/>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9" name="Rectangle 8">
            <a:extLst>
              <a:ext uri="{FF2B5EF4-FFF2-40B4-BE49-F238E27FC236}">
                <a16:creationId xmlns:a16="http://schemas.microsoft.com/office/drawing/2014/main" id="{09D105F4-5C91-454E-B9A5-99A6BE7547BC}"/>
              </a:ext>
            </a:extLst>
          </p:cNvPr>
          <p:cNvSpPr/>
          <p:nvPr/>
        </p:nvSpPr>
        <p:spPr>
          <a:xfrm>
            <a:off x="225604" y="1788785"/>
            <a:ext cx="2945809" cy="131950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Look at </a:t>
            </a:r>
            <a:r>
              <a:rPr lang="en-GB" sz="1400" dirty="0">
                <a:solidFill>
                  <a:srgbClr val="00AEEF"/>
                </a:solidFill>
                <a:latin typeface="Arial" panose="020B0604020202020204" pitchFamily="34" charset="0"/>
                <a:cs typeface="Arial" panose="020B0604020202020204" pitchFamily="34" charset="0"/>
                <a:hlinkClick r:id="rId3"/>
              </a:rPr>
              <a:t>GCSE reading texts </a:t>
            </a:r>
            <a:r>
              <a:rPr lang="en-GB" sz="1400" dirty="0">
                <a:solidFill>
                  <a:srgbClr val="00AEEF"/>
                </a:solidFill>
                <a:latin typeface="Arial" panose="020B0604020202020204" pitchFamily="34" charset="0"/>
                <a:cs typeface="Arial" panose="020B0604020202020204" pitchFamily="34" charset="0"/>
              </a:rPr>
              <a:t>and Scottish set texts. Are they from different cultures? Which books would you choose to be relevant to your school students?</a:t>
            </a:r>
          </a:p>
        </p:txBody>
      </p:sp>
      <p:pic>
        <p:nvPicPr>
          <p:cNvPr id="6" name="Picture 5" descr="A close up of text on a white background&#10;&#10;Description automatically generated">
            <a:extLst>
              <a:ext uri="{FF2B5EF4-FFF2-40B4-BE49-F238E27FC236}">
                <a16:creationId xmlns:a16="http://schemas.microsoft.com/office/drawing/2014/main" id="{DCB6145F-2082-4DF9-B990-7628A7CC5C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62736" y="1127722"/>
            <a:ext cx="5248440" cy="5396489"/>
          </a:xfrm>
          <a:prstGeom prst="rect">
            <a:avLst/>
          </a:prstGeom>
        </p:spPr>
      </p:pic>
      <p:sp>
        <p:nvSpPr>
          <p:cNvPr id="16" name="Rectangle 15">
            <a:extLst>
              <a:ext uri="{FF2B5EF4-FFF2-40B4-BE49-F238E27FC236}">
                <a16:creationId xmlns:a16="http://schemas.microsoft.com/office/drawing/2014/main" id="{547EB5D3-2D21-48CB-B8F8-E08566D67F01}"/>
              </a:ext>
            </a:extLst>
          </p:cNvPr>
          <p:cNvSpPr/>
          <p:nvPr/>
        </p:nvSpPr>
        <p:spPr>
          <a:xfrm>
            <a:off x="8962781" y="4114096"/>
            <a:ext cx="3079910" cy="263483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Find a selection of reports about people from different ethnic groups in the media. Identify whether the report is positive or negative about the group. How do you think these reports impact on children’s enjoyment of Article 30? Find out about an ethnic or minority group in your area, and research their religion, language or culture. Then, write a positive article about what you have found out.</a:t>
            </a:r>
          </a:p>
        </p:txBody>
      </p:sp>
      <p:sp>
        <p:nvSpPr>
          <p:cNvPr id="17" name="Rectangle 16">
            <a:extLst>
              <a:ext uri="{FF2B5EF4-FFF2-40B4-BE49-F238E27FC236}">
                <a16:creationId xmlns:a16="http://schemas.microsoft.com/office/drawing/2014/main" id="{B8EE112C-D5E9-444E-9ABA-54B34DA28038}"/>
              </a:ext>
            </a:extLst>
          </p:cNvPr>
          <p:cNvSpPr/>
          <p:nvPr/>
        </p:nvSpPr>
        <p:spPr>
          <a:xfrm>
            <a:off x="2528236" y="4409461"/>
            <a:ext cx="2945809" cy="232497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Which of these </a:t>
            </a:r>
            <a:r>
              <a:rPr lang="en-GB" sz="1400" b="1" dirty="0">
                <a:solidFill>
                  <a:srgbClr val="00AEEF"/>
                </a:solidFill>
                <a:latin typeface="Arial" panose="020B0604020202020204" pitchFamily="34" charset="0"/>
                <a:cs typeface="Arial" panose="020B0604020202020204" pitchFamily="34" charset="0"/>
              </a:rPr>
              <a:t>visible, less visible and invisible cultural characteristics</a:t>
            </a:r>
            <a:r>
              <a:rPr lang="en-GB" sz="1400" dirty="0">
                <a:solidFill>
                  <a:srgbClr val="00AEEF"/>
                </a:solidFill>
                <a:latin typeface="Arial" panose="020B0604020202020204" pitchFamily="34" charset="0"/>
                <a:cs typeface="Arial" panose="020B0604020202020204" pitchFamily="34" charset="0"/>
              </a:rPr>
              <a:t> did you get? Are there any you want to add or move on your own iceberg diagram? Share your work back with your teacher and let them know what you have learned about cultural characteristics through completing your iceberg diagram. </a:t>
            </a:r>
          </a:p>
        </p:txBody>
      </p:sp>
      <p:sp>
        <p:nvSpPr>
          <p:cNvPr id="18" name="Rectangle 17">
            <a:extLst>
              <a:ext uri="{FF2B5EF4-FFF2-40B4-BE49-F238E27FC236}">
                <a16:creationId xmlns:a16="http://schemas.microsoft.com/office/drawing/2014/main" id="{FC4FE220-9A2A-4FED-BE06-90D7BF8102BD}"/>
              </a:ext>
            </a:extLst>
          </p:cNvPr>
          <p:cNvSpPr/>
          <p:nvPr/>
        </p:nvSpPr>
        <p:spPr>
          <a:xfrm>
            <a:off x="181196" y="3428999"/>
            <a:ext cx="1955717" cy="196794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Look at the </a:t>
            </a:r>
            <a:r>
              <a:rPr lang="en-GB" sz="1400" dirty="0">
                <a:solidFill>
                  <a:srgbClr val="00AEEF"/>
                </a:solidFill>
                <a:latin typeface="Arial" panose="020B0604020202020204" pitchFamily="34" charset="0"/>
                <a:cs typeface="Arial" panose="020B0604020202020204" pitchFamily="34" charset="0"/>
                <a:hlinkClick r:id="rId5"/>
              </a:rPr>
              <a:t>Advocacy Academy newspapers </a:t>
            </a:r>
            <a:r>
              <a:rPr lang="en-GB" sz="1400" dirty="0">
                <a:solidFill>
                  <a:srgbClr val="00AEEF"/>
                </a:solidFill>
                <a:latin typeface="Arial" panose="020B0604020202020204" pitchFamily="34" charset="0"/>
                <a:cs typeface="Arial" panose="020B0604020202020204" pitchFamily="34" charset="0"/>
              </a:rPr>
              <a:t>and identify what changes you would make in the UK. Write to one of your teachers outlining your suggestions.</a:t>
            </a:r>
          </a:p>
        </p:txBody>
      </p:sp>
      <p:pic>
        <p:nvPicPr>
          <p:cNvPr id="20" name="Picture 19">
            <a:extLst>
              <a:ext uri="{FF2B5EF4-FFF2-40B4-BE49-F238E27FC236}">
                <a16:creationId xmlns:a16="http://schemas.microsoft.com/office/drawing/2014/main" id="{E6F41B4F-6D24-4894-BD05-E586379A7B9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9755" y="5519692"/>
            <a:ext cx="1393151" cy="943608"/>
          </a:xfrm>
          <a:prstGeom prst="rect">
            <a:avLst/>
          </a:prstGeom>
        </p:spPr>
      </p:pic>
      <p:pic>
        <p:nvPicPr>
          <p:cNvPr id="21" name="Picture 20">
            <a:extLst>
              <a:ext uri="{FF2B5EF4-FFF2-40B4-BE49-F238E27FC236}">
                <a16:creationId xmlns:a16="http://schemas.microsoft.com/office/drawing/2014/main" id="{A9634745-941F-467C-B055-0A32435C85E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21869" y="1127722"/>
            <a:ext cx="1944527" cy="1135577"/>
          </a:xfrm>
          <a:prstGeom prst="rect">
            <a:avLst/>
          </a:prstGeom>
        </p:spPr>
      </p:pic>
      <p:sp>
        <p:nvSpPr>
          <p:cNvPr id="22" name="Rectangle 21">
            <a:extLst>
              <a:ext uri="{FF2B5EF4-FFF2-40B4-BE49-F238E27FC236}">
                <a16:creationId xmlns:a16="http://schemas.microsoft.com/office/drawing/2014/main" id="{7D0A9E4A-D8CD-43E4-91FE-029663498C53}"/>
              </a:ext>
            </a:extLst>
          </p:cNvPr>
          <p:cNvSpPr/>
          <p:nvPr/>
        </p:nvSpPr>
        <p:spPr>
          <a:xfrm>
            <a:off x="9349431" y="2342334"/>
            <a:ext cx="2306610" cy="169272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Can you identify some </a:t>
            </a:r>
            <a:r>
              <a:rPr lang="en-GB" sz="1400" b="1" dirty="0">
                <a:solidFill>
                  <a:srgbClr val="00AEEF"/>
                </a:solidFill>
                <a:latin typeface="Arial" panose="020B0604020202020204" pitchFamily="34" charset="0"/>
                <a:cs typeface="Arial" panose="020B0604020202020204" pitchFamily="34" charset="0"/>
              </a:rPr>
              <a:t>indigenous groups</a:t>
            </a:r>
            <a:r>
              <a:rPr lang="en-GB" sz="1400" dirty="0">
                <a:solidFill>
                  <a:srgbClr val="00AEEF"/>
                </a:solidFill>
                <a:latin typeface="Arial" panose="020B0604020202020204" pitchFamily="34" charset="0"/>
                <a:cs typeface="Arial" panose="020B0604020202020204" pitchFamily="34" charset="0"/>
              </a:rPr>
              <a:t>? Why do you think Article 30 is important for minority and indigenous groups and how does it link to last week’s work on Article 2?</a:t>
            </a:r>
          </a:p>
        </p:txBody>
      </p:sp>
      <p:sp>
        <p:nvSpPr>
          <p:cNvPr id="23" name="Rectangle 22">
            <a:extLst>
              <a:ext uri="{FF2B5EF4-FFF2-40B4-BE49-F238E27FC236}">
                <a16:creationId xmlns:a16="http://schemas.microsoft.com/office/drawing/2014/main" id="{6DEAE20F-85DE-41F4-A437-EEBA82466FDD}"/>
              </a:ext>
            </a:extLst>
          </p:cNvPr>
          <p:cNvSpPr/>
          <p:nvPr/>
        </p:nvSpPr>
        <p:spPr>
          <a:xfrm>
            <a:off x="7291190" y="110679"/>
            <a:ext cx="2945809" cy="178191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Connect with other young people on Unicef Voices of Youth. Contribute your art and stories to share with other young people around the world. There is a whole section on culture on the </a:t>
            </a:r>
            <a:r>
              <a:rPr lang="en-GB" sz="1400" dirty="0">
                <a:solidFill>
                  <a:srgbClr val="00AEEF"/>
                </a:solidFill>
                <a:latin typeface="Arial" panose="020B0604020202020204" pitchFamily="34" charset="0"/>
                <a:cs typeface="Arial" panose="020B0604020202020204" pitchFamily="34" charset="0"/>
                <a:hlinkClick r:id="rId8"/>
              </a:rPr>
              <a:t>Voices of Youth site</a:t>
            </a:r>
            <a:r>
              <a:rPr lang="en-GB" sz="1400" dirty="0">
                <a:solidFill>
                  <a:srgbClr val="00AEE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13198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a:xfrm>
            <a:off x="360000" y="26144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3137" y="1735976"/>
            <a:ext cx="6394383" cy="3722957"/>
          </a:xfrm>
        </p:spPr>
        <p:txBody>
          <a:bodyPr>
            <a:normAutofit/>
          </a:bodyPr>
          <a:lstStyle/>
          <a:p>
            <a:pPr marL="0" indent="0">
              <a:buNone/>
            </a:pPr>
            <a:r>
              <a:rPr lang="en-GB" sz="1800" b="1" dirty="0"/>
              <a:t>Try to find somewhere peaceful and spend a few minutes being quiet and still … then think about these questions…</a:t>
            </a:r>
          </a:p>
          <a:p>
            <a:r>
              <a:rPr lang="en-GB" sz="1800" dirty="0"/>
              <a:t>What do you do in your own life to respect your right and other children’s right to learn and use the language, customs and religion of their family?</a:t>
            </a:r>
          </a:p>
          <a:p>
            <a:r>
              <a:rPr lang="en-GB" sz="1800" dirty="0"/>
              <a:t>How do you celebrate other children’s cultures?</a:t>
            </a:r>
          </a:p>
          <a:p>
            <a:r>
              <a:rPr lang="en-GB" sz="1800" dirty="0"/>
              <a:t>When you hear people laughing at or being rude about other traditions, what do you do? </a:t>
            </a:r>
          </a:p>
          <a:p>
            <a:pPr marL="0" indent="0">
              <a:buNone/>
            </a:pPr>
            <a:r>
              <a:rPr lang="en-GB" sz="1800" b="1" dirty="0"/>
              <a:t>Write down your thoughts and if you want, share this back with your teacher, friends or family. </a:t>
            </a:r>
          </a:p>
          <a:p>
            <a:pPr marL="0" indent="0">
              <a:buNone/>
            </a:pPr>
            <a:endParaRPr lang="en-GB" sz="1800" dirty="0"/>
          </a:p>
        </p:txBody>
      </p:sp>
      <p:pic>
        <p:nvPicPr>
          <p:cNvPr id="5" name="Picture 4" descr="A young boy holding a guitar&#10;&#10;Description automatically generated">
            <a:extLst>
              <a:ext uri="{FF2B5EF4-FFF2-40B4-BE49-F238E27FC236}">
                <a16:creationId xmlns:a16="http://schemas.microsoft.com/office/drawing/2014/main" id="{9E2CCE6B-BA37-402C-97F9-82C532F102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76225" y="1735977"/>
            <a:ext cx="4360250" cy="3722956"/>
          </a:xfrm>
          <a:prstGeom prst="rect">
            <a:avLst/>
          </a:prstGeom>
          <a:noFill/>
        </p:spPr>
      </p:pic>
      <p:sp>
        <p:nvSpPr>
          <p:cNvPr id="8" name="Rectangle 7">
            <a:extLst>
              <a:ext uri="{FF2B5EF4-FFF2-40B4-BE49-F238E27FC236}">
                <a16:creationId xmlns:a16="http://schemas.microsoft.com/office/drawing/2014/main" id="{DCB833E4-6FBA-46FA-81DB-A9CD4240CAC9}"/>
              </a:ext>
            </a:extLst>
          </p:cNvPr>
          <p:cNvSpPr/>
          <p:nvPr/>
        </p:nvSpPr>
        <p:spPr>
          <a:xfrm>
            <a:off x="83775" y="6596556"/>
            <a:ext cx="857927"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a:t>
            </a:r>
            <a:r>
              <a:rPr lang="en-GB" sz="900" dirty="0">
                <a:solidFill>
                  <a:srgbClr val="121212"/>
                </a:solidFill>
                <a:latin typeface="Arial" panose="020B0604020202020204" pitchFamily="34" charset="0"/>
                <a:cs typeface="Arial" panose="020B0604020202020204" pitchFamily="34" charset="0"/>
              </a:rPr>
              <a:t>/</a:t>
            </a:r>
            <a:r>
              <a:rPr lang="en-GB" sz="900" dirty="0" err="1">
                <a:solidFill>
                  <a:srgbClr val="121212"/>
                </a:solidFill>
                <a:latin typeface="Arial" panose="020B0604020202020204" pitchFamily="34" charset="0"/>
                <a:cs typeface="Arial" panose="020B0604020202020204" pitchFamily="34" charset="0"/>
              </a:rPr>
              <a:t>Cabra</a:t>
            </a:r>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8559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237126" y="1738858"/>
            <a:ext cx="6393600" cy="4017900"/>
          </a:xfrm>
        </p:spPr>
        <p:txBody>
          <a:bodyPr>
            <a:normAutofit/>
          </a:bodyPr>
          <a:lstStyle/>
          <a:p>
            <a:pPr marL="450900"/>
            <a:r>
              <a:rPr lang="en-GB" sz="2400" dirty="0"/>
              <a:t>Rights are indivisible and all equally important. How does enjoying Article 30 support your enjoyment of other rights?</a:t>
            </a:r>
          </a:p>
          <a:p>
            <a:pPr marL="0" indent="0">
              <a:buNone/>
            </a:pPr>
            <a:r>
              <a:rPr lang="en-GB" sz="2400" dirty="0"/>
              <a:t>You can find a summary of the whole Convention </a:t>
            </a:r>
            <a:r>
              <a:rPr lang="en-GB" sz="2400" dirty="0">
                <a:hlinkClick r:id="rId2"/>
              </a:rPr>
              <a:t>here</a:t>
            </a:r>
            <a:endParaRPr lang="en-GB" sz="2400" dirty="0"/>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a:t>Teacher slide</a:t>
            </a:r>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p:txBody>
          <a:bodyPr vert="horz" lIns="180000" tIns="180000" rIns="91440" bIns="72000" rtlCol="0" anchor="t">
            <a:normAutofit fontScale="62500" lnSpcReduction="20000"/>
          </a:bodyPr>
          <a:lstStyle/>
          <a:p>
            <a:pPr marL="0" indent="0">
              <a:buNone/>
            </a:pPr>
            <a:r>
              <a:rPr lang="en-GB" b="1" dirty="0"/>
              <a:t>Contents</a:t>
            </a:r>
          </a:p>
          <a:p>
            <a:r>
              <a:rPr lang="en-US" sz="3400" dirty="0"/>
              <a:t>Slide 3 Guess the article - images as clues to identify the article</a:t>
            </a:r>
          </a:p>
          <a:p>
            <a:r>
              <a:rPr lang="en-US" sz="3400" dirty="0"/>
              <a:t>Slide 4 Introducing the article</a:t>
            </a:r>
          </a:p>
          <a:p>
            <a:r>
              <a:rPr lang="en-US" sz="3400" dirty="0"/>
              <a:t>Slide 5 Exploring Article 30</a:t>
            </a:r>
          </a:p>
          <a:p>
            <a:r>
              <a:rPr lang="en-US" sz="3400" dirty="0"/>
              <a:t>Slide 6 Exploring Article 30 – answers</a:t>
            </a:r>
          </a:p>
          <a:p>
            <a:r>
              <a:rPr lang="en-US" sz="3400" dirty="0"/>
              <a:t>Slide 7 &amp; 8 Primary activities</a:t>
            </a:r>
          </a:p>
          <a:p>
            <a:r>
              <a:rPr lang="en-US" sz="3400" dirty="0"/>
              <a:t>Slide 9 &amp; 10 Secondary activities</a:t>
            </a:r>
          </a:p>
          <a:p>
            <a:r>
              <a:rPr lang="en-US" sz="3400" dirty="0"/>
              <a:t>Slide 11 Reflection</a:t>
            </a:r>
          </a:p>
          <a:p>
            <a:r>
              <a:rPr lang="en-US" sz="3400" dirty="0"/>
              <a:t>Slide 12 Extension</a:t>
            </a:r>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318334" y="1743791"/>
            <a:ext cx="5351463" cy="3722688"/>
          </a:xfrm>
        </p:spPr>
        <p:txBody>
          <a:bodyPr vert="horz" lIns="91440" tIns="45720" rIns="91440" bIns="45720" rtlCol="0" anchor="t">
            <a:normAutofit fontScale="77500" lnSpcReduction="20000"/>
          </a:bodyPr>
          <a:lstStyle/>
          <a:p>
            <a:pPr marL="0" indent="0">
              <a:buNone/>
            </a:pPr>
            <a:r>
              <a:rPr lang="en-GB" b="1" dirty="0">
                <a:latin typeface="Arial" panose="020B0604020202020204" pitchFamily="34" charset="0"/>
                <a:cs typeface="Arial" panose="020B0604020202020204" pitchFamily="34" charset="0"/>
              </a:rPr>
              <a:t>Instructions</a:t>
            </a:r>
          </a:p>
          <a:p>
            <a:pPr marL="0" lvl="0" indent="0">
              <a:spcAft>
                <a:spcPts val="1000"/>
              </a:spcAft>
              <a:buNone/>
              <a:defRPr/>
            </a:pPr>
            <a:r>
              <a:rPr lang="en-GB" dirty="0">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marL="0" indent="0">
              <a:spcAft>
                <a:spcPts val="1000"/>
              </a:spcAft>
              <a:buNone/>
              <a:defRPr/>
            </a:pPr>
            <a:r>
              <a:rPr lang="en-GB" dirty="0">
                <a:latin typeface="Arial"/>
                <a:cs typeface="Arial"/>
              </a:rPr>
              <a:t>Please </a:t>
            </a:r>
            <a:r>
              <a:rPr lang="en-GB" b="1" dirty="0">
                <a:latin typeface="Arial"/>
                <a:cs typeface="Arial"/>
              </a:rPr>
              <a:t>edit out </a:t>
            </a:r>
            <a:r>
              <a:rPr lang="en-GB" dirty="0">
                <a:latin typeface="Arial"/>
                <a:cs typeface="Arial"/>
              </a:rPr>
              <a:t>non-relevant slides or tasks before sharing with students.</a:t>
            </a:r>
            <a:br>
              <a:rPr lang="en-GB" dirty="0">
                <a:latin typeface="Arial" panose="020B0604020202020204" pitchFamily="34" charset="0"/>
                <a:cs typeface="Arial" panose="020B0604020202020204" pitchFamily="34" charset="0"/>
              </a:rPr>
            </a:br>
            <a:br>
              <a:rPr lang="en-GB" dirty="0">
                <a:latin typeface="Arial" panose="020B0604020202020204" pitchFamily="34" charset="0"/>
                <a:cs typeface="Arial" panose="020B0604020202020204" pitchFamily="34" charset="0"/>
              </a:rPr>
            </a:br>
            <a:r>
              <a:rPr lang="en-GB" dirty="0">
                <a:latin typeface="Arial"/>
                <a:cs typeface="Arial"/>
              </a:rPr>
              <a:t>Please </a:t>
            </a:r>
            <a:r>
              <a:rPr lang="en-GB" b="1" dirty="0">
                <a:latin typeface="Arial"/>
                <a:cs typeface="Arial"/>
              </a:rPr>
              <a:t>check </a:t>
            </a:r>
            <a:r>
              <a:rPr lang="en-GB" dirty="0">
                <a:latin typeface="Arial"/>
                <a:cs typeface="Arial"/>
              </a:rPr>
              <a:t>the content works for your learners and feel free to add any content that would make the material more relevant to your setting.</a:t>
            </a:r>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16" name="Rectangle 15">
            <a:extLst>
              <a:ext uri="{FF2B5EF4-FFF2-40B4-BE49-F238E27FC236}">
                <a16:creationId xmlns:a16="http://schemas.microsoft.com/office/drawing/2014/main" id="{7517829E-D028-4A6A-BB00-54725351BF39}"/>
              </a:ext>
            </a:extLst>
          </p:cNvPr>
          <p:cNvSpPr/>
          <p:nvPr/>
        </p:nvSpPr>
        <p:spPr>
          <a:xfrm>
            <a:off x="272796" y="6252540"/>
            <a:ext cx="928459" cy="646331"/>
          </a:xfrm>
          <a:prstGeom prst="rect">
            <a:avLst/>
          </a:prstGeom>
        </p:spPr>
        <p:txBody>
          <a:bodyPr wrap="none">
            <a:spAutoFit/>
          </a:bodyPr>
          <a:lstStyle/>
          <a:p>
            <a:r>
              <a:rPr lang="en-GB" sz="900" dirty="0" err="1">
                <a:latin typeface="Arial" panose="020B0604020202020204" pitchFamily="34" charset="0"/>
                <a:cs typeface="Arial" panose="020B0604020202020204" pitchFamily="34" charset="0"/>
              </a:rPr>
              <a:t>WikiCommons</a:t>
            </a: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Estey</a:t>
            </a:r>
            <a:endParaRPr lang="en-GB" sz="900" dirty="0">
              <a:latin typeface="Arial" panose="020B0604020202020204" pitchFamily="34" charset="0"/>
              <a:cs typeface="Arial" panose="020B0604020202020204" pitchFamily="34" charset="0"/>
            </a:endParaRPr>
          </a:p>
          <a:p>
            <a:r>
              <a:rPr lang="en-GB" sz="900" dirty="0" err="1">
                <a:latin typeface="Arial" panose="020B0604020202020204" pitchFamily="34" charset="0"/>
                <a:cs typeface="Arial" panose="020B0604020202020204" pitchFamily="34" charset="0"/>
              </a:rPr>
              <a:t>WikiCommons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pic>
        <p:nvPicPr>
          <p:cNvPr id="4" name="Picture 3" descr="A picture containing hat, bag&#10;&#10;Description automatically generated">
            <a:extLst>
              <a:ext uri="{FF2B5EF4-FFF2-40B4-BE49-F238E27FC236}">
                <a16:creationId xmlns:a16="http://schemas.microsoft.com/office/drawing/2014/main" id="{3428DCB4-0C18-4090-B67C-F2903619C1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2367" y="3035248"/>
            <a:ext cx="2335158" cy="2992827"/>
          </a:xfrm>
          <a:prstGeom prst="rect">
            <a:avLst/>
          </a:prstGeom>
        </p:spPr>
      </p:pic>
      <p:pic>
        <p:nvPicPr>
          <p:cNvPr id="10" name="image30.jpg">
            <a:extLst>
              <a:ext uri="{FF2B5EF4-FFF2-40B4-BE49-F238E27FC236}">
                <a16:creationId xmlns:a16="http://schemas.microsoft.com/office/drawing/2014/main" id="{97D590C1-1B90-4F83-B20E-AED7F5159FCD}"/>
              </a:ext>
            </a:extLst>
          </p:cNvPr>
          <p:cNvPicPr/>
          <p:nvPr/>
        </p:nvPicPr>
        <p:blipFill>
          <a:blip r:embed="rId4" cstate="email">
            <a:extLst>
              <a:ext uri="{28A0092B-C50C-407E-A947-70E740481C1C}">
                <a14:useLocalDpi xmlns:a14="http://schemas.microsoft.com/office/drawing/2010/main"/>
              </a:ext>
            </a:extLst>
          </a:blip>
          <a:srcRect/>
          <a:stretch>
            <a:fillRect/>
          </a:stretch>
        </p:blipFill>
        <p:spPr>
          <a:xfrm>
            <a:off x="3639485" y="3051093"/>
            <a:ext cx="3924300" cy="2616200"/>
          </a:xfrm>
          <a:prstGeom prst="rect">
            <a:avLst/>
          </a:prstGeom>
          <a:ln/>
        </p:spPr>
      </p:pic>
      <p:pic>
        <p:nvPicPr>
          <p:cNvPr id="6" name="Picture 5" descr="A picture containing table, indoor, sitting, cake&#10;&#10;Description automatically generated">
            <a:extLst>
              <a:ext uri="{FF2B5EF4-FFF2-40B4-BE49-F238E27FC236}">
                <a16:creationId xmlns:a16="http://schemas.microsoft.com/office/drawing/2014/main" id="{D48D2E0B-4705-45CC-89D2-C6D0492858F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10525" y="3029225"/>
            <a:ext cx="3459108" cy="2594332"/>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30</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fontScale="85000" lnSpcReduction="10000"/>
          </a:bodyPr>
          <a:lstStyle/>
          <a:p>
            <a:pPr marL="0" indent="0">
              <a:buNone/>
            </a:pPr>
            <a:r>
              <a:rPr lang="en-GB" b="1" dirty="0"/>
              <a:t>Article 30 -  Minority or indigenous groups, culture, language </a:t>
            </a:r>
            <a:r>
              <a:rPr lang="en-GB" b="1"/>
              <a:t>and religion</a:t>
            </a:r>
          </a:p>
          <a:p>
            <a:pPr marL="0" indent="0">
              <a:buNone/>
            </a:pPr>
            <a:r>
              <a:rPr lang="en-GB"/>
              <a:t>Every </a:t>
            </a:r>
            <a:r>
              <a:rPr lang="en-GB" dirty="0"/>
              <a:t>child has the right to learn and use the language, customs and religion of their family whether or not these are shared by the majority of the people in the country where they live. </a:t>
            </a:r>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253531"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Gerry introduces Article 30</a:t>
            </a:r>
            <a:endParaRPr lang="en-GB" dirty="0"/>
          </a:p>
        </p:txBody>
      </p:sp>
      <p:sp>
        <p:nvSpPr>
          <p:cNvPr id="7" name="Text Placeholder 3">
            <a:extLst>
              <a:ext uri="{FF2B5EF4-FFF2-40B4-BE49-F238E27FC236}">
                <a16:creationId xmlns:a16="http://schemas.microsoft.com/office/drawing/2014/main" id="{F0811A18-FEAE-4785-A3E8-65890D526C4B}"/>
              </a:ext>
            </a:extLst>
          </p:cNvPr>
          <p:cNvSpPr txBox="1">
            <a:spLocks/>
          </p:cNvSpPr>
          <p:nvPr/>
        </p:nvSpPr>
        <p:spPr>
          <a:xfrm>
            <a:off x="282105" y="5904183"/>
            <a:ext cx="5351463" cy="38752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4"/>
              </a:rPr>
              <a:t>Watch Gerry on YouTube</a:t>
            </a:r>
            <a:endParaRPr lang="en-GB"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dirty="0"/>
          </a:p>
        </p:txBody>
      </p:sp>
      <p:pic>
        <p:nvPicPr>
          <p:cNvPr id="8" name="Graphic 7">
            <a:extLst>
              <a:ext uri="{FF2B5EF4-FFF2-40B4-BE49-F238E27FC236}">
                <a16:creationId xmlns:a16="http://schemas.microsoft.com/office/drawing/2014/main" id="{5F9B16F7-B30B-4CE3-9675-AEAB75726C4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20831" y="116247"/>
            <a:ext cx="1328738" cy="1771650"/>
          </a:xfrm>
          <a:prstGeom prst="rect">
            <a:avLst/>
          </a:prstGeom>
        </p:spPr>
      </p:pic>
      <p:pic>
        <p:nvPicPr>
          <p:cNvPr id="9" name="Article 30 for pack">
            <a:hlinkClick r:id="" action="ppaction://media"/>
            <a:extLst>
              <a:ext uri="{FF2B5EF4-FFF2-40B4-BE49-F238E27FC236}">
                <a16:creationId xmlns:a16="http://schemas.microsoft.com/office/drawing/2014/main" id="{28255895-D3AA-4655-9DBD-D9F758DAC77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42431" y="2207975"/>
            <a:ext cx="5479476" cy="3082205"/>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05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591322" y="4669189"/>
            <a:ext cx="4205823" cy="1388244"/>
          </a:xfrm>
        </p:spPr>
        <p:txBody>
          <a:bodyPr>
            <a:normAutofit/>
          </a:bodyPr>
          <a:lstStyle/>
          <a:p>
            <a:pPr marL="0" indent="0" algn="ctr">
              <a:buNone/>
            </a:pPr>
            <a:r>
              <a:rPr lang="en-GB" dirty="0">
                <a:latin typeface="Arial" panose="020B0604020202020204" pitchFamily="34" charset="0"/>
                <a:cs typeface="Arial" panose="020B0604020202020204" pitchFamily="34" charset="0"/>
              </a:rPr>
              <a:t>Note down your thoughts and compare with the next slide.</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203863" y="2096233"/>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What can you do to help all children enjoy their right to learn and to use the language, customs and religion of their family even if they are not the majority?</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4214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30</a:t>
            </a:r>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8" y="1802892"/>
            <a:ext cx="10858500" cy="4092575"/>
          </a:xfrm>
        </p:spPr>
        <p:txBody>
          <a:bodyPr>
            <a:normAutofit fontScale="32500" lnSpcReduction="20000"/>
          </a:bodyPr>
          <a:lstStyle/>
          <a:p>
            <a:r>
              <a:rPr lang="en-GB" sz="6200" dirty="0">
                <a:latin typeface="Arial" panose="020B0604020202020204" pitchFamily="34" charset="0"/>
                <a:cs typeface="Arial" panose="020B0604020202020204" pitchFamily="34" charset="0"/>
              </a:rPr>
              <a:t>Be able to speak your own language with friends and family without other people saying it’s rude.</a:t>
            </a:r>
          </a:p>
          <a:p>
            <a:r>
              <a:rPr lang="en-GB" sz="6200" dirty="0">
                <a:latin typeface="Arial" panose="020B0604020202020204" pitchFamily="34" charset="0"/>
                <a:cs typeface="Arial" panose="020B0604020202020204" pitchFamily="34" charset="0"/>
              </a:rPr>
              <a:t>Learn about different languages, cultures and religions.</a:t>
            </a:r>
          </a:p>
          <a:p>
            <a:r>
              <a:rPr lang="en-GB" sz="6200" dirty="0">
                <a:latin typeface="Arial" panose="020B0604020202020204" pitchFamily="34" charset="0"/>
                <a:cs typeface="Arial" panose="020B0604020202020204" pitchFamily="34" charset="0"/>
              </a:rPr>
              <a:t>Read books by lots of different kinds of writers from all around the world.</a:t>
            </a:r>
          </a:p>
          <a:p>
            <a:r>
              <a:rPr lang="en-GB" sz="6200" dirty="0">
                <a:latin typeface="Arial" panose="020B0604020202020204" pitchFamily="34" charset="0"/>
                <a:cs typeface="Arial" panose="020B0604020202020204" pitchFamily="34" charset="0"/>
              </a:rPr>
              <a:t>Learn about the world through the eyes of different people.</a:t>
            </a:r>
          </a:p>
          <a:p>
            <a:r>
              <a:rPr lang="en-GB" sz="6200" dirty="0">
                <a:latin typeface="Arial" panose="020B0604020202020204" pitchFamily="34" charset="0"/>
                <a:cs typeface="Arial" panose="020B0604020202020204" pitchFamily="34" charset="0"/>
              </a:rPr>
              <a:t>Celebrate lots of special events like Burn’s night, Chinese New Year, St David’s Day, Carnival.</a:t>
            </a:r>
          </a:p>
          <a:p>
            <a:r>
              <a:rPr lang="en-GB" sz="6200" dirty="0">
                <a:latin typeface="Arial" panose="020B0604020202020204" pitchFamily="34" charset="0"/>
                <a:cs typeface="Arial" panose="020B0604020202020204" pitchFamily="34" charset="0"/>
              </a:rPr>
              <a:t>Enjoy food, music and dance from different countries.</a:t>
            </a:r>
          </a:p>
          <a:p>
            <a:pPr marL="0" indent="0">
              <a:buNone/>
            </a:pPr>
            <a:r>
              <a:rPr lang="en-GB" sz="6200" dirty="0">
                <a:latin typeface="Arial" panose="020B0604020202020204" pitchFamily="34" charset="0"/>
                <a:cs typeface="Arial" panose="020B0604020202020204" pitchFamily="34" charset="0"/>
              </a:rPr>
              <a:t>What else did you think of?</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25" name="Flowchart: Connector 24">
            <a:extLst>
              <a:ext uri="{FF2B5EF4-FFF2-40B4-BE49-F238E27FC236}">
                <a16:creationId xmlns:a16="http://schemas.microsoft.com/office/drawing/2014/main" id="{5DBA6628-F645-4A31-9AFF-050A34306ED8}"/>
              </a:ext>
            </a:extLst>
          </p:cNvPr>
          <p:cNvSpPr/>
          <p:nvPr/>
        </p:nvSpPr>
        <p:spPr>
          <a:xfrm>
            <a:off x="3772806" y="1722601"/>
            <a:ext cx="2690252" cy="275771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Can you find out how to say ‘”Hello, how are you?”’ in 5 different languages. </a:t>
            </a:r>
          </a:p>
          <a:p>
            <a:pPr algn="ctr"/>
            <a:r>
              <a:rPr lang="en-GB" sz="1400" dirty="0">
                <a:solidFill>
                  <a:srgbClr val="00B0F0"/>
                </a:solidFill>
                <a:latin typeface="Arial" panose="020B0604020202020204" pitchFamily="34" charset="0"/>
                <a:cs typeface="Arial" panose="020B0604020202020204" pitchFamily="34" charset="0"/>
              </a:rPr>
              <a:t>  Share with friends and see how many you can get as a group.</a:t>
            </a:r>
          </a:p>
        </p:txBody>
      </p:sp>
      <p:pic>
        <p:nvPicPr>
          <p:cNvPr id="12" name="Graphic 11">
            <a:extLst>
              <a:ext uri="{FF2B5EF4-FFF2-40B4-BE49-F238E27FC236}">
                <a16:creationId xmlns:a16="http://schemas.microsoft.com/office/drawing/2014/main" id="{0C581938-9D6C-4989-963F-A262752E2BE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4828" y="2862950"/>
            <a:ext cx="1924022" cy="2565362"/>
          </a:xfrm>
          <a:prstGeom prst="rect">
            <a:avLst/>
          </a:prstGeom>
        </p:spPr>
      </p:pic>
      <p:sp>
        <p:nvSpPr>
          <p:cNvPr id="16" name="Flowchart: Connector 15">
            <a:extLst>
              <a:ext uri="{FF2B5EF4-FFF2-40B4-BE49-F238E27FC236}">
                <a16:creationId xmlns:a16="http://schemas.microsoft.com/office/drawing/2014/main" id="{63A70BFD-BC6C-4882-8909-73CA067B0137}"/>
              </a:ext>
            </a:extLst>
          </p:cNvPr>
          <p:cNvSpPr/>
          <p:nvPr/>
        </p:nvSpPr>
        <p:spPr>
          <a:xfrm>
            <a:off x="6347852" y="2980209"/>
            <a:ext cx="3924300" cy="375948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Culture means traditions that groups follow like food, dances, song and clothes. Draw or write about what is important in your culture. Then think of someone who comes from a different culture and share safely with them what is important about culture for each of you. This could be someone you know or you could pick a country or indigenous group and write to a child of that country or group.  </a:t>
            </a:r>
          </a:p>
          <a:p>
            <a:pPr algn="ctr"/>
            <a:endParaRPr lang="en-GB" sz="1400" dirty="0">
              <a:solidFill>
                <a:srgbClr val="00B0F0"/>
              </a:solidFill>
              <a:latin typeface="Arial" panose="020B0604020202020204" pitchFamily="34" charset="0"/>
              <a:cs typeface="Arial" panose="020B0604020202020204" pitchFamily="34" charset="0"/>
            </a:endParaRPr>
          </a:p>
          <a:p>
            <a:pPr algn="ctr"/>
            <a:endParaRPr lang="en-GB" sz="1400" dirty="0">
              <a:solidFill>
                <a:srgbClr val="00B0F0"/>
              </a:solidFill>
              <a:latin typeface="Arial" panose="020B0604020202020204" pitchFamily="34" charset="0"/>
              <a:cs typeface="Arial" panose="020B0604020202020204" pitchFamily="34" charset="0"/>
            </a:endParaRPr>
          </a:p>
        </p:txBody>
      </p:sp>
      <p:sp>
        <p:nvSpPr>
          <p:cNvPr id="17" name="Flowchart: Connector 16">
            <a:extLst>
              <a:ext uri="{FF2B5EF4-FFF2-40B4-BE49-F238E27FC236}">
                <a16:creationId xmlns:a16="http://schemas.microsoft.com/office/drawing/2014/main" id="{FD6C1A32-72C3-42A3-A272-10B366EFF786}"/>
              </a:ext>
            </a:extLst>
          </p:cNvPr>
          <p:cNvSpPr/>
          <p:nvPr/>
        </p:nvSpPr>
        <p:spPr>
          <a:xfrm>
            <a:off x="6554720" y="261444"/>
            <a:ext cx="2443764" cy="239199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Do you know any traditional dances? Research these safely online or ask a friend or grown up to teach you and practise the steps.</a:t>
            </a:r>
          </a:p>
          <a:p>
            <a:pPr algn="ctr"/>
            <a:endParaRPr lang="en-GB" sz="1400" dirty="0">
              <a:solidFill>
                <a:srgbClr val="00B0F0"/>
              </a:solidFill>
              <a:latin typeface="Arial" panose="020B0604020202020204" pitchFamily="34" charset="0"/>
              <a:cs typeface="Arial" panose="020B0604020202020204" pitchFamily="34" charset="0"/>
            </a:endParaRPr>
          </a:p>
        </p:txBody>
      </p:sp>
      <p:sp>
        <p:nvSpPr>
          <p:cNvPr id="19" name="Flowchart: Connector 18">
            <a:extLst>
              <a:ext uri="{FF2B5EF4-FFF2-40B4-BE49-F238E27FC236}">
                <a16:creationId xmlns:a16="http://schemas.microsoft.com/office/drawing/2014/main" id="{7756885D-BE5C-48F1-8908-75F0F5EA87ED}"/>
              </a:ext>
            </a:extLst>
          </p:cNvPr>
          <p:cNvSpPr/>
          <p:nvPr/>
        </p:nvSpPr>
        <p:spPr>
          <a:xfrm>
            <a:off x="9339017" y="1138548"/>
            <a:ext cx="2443764" cy="239199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Find 10 characters from your favourite books. Do they come from a range of cultures or are they all just like you? </a:t>
            </a:r>
          </a:p>
        </p:txBody>
      </p:sp>
    </p:spTree>
    <p:extLst>
      <p:ext uri="{BB962C8B-B14F-4D97-AF65-F5344CB8AC3E}">
        <p14:creationId xmlns:p14="http://schemas.microsoft.com/office/powerpoint/2010/main" val="1331035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22" name="Flowchart: Connector 21">
            <a:extLst>
              <a:ext uri="{FF2B5EF4-FFF2-40B4-BE49-F238E27FC236}">
                <a16:creationId xmlns:a16="http://schemas.microsoft.com/office/drawing/2014/main" id="{83B3CD56-3D95-4CF6-AA54-C510728711AF}"/>
              </a:ext>
            </a:extLst>
          </p:cNvPr>
          <p:cNvSpPr/>
          <p:nvPr/>
        </p:nvSpPr>
        <p:spPr>
          <a:xfrm>
            <a:off x="4579462" y="1075631"/>
            <a:ext cx="2389236" cy="235336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Keep a food and drink diary for the week. What cultures do your food and drink come from? Which are your favourites?</a:t>
            </a:r>
          </a:p>
        </p:txBody>
      </p:sp>
      <p:sp>
        <p:nvSpPr>
          <p:cNvPr id="10" name="Flowchart: Connector 9">
            <a:extLst>
              <a:ext uri="{FF2B5EF4-FFF2-40B4-BE49-F238E27FC236}">
                <a16:creationId xmlns:a16="http://schemas.microsoft.com/office/drawing/2014/main" id="{025188FD-6920-4B96-8C7B-48F2DD753A09}"/>
              </a:ext>
            </a:extLst>
          </p:cNvPr>
          <p:cNvSpPr/>
          <p:nvPr/>
        </p:nvSpPr>
        <p:spPr>
          <a:xfrm>
            <a:off x="2405731" y="3665208"/>
            <a:ext cx="2811876" cy="272673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Can you guess what kinds of fusion foods these are? Fusion food combines elements from different cultures. Invent a recipe for your own fusion food.</a:t>
            </a:r>
          </a:p>
        </p:txBody>
      </p:sp>
      <p:sp>
        <p:nvSpPr>
          <p:cNvPr id="14" name="Flowchart: Connector 13">
            <a:extLst>
              <a:ext uri="{FF2B5EF4-FFF2-40B4-BE49-F238E27FC236}">
                <a16:creationId xmlns:a16="http://schemas.microsoft.com/office/drawing/2014/main" id="{B3D10AA8-B202-4B1D-9693-D61FC941C1E4}"/>
              </a:ext>
            </a:extLst>
          </p:cNvPr>
          <p:cNvSpPr/>
          <p:nvPr/>
        </p:nvSpPr>
        <p:spPr>
          <a:xfrm>
            <a:off x="8540221" y="3541602"/>
            <a:ext cx="3158135" cy="311717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What does it mean to be from a minority or indigenous group? Find out what the words mean and then think about which minority groups there are in the UK. Why do you think Article 30 is important and how does it link to last week’s work on Article 2?</a:t>
            </a:r>
          </a:p>
        </p:txBody>
      </p:sp>
      <p:pic>
        <p:nvPicPr>
          <p:cNvPr id="1028" name="Picture 4">
            <a:extLst>
              <a:ext uri="{FF2B5EF4-FFF2-40B4-BE49-F238E27FC236}">
                <a16:creationId xmlns:a16="http://schemas.microsoft.com/office/drawing/2014/main" id="{A213DAF4-F334-45A3-BA10-0911472C125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0000" y="3921664"/>
            <a:ext cx="2179156" cy="16343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75E603A-7129-4710-B612-903449F612F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6975" y="1301969"/>
            <a:ext cx="1600202" cy="213426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F485D23D-F172-4CF8-926E-24F18376D6C3}"/>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729456" y="2069149"/>
            <a:ext cx="1352550" cy="2028825"/>
          </a:xfrm>
          <a:prstGeom prst="rect">
            <a:avLst/>
          </a:prstGeom>
          <a:noFill/>
          <a:extLst>
            <a:ext uri="{909E8E84-426E-40DD-AFC4-6F175D3DCCD1}">
              <a14:hiddenFill xmlns:a14="http://schemas.microsoft.com/office/drawing/2010/main">
                <a:solidFill>
                  <a:srgbClr val="FFFFFF"/>
                </a:solidFill>
              </a14:hiddenFill>
            </a:ext>
          </a:extLst>
        </p:spPr>
      </p:pic>
      <p:sp>
        <p:nvSpPr>
          <p:cNvPr id="18" name="Flowchart: Connector 17">
            <a:extLst>
              <a:ext uri="{FF2B5EF4-FFF2-40B4-BE49-F238E27FC236}">
                <a16:creationId xmlns:a16="http://schemas.microsoft.com/office/drawing/2014/main" id="{2B50BF72-C7F2-4345-87E9-FC53EC587D46}"/>
              </a:ext>
            </a:extLst>
          </p:cNvPr>
          <p:cNvSpPr/>
          <p:nvPr/>
        </p:nvSpPr>
        <p:spPr>
          <a:xfrm>
            <a:off x="7177264" y="29511"/>
            <a:ext cx="2394226" cy="235337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endParaRPr lang="en-GB" sz="1400" dirty="0">
              <a:solidFill>
                <a:srgbClr val="00B0F0"/>
              </a:solidFill>
              <a:latin typeface="Arial" panose="020B0604020202020204" pitchFamily="34" charset="0"/>
              <a:cs typeface="Arial" panose="020B0604020202020204" pitchFamily="34" charset="0"/>
            </a:endParaRPr>
          </a:p>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Watch </a:t>
            </a:r>
            <a:r>
              <a:rPr lang="en-GB" sz="1400" dirty="0">
                <a:solidFill>
                  <a:srgbClr val="00B0F0"/>
                </a:solidFill>
                <a:latin typeface="Arial" panose="020B0604020202020204" pitchFamily="34" charset="0"/>
                <a:cs typeface="Arial" panose="020B0604020202020204" pitchFamily="34" charset="0"/>
                <a:hlinkClick r:id="rId7"/>
              </a:rPr>
              <a:t>‘If the World were a Village of 100 People’ </a:t>
            </a:r>
            <a:r>
              <a:rPr lang="en-GB" sz="1400" dirty="0">
                <a:solidFill>
                  <a:srgbClr val="00B0F0"/>
                </a:solidFill>
                <a:latin typeface="Arial" panose="020B0604020202020204" pitchFamily="34" charset="0"/>
                <a:cs typeface="Arial" panose="020B0604020202020204" pitchFamily="34" charset="0"/>
              </a:rPr>
              <a:t>to find out about people around the world.</a:t>
            </a:r>
          </a:p>
          <a:p>
            <a:pPr algn="ctr"/>
            <a:endParaRPr lang="en-GB" sz="1400" dirty="0">
              <a:solidFill>
                <a:srgbClr val="00B0F0"/>
              </a:solidFill>
              <a:latin typeface="Arial" panose="020B0604020202020204" pitchFamily="34" charset="0"/>
              <a:cs typeface="Arial" panose="020B0604020202020204" pitchFamily="34" charset="0"/>
            </a:endParaRPr>
          </a:p>
          <a:p>
            <a:pPr algn="ctr"/>
            <a:endParaRPr lang="en-GB" sz="1400" dirty="0">
              <a:solidFill>
                <a:srgbClr val="00B0F0"/>
              </a:solidFill>
              <a:latin typeface="Arial" panose="020B0604020202020204" pitchFamily="34" charset="0"/>
              <a:cs typeface="Arial" panose="020B0604020202020204" pitchFamily="34" charset="0"/>
            </a:endParaRPr>
          </a:p>
        </p:txBody>
      </p:sp>
      <p:pic>
        <p:nvPicPr>
          <p:cNvPr id="19" name="Online Media 3" title="If the World Were a Village of 100 People: A Story About the World's People - Trailer">
            <a:hlinkClick r:id="" action="ppaction://media"/>
            <a:extLst>
              <a:ext uri="{FF2B5EF4-FFF2-40B4-BE49-F238E27FC236}">
                <a16:creationId xmlns:a16="http://schemas.microsoft.com/office/drawing/2014/main" id="{634A4429-1EF5-4FBA-AABD-E404691195B3}"/>
              </a:ext>
            </a:extLst>
          </p:cNvPr>
          <p:cNvPicPr>
            <a:picLocks noRot="1" noChangeAspect="1"/>
          </p:cNvPicPr>
          <p:nvPr>
            <a:videoFile r:link="rId1"/>
          </p:nvPr>
        </p:nvPicPr>
        <p:blipFill>
          <a:blip r:embed="rId8"/>
          <a:stretch>
            <a:fillRect/>
          </a:stretch>
        </p:blipFill>
        <p:spPr>
          <a:xfrm>
            <a:off x="9269780" y="930470"/>
            <a:ext cx="2764984" cy="2072232"/>
          </a:xfrm>
          <a:prstGeom prst="rect">
            <a:avLst/>
          </a:prstGeom>
        </p:spPr>
      </p:pic>
      <p:sp>
        <p:nvSpPr>
          <p:cNvPr id="20" name="Rectangle 19">
            <a:extLst>
              <a:ext uri="{FF2B5EF4-FFF2-40B4-BE49-F238E27FC236}">
                <a16:creationId xmlns:a16="http://schemas.microsoft.com/office/drawing/2014/main" id="{2C8EFDCB-C8E6-4364-AA3F-ED5330668B4F}"/>
              </a:ext>
            </a:extLst>
          </p:cNvPr>
          <p:cNvSpPr/>
          <p:nvPr/>
        </p:nvSpPr>
        <p:spPr>
          <a:xfrm rot="16200000">
            <a:off x="-335988" y="5109975"/>
            <a:ext cx="902811" cy="230832"/>
          </a:xfrm>
          <a:prstGeom prst="rect">
            <a:avLst/>
          </a:prstGeom>
        </p:spPr>
        <p:txBody>
          <a:bodyPr wrap="none">
            <a:spAutoFit/>
          </a:bodyPr>
          <a:lstStyle/>
          <a:p>
            <a:r>
              <a:rPr lang="en-GB" sz="900" dirty="0" err="1">
                <a:latin typeface="Arial" panose="020B0604020202020204" pitchFamily="34" charset="0"/>
                <a:cs typeface="Arial" panose="020B0604020202020204" pitchFamily="34" charset="0"/>
              </a:rPr>
              <a:t>Wikicommons</a:t>
            </a:r>
            <a:endParaRPr lang="en-GB" sz="900" dirty="0">
              <a:latin typeface="Arial" panose="020B0604020202020204" pitchFamily="34" charset="0"/>
              <a:cs typeface="Arial" panose="020B0604020202020204" pitchFamily="34" charset="0"/>
            </a:endParaRPr>
          </a:p>
        </p:txBody>
      </p:sp>
      <p:sp>
        <p:nvSpPr>
          <p:cNvPr id="13" name="Flowchart: Connector 12">
            <a:extLst>
              <a:ext uri="{FF2B5EF4-FFF2-40B4-BE49-F238E27FC236}">
                <a16:creationId xmlns:a16="http://schemas.microsoft.com/office/drawing/2014/main" id="{F95A2A68-52A6-41FA-A3A9-6BE276C51869}"/>
              </a:ext>
            </a:extLst>
          </p:cNvPr>
          <p:cNvSpPr/>
          <p:nvPr/>
        </p:nvSpPr>
        <p:spPr>
          <a:xfrm>
            <a:off x="5509095" y="3541602"/>
            <a:ext cx="2739637" cy="281854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endParaRPr lang="en-GB" sz="1400" dirty="0">
              <a:solidFill>
                <a:srgbClr val="00B0F0"/>
              </a:solidFill>
              <a:latin typeface="Arial" panose="020B0604020202020204" pitchFamily="34" charset="0"/>
              <a:cs typeface="Arial" panose="020B0604020202020204" pitchFamily="34" charset="0"/>
            </a:endParaRPr>
          </a:p>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A lot of our food originates from other cultures. Design a menu for your household for the week that involves food from different cultures. Prepare one or two of the meals for the people you live with.</a:t>
            </a:r>
          </a:p>
          <a:p>
            <a:pPr algn="ctr"/>
            <a:endParaRPr lang="en-GB" sz="1400" dirty="0">
              <a:solidFill>
                <a:srgbClr val="00B0F0"/>
              </a:solidFill>
              <a:latin typeface="Arial" panose="020B0604020202020204" pitchFamily="34" charset="0"/>
              <a:cs typeface="Arial" panose="020B0604020202020204" pitchFamily="34" charset="0"/>
            </a:endParaRPr>
          </a:p>
          <a:p>
            <a:pPr algn="ctr"/>
            <a:endParaRPr lang="en-GB" sz="1400"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541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9"/>
                                        </p:tgtEl>
                                      </p:cBhvr>
                                    </p:cmd>
                                  </p:childTnLst>
                                </p:cTn>
                              </p:par>
                            </p:childTnLst>
                          </p:cTn>
                        </p:par>
                      </p:childTnLst>
                    </p:cTn>
                  </p:par>
                </p:childTnLst>
              </p:cTn>
              <p:nextCondLst>
                <p:cond evt="onClick" delay="0">
                  <p:tgtEl>
                    <p:spTgt spid="19"/>
                  </p:tgtEl>
                </p:cond>
              </p:nextCondLst>
            </p:seq>
            <p:video>
              <p:cMediaNode vol="80000">
                <p:cTn id="12" fill="hold" display="0">
                  <p:stCondLst>
                    <p:cond delay="indefinite"/>
                  </p:stCondLst>
                </p:cTn>
                <p:tgtEl>
                  <p:spTgt spid="19"/>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23" name="Rectangle 22">
            <a:extLst>
              <a:ext uri="{FF2B5EF4-FFF2-40B4-BE49-F238E27FC236}">
                <a16:creationId xmlns:a16="http://schemas.microsoft.com/office/drawing/2014/main" id="{DC76BF93-5416-45C7-A74A-6B743C4D1E75}"/>
              </a:ext>
            </a:extLst>
          </p:cNvPr>
          <p:cNvSpPr/>
          <p:nvPr/>
        </p:nvSpPr>
        <p:spPr>
          <a:xfrm>
            <a:off x="4186336" y="2131564"/>
            <a:ext cx="2813457" cy="204475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Culture means traditions that groups follow like food, dances, song and clothes. Draw or write about what is important in your culture. Think of someone who comes from a different culture and share safely with them what is important for each of you.</a:t>
            </a:r>
          </a:p>
        </p:txBody>
      </p:sp>
      <p:pic>
        <p:nvPicPr>
          <p:cNvPr id="12" name="Graphic 11">
            <a:extLst>
              <a:ext uri="{FF2B5EF4-FFF2-40B4-BE49-F238E27FC236}">
                <a16:creationId xmlns:a16="http://schemas.microsoft.com/office/drawing/2014/main" id="{519FFC57-C096-4920-9BAB-9E21FC55000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5604" y="2615300"/>
            <a:ext cx="1924022" cy="2565362"/>
          </a:xfrm>
          <a:prstGeom prst="rect">
            <a:avLst/>
          </a:prstGeom>
        </p:spPr>
      </p:pic>
      <p:pic>
        <p:nvPicPr>
          <p:cNvPr id="4" name="Picture 3" descr="A close up of a logo&#10;&#10;Description automatically generated">
            <a:extLst>
              <a:ext uri="{FF2B5EF4-FFF2-40B4-BE49-F238E27FC236}">
                <a16:creationId xmlns:a16="http://schemas.microsoft.com/office/drawing/2014/main" id="{56E35A1A-1DB0-42CD-BC22-13967A346E1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57567" y="554344"/>
            <a:ext cx="4008829" cy="4121911"/>
          </a:xfrm>
          <a:prstGeom prst="rect">
            <a:avLst/>
          </a:prstGeom>
        </p:spPr>
      </p:pic>
      <p:sp>
        <p:nvSpPr>
          <p:cNvPr id="13" name="Rectangle 12">
            <a:extLst>
              <a:ext uri="{FF2B5EF4-FFF2-40B4-BE49-F238E27FC236}">
                <a16:creationId xmlns:a16="http://schemas.microsoft.com/office/drawing/2014/main" id="{D44F047E-9E0D-405C-9E83-F4FE14243410}"/>
              </a:ext>
            </a:extLst>
          </p:cNvPr>
          <p:cNvSpPr/>
          <p:nvPr/>
        </p:nvSpPr>
        <p:spPr>
          <a:xfrm>
            <a:off x="6627206" y="4738797"/>
            <a:ext cx="5339190" cy="189747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The characteristics that form a person’s culture can be </a:t>
            </a:r>
            <a:r>
              <a:rPr lang="en-GB" sz="1400" b="1" dirty="0">
                <a:solidFill>
                  <a:srgbClr val="00AEEF"/>
                </a:solidFill>
                <a:latin typeface="Arial" panose="020B0604020202020204" pitchFamily="34" charset="0"/>
                <a:cs typeface="Arial" panose="020B0604020202020204" pitchFamily="34" charset="0"/>
              </a:rPr>
              <a:t>visible</a:t>
            </a:r>
            <a:r>
              <a:rPr lang="en-GB" sz="1400" dirty="0">
                <a:solidFill>
                  <a:srgbClr val="00AEEF"/>
                </a:solidFill>
                <a:latin typeface="Arial" panose="020B0604020202020204" pitchFamily="34" charset="0"/>
                <a:cs typeface="Arial" panose="020B0604020202020204" pitchFamily="34" charset="0"/>
              </a:rPr>
              <a:t>, </a:t>
            </a:r>
            <a:r>
              <a:rPr lang="en-GB" sz="1400" b="1" dirty="0">
                <a:solidFill>
                  <a:srgbClr val="00AEEF"/>
                </a:solidFill>
                <a:latin typeface="Arial" panose="020B0604020202020204" pitchFamily="34" charset="0"/>
                <a:cs typeface="Arial" panose="020B0604020202020204" pitchFamily="34" charset="0"/>
              </a:rPr>
              <a:t>less visible </a:t>
            </a:r>
            <a:r>
              <a:rPr lang="en-GB" sz="1400" dirty="0">
                <a:solidFill>
                  <a:srgbClr val="00AEEF"/>
                </a:solidFill>
                <a:latin typeface="Arial" panose="020B0604020202020204" pitchFamily="34" charset="0"/>
                <a:cs typeface="Arial" panose="020B0604020202020204" pitchFamily="34" charset="0"/>
              </a:rPr>
              <a:t>or </a:t>
            </a:r>
            <a:r>
              <a:rPr lang="en-GB" sz="1400" b="1" dirty="0">
                <a:solidFill>
                  <a:srgbClr val="00AEEF"/>
                </a:solidFill>
                <a:latin typeface="Arial" panose="020B0604020202020204" pitchFamily="34" charset="0"/>
                <a:cs typeface="Arial" panose="020B0604020202020204" pitchFamily="34" charset="0"/>
              </a:rPr>
              <a:t>invisible</a:t>
            </a:r>
            <a:r>
              <a:rPr lang="en-GB" sz="1400" dirty="0">
                <a:solidFill>
                  <a:srgbClr val="00AEEF"/>
                </a:solidFill>
                <a:latin typeface="Arial" panose="020B0604020202020204" pitchFamily="34" charset="0"/>
                <a:cs typeface="Arial" panose="020B0604020202020204" pitchFamily="34" charset="0"/>
              </a:rPr>
              <a:t>. Assumptions based on how someone looks don’t necessarily reveal their culture, you may only be seeing the tip of the iceberg. Take a look at this empty diagram of an iceberg. Copy the diagram onto piece of paper and note down what characteristics might be visible (at the top of the iceberg), less visible (at sea level) and invisible (below the water). When you have done this you can continue the exercise on next slide…</a:t>
            </a:r>
          </a:p>
        </p:txBody>
      </p:sp>
      <p:sp>
        <p:nvSpPr>
          <p:cNvPr id="18" name="Rectangle 17">
            <a:extLst>
              <a:ext uri="{FF2B5EF4-FFF2-40B4-BE49-F238E27FC236}">
                <a16:creationId xmlns:a16="http://schemas.microsoft.com/office/drawing/2014/main" id="{EDC7750D-8D32-403C-BE95-E08757FCD135}"/>
              </a:ext>
            </a:extLst>
          </p:cNvPr>
          <p:cNvSpPr/>
          <p:nvPr/>
        </p:nvSpPr>
        <p:spPr>
          <a:xfrm>
            <a:off x="5192209" y="126812"/>
            <a:ext cx="2586076" cy="189747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Find out what a minority group is and then think about which minority groups there are in the UK. The 2011 census data will give more information. Choose some interesting facts and write a quiz for your family and friends</a:t>
            </a:r>
            <a:r>
              <a:rPr lang="en-GB" sz="1600" dirty="0">
                <a:solidFill>
                  <a:srgbClr val="00AEEF"/>
                </a:solidFill>
                <a:latin typeface="Arial" panose="020B0604020202020204" pitchFamily="34" charset="0"/>
                <a:cs typeface="Arial" panose="020B0604020202020204" pitchFamily="34" charset="0"/>
              </a:rPr>
              <a:t>.</a:t>
            </a:r>
          </a:p>
        </p:txBody>
      </p:sp>
      <p:sp>
        <p:nvSpPr>
          <p:cNvPr id="19" name="Rectangle 18">
            <a:extLst>
              <a:ext uri="{FF2B5EF4-FFF2-40B4-BE49-F238E27FC236}">
                <a16:creationId xmlns:a16="http://schemas.microsoft.com/office/drawing/2014/main" id="{2135743A-E1FD-4378-A4E3-C913C5512324}"/>
              </a:ext>
            </a:extLst>
          </p:cNvPr>
          <p:cNvSpPr/>
          <p:nvPr/>
        </p:nvSpPr>
        <p:spPr>
          <a:xfrm>
            <a:off x="3165594" y="4361237"/>
            <a:ext cx="2941337" cy="134805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Design a menu for your household for the week that involves food from different cultures. Prepare one or two of the meals for the people you live with.</a:t>
            </a:r>
          </a:p>
        </p:txBody>
      </p:sp>
    </p:spTree>
    <p:extLst>
      <p:ext uri="{BB962C8B-B14F-4D97-AF65-F5344CB8AC3E}">
        <p14:creationId xmlns:p14="http://schemas.microsoft.com/office/powerpoint/2010/main" val="18996941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1544</Words>
  <Application>Microsoft Office PowerPoint</Application>
  <PresentationFormat>Widescreen</PresentationFormat>
  <Paragraphs>129</Paragraphs>
  <Slides>13</Slides>
  <Notes>7</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Arial</vt:lpstr>
      <vt:lpstr>Calibri</vt:lpstr>
      <vt:lpstr>Calibri Light</vt:lpstr>
      <vt:lpstr>Univers Next Pro</vt:lpstr>
      <vt:lpstr>Univers Next Pro Condensed</vt:lpstr>
      <vt:lpstr>Univers Next Pro Light</vt:lpstr>
      <vt:lpstr>Wingdings</vt:lpstr>
      <vt:lpstr>Office Theme</vt:lpstr>
      <vt:lpstr>Custom Design</vt:lpstr>
      <vt:lpstr>PowerPoint Presentation</vt:lpstr>
      <vt:lpstr>Teacher slide</vt:lpstr>
      <vt:lpstr>Guess the article</vt:lpstr>
      <vt:lpstr>Introducing… Article 30</vt:lpstr>
      <vt:lpstr>  </vt:lpstr>
      <vt:lpstr>How many of these did you get?</vt:lpstr>
      <vt:lpstr>Activity Time</vt:lpstr>
      <vt:lpstr>Activity Time</vt:lpstr>
      <vt:lpstr>Activity time</vt:lpstr>
      <vt:lpstr>Activity time</vt:lpstr>
      <vt:lpstr>Reflection</vt:lpstr>
      <vt:lpstr>Extension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Samantha Bradey</cp:lastModifiedBy>
  <cp:revision>17</cp:revision>
  <dcterms:created xsi:type="dcterms:W3CDTF">2020-06-15T08:25:39Z</dcterms:created>
  <dcterms:modified xsi:type="dcterms:W3CDTF">2020-06-17T11:39:11Z</dcterms:modified>
</cp:coreProperties>
</file>