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15"/>
  </p:notesMasterIdLst>
  <p:handoutMasterIdLst>
    <p:handoutMasterId r:id="rId16"/>
  </p:handoutMasterIdLst>
  <p:sldIdLst>
    <p:sldId id="279" r:id="rId3"/>
    <p:sldId id="271" r:id="rId4"/>
    <p:sldId id="261" r:id="rId5"/>
    <p:sldId id="262" r:id="rId6"/>
    <p:sldId id="263" r:id="rId7"/>
    <p:sldId id="275" r:id="rId8"/>
    <p:sldId id="276" r:id="rId9"/>
    <p:sldId id="278" r:id="rId10"/>
    <p:sldId id="272" r:id="rId11"/>
    <p:sldId id="277" r:id="rId12"/>
    <p:sldId id="269"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F9"/>
    <a:srgbClr val="99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87683" autoAdjust="0"/>
  </p:normalViewPr>
  <p:slideViewPr>
    <p:cSldViewPr>
      <p:cViewPr varScale="1">
        <p:scale>
          <a:sx n="82" d="100"/>
          <a:sy n="82" d="100"/>
        </p:scale>
        <p:origin x="1042" y="77"/>
      </p:cViewPr>
      <p:guideLst>
        <p:guide orient="horz" pos="2387"/>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EA2A0B-F36F-4B3F-84C3-EFB7110F3E28}" type="datetimeFigureOut">
              <a:rPr lang="en-GB" smtClean="0"/>
              <a:t>14/08/2018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3BE0B-F4F3-4138-AC1D-AC5C1A1A6E39}" type="datetimeFigureOut">
              <a:rPr lang="en-GB" smtClean="0"/>
              <a:t>14/08/2018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24BF3-E3C6-4B8B-82A1-DEFE3ABE56BC}" type="slidenum">
              <a:rPr lang="en-GB" smtClean="0"/>
              <a:t>‹#›</a:t>
            </a:fld>
            <a:endParaRPr lang="en-GB"/>
          </a:p>
        </p:txBody>
      </p:sp>
    </p:spTree>
    <p:extLst>
      <p:ext uri="{BB962C8B-B14F-4D97-AF65-F5344CB8AC3E}">
        <p14:creationId xmlns:p14="http://schemas.microsoft.com/office/powerpoint/2010/main" val="310304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24BF3-E3C6-4B8B-82A1-DEFE3ABE56BC}" type="slidenum">
              <a:rPr lang="en-GB" smtClean="0"/>
              <a:t>1</a:t>
            </a:fld>
            <a:endParaRPr lang="en-GB"/>
          </a:p>
        </p:txBody>
      </p:sp>
    </p:spTree>
    <p:extLst>
      <p:ext uri="{BB962C8B-B14F-4D97-AF65-F5344CB8AC3E}">
        <p14:creationId xmlns:p14="http://schemas.microsoft.com/office/powerpoint/2010/main" val="319927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24BF3-E3C6-4B8B-82A1-DEFE3ABE56BC}" type="slidenum">
              <a:rPr lang="en-GB" smtClean="0"/>
              <a:t>3</a:t>
            </a:fld>
            <a:endParaRPr lang="en-GB"/>
          </a:p>
        </p:txBody>
      </p:sp>
    </p:spTree>
    <p:extLst>
      <p:ext uri="{BB962C8B-B14F-4D97-AF65-F5344CB8AC3E}">
        <p14:creationId xmlns:p14="http://schemas.microsoft.com/office/powerpoint/2010/main" val="99888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24BF3-E3C6-4B8B-82A1-DEFE3ABE56BC}" type="slidenum">
              <a:rPr lang="en-GB" smtClean="0"/>
              <a:t>5</a:t>
            </a:fld>
            <a:endParaRPr lang="en-GB"/>
          </a:p>
        </p:txBody>
      </p:sp>
    </p:spTree>
    <p:extLst>
      <p:ext uri="{BB962C8B-B14F-4D97-AF65-F5344CB8AC3E}">
        <p14:creationId xmlns:p14="http://schemas.microsoft.com/office/powerpoint/2010/main" val="244916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24BF3-E3C6-4B8B-82A1-DEFE3ABE56BC}" type="slidenum">
              <a:rPr lang="en-GB" smtClean="0"/>
              <a:t>9</a:t>
            </a:fld>
            <a:endParaRPr lang="en-GB"/>
          </a:p>
        </p:txBody>
      </p:sp>
    </p:spTree>
    <p:extLst>
      <p:ext uri="{BB962C8B-B14F-4D97-AF65-F5344CB8AC3E}">
        <p14:creationId xmlns:p14="http://schemas.microsoft.com/office/powerpoint/2010/main" val="134959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24BF3-E3C6-4B8B-82A1-DEFE3ABE56BC}" type="slidenum">
              <a:rPr lang="en-GB" smtClean="0"/>
              <a:t>10</a:t>
            </a:fld>
            <a:endParaRPr lang="en-GB"/>
          </a:p>
        </p:txBody>
      </p:sp>
    </p:spTree>
    <p:extLst>
      <p:ext uri="{BB962C8B-B14F-4D97-AF65-F5344CB8AC3E}">
        <p14:creationId xmlns:p14="http://schemas.microsoft.com/office/powerpoint/2010/main" val="125917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24BF3-E3C6-4B8B-82A1-DEFE3ABE56BC}" type="slidenum">
              <a:rPr lang="en-GB" smtClean="0"/>
              <a:t>11</a:t>
            </a:fld>
            <a:endParaRPr lang="en-GB"/>
          </a:p>
        </p:txBody>
      </p:sp>
    </p:spTree>
    <p:extLst>
      <p:ext uri="{BB962C8B-B14F-4D97-AF65-F5344CB8AC3E}">
        <p14:creationId xmlns:p14="http://schemas.microsoft.com/office/powerpoint/2010/main" val="4077016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9180512" cy="6907314"/>
          </a:xfrm>
          <a:prstGeom prst="rect">
            <a:avLst/>
          </a:prstGeom>
        </p:spPr>
      </p:pic>
      <p:sp>
        <p:nvSpPr>
          <p:cNvPr id="2" name="Title 1"/>
          <p:cNvSpPr>
            <a:spLocks noGrp="1"/>
          </p:cNvSpPr>
          <p:nvPr>
            <p:ph type="ctrTitle"/>
          </p:nvPr>
        </p:nvSpPr>
        <p:spPr>
          <a:xfrm>
            <a:off x="0" y="4725144"/>
            <a:ext cx="7772400" cy="1323439"/>
          </a:xfrm>
          <a:solidFill>
            <a:srgbClr val="00ADF9"/>
          </a:solidFill>
        </p:spPr>
        <p:txBody>
          <a:bodyPr lIns="360000">
            <a:spAutoFit/>
          </a:bodyPr>
          <a:lstStyle>
            <a:lvl1pPr>
              <a:defRPr>
                <a:solidFill>
                  <a:schemeClr val="bg1"/>
                </a:solidFill>
              </a:defRPr>
            </a:lvl1pPr>
          </a:lstStyle>
          <a:p>
            <a:r>
              <a:rPr lang="en-GB"/>
              <a:t>Click to edit Master title style</a:t>
            </a:r>
            <a:endParaRPr lang="en-GB" dirty="0"/>
          </a:p>
        </p:txBody>
      </p:sp>
      <p:pic>
        <p:nvPicPr>
          <p:cNvPr id="4" name="Picture 3"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488" y="180876"/>
            <a:ext cx="2794000" cy="1231900"/>
          </a:xfrm>
          <a:prstGeom prst="rect">
            <a:avLst/>
          </a:prstGeom>
        </p:spPr>
      </p:pic>
    </p:spTree>
    <p:extLst>
      <p:ext uri="{BB962C8B-B14F-4D97-AF65-F5344CB8AC3E}">
        <p14:creationId xmlns:p14="http://schemas.microsoft.com/office/powerpoint/2010/main" val="307921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GB" dirty="0"/>
          </a:p>
        </p:txBody>
      </p:sp>
      <p:sp>
        <p:nvSpPr>
          <p:cNvPr id="3" name="Content Placeholder 2"/>
          <p:cNvSpPr>
            <a:spLocks noGrp="1"/>
          </p:cNvSpPr>
          <p:nvPr>
            <p:ph idx="1"/>
          </p:nvPr>
        </p:nvSpPr>
        <p:spPr>
          <a:xfrm>
            <a:off x="3575050" y="273051"/>
            <a:ext cx="5111750" cy="52441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1"/>
            <a:ext cx="3008313" cy="40821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0" name="Picture 9"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163449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GB"/>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pic>
        <p:nvPicPr>
          <p:cNvPr id="6" name="Picture 5"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304996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7"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8"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a:solidFill>
                  <a:srgbClr val="00AEEF"/>
                </a:solidFill>
                <a:latin typeface="Univers Next Pro Condensed" panose="020B0906030202020203" pitchFamily="34" charset="0"/>
              </a:rPr>
              <a:t>Any questions?</a:t>
            </a:r>
          </a:p>
        </p:txBody>
      </p:sp>
      <p:pic>
        <p:nvPicPr>
          <p:cNvPr id="10" name="Picture 9"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625426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a:t>Click to edit text</a:t>
            </a:r>
            <a:endParaRPr lang="en-GB" dirty="0"/>
          </a:p>
        </p:txBody>
      </p:sp>
      <p:pic>
        <p:nvPicPr>
          <p:cNvPr id="5" name="Picture 4"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28809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break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0" y="3818213"/>
            <a:ext cx="5076056" cy="1323439"/>
          </a:xfrm>
          <a:solidFill>
            <a:schemeClr val="tx1">
              <a:alpha val="50000"/>
            </a:schemeClr>
          </a:solidFill>
        </p:spPr>
        <p:txBody>
          <a:bodyPr wrap="square" lIns="360000">
            <a:spAutoFit/>
          </a:bodyPr>
          <a:lstStyle>
            <a:lvl1pPr>
              <a:defRPr>
                <a:solidFill>
                  <a:schemeClr val="bg1"/>
                </a:solidFill>
              </a:defRPr>
            </a:lvl1pPr>
          </a:lstStyle>
          <a:p>
            <a:r>
              <a:rPr lang="en-US" dirty="0"/>
              <a:t>Click to edit text</a:t>
            </a:r>
            <a:endParaRPr lang="en-GB" dirty="0"/>
          </a:p>
        </p:txBody>
      </p:sp>
      <p:pic>
        <p:nvPicPr>
          <p:cNvPr id="5" name="Picture 4"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108634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break slide 3">
    <p:spTree>
      <p:nvGrpSpPr>
        <p:cNvPr id="1" name=""/>
        <p:cNvGrpSpPr/>
        <p:nvPr/>
      </p:nvGrpSpPr>
      <p:grpSpPr>
        <a:xfrm>
          <a:off x="0" y="0"/>
          <a:ext cx="0" cy="0"/>
          <a:chOff x="0" y="0"/>
          <a:chExt cx="0" cy="0"/>
        </a:xfrm>
      </p:grpSpPr>
      <p:pic>
        <p:nvPicPr>
          <p:cNvPr id="5" name="Picture 4"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pic>
        <p:nvPicPr>
          <p:cNvPr id="3" name="Picture 2" descr="p_padd_image_3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00" y="432066"/>
            <a:ext cx="2448273" cy="3964815"/>
          </a:xfrm>
          <a:prstGeom prst="rect">
            <a:avLst/>
          </a:prstGeom>
        </p:spPr>
      </p:pic>
      <p:pic>
        <p:nvPicPr>
          <p:cNvPr id="10" name="Picture 9" descr="PAWPRI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188640"/>
            <a:ext cx="1152128" cy="998795"/>
          </a:xfrm>
          <a:prstGeom prst="rect">
            <a:avLst/>
          </a:prstGeom>
        </p:spPr>
      </p:pic>
      <p:pic>
        <p:nvPicPr>
          <p:cNvPr id="11" name="Picture 10" descr="PAWPRI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4048" y="2862253"/>
            <a:ext cx="1152128" cy="998795"/>
          </a:xfrm>
          <a:prstGeom prst="rect">
            <a:avLst/>
          </a:prstGeom>
        </p:spPr>
      </p:pic>
      <p:pic>
        <p:nvPicPr>
          <p:cNvPr id="12" name="Picture 11" descr="PAWPRI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88224" y="2276872"/>
            <a:ext cx="1152128" cy="998795"/>
          </a:xfrm>
          <a:prstGeom prst="rect">
            <a:avLst/>
          </a:prstGeom>
        </p:spPr>
      </p:pic>
      <p:pic>
        <p:nvPicPr>
          <p:cNvPr id="13" name="Picture 12" descr="PAWPRI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12160" y="908720"/>
            <a:ext cx="1152128" cy="998795"/>
          </a:xfrm>
          <a:prstGeom prst="rect">
            <a:avLst/>
          </a:prstGeom>
        </p:spPr>
      </p:pic>
      <p:sp>
        <p:nvSpPr>
          <p:cNvPr id="15" name="Title 1"/>
          <p:cNvSpPr>
            <a:spLocks noGrp="1"/>
          </p:cNvSpPr>
          <p:nvPr>
            <p:ph type="ctrTitle" hasCustomPrompt="1"/>
          </p:nvPr>
        </p:nvSpPr>
        <p:spPr>
          <a:xfrm>
            <a:off x="0" y="4889192"/>
            <a:ext cx="5580112" cy="1708160"/>
          </a:xfrm>
          <a:solidFill>
            <a:schemeClr val="tx1">
              <a:alpha val="50000"/>
            </a:schemeClr>
          </a:solidFill>
        </p:spPr>
        <p:txBody>
          <a:bodyPr wrap="square" lIns="360000">
            <a:spAutoFit/>
          </a:bodyPr>
          <a:lstStyle>
            <a:lvl1pPr>
              <a:defRPr sz="3500" b="1" baseline="0">
                <a:solidFill>
                  <a:schemeClr val="bg1"/>
                </a:solidFill>
                <a:latin typeface="Arial"/>
                <a:cs typeface="Arial"/>
              </a:defRPr>
            </a:lvl1pPr>
          </a:lstStyle>
          <a:p>
            <a:r>
              <a:rPr lang="en-US" dirty="0"/>
              <a:t>Please look after this bear, thank you</a:t>
            </a:r>
            <a:endParaRPr lang="en-GB" dirty="0"/>
          </a:p>
        </p:txBody>
      </p:sp>
    </p:spTree>
    <p:extLst>
      <p:ext uri="{BB962C8B-B14F-4D97-AF65-F5344CB8AC3E}">
        <p14:creationId xmlns:p14="http://schemas.microsoft.com/office/powerpoint/2010/main" val="40193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break slide 4">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27385"/>
            <a:ext cx="9180512" cy="6885385"/>
          </a:xfrm>
          <a:prstGeom prst="rect">
            <a:avLst/>
          </a:prstGeom>
        </p:spPr>
      </p:pic>
      <p:sp>
        <p:nvSpPr>
          <p:cNvPr id="2" name="Title 1"/>
          <p:cNvSpPr>
            <a:spLocks noGrp="1"/>
          </p:cNvSpPr>
          <p:nvPr>
            <p:ph type="ctrTitle" hasCustomPrompt="1"/>
          </p:nvPr>
        </p:nvSpPr>
        <p:spPr>
          <a:xfrm>
            <a:off x="0" y="3818213"/>
            <a:ext cx="4427984" cy="1323439"/>
          </a:xfrm>
          <a:solidFill>
            <a:schemeClr val="tx1">
              <a:alpha val="50000"/>
            </a:schemeClr>
          </a:solidFill>
        </p:spPr>
        <p:txBody>
          <a:bodyPr wrap="square" lIns="360000">
            <a:spAutoFit/>
          </a:bodyPr>
          <a:lstStyle>
            <a:lvl1pPr>
              <a:defRPr>
                <a:solidFill>
                  <a:schemeClr val="bg1"/>
                </a:solidFill>
              </a:defRPr>
            </a:lvl1pPr>
          </a:lstStyle>
          <a:p>
            <a:r>
              <a:rPr lang="en-US" dirty="0"/>
              <a:t>Click to edit text</a:t>
            </a:r>
            <a:endParaRPr lang="en-GB" dirty="0"/>
          </a:p>
        </p:txBody>
      </p:sp>
      <p:pic>
        <p:nvPicPr>
          <p:cNvPr id="5" name="Picture 4"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4189755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E3CB3C4-DD3A-DD4C-95F3-69F122BA63F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247042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3CB3C4-DD3A-DD4C-95F3-69F122BA63F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46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84" y="0"/>
            <a:ext cx="10632401" cy="6876827"/>
          </a:xfrm>
          <a:prstGeom prst="rect">
            <a:avLst/>
          </a:prstGeom>
        </p:spPr>
      </p:pic>
      <p:sp>
        <p:nvSpPr>
          <p:cNvPr id="2" name="Title 1"/>
          <p:cNvSpPr>
            <a:spLocks noGrp="1"/>
          </p:cNvSpPr>
          <p:nvPr>
            <p:ph type="ctrTitle" hasCustomPrompt="1"/>
          </p:nvPr>
        </p:nvSpPr>
        <p:spPr>
          <a:xfrm>
            <a:off x="0" y="5517232"/>
            <a:ext cx="4572000" cy="707886"/>
          </a:xfrm>
          <a:solidFill>
            <a:srgbClr val="00ADF9"/>
          </a:solidFill>
        </p:spPr>
        <p:txBody>
          <a:bodyPr wrap="square" lIns="360000">
            <a:spAutoFit/>
          </a:bodyPr>
          <a:lstStyle>
            <a:lvl1pPr>
              <a:defRPr>
                <a:solidFill>
                  <a:schemeClr val="bg1"/>
                </a:solidFill>
              </a:defRPr>
            </a:lvl1pPr>
          </a:lstStyle>
          <a:p>
            <a:r>
              <a:rPr lang="en-GB" dirty="0"/>
              <a:t>Outright 2017</a:t>
            </a:r>
          </a:p>
        </p:txBody>
      </p:sp>
      <p:pic>
        <p:nvPicPr>
          <p:cNvPr id="4" name="Picture 3"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488" y="180876"/>
            <a:ext cx="2794000" cy="1231900"/>
          </a:xfrm>
          <a:prstGeom prst="rect">
            <a:avLst/>
          </a:prstGeom>
        </p:spPr>
      </p:pic>
    </p:spTree>
    <p:extLst>
      <p:ext uri="{BB962C8B-B14F-4D97-AF65-F5344CB8AC3E}">
        <p14:creationId xmlns:p14="http://schemas.microsoft.com/office/powerpoint/2010/main" val="1172799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3CB3C4-DD3A-DD4C-95F3-69F122BA63F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609900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E3CB3C4-DD3A-DD4C-95F3-69F122BA63F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401779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E3CB3C4-DD3A-DD4C-95F3-69F122BA63FC}"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4125406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E3CB3C4-DD3A-DD4C-95F3-69F122BA63FC}"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4125173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CB3C4-DD3A-DD4C-95F3-69F122BA63FC}"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1379882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3CB3C4-DD3A-DD4C-95F3-69F122BA63F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1016277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3CB3C4-DD3A-DD4C-95F3-69F122BA63F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3745670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3CB3C4-DD3A-DD4C-95F3-69F122BA63F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406830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E3CB3C4-DD3A-DD4C-95F3-69F122BA63F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217DC-83A1-6E4C-ACC9-13F52950B664}" type="slidenum">
              <a:rPr lang="en-US" smtClean="0"/>
              <a:t>‹#›</a:t>
            </a:fld>
            <a:endParaRPr lang="en-US"/>
          </a:p>
        </p:txBody>
      </p:sp>
    </p:spTree>
    <p:extLst>
      <p:ext uri="{BB962C8B-B14F-4D97-AF65-F5344CB8AC3E}">
        <p14:creationId xmlns:p14="http://schemas.microsoft.com/office/powerpoint/2010/main" val="209194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38" y="-62691"/>
            <a:ext cx="10860856" cy="6920691"/>
          </a:xfrm>
          <a:prstGeom prst="rect">
            <a:avLst/>
          </a:prstGeom>
        </p:spPr>
      </p:pic>
      <p:sp>
        <p:nvSpPr>
          <p:cNvPr id="2" name="Title 1"/>
          <p:cNvSpPr>
            <a:spLocks noGrp="1"/>
          </p:cNvSpPr>
          <p:nvPr>
            <p:ph type="ctrTitle" hasCustomPrompt="1"/>
          </p:nvPr>
        </p:nvSpPr>
        <p:spPr>
          <a:xfrm>
            <a:off x="0" y="5805264"/>
            <a:ext cx="7772400" cy="707886"/>
          </a:xfrm>
          <a:solidFill>
            <a:srgbClr val="00ADF9"/>
          </a:solidFill>
        </p:spPr>
        <p:txBody>
          <a:bodyPr lIns="360000">
            <a:spAutoFit/>
          </a:bodyPr>
          <a:lstStyle>
            <a:lvl1pPr>
              <a:defRPr baseline="0">
                <a:solidFill>
                  <a:schemeClr val="bg1"/>
                </a:solidFill>
              </a:defRPr>
            </a:lvl1pPr>
          </a:lstStyle>
          <a:p>
            <a:r>
              <a:rPr lang="en-GB" dirty="0"/>
              <a:t>Introducing </a:t>
            </a:r>
            <a:r>
              <a:rPr lang="en-GB" dirty="0" err="1"/>
              <a:t>paddington</a:t>
            </a:r>
            <a:endParaRPr lang="en-GB" dirty="0"/>
          </a:p>
        </p:txBody>
      </p:sp>
      <p:pic>
        <p:nvPicPr>
          <p:cNvPr id="3" name="Picture 2"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176" y="188640"/>
            <a:ext cx="2794000" cy="1231900"/>
          </a:xfrm>
          <a:prstGeom prst="rect">
            <a:avLst/>
          </a:prstGeom>
        </p:spPr>
      </p:pic>
    </p:spTree>
    <p:extLst>
      <p:ext uri="{BB962C8B-B14F-4D97-AF65-F5344CB8AC3E}">
        <p14:creationId xmlns:p14="http://schemas.microsoft.com/office/powerpoint/2010/main" val="12216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0" y="4725144"/>
            <a:ext cx="7772400" cy="1323439"/>
          </a:xfrm>
          <a:solidFill>
            <a:srgbClr val="00ADF9"/>
          </a:solidFill>
        </p:spPr>
        <p:txBody>
          <a:bodyPr lIns="360000">
            <a:spAutoFit/>
          </a:bodyPr>
          <a:lstStyle>
            <a:lvl1pPr>
              <a:defRPr>
                <a:solidFill>
                  <a:schemeClr val="bg1"/>
                </a:solidFill>
              </a:defRPr>
            </a:lvl1pPr>
          </a:lstStyle>
          <a:p>
            <a:r>
              <a:rPr lang="en-GB"/>
              <a:t>Click to edit Master title style</a:t>
            </a:r>
            <a:endParaRPr lang="en-GB" dirty="0"/>
          </a:p>
        </p:txBody>
      </p:sp>
      <p:pic>
        <p:nvPicPr>
          <p:cNvPr id="4" name="Picture 3"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176" y="188640"/>
            <a:ext cx="2794000" cy="1231900"/>
          </a:xfrm>
          <a:prstGeom prst="rect">
            <a:avLst/>
          </a:prstGeom>
        </p:spPr>
      </p:pic>
    </p:spTree>
    <p:extLst>
      <p:ext uri="{BB962C8B-B14F-4D97-AF65-F5344CB8AC3E}">
        <p14:creationId xmlns:p14="http://schemas.microsoft.com/office/powerpoint/2010/main" val="204977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GB"/>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5"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6176" y="5445224"/>
            <a:ext cx="2794000" cy="1231900"/>
          </a:xfrm>
          <a:prstGeom prst="rect">
            <a:avLst/>
          </a:prstGeom>
        </p:spPr>
      </p:pic>
    </p:spTree>
    <p:extLst>
      <p:ext uri="{BB962C8B-B14F-4D97-AF65-F5344CB8AC3E}">
        <p14:creationId xmlns:p14="http://schemas.microsoft.com/office/powerpoint/2010/main" val="151295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68760"/>
            <a:ext cx="8229600" cy="1093751"/>
          </a:xfrm>
          <a:ln>
            <a:noFill/>
          </a:ln>
        </p:spPr>
        <p:txBody>
          <a:bodyPr>
            <a:spAutoFit/>
          </a:bodyPr>
          <a:lstStyle/>
          <a:p>
            <a:r>
              <a:rPr lang="en-GB"/>
              <a:t>Click to edit Master title style</a:t>
            </a:r>
            <a:endParaRPr lang="en-GB" dirty="0"/>
          </a:p>
        </p:txBody>
      </p:sp>
      <p:sp>
        <p:nvSpPr>
          <p:cNvPr id="3" name="Content Placeholder 2"/>
          <p:cNvSpPr>
            <a:spLocks noGrp="1"/>
          </p:cNvSpPr>
          <p:nvPr>
            <p:ph idx="1"/>
          </p:nvPr>
        </p:nvSpPr>
        <p:spPr>
          <a:xfrm>
            <a:off x="457200" y="2348880"/>
            <a:ext cx="8229600" cy="316835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5"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7" name="Picture 6" descr="white_on_cya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181889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5" name="Picture 4"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6472" y="5365452"/>
            <a:ext cx="2794000" cy="1231900"/>
          </a:xfrm>
          <a:prstGeom prst="rect">
            <a:avLst/>
          </a:prstGeom>
        </p:spPr>
      </p:pic>
    </p:spTree>
    <p:extLst>
      <p:ext uri="{BB962C8B-B14F-4D97-AF65-F5344CB8AC3E}">
        <p14:creationId xmlns:p14="http://schemas.microsoft.com/office/powerpoint/2010/main" val="32258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8"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9"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323338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14/08/2018</a:t>
            </a:fld>
            <a:endParaRPr lang="en-GB" dirty="0"/>
          </a:p>
        </p:txBody>
      </p:sp>
      <p:sp>
        <p:nvSpPr>
          <p:cNvPr id="7"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8"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2" name="Picture 1" descr="white_on_cya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168" y="5373216"/>
            <a:ext cx="2794000" cy="1231900"/>
          </a:xfrm>
          <a:prstGeom prst="rect">
            <a:avLst/>
          </a:prstGeom>
        </p:spPr>
      </p:pic>
    </p:spTree>
    <p:extLst>
      <p:ext uri="{BB962C8B-B14F-4D97-AF65-F5344CB8AC3E}">
        <p14:creationId xmlns:p14="http://schemas.microsoft.com/office/powerpoint/2010/main" val="301085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14/08/2018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4" r:id="rId3"/>
    <p:sldLayoutId id="2147483668" r:id="rId4"/>
    <p:sldLayoutId id="2147483650" r:id="rId5"/>
    <p:sldLayoutId id="2147483661" r:id="rId6"/>
    <p:sldLayoutId id="2147483652" r:id="rId7"/>
    <p:sldLayoutId id="2147483654" r:id="rId8"/>
    <p:sldLayoutId id="2147483655" r:id="rId9"/>
    <p:sldLayoutId id="2147483662" r:id="rId10"/>
    <p:sldLayoutId id="2147483656" r:id="rId11"/>
    <p:sldLayoutId id="2147483657" r:id="rId12"/>
    <p:sldLayoutId id="2147483663" r:id="rId13"/>
    <p:sldLayoutId id="2147483658" r:id="rId14"/>
    <p:sldLayoutId id="2147483659" r:id="rId15"/>
    <p:sldLayoutId id="2147483660" r:id="rId16"/>
    <p:sldLayoutId id="2147483666" r:id="rId17"/>
  </p:sldLayoutIdLst>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CB3C4-DD3A-DD4C-95F3-69F122BA63FC}"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217DC-83A1-6E4C-ACC9-13F52950B664}" type="slidenum">
              <a:rPr lang="en-US" smtClean="0"/>
              <a:t>‹#›</a:t>
            </a:fld>
            <a:endParaRPr lang="en-US"/>
          </a:p>
        </p:txBody>
      </p:sp>
    </p:spTree>
    <p:extLst>
      <p:ext uri="{BB962C8B-B14F-4D97-AF65-F5344CB8AC3E}">
        <p14:creationId xmlns:p14="http://schemas.microsoft.com/office/powerpoint/2010/main" val="24895188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23329"/>
            <a:ext cx="5148064" cy="707886"/>
          </a:xfrm>
        </p:spPr>
        <p:txBody>
          <a:bodyPr/>
          <a:lstStyle/>
          <a:p>
            <a:r>
              <a:rPr lang="en-US" b="1" dirty="0">
                <a:latin typeface="Arial"/>
                <a:cs typeface="Arial"/>
              </a:rPr>
              <a:t>Outright 2018</a:t>
            </a:r>
          </a:p>
        </p:txBody>
      </p:sp>
      <p:sp>
        <p:nvSpPr>
          <p:cNvPr id="3" name="TextBox 2"/>
          <p:cNvSpPr txBox="1"/>
          <p:nvPr/>
        </p:nvSpPr>
        <p:spPr>
          <a:xfrm>
            <a:off x="7524328" y="6381328"/>
            <a:ext cx="1800200" cy="369332"/>
          </a:xfrm>
          <a:prstGeom prst="rect">
            <a:avLst/>
          </a:prstGeom>
          <a:noFill/>
        </p:spPr>
        <p:txBody>
          <a:bodyPr wrap="square" rtlCol="0">
            <a:spAutoFit/>
          </a:bodyPr>
          <a:lstStyle/>
          <a:p>
            <a:r>
              <a:rPr lang="sk-SK" sz="1200" dirty="0">
                <a:solidFill>
                  <a:schemeClr val="bg1"/>
                </a:solidFill>
              </a:rPr>
              <a:t>© P&amp;Co Ltd./SC 2018</a:t>
            </a:r>
            <a:r>
              <a:rPr lang="sk-SK"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7276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100"/>
            <a:ext cx="8229600" cy="1077218"/>
          </a:xfrm>
        </p:spPr>
        <p:txBody>
          <a:bodyPr/>
          <a:lstStyle/>
          <a:p>
            <a:r>
              <a:rPr lang="en-GB" sz="3200" b="1" dirty="0">
                <a:latin typeface="Arial"/>
                <a:cs typeface="Arial"/>
              </a:rPr>
              <a:t>Join </a:t>
            </a:r>
            <a:r>
              <a:rPr lang="en-GB" sz="3200" b="1" dirty="0" err="1">
                <a:latin typeface="Arial"/>
                <a:cs typeface="Arial"/>
              </a:rPr>
              <a:t>paddington</a:t>
            </a:r>
            <a:r>
              <a:rPr lang="en-GB" sz="3200" b="1" dirty="0">
                <a:latin typeface="Arial"/>
                <a:cs typeface="Arial"/>
              </a:rPr>
              <a:t> and </a:t>
            </a:r>
            <a:br>
              <a:rPr lang="en-GB" sz="3200" b="1" dirty="0">
                <a:latin typeface="Arial"/>
                <a:cs typeface="Arial"/>
              </a:rPr>
            </a:br>
            <a:r>
              <a:rPr lang="en-GB" sz="3200" b="1" dirty="0">
                <a:solidFill>
                  <a:srgbClr val="00ADF9"/>
                </a:solidFill>
                <a:latin typeface="Arial"/>
                <a:cs typeface="Arial"/>
              </a:rPr>
              <a:t>make your voice heard</a:t>
            </a:r>
          </a:p>
        </p:txBody>
      </p:sp>
      <p:sp>
        <p:nvSpPr>
          <p:cNvPr id="3" name="Content Placeholder 2"/>
          <p:cNvSpPr>
            <a:spLocks noGrp="1"/>
          </p:cNvSpPr>
          <p:nvPr>
            <p:ph idx="1"/>
          </p:nvPr>
        </p:nvSpPr>
        <p:spPr/>
        <p:txBody>
          <a:bodyPr>
            <a:normAutofit fontScale="77500" lnSpcReduction="20000"/>
          </a:bodyPr>
          <a:lstStyle/>
          <a:p>
            <a:r>
              <a:rPr lang="en-GB" dirty="0"/>
              <a:t>Children contribute the least to air pollution, but are the ones suffering most from its effects. </a:t>
            </a:r>
          </a:p>
          <a:p>
            <a:pPr marL="0" indent="0">
              <a:buNone/>
            </a:pPr>
            <a:endParaRPr lang="en-GB" dirty="0"/>
          </a:p>
          <a:p>
            <a:r>
              <a:rPr lang="en-GB" dirty="0"/>
              <a:t>You can share your views with the UK Government to help make sure that children are not forced to breathe toxic air where they live, learn and play.</a:t>
            </a:r>
          </a:p>
          <a:p>
            <a:endParaRPr lang="en-GB" dirty="0"/>
          </a:p>
          <a:p>
            <a:r>
              <a:rPr lang="en-GB" dirty="0"/>
              <a:t>You can take action by inviting your local MP to your school, participating in World Children’s Day (20 November) activities or telling your local newspaper or radio station what you’re doing for </a:t>
            </a:r>
            <a:r>
              <a:rPr lang="en-GB" dirty="0" err="1"/>
              <a:t>OutRight</a:t>
            </a:r>
            <a:r>
              <a:rPr lang="en-GB" dirty="0"/>
              <a:t>.</a:t>
            </a:r>
          </a:p>
          <a:p>
            <a:endParaRPr lang="en-GB" dirty="0"/>
          </a:p>
          <a:p>
            <a:endParaRPr lang="en-GB" dirty="0"/>
          </a:p>
        </p:txBody>
      </p:sp>
    </p:spTree>
    <p:extLst>
      <p:ext uri="{BB962C8B-B14F-4D97-AF65-F5344CB8AC3E}">
        <p14:creationId xmlns:p14="http://schemas.microsoft.com/office/powerpoint/2010/main" val="79610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320"/>
            <a:ext cx="8229600" cy="584776"/>
          </a:xfrm>
        </p:spPr>
        <p:txBody>
          <a:bodyPr/>
          <a:lstStyle/>
          <a:p>
            <a:r>
              <a:rPr lang="en-GB" sz="3200" b="1" dirty="0">
                <a:latin typeface="Arial"/>
                <a:cs typeface="Arial"/>
              </a:rPr>
              <a:t>Take action</a:t>
            </a:r>
          </a:p>
        </p:txBody>
      </p:sp>
      <p:sp>
        <p:nvSpPr>
          <p:cNvPr id="3" name="Content Placeholder 2"/>
          <p:cNvSpPr>
            <a:spLocks noGrp="1"/>
          </p:cNvSpPr>
          <p:nvPr>
            <p:ph idx="1"/>
          </p:nvPr>
        </p:nvSpPr>
        <p:spPr/>
        <p:txBody>
          <a:bodyPr>
            <a:normAutofit/>
          </a:bodyPr>
          <a:lstStyle/>
          <a:p>
            <a:pPr marL="0" indent="0">
              <a:buNone/>
            </a:pPr>
            <a:r>
              <a:rPr lang="en-GB" dirty="0"/>
              <a:t>By getting involved in </a:t>
            </a:r>
            <a:r>
              <a:rPr lang="en-GB" dirty="0" err="1"/>
              <a:t>OutRight</a:t>
            </a:r>
            <a:r>
              <a:rPr lang="en-GB" dirty="0"/>
              <a:t> this year, you’ll be taking action for </a:t>
            </a:r>
            <a:r>
              <a:rPr lang="en-GB"/>
              <a:t>clean air in </a:t>
            </a:r>
            <a:r>
              <a:rPr lang="en-GB" dirty="0"/>
              <a:t>the UK and around the world. </a:t>
            </a:r>
          </a:p>
          <a:p>
            <a:pPr marL="0" indent="0">
              <a:buNone/>
            </a:pPr>
            <a:endParaRPr lang="en-GB" dirty="0">
              <a:solidFill>
                <a:srgbClr val="00B0F0"/>
              </a:solidFill>
            </a:endParaRPr>
          </a:p>
          <a:p>
            <a:pPr marL="0" indent="0">
              <a:buNone/>
            </a:pPr>
            <a:r>
              <a:rPr lang="en-GB" dirty="0">
                <a:solidFill>
                  <a:srgbClr val="00B0F0"/>
                </a:solidFill>
              </a:rPr>
              <a:t>Together, we can help create a healthier and cleaner environment for all children. </a:t>
            </a:r>
          </a:p>
        </p:txBody>
      </p:sp>
    </p:spTree>
    <p:extLst>
      <p:ext uri="{BB962C8B-B14F-4D97-AF65-F5344CB8AC3E}">
        <p14:creationId xmlns:p14="http://schemas.microsoft.com/office/powerpoint/2010/main" val="168829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89193"/>
            <a:ext cx="5580112" cy="1708160"/>
          </a:xfrm>
        </p:spPr>
        <p:txBody>
          <a:bodyPr/>
          <a:lstStyle/>
          <a:p>
            <a:r>
              <a:rPr lang="en-GB" dirty="0"/>
              <a:t>Please look after this Bear.</a:t>
            </a:r>
            <a:br>
              <a:rPr lang="en-GB" dirty="0"/>
            </a:br>
            <a:r>
              <a:rPr lang="en-GB"/>
              <a:t>Thank you.</a:t>
            </a:r>
            <a:endParaRPr lang="en-GB" dirty="0"/>
          </a:p>
        </p:txBody>
      </p:sp>
      <p:sp>
        <p:nvSpPr>
          <p:cNvPr id="3" name="TextBox 2"/>
          <p:cNvSpPr txBox="1"/>
          <p:nvPr/>
        </p:nvSpPr>
        <p:spPr>
          <a:xfrm>
            <a:off x="7452320" y="6516052"/>
            <a:ext cx="1691680" cy="369332"/>
          </a:xfrm>
          <a:prstGeom prst="rect">
            <a:avLst/>
          </a:prstGeom>
          <a:noFill/>
        </p:spPr>
        <p:txBody>
          <a:bodyPr wrap="square" rtlCol="0">
            <a:spAutoFit/>
          </a:bodyPr>
          <a:lstStyle/>
          <a:p>
            <a:r>
              <a:rPr lang="sk-SK" sz="1200" dirty="0">
                <a:solidFill>
                  <a:srgbClr val="000000"/>
                </a:solidFill>
              </a:rPr>
              <a:t>© P&amp;Co Ltd./SC 2018</a:t>
            </a:r>
            <a:r>
              <a:rPr lang="sk-SK"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73311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765"/>
            <a:ext cx="8229600" cy="707886"/>
          </a:xfrm>
        </p:spPr>
        <p:txBody>
          <a:bodyPr/>
          <a:lstStyle/>
          <a:p>
            <a:r>
              <a:rPr lang="en-GB" b="1" dirty="0">
                <a:latin typeface="Arial"/>
                <a:cs typeface="Arial"/>
              </a:rPr>
              <a:t>What is </a:t>
            </a:r>
            <a:r>
              <a:rPr lang="en-GB" b="1" dirty="0" err="1">
                <a:solidFill>
                  <a:srgbClr val="00ADF9"/>
                </a:solidFill>
                <a:latin typeface="Arial"/>
                <a:cs typeface="Arial"/>
              </a:rPr>
              <a:t>OutRight</a:t>
            </a:r>
            <a:r>
              <a:rPr lang="en-GB" b="1" dirty="0">
                <a:latin typeface="Arial"/>
                <a:cs typeface="Arial"/>
              </a:rPr>
              <a:t>?</a:t>
            </a:r>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err="1">
                <a:solidFill>
                  <a:srgbClr val="00ADF9"/>
                </a:solidFill>
              </a:rPr>
              <a:t>OutRight</a:t>
            </a:r>
            <a:r>
              <a:rPr lang="en-GB" dirty="0"/>
              <a:t> by </a:t>
            </a:r>
            <a:r>
              <a:rPr lang="en-GB" dirty="0" err="1"/>
              <a:t>Unicef</a:t>
            </a:r>
            <a:r>
              <a:rPr lang="en-GB" dirty="0"/>
              <a:t> UK aims to empower you to realise your rights and speak out in support of all children’s rights in the UK and around the world. It’s a campaign for children, by children. </a:t>
            </a:r>
          </a:p>
        </p:txBody>
      </p:sp>
    </p:spTree>
    <p:extLst>
      <p:ext uri="{BB962C8B-B14F-4D97-AF65-F5344CB8AC3E}">
        <p14:creationId xmlns:p14="http://schemas.microsoft.com/office/powerpoint/2010/main" val="314747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876"/>
            <a:ext cx="8579296" cy="1015663"/>
          </a:xfrm>
        </p:spPr>
        <p:txBody>
          <a:bodyPr/>
          <a:lstStyle/>
          <a:p>
            <a:r>
              <a:rPr lang="en-GB" sz="3000" b="1" dirty="0">
                <a:latin typeface="Arial"/>
                <a:cs typeface="Arial"/>
              </a:rPr>
              <a:t>the United nations </a:t>
            </a:r>
            <a:r>
              <a:rPr lang="en-GB" sz="3000" b="1" dirty="0">
                <a:solidFill>
                  <a:srgbClr val="00ADF9"/>
                </a:solidFill>
                <a:latin typeface="Arial"/>
                <a:cs typeface="Arial"/>
              </a:rPr>
              <a:t>convention on the rights of the child</a:t>
            </a:r>
          </a:p>
        </p:txBody>
      </p:sp>
      <p:sp>
        <p:nvSpPr>
          <p:cNvPr id="25" name="Content Placeholder 24"/>
          <p:cNvSpPr>
            <a:spLocks noGrp="1"/>
          </p:cNvSpPr>
          <p:nvPr>
            <p:ph idx="1"/>
          </p:nvPr>
        </p:nvSpPr>
        <p:spPr>
          <a:xfrm>
            <a:off x="6165171" y="1772816"/>
            <a:ext cx="2962672" cy="3744416"/>
          </a:xfrm>
        </p:spPr>
        <p:txBody>
          <a:bodyPr>
            <a:normAutofit/>
          </a:bodyPr>
          <a:lstStyle/>
          <a:p>
            <a:r>
              <a:rPr lang="en-GB" sz="2600" dirty="0"/>
              <a:t>The most </a:t>
            </a:r>
            <a:br>
              <a:rPr lang="en-GB" sz="2600" dirty="0"/>
            </a:br>
            <a:r>
              <a:rPr lang="en-GB" sz="2600" dirty="0"/>
              <a:t>widely ratified (approved) treaty in the world.</a:t>
            </a:r>
          </a:p>
          <a:p>
            <a:r>
              <a:rPr lang="en-GB" sz="2600" dirty="0"/>
              <a:t>It applies to everyone </a:t>
            </a:r>
            <a:br>
              <a:rPr lang="en-GB" sz="2600" dirty="0"/>
            </a:br>
            <a:r>
              <a:rPr lang="en-GB" sz="2600" dirty="0"/>
              <a:t>under 18.</a:t>
            </a:r>
          </a:p>
          <a:p>
            <a:pPr mar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44824"/>
            <a:ext cx="5904656" cy="4824536"/>
          </a:xfrm>
          <a:prstGeom prst="rect">
            <a:avLst/>
          </a:prstGeom>
        </p:spPr>
      </p:pic>
    </p:spTree>
    <p:extLst>
      <p:ext uri="{BB962C8B-B14F-4D97-AF65-F5344CB8AC3E}">
        <p14:creationId xmlns:p14="http://schemas.microsoft.com/office/powerpoint/2010/main" val="61974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320"/>
            <a:ext cx="8229600" cy="584776"/>
          </a:xfrm>
        </p:spPr>
        <p:txBody>
          <a:bodyPr/>
          <a:lstStyle/>
          <a:p>
            <a:r>
              <a:rPr lang="en-GB" sz="3200" b="1" dirty="0">
                <a:latin typeface="Arial"/>
                <a:cs typeface="Arial"/>
              </a:rPr>
              <a:t>Rights like…</a:t>
            </a:r>
          </a:p>
        </p:txBody>
      </p:sp>
      <p:sp>
        <p:nvSpPr>
          <p:cNvPr id="3" name="Content Placeholder 2"/>
          <p:cNvSpPr>
            <a:spLocks noGrp="1"/>
          </p:cNvSpPr>
          <p:nvPr>
            <p:ph idx="1"/>
          </p:nvPr>
        </p:nvSpPr>
        <p:spPr>
          <a:xfrm>
            <a:off x="6012160" y="1817440"/>
            <a:ext cx="3250704" cy="5040560"/>
          </a:xfrm>
        </p:spPr>
        <p:txBody>
          <a:bodyPr>
            <a:normAutofit/>
          </a:bodyPr>
          <a:lstStyle/>
          <a:p>
            <a:r>
              <a:rPr lang="en-GB" sz="2800" dirty="0"/>
              <a:t>The right to life – governments must do all they can to ensure that children survive and develop to their full potential.</a:t>
            </a:r>
          </a:p>
          <a:p>
            <a:pPr marL="457200" lvl="1"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10903"/>
            <a:ext cx="5641776" cy="4810113"/>
          </a:xfrm>
          <a:prstGeom prst="rect">
            <a:avLst/>
          </a:prstGeom>
        </p:spPr>
      </p:pic>
    </p:spTree>
    <p:extLst>
      <p:ext uri="{BB962C8B-B14F-4D97-AF65-F5344CB8AC3E}">
        <p14:creationId xmlns:p14="http://schemas.microsoft.com/office/powerpoint/2010/main" val="374380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320"/>
            <a:ext cx="8229600" cy="584776"/>
          </a:xfrm>
        </p:spPr>
        <p:txBody>
          <a:bodyPr/>
          <a:lstStyle/>
          <a:p>
            <a:r>
              <a:rPr lang="en-GB" sz="3200" b="1" dirty="0">
                <a:latin typeface="Arial"/>
                <a:cs typeface="Arial"/>
              </a:rPr>
              <a:t>Rights like…</a:t>
            </a:r>
          </a:p>
        </p:txBody>
      </p:sp>
      <p:sp>
        <p:nvSpPr>
          <p:cNvPr id="3" name="Content Placeholder 2"/>
          <p:cNvSpPr>
            <a:spLocks noGrp="1"/>
          </p:cNvSpPr>
          <p:nvPr>
            <p:ph idx="1"/>
          </p:nvPr>
        </p:nvSpPr>
        <p:spPr>
          <a:xfrm>
            <a:off x="6156176" y="1916832"/>
            <a:ext cx="2674640" cy="3384376"/>
          </a:xfrm>
        </p:spPr>
        <p:txBody>
          <a:bodyPr>
            <a:normAutofit fontScale="55000" lnSpcReduction="20000"/>
          </a:bodyPr>
          <a:lstStyle/>
          <a:p>
            <a:r>
              <a:rPr lang="en-GB" sz="5500" b="1" dirty="0"/>
              <a:t>The right to the best possible health. </a:t>
            </a:r>
          </a:p>
          <a:p>
            <a:pPr marL="0" indent="0">
              <a:buNone/>
            </a:pPr>
            <a:endParaRPr lang="en-GB" sz="4000" dirty="0"/>
          </a:p>
          <a:p>
            <a:r>
              <a:rPr lang="en-GB" dirty="0"/>
              <a:t>Every child should have access to good quality health care, clean war, nutritious food, and a clean environment. </a:t>
            </a:r>
          </a:p>
          <a:p>
            <a:pPr marL="457200" lvl="1" indent="0">
              <a:buNone/>
            </a:pP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96" r="5310"/>
          <a:stretch/>
        </p:blipFill>
        <p:spPr>
          <a:xfrm>
            <a:off x="611560" y="1772816"/>
            <a:ext cx="5148000" cy="4896544"/>
          </a:xfrm>
          <a:prstGeom prst="rect">
            <a:avLst/>
          </a:prstGeom>
        </p:spPr>
      </p:pic>
    </p:spTree>
    <p:extLst>
      <p:ext uri="{BB962C8B-B14F-4D97-AF65-F5344CB8AC3E}">
        <p14:creationId xmlns:p14="http://schemas.microsoft.com/office/powerpoint/2010/main" val="9792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320"/>
            <a:ext cx="8229600" cy="584776"/>
          </a:xfrm>
        </p:spPr>
        <p:txBody>
          <a:bodyPr/>
          <a:lstStyle/>
          <a:p>
            <a:r>
              <a:rPr lang="en-GB" sz="3200" b="1" dirty="0">
                <a:latin typeface="Arial"/>
                <a:cs typeface="Arial"/>
              </a:rPr>
              <a:t>So, what’s the problem?</a:t>
            </a:r>
          </a:p>
        </p:txBody>
      </p:sp>
      <p:sp>
        <p:nvSpPr>
          <p:cNvPr id="3" name="Content Placeholder 2"/>
          <p:cNvSpPr>
            <a:spLocks noGrp="1"/>
          </p:cNvSpPr>
          <p:nvPr>
            <p:ph idx="1"/>
          </p:nvPr>
        </p:nvSpPr>
        <p:spPr/>
        <p:txBody>
          <a:bodyPr>
            <a:normAutofit fontScale="55000" lnSpcReduction="20000"/>
          </a:bodyPr>
          <a:lstStyle/>
          <a:p>
            <a:r>
              <a:rPr lang="en-GB" dirty="0"/>
              <a:t>All children have the right to health and to a clean environment wherever they live, learn and play.</a:t>
            </a:r>
          </a:p>
          <a:p>
            <a:pPr marL="0" indent="0">
              <a:buNone/>
            </a:pPr>
            <a:endParaRPr lang="en-GB" dirty="0"/>
          </a:p>
          <a:p>
            <a:r>
              <a:rPr lang="en-GB" dirty="0"/>
              <a:t>Across the UK, around a third of children are living in areas that have unsafe levels of air pollution.</a:t>
            </a:r>
          </a:p>
          <a:p>
            <a:pPr marL="0" indent="0">
              <a:buNone/>
            </a:pPr>
            <a:endParaRPr lang="en-GB" dirty="0"/>
          </a:p>
          <a:p>
            <a:r>
              <a:rPr lang="en-GB" dirty="0"/>
              <a:t>Around the world, almost 17 million babies under the age of one are breathing toxic air.</a:t>
            </a:r>
          </a:p>
          <a:p>
            <a:endParaRPr lang="en-GB" dirty="0"/>
          </a:p>
          <a:p>
            <a:r>
              <a:rPr lang="en-GB" dirty="0"/>
              <a:t>Air pollution may be invisible, but it’s incredibly dangerous for children.</a:t>
            </a:r>
          </a:p>
          <a:p>
            <a:pPr marL="0" indent="0">
              <a:buNone/>
            </a:pPr>
            <a:endParaRPr lang="en-GB" dirty="0"/>
          </a:p>
          <a:p>
            <a:r>
              <a:rPr lang="en-GB" dirty="0"/>
              <a:t>Breathing toxic air can damage children’s growth and leave them with lasting health problems, increase their risk of conditions like asthma and potentially reduce their brain development.</a:t>
            </a:r>
          </a:p>
          <a:p>
            <a:pPr marL="0" indent="0">
              <a:buNone/>
            </a:pPr>
            <a:endParaRPr lang="en-GB" dirty="0"/>
          </a:p>
        </p:txBody>
      </p:sp>
    </p:spTree>
    <p:extLst>
      <p:ext uri="{BB962C8B-B14F-4D97-AF65-F5344CB8AC3E}">
        <p14:creationId xmlns:p14="http://schemas.microsoft.com/office/powerpoint/2010/main" val="37235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320"/>
            <a:ext cx="8229600" cy="584776"/>
          </a:xfrm>
        </p:spPr>
        <p:txBody>
          <a:bodyPr/>
          <a:lstStyle/>
          <a:p>
            <a:r>
              <a:rPr lang="en-GB" sz="3200" b="1" dirty="0">
                <a:latin typeface="Arial"/>
                <a:cs typeface="Arial"/>
              </a:rPr>
              <a:t>What are we going to do?</a:t>
            </a:r>
          </a:p>
        </p:txBody>
      </p:sp>
      <p:sp>
        <p:nvSpPr>
          <p:cNvPr id="3" name="Content Placeholder 2"/>
          <p:cNvSpPr>
            <a:spLocks noGrp="1"/>
          </p:cNvSpPr>
          <p:nvPr>
            <p:ph idx="1"/>
          </p:nvPr>
        </p:nvSpPr>
        <p:spPr>
          <a:xfrm>
            <a:off x="457200" y="1556792"/>
            <a:ext cx="8229600" cy="1728192"/>
          </a:xfrm>
        </p:spPr>
        <p:txBody>
          <a:bodyPr>
            <a:normAutofit/>
          </a:bodyPr>
          <a:lstStyle/>
          <a:p>
            <a:r>
              <a:rPr lang="en-GB" sz="2000" dirty="0"/>
              <a:t>We are going to learn about the impact of air pollution on children’s health.</a:t>
            </a:r>
          </a:p>
          <a:p>
            <a:r>
              <a:rPr lang="en-GB" sz="2000" dirty="0"/>
              <a:t>We are going to tell our families, friends, community and our local MP what we learn about air pollution and why every child needs to breathe clean air.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82" y="3284984"/>
            <a:ext cx="5390462" cy="3360035"/>
          </a:xfrm>
          <a:prstGeom prst="rect">
            <a:avLst/>
          </a:prstGeom>
        </p:spPr>
      </p:pic>
    </p:spTree>
    <p:extLst>
      <p:ext uri="{BB962C8B-B14F-4D97-AF65-F5344CB8AC3E}">
        <p14:creationId xmlns:p14="http://schemas.microsoft.com/office/powerpoint/2010/main" val="61991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576" y="5549461"/>
            <a:ext cx="10369152" cy="707886"/>
          </a:xfrm>
        </p:spPr>
        <p:txBody>
          <a:bodyPr/>
          <a:lstStyle/>
          <a:p>
            <a:r>
              <a:rPr lang="en-US" b="1" dirty="0">
                <a:latin typeface="Arial"/>
                <a:cs typeface="Arial"/>
              </a:rPr>
              <a:t>   Introducing </a:t>
            </a:r>
            <a:r>
              <a:rPr lang="en-US" b="1" dirty="0" err="1">
                <a:latin typeface="Arial"/>
                <a:cs typeface="Arial"/>
              </a:rPr>
              <a:t>paddington</a:t>
            </a:r>
            <a:r>
              <a:rPr lang="en-US" b="1" baseline="30000" dirty="0" err="1">
                <a:latin typeface="Arial"/>
                <a:cs typeface="Arial"/>
              </a:rPr>
              <a:t>TM</a:t>
            </a:r>
            <a:endParaRPr lang="en-US" b="1" baseline="30000" dirty="0">
              <a:latin typeface="Arial"/>
              <a:cs typeface="Arial"/>
            </a:endParaRPr>
          </a:p>
        </p:txBody>
      </p:sp>
      <p:sp>
        <p:nvSpPr>
          <p:cNvPr id="3" name="TextBox 2"/>
          <p:cNvSpPr txBox="1"/>
          <p:nvPr/>
        </p:nvSpPr>
        <p:spPr>
          <a:xfrm>
            <a:off x="7524328" y="6381328"/>
            <a:ext cx="2088232" cy="369332"/>
          </a:xfrm>
          <a:prstGeom prst="rect">
            <a:avLst/>
          </a:prstGeom>
          <a:noFill/>
        </p:spPr>
        <p:txBody>
          <a:bodyPr wrap="square" rtlCol="0">
            <a:spAutoFit/>
          </a:bodyPr>
          <a:lstStyle/>
          <a:p>
            <a:r>
              <a:rPr lang="sk-SK" sz="1200" dirty="0">
                <a:solidFill>
                  <a:schemeClr val="bg1"/>
                </a:solidFill>
              </a:rPr>
              <a:t>© P&amp;Co Ltd./SC 2018</a:t>
            </a:r>
            <a:r>
              <a:rPr lang="sk-SK"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8227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321"/>
            <a:ext cx="8229600" cy="584775"/>
          </a:xfrm>
        </p:spPr>
        <p:txBody>
          <a:bodyPr/>
          <a:lstStyle/>
          <a:p>
            <a:r>
              <a:rPr lang="en-GB" sz="3200" b="1" dirty="0" err="1">
                <a:latin typeface="Arial"/>
                <a:cs typeface="Arial"/>
              </a:rPr>
              <a:t>Paddington</a:t>
            </a:r>
            <a:r>
              <a:rPr lang="en-GB" sz="3200" b="1" baseline="30000" dirty="0" err="1">
                <a:latin typeface="Arial"/>
                <a:cs typeface="Arial"/>
              </a:rPr>
              <a:t>TM</a:t>
            </a:r>
            <a:r>
              <a:rPr lang="en-GB" sz="3200" b="1" dirty="0">
                <a:latin typeface="Arial"/>
                <a:cs typeface="Arial"/>
              </a:rPr>
              <a:t> and outright</a:t>
            </a:r>
          </a:p>
        </p:txBody>
      </p:sp>
      <p:sp>
        <p:nvSpPr>
          <p:cNvPr id="3" name="Content Placeholder 2"/>
          <p:cNvSpPr>
            <a:spLocks noGrp="1"/>
          </p:cNvSpPr>
          <p:nvPr>
            <p:ph idx="1"/>
          </p:nvPr>
        </p:nvSpPr>
        <p:spPr/>
        <p:txBody>
          <a:bodyPr>
            <a:normAutofit lnSpcReduction="10000"/>
          </a:bodyPr>
          <a:lstStyle/>
          <a:p>
            <a:r>
              <a:rPr lang="en-GB" dirty="0"/>
              <a:t>Did you know that </a:t>
            </a:r>
            <a:r>
              <a:rPr lang="en-GB" dirty="0" err="1"/>
              <a:t>Paddington</a:t>
            </a:r>
            <a:r>
              <a:rPr lang="en-GB" baseline="30000" dirty="0" err="1"/>
              <a:t>TM</a:t>
            </a:r>
            <a:r>
              <a:rPr lang="en-GB" dirty="0"/>
              <a:t> originally comes from the forests of Peru? Trees produce oxygen and can also help improve air quality, making it easier to live in a clean and healthy environment.</a:t>
            </a:r>
          </a:p>
          <a:p>
            <a:endParaRPr lang="en-GB" dirty="0"/>
          </a:p>
          <a:p>
            <a:r>
              <a:rPr lang="en-GB" dirty="0"/>
              <a:t>Paddington will be joining us on our journey through the </a:t>
            </a:r>
            <a:r>
              <a:rPr lang="en-GB" dirty="0" err="1"/>
              <a:t>OutRight</a:t>
            </a:r>
            <a:r>
              <a:rPr lang="en-GB" dirty="0"/>
              <a:t> campaign.</a:t>
            </a:r>
          </a:p>
          <a:p>
            <a:endParaRPr lang="en-GB" dirty="0"/>
          </a:p>
        </p:txBody>
      </p:sp>
    </p:spTree>
    <p:extLst>
      <p:ext uri="{BB962C8B-B14F-4D97-AF65-F5344CB8AC3E}">
        <p14:creationId xmlns:p14="http://schemas.microsoft.com/office/powerpoint/2010/main" val="3033654825"/>
      </p:ext>
    </p:extLst>
  </p:cSld>
  <p:clrMapOvr>
    <a:masterClrMapping/>
  </p:clrMapOvr>
</p:sld>
</file>

<file path=ppt/theme/theme1.xml><?xml version="1.0" encoding="utf-8"?>
<a:theme xmlns:a="http://schemas.openxmlformats.org/drawingml/2006/main" name="UUK 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UUK template_FINAL.potx</Template>
  <TotalTime>998</TotalTime>
  <Words>488</Words>
  <Application>Microsoft Office PowerPoint</Application>
  <PresentationFormat>On-screen Show (4:3)</PresentationFormat>
  <Paragraphs>51</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Univers Next Pro Condensed</vt:lpstr>
      <vt:lpstr>Wingdings</vt:lpstr>
      <vt:lpstr>UUK template_FINAL</vt:lpstr>
      <vt:lpstr>Custom Design</vt:lpstr>
      <vt:lpstr>Outright 2018</vt:lpstr>
      <vt:lpstr>What is OutRight?</vt:lpstr>
      <vt:lpstr>the United nations convention on the rights of the child</vt:lpstr>
      <vt:lpstr>Rights like…</vt:lpstr>
      <vt:lpstr>Rights like…</vt:lpstr>
      <vt:lpstr>So, what’s the problem?</vt:lpstr>
      <vt:lpstr>What are we going to do?</vt:lpstr>
      <vt:lpstr>   Introducing paddingtonTM</vt:lpstr>
      <vt:lpstr>PaddingtonTM and outright</vt:lpstr>
      <vt:lpstr>Join paddington and  make your voice heard</vt:lpstr>
      <vt:lpstr>Take action</vt:lpstr>
      <vt:lpstr>Please look after this Bear. Thank you.</vt:lpstr>
    </vt:vector>
  </TitlesOfParts>
  <Company>UNICEF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Kirtbir Chahal</cp:lastModifiedBy>
  <cp:revision>110</cp:revision>
  <dcterms:created xsi:type="dcterms:W3CDTF">2014-10-31T12:48:46Z</dcterms:created>
  <dcterms:modified xsi:type="dcterms:W3CDTF">2018-08-14T17:05:24Z</dcterms:modified>
</cp:coreProperties>
</file>