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300" r:id="rId10"/>
    <p:sldId id="296" r:id="rId11"/>
    <p:sldId id="301"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varScale="1">
        <p:scale>
          <a:sx n="67" d="100"/>
          <a:sy n="67" d="100"/>
        </p:scale>
        <p:origin x="604" y="3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7/2/2020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Sehinemariam</a:t>
            </a:r>
            <a:r>
              <a:rPr lang="en-GB" sz="1200" b="0" i="0" kern="1200" dirty="0">
                <a:solidFill>
                  <a:schemeClr val="tx1"/>
                </a:solidFill>
                <a:effectLst/>
                <a:latin typeface="+mn-lt"/>
                <a:ea typeface="+mn-ea"/>
                <a:cs typeface="+mn-cs"/>
              </a:rPr>
              <a:t>, 17, a grade 12 student attending classes via Radio which is one of the government’s initiative to support studying at home due to closed schools across Ethiopia.</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Unicef/Tesfaye</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02/07/2020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02/07/2020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02/07/2020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02/07/2020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02/07/2020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02/07/2020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02/07/2020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02/07/2020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02/07/2020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02/07/2020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02/07/2020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02/07/2020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erson and person posing for a picture&#10;&#10;Description automatically generated">
            <a:extLst>
              <a:ext uri="{FF2B5EF4-FFF2-40B4-BE49-F238E27FC236}">
                <a16:creationId xmlns:a16="http://schemas.microsoft.com/office/drawing/2014/main" id="{2E7397FF-6434-4FC9-B44F-1CC48D80D52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47D11434-A53E-4AB5-9FB1-FFA5A6EF751B}"/>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02/07/2020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02/07/2020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02/07/2020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02/07/2020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02/07/2020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02/07/2020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02/07/2020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02/07/2020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02/07/2020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02/07/2020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02/07/2020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02/07/2020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02/07/2020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21.xml"/><Relationship Id="rId7" Type="http://schemas.openxmlformats.org/officeDocument/2006/relationships/hyperlink" Target="https://www.youtube.com/watch?v=KNiU7TdHNm8" TargetMode="External"/><Relationship Id="rId2" Type="http://schemas.openxmlformats.org/officeDocument/2006/relationships/video" Target="https://www.youtube.com/embed/KNiU7TdHNm8?feature=oembed" TargetMode="External"/><Relationship Id="rId1" Type="http://schemas.openxmlformats.org/officeDocument/2006/relationships/video" Target="https://www.youtube.com/embed/CL8GMxRW_5Y?feature=oembed" TargetMode="External"/><Relationship Id="rId6" Type="http://schemas.openxmlformats.org/officeDocument/2006/relationships/image" Target="../media/image39.jpeg"/><Relationship Id="rId5" Type="http://schemas.openxmlformats.org/officeDocument/2006/relationships/hyperlink" Target="https://www.youtube.com/watch?v=CL8GMxRW_5Y" TargetMode="External"/><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wp-content/uploads/2010/05/UNCRC_summary-1.pdf" TargetMode="External"/><Relationship Id="rId2" Type="http://schemas.openxmlformats.org/officeDocument/2006/relationships/hyperlink" Target="https://www.youtube.com/watch?v=24KE__OCKMw"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youtu.be/lfObk0GXpZ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notesSlide" Target="../notesSlides/notesSlide3.xml"/><Relationship Id="rId7" Type="http://schemas.openxmlformats.org/officeDocument/2006/relationships/image" Target="../media/image36.png"/><Relationship Id="rId2" Type="http://schemas.openxmlformats.org/officeDocument/2006/relationships/slideLayout" Target="../slideLayouts/slideLayout24.xml"/><Relationship Id="rId1" Type="http://schemas.openxmlformats.org/officeDocument/2006/relationships/video" Target="https://www.youtube.com/embed/4QrS_1dcRRM?feature=oembed" TargetMode="External"/><Relationship Id="rId6" Type="http://schemas.openxmlformats.org/officeDocument/2006/relationships/image" Target="../media/image38.jpeg"/><Relationship Id="rId5" Type="http://schemas.openxmlformats.org/officeDocument/2006/relationships/hyperlink" Target="https://www.mfpa.uk/news-events/hedgehog-tutorial-by-mouth-painter-rosie-moriarty-simmonds/" TargetMode="External"/><Relationship Id="rId4" Type="http://schemas.openxmlformats.org/officeDocument/2006/relationships/hyperlink" Target="https://www.youtube.com/watch?v=4QrS_1dcRRM"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yumpu.com/en/document/view/58806247/the-goats-of-anarchy-leave-no-one-behind" TargetMode="External"/><Relationship Id="rId3" Type="http://schemas.openxmlformats.org/officeDocument/2006/relationships/notesSlide" Target="../notesSlides/notesSlide4.xml"/><Relationship Id="rId7" Type="http://schemas.openxmlformats.org/officeDocument/2006/relationships/hyperlink" Target="https://www.youtube.com/watch?v=7-LwkSZOE44" TargetMode="External"/><Relationship Id="rId2" Type="http://schemas.openxmlformats.org/officeDocument/2006/relationships/slideLayout" Target="../slideLayouts/slideLayout24.xml"/><Relationship Id="rId1" Type="http://schemas.openxmlformats.org/officeDocument/2006/relationships/video" Target="https://www.youtube.com/embed/CL8GMxRW_5Y?feature=oembed" TargetMode="External"/><Relationship Id="rId6" Type="http://schemas.openxmlformats.org/officeDocument/2006/relationships/hyperlink" Target="https://www.british-sign.co.uk/" TargetMode="External"/><Relationship Id="rId5" Type="http://schemas.openxmlformats.org/officeDocument/2006/relationships/hyperlink" Target="https://www.youtube.com/watch?v=CL8GMxRW_5Y" TargetMode="External"/><Relationship Id="rId4" Type="http://schemas.openxmlformats.org/officeDocument/2006/relationships/hyperlink" Target="https://www.paralympic.org/the-ipc/paralympic-games-education-programmes" TargetMode="External"/><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21.xml"/><Relationship Id="rId7" Type="http://schemas.openxmlformats.org/officeDocument/2006/relationships/hyperlink" Target="https://www.youtube.com/watch?v=H5omt-qBmcQ&amp;feature=youtu.be" TargetMode="External"/><Relationship Id="rId2" Type="http://schemas.openxmlformats.org/officeDocument/2006/relationships/video" Target="https://www.youtube.com/embed/y90fEid9akg?feature=oembed" TargetMode="External"/><Relationship Id="rId1" Type="http://schemas.openxmlformats.org/officeDocument/2006/relationships/video" Target="https://www.youtube.com/embed/H5omt-qBmcQ?feature=oembed" TargetMode="External"/><Relationship Id="rId6" Type="http://schemas.openxmlformats.org/officeDocument/2006/relationships/hyperlink" Target="https://www.gov.uk/definition-of-disability-under-equality-act-2010" TargetMode="External"/><Relationship Id="rId11" Type="http://schemas.openxmlformats.org/officeDocument/2006/relationships/image" Target="../media/image41.jpeg"/><Relationship Id="rId5" Type="http://schemas.openxmlformats.org/officeDocument/2006/relationships/hyperlink" Target="https://www.youtube.com/watch?v=y90fEid9akg&amp;feature=youtu.be" TargetMode="External"/><Relationship Id="rId10" Type="http://schemas.openxmlformats.org/officeDocument/2006/relationships/image" Target="../media/image37.svg"/><Relationship Id="rId4" Type="http://schemas.openxmlformats.org/officeDocument/2006/relationships/notesSlide" Target="../notesSlides/notesSlide5.xml"/><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Unicef/Dawe</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B96E5E81-9731-4CF8-9780-CBAF9D480599}"/>
              </a:ext>
            </a:extLst>
          </p:cNvPr>
          <p:cNvSpPr/>
          <p:nvPr/>
        </p:nvSpPr>
        <p:spPr>
          <a:xfrm>
            <a:off x="1838473" y="2125844"/>
            <a:ext cx="3502448" cy="186936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Do you know of any people with a disability who you admire – this could be a celebrity, a sports star or perhaps someone in your community. Find out their story, their history, what their strengths and skills are. Design a poster about the person and their strengths and abilities.  </a:t>
            </a:r>
          </a:p>
        </p:txBody>
      </p:sp>
      <p:sp>
        <p:nvSpPr>
          <p:cNvPr id="18" name="Rectangle 17">
            <a:extLst>
              <a:ext uri="{FF2B5EF4-FFF2-40B4-BE49-F238E27FC236}">
                <a16:creationId xmlns:a16="http://schemas.microsoft.com/office/drawing/2014/main" id="{79E19785-2ADB-4241-B52E-336E1BA063CE}"/>
              </a:ext>
            </a:extLst>
          </p:cNvPr>
          <p:cNvSpPr/>
          <p:nvPr/>
        </p:nvSpPr>
        <p:spPr>
          <a:xfrm>
            <a:off x="7594089" y="3147651"/>
            <a:ext cx="3206489" cy="22443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Have you ever seen disability rights being infringed upon? Is there anything else that the government or your local community, or you, can do to better support those with disabilities? Write a letter to someone to explain your opinions and ideas to make things better.</a:t>
            </a:r>
          </a:p>
        </p:txBody>
      </p:sp>
      <p:sp>
        <p:nvSpPr>
          <p:cNvPr id="10" name="Rectangle 9">
            <a:extLst>
              <a:ext uri="{FF2B5EF4-FFF2-40B4-BE49-F238E27FC236}">
                <a16:creationId xmlns:a16="http://schemas.microsoft.com/office/drawing/2014/main" id="{C16CFA50-DD99-48D0-AF61-14492E11C35D}"/>
              </a:ext>
            </a:extLst>
          </p:cNvPr>
          <p:cNvSpPr/>
          <p:nvPr/>
        </p:nvSpPr>
        <p:spPr>
          <a:xfrm>
            <a:off x="5566036" y="608729"/>
            <a:ext cx="3206489" cy="22443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It is important that a child with a disability is included and treated with respect. Watch </a:t>
            </a:r>
            <a:r>
              <a:rPr lang="en-GB" sz="1400" dirty="0">
                <a:solidFill>
                  <a:srgbClr val="00AEEF"/>
                </a:solidFill>
                <a:latin typeface="Arial" panose="020B0604020202020204" pitchFamily="34" charset="0"/>
                <a:cs typeface="Arial" panose="020B0604020202020204" pitchFamily="34" charset="0"/>
                <a:hlinkClick r:id="rId5"/>
              </a:rPr>
              <a:t>this video </a:t>
            </a:r>
            <a:r>
              <a:rPr lang="en-GB" sz="1400" dirty="0">
                <a:solidFill>
                  <a:srgbClr val="00AEEF"/>
                </a:solidFill>
                <a:latin typeface="Arial" panose="020B0604020202020204" pitchFamily="34" charset="0"/>
                <a:cs typeface="Arial" panose="020B0604020202020204" pitchFamily="34" charset="0"/>
              </a:rPr>
              <a:t>and listen to Phoebe who has Cerebral Palsy share her story. She wants people to just talk to her as a human being. Think about what you would ask Phoebe or what you would want to talk to Phoebe about.</a:t>
            </a:r>
          </a:p>
        </p:txBody>
      </p:sp>
      <p:pic>
        <p:nvPicPr>
          <p:cNvPr id="3" name="Online Media 2" title="TALK TO ME | Physical Disability Awareness">
            <a:hlinkClick r:id="" action="ppaction://media"/>
            <a:extLst>
              <a:ext uri="{FF2B5EF4-FFF2-40B4-BE49-F238E27FC236}">
                <a16:creationId xmlns:a16="http://schemas.microsoft.com/office/drawing/2014/main" id="{89D43148-C295-4715-AFD1-FB6E6691801C}"/>
              </a:ext>
            </a:extLst>
          </p:cNvPr>
          <p:cNvPicPr>
            <a:picLocks noRot="1" noChangeAspect="1"/>
          </p:cNvPicPr>
          <p:nvPr>
            <a:videoFile r:link="rId1"/>
          </p:nvPr>
        </p:nvPicPr>
        <p:blipFill>
          <a:blip r:embed="rId6"/>
          <a:stretch>
            <a:fillRect/>
          </a:stretch>
        </p:blipFill>
        <p:spPr>
          <a:xfrm>
            <a:off x="8997640" y="873664"/>
            <a:ext cx="3048000" cy="1714500"/>
          </a:xfrm>
          <a:prstGeom prst="rect">
            <a:avLst/>
          </a:prstGeom>
        </p:spPr>
      </p:pic>
      <p:sp>
        <p:nvSpPr>
          <p:cNvPr id="11" name="Rectangle 10">
            <a:extLst>
              <a:ext uri="{FF2B5EF4-FFF2-40B4-BE49-F238E27FC236}">
                <a16:creationId xmlns:a16="http://schemas.microsoft.com/office/drawing/2014/main" id="{93147973-3A21-42ED-91D9-1ACEBCF9B229}"/>
              </a:ext>
            </a:extLst>
          </p:cNvPr>
          <p:cNvSpPr/>
          <p:nvPr/>
        </p:nvSpPr>
        <p:spPr>
          <a:xfrm>
            <a:off x="3594361" y="4378308"/>
            <a:ext cx="3206489" cy="186936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Covid-19 has been very difficult for every child and adult and something we have all faced together. Children with a disability can be vulnerable and need extra care and protection. </a:t>
            </a:r>
            <a:r>
              <a:rPr lang="en-GB" sz="1400" dirty="0">
                <a:solidFill>
                  <a:srgbClr val="00AEEF"/>
                </a:solidFill>
                <a:latin typeface="Arial" panose="020B0604020202020204" pitchFamily="34" charset="0"/>
                <a:cs typeface="Arial" panose="020B0604020202020204" pitchFamily="34" charset="0"/>
                <a:hlinkClick r:id="rId7"/>
              </a:rPr>
              <a:t>Watch this Unicef video</a:t>
            </a:r>
            <a:r>
              <a:rPr lang="en-GB" sz="1400" dirty="0">
                <a:solidFill>
                  <a:srgbClr val="00AEEF"/>
                </a:solidFill>
                <a:latin typeface="Arial" panose="020B0604020202020204" pitchFamily="34" charset="0"/>
                <a:cs typeface="Arial" panose="020B0604020202020204" pitchFamily="34" charset="0"/>
              </a:rPr>
              <a:t> and then write down how it makes you feel.</a:t>
            </a:r>
          </a:p>
        </p:txBody>
      </p:sp>
      <p:pic>
        <p:nvPicPr>
          <p:cNvPr id="4" name="Online Media 3" title="Protecting children with disabilities during COVID-19 | UNICEF">
            <a:hlinkClick r:id="" action="ppaction://media"/>
            <a:extLst>
              <a:ext uri="{FF2B5EF4-FFF2-40B4-BE49-F238E27FC236}">
                <a16:creationId xmlns:a16="http://schemas.microsoft.com/office/drawing/2014/main" id="{6A9565A0-0D89-4663-A37F-706D7700015C}"/>
              </a:ext>
            </a:extLst>
          </p:cNvPr>
          <p:cNvPicPr>
            <a:picLocks noRot="1" noChangeAspect="1"/>
          </p:cNvPicPr>
          <p:nvPr>
            <a:videoFile r:link="rId2"/>
          </p:nvPr>
        </p:nvPicPr>
        <p:blipFill>
          <a:blip r:embed="rId8"/>
          <a:stretch>
            <a:fillRect/>
          </a:stretch>
        </p:blipFill>
        <p:spPr>
          <a:xfrm>
            <a:off x="381772" y="4655781"/>
            <a:ext cx="3048000" cy="1714500"/>
          </a:xfrm>
          <a:prstGeom prst="rect">
            <a:avLst/>
          </a:prstGeom>
        </p:spPr>
      </p:pic>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then think about these questions…</a:t>
            </a:r>
          </a:p>
          <a:p>
            <a:r>
              <a:rPr lang="en-GB" sz="1800" dirty="0"/>
              <a:t>What do you do in your own life to respect the rights of disabled children to live a full and decent life with dignity?</a:t>
            </a:r>
          </a:p>
          <a:p>
            <a:r>
              <a:rPr lang="en-GB" sz="1800" dirty="0"/>
              <a:t>Is your local playpark accessible for children with disabilities? If not, what can you do to help improve things?</a:t>
            </a:r>
          </a:p>
          <a:p>
            <a:pPr marL="0" indent="0">
              <a:buNone/>
            </a:pPr>
            <a:r>
              <a:rPr lang="en-GB" sz="1800" b="1" dirty="0"/>
              <a:t>Write down your thoughts and if you want, share this back with your teacher, friends or family.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picture containing person, table, indoor, person&#10;&#10;Description automatically generated">
            <a:extLst>
              <a:ext uri="{FF2B5EF4-FFF2-40B4-BE49-F238E27FC236}">
                <a16:creationId xmlns:a16="http://schemas.microsoft.com/office/drawing/2014/main" id="{EEB68FF7-7484-4671-B4E8-7AFDDD89D2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6587" y="1757362"/>
            <a:ext cx="4986338" cy="3324225"/>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8"/>
            <a:ext cx="6393600" cy="4017900"/>
          </a:xfrm>
        </p:spPr>
        <p:txBody>
          <a:bodyPr>
            <a:normAutofit lnSpcReduction="10000"/>
          </a:bodyPr>
          <a:lstStyle/>
          <a:p>
            <a:pPr marL="450900"/>
            <a:r>
              <a:rPr lang="en-GB" sz="2400" dirty="0"/>
              <a:t>Rights are universal and unconditional. Which other articles from the CRC link to rights for disabled children?</a:t>
            </a:r>
          </a:p>
          <a:p>
            <a:pPr marL="450900"/>
            <a:r>
              <a:rPr lang="en-GB" sz="2400" dirty="0"/>
              <a:t>Watch </a:t>
            </a:r>
            <a:r>
              <a:rPr lang="en-GB" sz="2400" dirty="0">
                <a:hlinkClick r:id="rId2"/>
              </a:rPr>
              <a:t>this video </a:t>
            </a:r>
            <a:r>
              <a:rPr lang="en-GB" sz="2400" dirty="0"/>
              <a:t>on the Social Model of Disability. Explain the ways could your school or community be organised to provide more independence, accessibility and opportunity to people with a disability?</a:t>
            </a:r>
          </a:p>
          <a:p>
            <a:pPr marL="0" indent="0">
              <a:buNone/>
            </a:pPr>
            <a:r>
              <a:rPr lang="en-GB" sz="2400" dirty="0"/>
              <a:t>You can find a summary of the whole Convention </a:t>
            </a:r>
            <a:r>
              <a:rPr lang="en-GB" sz="2400" dirty="0">
                <a:hlinkClick r:id="rId3"/>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625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pPr lvl="0"/>
            <a:r>
              <a:rPr lang="en-US" dirty="0"/>
              <a:t>Slide 5 Exploring Article 23 – the question</a:t>
            </a:r>
            <a:endParaRPr lang="en-GB" dirty="0"/>
          </a:p>
          <a:p>
            <a:pPr lvl="0"/>
            <a:r>
              <a:rPr lang="en-US" dirty="0"/>
              <a:t>Slide 6 Exploring Article 23 – the answers</a:t>
            </a:r>
            <a:endParaRPr lang="en-GB" dirty="0"/>
          </a:p>
          <a:p>
            <a:pPr lvl="0"/>
            <a:r>
              <a:rPr lang="en-US" dirty="0"/>
              <a:t>Slide 7 &amp; 8 Primary activities</a:t>
            </a:r>
            <a:endParaRPr lang="en-GB" dirty="0"/>
          </a:p>
          <a:p>
            <a:pPr lvl="0"/>
            <a:r>
              <a:rPr lang="en-US" dirty="0"/>
              <a:t>Slide 9 &amp; 10 Secondary activities</a:t>
            </a:r>
            <a:endParaRPr lang="en-GB" dirty="0"/>
          </a:p>
          <a:p>
            <a:pPr lvl="0"/>
            <a:r>
              <a:rPr lang="en-US" dirty="0"/>
              <a:t>Slide 11 Reflection</a:t>
            </a:r>
            <a:endParaRPr lang="en-GB" dirty="0"/>
          </a:p>
          <a:p>
            <a:pPr lvl="0"/>
            <a:r>
              <a:rPr lang="en-US"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6411890"/>
            <a:ext cx="1377300"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Accessible Icon Project</a:t>
            </a:r>
          </a:p>
          <a:p>
            <a:endParaRPr lang="en-GB" sz="900" dirty="0">
              <a:latin typeface="Arial" panose="020B0604020202020204" pitchFamily="34" charset="0"/>
              <a:cs typeface="Arial" panose="020B060402020202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913D647C-7C6B-4801-85ED-AB25FD2F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6" y="3007141"/>
            <a:ext cx="3314700" cy="3314700"/>
          </a:xfrm>
          <a:prstGeom prst="rect">
            <a:avLst/>
          </a:prstGeom>
        </p:spPr>
      </p:pic>
      <p:pic>
        <p:nvPicPr>
          <p:cNvPr id="7" name="Picture 6" descr="A close up of a logo&#10;&#10;Description automatically generated">
            <a:extLst>
              <a:ext uri="{FF2B5EF4-FFF2-40B4-BE49-F238E27FC236}">
                <a16:creationId xmlns:a16="http://schemas.microsoft.com/office/drawing/2014/main" id="{FE271EA1-828A-485A-BE9A-D94D460867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7733" y="3007141"/>
            <a:ext cx="3826933" cy="2152650"/>
          </a:xfrm>
          <a:prstGeom prst="rect">
            <a:avLst/>
          </a:prstGeom>
        </p:spPr>
      </p:pic>
      <p:sp>
        <p:nvSpPr>
          <p:cNvPr id="13" name="Rectangle 12">
            <a:extLst>
              <a:ext uri="{FF2B5EF4-FFF2-40B4-BE49-F238E27FC236}">
                <a16:creationId xmlns:a16="http://schemas.microsoft.com/office/drawing/2014/main" id="{1CFA3A2F-3FD9-4FC9-BB82-BE007634F25F}"/>
              </a:ext>
            </a:extLst>
          </p:cNvPr>
          <p:cNvSpPr/>
          <p:nvPr/>
        </p:nvSpPr>
        <p:spPr>
          <a:xfrm>
            <a:off x="3811058" y="5200921"/>
            <a:ext cx="742511"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BBC News</a:t>
            </a:r>
          </a:p>
          <a:p>
            <a:endParaRPr lang="en-GB" sz="900" dirty="0">
              <a:latin typeface="Arial" panose="020B0604020202020204" pitchFamily="34" charset="0"/>
              <a:cs typeface="Arial" panose="020B0604020202020204" pitchFamily="34" charset="0"/>
            </a:endParaRPr>
          </a:p>
        </p:txBody>
      </p:sp>
      <p:pic>
        <p:nvPicPr>
          <p:cNvPr id="11" name="Picture 10" descr="A picture containing person, person, sitting, young&#10;&#10;Description automatically generated">
            <a:extLst>
              <a:ext uri="{FF2B5EF4-FFF2-40B4-BE49-F238E27FC236}">
                <a16:creationId xmlns:a16="http://schemas.microsoft.com/office/drawing/2014/main" id="{9114B580-EA71-44FC-8C88-FC771FC6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63503" y="3007141"/>
            <a:ext cx="4162425" cy="2774950"/>
          </a:xfrm>
          <a:prstGeom prst="rect">
            <a:avLst/>
          </a:prstGeom>
        </p:spPr>
      </p:pic>
      <p:sp>
        <p:nvSpPr>
          <p:cNvPr id="15" name="Rectangle 14">
            <a:extLst>
              <a:ext uri="{FF2B5EF4-FFF2-40B4-BE49-F238E27FC236}">
                <a16:creationId xmlns:a16="http://schemas.microsoft.com/office/drawing/2014/main" id="{9D1F7889-E1B5-4C3F-9BC2-7098CB2143A6}"/>
              </a:ext>
            </a:extLst>
          </p:cNvPr>
          <p:cNvSpPr/>
          <p:nvPr/>
        </p:nvSpPr>
        <p:spPr>
          <a:xfrm>
            <a:off x="7792508" y="5839241"/>
            <a:ext cx="838691"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Unicef/Dawe</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23</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77500" lnSpcReduction="20000"/>
          </a:bodyPr>
          <a:lstStyle/>
          <a:p>
            <a:pPr marL="0" indent="0">
              <a:buNone/>
            </a:pPr>
            <a:r>
              <a:rPr lang="en-GB" b="1" dirty="0"/>
              <a:t>Article 23 -  A child with a disability has the right to live a full and decent life with dignity, and as far as possible, independence, and to play an active part in their community.</a:t>
            </a:r>
          </a:p>
          <a:p>
            <a:pPr marL="0" indent="0">
              <a:buNone/>
            </a:pPr>
            <a:endParaRPr lang="en-GB" b="1" dirty="0"/>
          </a:p>
          <a:p>
            <a:pPr marL="0" indent="0">
              <a:buNone/>
            </a:pPr>
            <a:r>
              <a:rPr lang="en-GB" dirty="0"/>
              <a:t>Governments must do all they can to support disabled children and their families. </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476249" y="1739602"/>
            <a:ext cx="5351463" cy="387529"/>
          </a:xfrm>
        </p:spPr>
        <p:txBody>
          <a:bodyPr>
            <a:normAutofit fontScale="55000" lnSpcReduction="20000"/>
          </a:bodyPr>
          <a:lstStyle/>
          <a:p>
            <a:pPr marL="0" indent="0">
              <a:buNone/>
            </a:pPr>
            <a:r>
              <a:rPr lang="en-GB" dirty="0">
                <a:latin typeface="Arial" panose="020B0604020202020204" pitchFamily="34" charset="0"/>
                <a:cs typeface="Arial" panose="020B0604020202020204" pitchFamily="34" charset="0"/>
              </a:rPr>
              <a:t>Gerry introduces Article 23 - Children with a disability</a:t>
            </a:r>
          </a:p>
          <a:p>
            <a:pPr marL="0" indent="0">
              <a:buNone/>
            </a:pP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Gerry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6" name="Article 23 Introduction Video">
            <a:hlinkClick r:id="" action="ppaction://media"/>
            <a:extLst>
              <a:ext uri="{FF2B5EF4-FFF2-40B4-BE49-F238E27FC236}">
                <a16:creationId xmlns:a16="http://schemas.microsoft.com/office/drawing/2014/main" id="{088D81A7-4984-485A-97CD-5ED66C3841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249" y="2316372"/>
            <a:ext cx="5705475" cy="3209330"/>
          </a:xfrm>
          <a:prstGeom prst="rect">
            <a:avLst/>
          </a:prstGeom>
        </p:spPr>
      </p:pic>
      <p:pic>
        <p:nvPicPr>
          <p:cNvPr id="9" name="Graphic 8">
            <a:extLst>
              <a:ext uri="{FF2B5EF4-FFF2-40B4-BE49-F238E27FC236}">
                <a16:creationId xmlns:a16="http://schemas.microsoft.com/office/drawing/2014/main" id="{0ABCA48D-C90B-443A-8FED-EDE299F711E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66429" y="166032"/>
            <a:ext cx="1283140" cy="1710852"/>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48744" y="2449314"/>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can schools do</a:t>
            </a:r>
          </a:p>
          <a:p>
            <a:pPr marL="0" indent="0" algn="ctr">
              <a:buNone/>
            </a:pPr>
            <a:r>
              <a:rPr lang="en-GB" sz="2400" dirty="0">
                <a:solidFill>
                  <a:srgbClr val="00B0F0"/>
                </a:solidFill>
                <a:latin typeface="Arial" panose="020B0604020202020204" pitchFamily="34" charset="0"/>
                <a:cs typeface="Arial" panose="020B0604020202020204" pitchFamily="34" charset="0"/>
              </a:rPr>
              <a:t>to support pupils who </a:t>
            </a:r>
          </a:p>
          <a:p>
            <a:pPr marL="0" indent="0" algn="ctr">
              <a:buNone/>
            </a:pPr>
            <a:r>
              <a:rPr lang="en-GB" sz="2400" dirty="0">
                <a:solidFill>
                  <a:srgbClr val="00B0F0"/>
                </a:solidFill>
                <a:latin typeface="Arial" panose="020B0604020202020204" pitchFamily="34" charset="0"/>
                <a:cs typeface="Arial" panose="020B0604020202020204" pitchFamily="34" charset="0"/>
              </a:rPr>
              <a:t>have a disability?</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Children with disabilities</a:t>
            </a:r>
          </a:p>
        </p:txBody>
      </p:sp>
      <p:sp>
        <p:nvSpPr>
          <p:cNvPr id="2" name="Rectangle 1">
            <a:extLst>
              <a:ext uri="{FF2B5EF4-FFF2-40B4-BE49-F238E27FC236}">
                <a16:creationId xmlns:a16="http://schemas.microsoft.com/office/drawing/2014/main" id="{B5D4B3F2-BE12-4430-8ABF-5250AB3140C4}"/>
              </a:ext>
            </a:extLst>
          </p:cNvPr>
          <p:cNvSpPr/>
          <p:nvPr/>
        </p:nvSpPr>
        <p:spPr>
          <a:xfrm>
            <a:off x="5960046" y="1680184"/>
            <a:ext cx="6096000" cy="2031325"/>
          </a:xfrm>
          <a:prstGeom prst="rect">
            <a:avLst/>
          </a:prstGeom>
        </p:spPr>
        <p:txBody>
          <a:bodyPr>
            <a:spAutoFit/>
          </a:bodyPr>
          <a:lstStyle/>
          <a:p>
            <a:r>
              <a:rPr lang="en-GB" i="1" dirty="0">
                <a:solidFill>
                  <a:srgbClr val="00B0F0"/>
                </a:solidFill>
                <a:latin typeface="Arial" panose="020B0604020202020204" pitchFamily="34" charset="0"/>
                <a:cs typeface="Arial" panose="020B0604020202020204" pitchFamily="34" charset="0"/>
              </a:rPr>
              <a:t>The Convention says: “Children must be supported, included, listened to and involved in decisions about their education.</a:t>
            </a:r>
          </a:p>
          <a:p>
            <a:endParaRPr lang="en-GB" i="1" dirty="0">
              <a:solidFill>
                <a:srgbClr val="00B0F0"/>
              </a:solidFill>
              <a:latin typeface="Arial" panose="020B0604020202020204" pitchFamily="34" charset="0"/>
              <a:cs typeface="Arial" panose="020B0604020202020204" pitchFamily="34" charset="0"/>
            </a:endParaRPr>
          </a:p>
          <a:p>
            <a:r>
              <a:rPr lang="en-GB" i="1" dirty="0">
                <a:solidFill>
                  <a:srgbClr val="00B0F0"/>
                </a:solidFill>
                <a:latin typeface="Arial" panose="020B0604020202020204" pitchFamily="34" charset="0"/>
                <a:cs typeface="Arial" panose="020B0604020202020204" pitchFamily="34" charset="0"/>
              </a:rPr>
              <a:t>“A disability is a physical or mental impairment that has a substantial and long term negative effect on your ability to do daily activities.”</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Make sure the building is physically accessible (ramps and lifts for example)</a:t>
            </a:r>
          </a:p>
          <a:p>
            <a:r>
              <a:rPr lang="en-GB" sz="6200" dirty="0">
                <a:latin typeface="Arial" panose="020B0604020202020204" pitchFamily="34" charset="0"/>
                <a:cs typeface="Arial" panose="020B0604020202020204" pitchFamily="34" charset="0"/>
              </a:rPr>
              <a:t>Work with specialist services to meet the needs of the child such as accessible buildings, specialist equipment or audio descriptions. </a:t>
            </a:r>
          </a:p>
          <a:p>
            <a:r>
              <a:rPr lang="en-GB" sz="6200" dirty="0">
                <a:latin typeface="Arial" panose="020B0604020202020204" pitchFamily="34" charset="0"/>
                <a:cs typeface="Arial" panose="020B0604020202020204" pitchFamily="34" charset="0"/>
              </a:rPr>
              <a:t>Make lessons and activities accessible for all (easy read, sign language, Braille)</a:t>
            </a:r>
          </a:p>
          <a:p>
            <a:r>
              <a:rPr lang="en-GB" sz="6200" dirty="0">
                <a:latin typeface="Arial" panose="020B0604020202020204" pitchFamily="34" charset="0"/>
                <a:cs typeface="Arial" panose="020B0604020202020204" pitchFamily="34" charset="0"/>
              </a:rPr>
              <a:t>Have quiet, calm and relaxing spaces such as a nurture room</a:t>
            </a:r>
          </a:p>
          <a:p>
            <a:r>
              <a:rPr lang="en-GB" sz="6200" dirty="0">
                <a:latin typeface="Arial" panose="020B0604020202020204" pitchFamily="34" charset="0"/>
                <a:cs typeface="Arial" panose="020B0604020202020204" pitchFamily="34" charset="0"/>
              </a:rPr>
              <a:t>Use special equipment such as a microphone or hearing loop</a:t>
            </a:r>
          </a:p>
          <a:p>
            <a:r>
              <a:rPr lang="en-GB" sz="6200" dirty="0">
                <a:latin typeface="Arial" panose="020B0604020202020204" pitchFamily="34" charset="0"/>
                <a:cs typeface="Arial" panose="020B0604020202020204" pitchFamily="34" charset="0"/>
              </a:rPr>
              <a:t>Listen to the child and help them to be included – every child is unique</a:t>
            </a:r>
          </a:p>
          <a:p>
            <a:r>
              <a:rPr lang="en-GB" sz="6200" dirty="0">
                <a:latin typeface="Arial" panose="020B0604020202020204" pitchFamily="34" charset="0"/>
                <a:cs typeface="Arial" panose="020B0604020202020204" pitchFamily="34" charset="0"/>
              </a:rPr>
              <a:t>Work together and create a plan – making sure the child is heard</a:t>
            </a:r>
          </a:p>
          <a:p>
            <a:r>
              <a:rPr lang="en-GB" sz="6200" dirty="0">
                <a:latin typeface="Arial" panose="020B0604020202020204" pitchFamily="34" charset="0"/>
                <a:cs typeface="Arial" panose="020B0604020202020204" pitchFamily="34" charset="0"/>
              </a:rPr>
              <a:t>Have toilets that are accessible</a:t>
            </a:r>
          </a:p>
          <a:p>
            <a:r>
              <a:rPr lang="en-GB" sz="6200" dirty="0">
                <a:latin typeface="Arial" panose="020B0604020202020204" pitchFamily="34" charset="0"/>
                <a:cs typeface="Arial" panose="020B0604020202020204" pitchFamily="34" charset="0"/>
              </a:rPr>
              <a:t>Make sure all children can enjoy the playground</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3579007" y="1616288"/>
            <a:ext cx="2826596" cy="278959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What does disability mean to you? Do you know anyone who has a disability? How does your school help people with disabilities? Write down a list and talk to your friends about it.</a:t>
            </a:r>
          </a:p>
        </p:txBody>
      </p:sp>
      <p:sp>
        <p:nvSpPr>
          <p:cNvPr id="16" name="Flowchart: Connector 15">
            <a:extLst>
              <a:ext uri="{FF2B5EF4-FFF2-40B4-BE49-F238E27FC236}">
                <a16:creationId xmlns:a16="http://schemas.microsoft.com/office/drawing/2014/main" id="{803D5654-646E-4BEF-9F04-8F71ABCE5BC4}"/>
              </a:ext>
            </a:extLst>
          </p:cNvPr>
          <p:cNvSpPr/>
          <p:nvPr/>
        </p:nvSpPr>
        <p:spPr>
          <a:xfrm>
            <a:off x="9032014" y="2666507"/>
            <a:ext cx="2826596" cy="278959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23 says that children have the right to live a “full and decent life with dignity”. Do you know what dignity is? Ask someone what they think it means or look it up and talk to someone about it.</a:t>
            </a:r>
          </a:p>
        </p:txBody>
      </p:sp>
      <p:sp>
        <p:nvSpPr>
          <p:cNvPr id="18" name="Flowchart: Connector 17">
            <a:extLst>
              <a:ext uri="{FF2B5EF4-FFF2-40B4-BE49-F238E27FC236}">
                <a16:creationId xmlns:a16="http://schemas.microsoft.com/office/drawing/2014/main" id="{97C33C67-D0E1-4495-BAAD-BDEA77809A2C}"/>
              </a:ext>
            </a:extLst>
          </p:cNvPr>
          <p:cNvSpPr/>
          <p:nvPr/>
        </p:nvSpPr>
        <p:spPr>
          <a:xfrm>
            <a:off x="6348839" y="76301"/>
            <a:ext cx="2940123" cy="291990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Winnie has cerebral palsy and she enjoys horse riding. Do you have any hobbies? Write a letter to tell Winnie about the hobbies that you enjoy doing and maybe you have some questions for her. Watch Winnie tell her story </a:t>
            </a:r>
            <a:r>
              <a:rPr lang="en-GB" sz="1400" dirty="0">
                <a:solidFill>
                  <a:srgbClr val="00B0F0"/>
                </a:solidFill>
                <a:latin typeface="Arial" panose="020B0604020202020204" pitchFamily="34" charset="0"/>
                <a:cs typeface="Arial" panose="020B0604020202020204" pitchFamily="34" charset="0"/>
                <a:hlinkClick r:id="rId4"/>
              </a:rPr>
              <a:t>here</a:t>
            </a:r>
            <a:r>
              <a:rPr lang="en-GB" sz="1400" dirty="0">
                <a:solidFill>
                  <a:srgbClr val="00B0F0"/>
                </a:solidFill>
                <a:latin typeface="Arial" panose="020B0604020202020204" pitchFamily="34" charset="0"/>
                <a:cs typeface="Arial" panose="020B0604020202020204" pitchFamily="34" charset="0"/>
              </a:rPr>
              <a:t>.</a:t>
            </a:r>
          </a:p>
        </p:txBody>
      </p:sp>
      <p:sp>
        <p:nvSpPr>
          <p:cNvPr id="19" name="Flowchart: Connector 18">
            <a:extLst>
              <a:ext uri="{FF2B5EF4-FFF2-40B4-BE49-F238E27FC236}">
                <a16:creationId xmlns:a16="http://schemas.microsoft.com/office/drawing/2014/main" id="{A44E77E5-727F-4487-A105-DE17AFFD6DC9}"/>
              </a:ext>
            </a:extLst>
          </p:cNvPr>
          <p:cNvSpPr/>
          <p:nvPr/>
        </p:nvSpPr>
        <p:spPr>
          <a:xfrm>
            <a:off x="5813022" y="3619269"/>
            <a:ext cx="3242779" cy="316243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Some children can’t use their hands to do things like drawing and painting. Watch this video and have a look at some art created by artists using only their mouth or feet. Have a go at </a:t>
            </a:r>
            <a:r>
              <a:rPr lang="en-GB" sz="1400" dirty="0">
                <a:solidFill>
                  <a:srgbClr val="00B0F0"/>
                </a:solidFill>
                <a:latin typeface="Arial" panose="020B0604020202020204" pitchFamily="34" charset="0"/>
                <a:cs typeface="Arial" panose="020B0604020202020204" pitchFamily="34" charset="0"/>
                <a:hlinkClick r:id="rId5"/>
              </a:rPr>
              <a:t>painting this hedgehog (or anything else) </a:t>
            </a:r>
            <a:r>
              <a:rPr lang="en-GB" sz="1400" dirty="0">
                <a:solidFill>
                  <a:srgbClr val="00B0F0"/>
                </a:solidFill>
                <a:latin typeface="Arial" panose="020B0604020202020204" pitchFamily="34" charset="0"/>
                <a:cs typeface="Arial" panose="020B0604020202020204" pitchFamily="34" charset="0"/>
              </a:rPr>
              <a:t>with either your mouth or feet.</a:t>
            </a:r>
          </a:p>
        </p:txBody>
      </p:sp>
      <p:pic>
        <p:nvPicPr>
          <p:cNvPr id="2" name="Online Media 1" title="Winnie - Kids with Disabilities">
            <a:hlinkClick r:id="" action="ppaction://media"/>
            <a:extLst>
              <a:ext uri="{FF2B5EF4-FFF2-40B4-BE49-F238E27FC236}">
                <a16:creationId xmlns:a16="http://schemas.microsoft.com/office/drawing/2014/main" id="{D91CAE1E-B6A0-4148-8A84-3BF556967B2C}"/>
              </a:ext>
            </a:extLst>
          </p:cNvPr>
          <p:cNvPicPr>
            <a:picLocks noRot="1" noChangeAspect="1"/>
          </p:cNvPicPr>
          <p:nvPr>
            <a:videoFile r:link="rId1"/>
          </p:nvPr>
        </p:nvPicPr>
        <p:blipFill>
          <a:blip r:embed="rId6"/>
          <a:stretch>
            <a:fillRect/>
          </a:stretch>
        </p:blipFill>
        <p:spPr>
          <a:xfrm>
            <a:off x="9005904" y="778123"/>
            <a:ext cx="2695575" cy="1516261"/>
          </a:xfrm>
          <a:prstGeom prst="rect">
            <a:avLst/>
          </a:prstGeom>
        </p:spPr>
      </p:pic>
      <p:pic>
        <p:nvPicPr>
          <p:cNvPr id="22" name="Graphic 21">
            <a:extLst>
              <a:ext uri="{FF2B5EF4-FFF2-40B4-BE49-F238E27FC236}">
                <a16:creationId xmlns:a16="http://schemas.microsoft.com/office/drawing/2014/main" id="{14CD79D7-F54B-428D-9DBC-8BD4D233813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3390" y="3011086"/>
            <a:ext cx="1832319" cy="2443091"/>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575940" y="3781509"/>
            <a:ext cx="2748425" cy="270043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Find out about a </a:t>
            </a:r>
            <a:r>
              <a:rPr lang="en-GB" sz="1400" dirty="0">
                <a:solidFill>
                  <a:srgbClr val="00B0F0"/>
                </a:solidFill>
                <a:latin typeface="Arial" panose="020B0604020202020204" pitchFamily="34" charset="0"/>
                <a:cs typeface="Arial" panose="020B0604020202020204" pitchFamily="34" charset="0"/>
                <a:hlinkClick r:id="rId4"/>
              </a:rPr>
              <a:t>Paralympic sport </a:t>
            </a:r>
            <a:r>
              <a:rPr lang="en-GB" sz="1400" dirty="0">
                <a:solidFill>
                  <a:srgbClr val="00B0F0"/>
                </a:solidFill>
                <a:latin typeface="Arial" panose="020B0604020202020204" pitchFamily="34" charset="0"/>
                <a:cs typeface="Arial" panose="020B0604020202020204" pitchFamily="34" charset="0"/>
              </a:rPr>
              <a:t>that interests you and find a way to show your findings in something like a story, poster, PowerPoint or drawing.</a:t>
            </a:r>
          </a:p>
        </p:txBody>
      </p:sp>
      <p:sp>
        <p:nvSpPr>
          <p:cNvPr id="9" name="Flowchart: Connector 8">
            <a:extLst>
              <a:ext uri="{FF2B5EF4-FFF2-40B4-BE49-F238E27FC236}">
                <a16:creationId xmlns:a16="http://schemas.microsoft.com/office/drawing/2014/main" id="{B787D854-0688-4AD7-B525-1C43A69AA915}"/>
              </a:ext>
            </a:extLst>
          </p:cNvPr>
          <p:cNvSpPr/>
          <p:nvPr/>
        </p:nvSpPr>
        <p:spPr>
          <a:xfrm>
            <a:off x="5362578" y="2962276"/>
            <a:ext cx="3467099" cy="354777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It is important that a child with a disability is included and treated with respect. Watch </a:t>
            </a:r>
            <a:r>
              <a:rPr lang="en-GB" sz="1400" dirty="0">
                <a:solidFill>
                  <a:srgbClr val="00B0F0"/>
                </a:solidFill>
                <a:latin typeface="Arial" panose="020B0604020202020204" pitchFamily="34" charset="0"/>
                <a:cs typeface="Arial" panose="020B0604020202020204" pitchFamily="34" charset="0"/>
                <a:hlinkClick r:id="rId5"/>
              </a:rPr>
              <a:t>this video</a:t>
            </a:r>
            <a:r>
              <a:rPr lang="en-GB" sz="1400" dirty="0">
                <a:solidFill>
                  <a:srgbClr val="00B0F0"/>
                </a:solidFill>
                <a:latin typeface="Arial" panose="020B0604020202020204" pitchFamily="34" charset="0"/>
                <a:cs typeface="Arial" panose="020B0604020202020204" pitchFamily="34" charset="0"/>
              </a:rPr>
              <a:t> and listen to Phoebe who has Cerebral Palsy share her story about the importance of being included and involved in everything she wants to do. Think about what you would ask Phoebe or what you would want to talk to Phoebe about.</a:t>
            </a:r>
          </a:p>
        </p:txBody>
      </p:sp>
      <p:sp>
        <p:nvSpPr>
          <p:cNvPr id="10" name="Flowchart: Connector 9">
            <a:extLst>
              <a:ext uri="{FF2B5EF4-FFF2-40B4-BE49-F238E27FC236}">
                <a16:creationId xmlns:a16="http://schemas.microsoft.com/office/drawing/2014/main" id="{76FDAFCA-85C5-43A3-A999-9268BE1DFF7B}"/>
              </a:ext>
            </a:extLst>
          </p:cNvPr>
          <p:cNvSpPr/>
          <p:nvPr/>
        </p:nvSpPr>
        <p:spPr>
          <a:xfrm>
            <a:off x="8002522" y="82122"/>
            <a:ext cx="3719975" cy="372427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Sign language is a way of communicating using your hands, mostly used by people with loss of hearing.  Have a look at this website and see if you can learn some </a:t>
            </a:r>
            <a:r>
              <a:rPr lang="en-GB" sz="1400" dirty="0">
                <a:solidFill>
                  <a:srgbClr val="00B0F0"/>
                </a:solidFill>
                <a:latin typeface="Arial" panose="020B0604020202020204" pitchFamily="34" charset="0"/>
                <a:cs typeface="Arial" panose="020B0604020202020204" pitchFamily="34" charset="0"/>
                <a:hlinkClick r:id="rId6"/>
              </a:rPr>
              <a:t>sign language</a:t>
            </a:r>
            <a:r>
              <a:rPr lang="en-GB" sz="1400" dirty="0">
                <a:solidFill>
                  <a:srgbClr val="00B0F0"/>
                </a:solidFill>
                <a:latin typeface="Arial" panose="020B0604020202020204" pitchFamily="34" charset="0"/>
                <a:cs typeface="Arial" panose="020B0604020202020204" pitchFamily="34" charset="0"/>
              </a:rPr>
              <a:t>. Teach what you learn to a friend or with someone in your household. Maybe even share a video with your teachers. You could also try this one for </a:t>
            </a:r>
            <a:r>
              <a:rPr lang="en-GB" sz="1400" dirty="0">
                <a:solidFill>
                  <a:srgbClr val="00B0F0"/>
                </a:solidFill>
                <a:latin typeface="Arial" panose="020B0604020202020204" pitchFamily="34" charset="0"/>
                <a:cs typeface="Arial" panose="020B0604020202020204" pitchFamily="34" charset="0"/>
                <a:hlinkClick r:id="rId7"/>
              </a:rPr>
              <a:t>animals/alphabet</a:t>
            </a:r>
            <a:r>
              <a:rPr lang="en-GB" sz="1400" dirty="0">
                <a:solidFill>
                  <a:srgbClr val="00B0F0"/>
                </a:solidFill>
                <a:latin typeface="Arial" panose="020B0604020202020204" pitchFamily="34" charset="0"/>
                <a:cs typeface="Arial" panose="020B0604020202020204" pitchFamily="34" charset="0"/>
              </a:rPr>
              <a:t>. </a:t>
            </a:r>
          </a:p>
        </p:txBody>
      </p:sp>
      <p:sp>
        <p:nvSpPr>
          <p:cNvPr id="13" name="Flowchart: Connector 12">
            <a:extLst>
              <a:ext uri="{FF2B5EF4-FFF2-40B4-BE49-F238E27FC236}">
                <a16:creationId xmlns:a16="http://schemas.microsoft.com/office/drawing/2014/main" id="{91F4996B-7FE0-4E71-893E-EE878B4C8424}"/>
              </a:ext>
            </a:extLst>
          </p:cNvPr>
          <p:cNvSpPr/>
          <p:nvPr/>
        </p:nvSpPr>
        <p:spPr>
          <a:xfrm>
            <a:off x="2561672" y="1262013"/>
            <a:ext cx="3085858" cy="302234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How would you feel if you couldn’t join in with games in the playground? What should a playground that can be used by everyone look like? Draw a picture and share with your friends. Have a look at </a:t>
            </a:r>
            <a:r>
              <a:rPr lang="en-GB" sz="1400" dirty="0">
                <a:solidFill>
                  <a:srgbClr val="00B0F0"/>
                </a:solidFill>
                <a:latin typeface="Arial" panose="020B0604020202020204" pitchFamily="34" charset="0"/>
                <a:cs typeface="Arial" panose="020B0604020202020204" pitchFamily="34" charset="0"/>
                <a:hlinkClick r:id="rId8"/>
              </a:rPr>
              <a:t>this comic</a:t>
            </a:r>
            <a:r>
              <a:rPr lang="en-GB" sz="1400" dirty="0">
                <a:solidFill>
                  <a:srgbClr val="00B0F0"/>
                </a:solidFill>
                <a:latin typeface="Arial" panose="020B0604020202020204" pitchFamily="34" charset="0"/>
                <a:cs typeface="Arial" panose="020B0604020202020204" pitchFamily="34" charset="0"/>
              </a:rPr>
              <a:t>.</a:t>
            </a:r>
          </a:p>
        </p:txBody>
      </p:sp>
      <p:pic>
        <p:nvPicPr>
          <p:cNvPr id="4" name="Online Media 3" title="TALK TO ME | Physical Disability Awareness">
            <a:hlinkClick r:id="" action="ppaction://media"/>
            <a:extLst>
              <a:ext uri="{FF2B5EF4-FFF2-40B4-BE49-F238E27FC236}">
                <a16:creationId xmlns:a16="http://schemas.microsoft.com/office/drawing/2014/main" id="{67DD33ED-0E8D-4CFC-8B71-20B38C61113A}"/>
              </a:ext>
            </a:extLst>
          </p:cNvPr>
          <p:cNvPicPr>
            <a:picLocks noRot="1" noChangeAspect="1"/>
          </p:cNvPicPr>
          <p:nvPr>
            <a:videoFile r:link="rId1"/>
          </p:nvPr>
        </p:nvPicPr>
        <p:blipFill>
          <a:blip r:embed="rId9"/>
          <a:stretch>
            <a:fillRect/>
          </a:stretch>
        </p:blipFill>
        <p:spPr>
          <a:xfrm>
            <a:off x="8553452" y="4646312"/>
            <a:ext cx="3467100" cy="1950244"/>
          </a:xfrm>
          <a:prstGeom prst="rect">
            <a:avLst/>
          </a:prstGeom>
        </p:spPr>
      </p:pic>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4" name="Rectangle 23">
            <a:extLst>
              <a:ext uri="{FF2B5EF4-FFF2-40B4-BE49-F238E27FC236}">
                <a16:creationId xmlns:a16="http://schemas.microsoft.com/office/drawing/2014/main" id="{F831292C-6255-47E9-BCFA-3CB8AC46679A}"/>
              </a:ext>
            </a:extLst>
          </p:cNvPr>
          <p:cNvSpPr/>
          <p:nvPr/>
        </p:nvSpPr>
        <p:spPr>
          <a:xfrm>
            <a:off x="3790431" y="1736141"/>
            <a:ext cx="3634348" cy="242963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does disability mean to you? Do you know anyone who has a disability? Is disability always visible? Do you agree with the term ‘disability’? Watch </a:t>
            </a:r>
            <a:r>
              <a:rPr lang="en-GB" sz="1400" dirty="0">
                <a:solidFill>
                  <a:srgbClr val="00AEEF"/>
                </a:solidFill>
                <a:latin typeface="Arial" panose="020B0604020202020204" pitchFamily="34" charset="0"/>
                <a:cs typeface="Arial" panose="020B0604020202020204" pitchFamily="34" charset="0"/>
                <a:hlinkClick r:id="rId5"/>
              </a:rPr>
              <a:t>this video </a:t>
            </a:r>
            <a:r>
              <a:rPr lang="en-GB" sz="1400" dirty="0">
                <a:solidFill>
                  <a:srgbClr val="00AEEF"/>
                </a:solidFill>
                <a:latin typeface="Arial" panose="020B0604020202020204" pitchFamily="34" charset="0"/>
                <a:cs typeface="Arial" panose="020B0604020202020204" pitchFamily="34" charset="0"/>
              </a:rPr>
              <a:t>in which people are talking about attitudes to disability. What did you learn from the video? Did it change your thinking in any way? Is the language you use always respectful? Write a 400 word reflection on what you have seen.</a:t>
            </a:r>
          </a:p>
        </p:txBody>
      </p:sp>
      <p:sp>
        <p:nvSpPr>
          <p:cNvPr id="15" name="Rectangle 14">
            <a:extLst>
              <a:ext uri="{FF2B5EF4-FFF2-40B4-BE49-F238E27FC236}">
                <a16:creationId xmlns:a16="http://schemas.microsoft.com/office/drawing/2014/main" id="{881AC527-571C-4B34-9AF3-F827E612ADE1}"/>
              </a:ext>
            </a:extLst>
          </p:cNvPr>
          <p:cNvSpPr/>
          <p:nvPr/>
        </p:nvSpPr>
        <p:spPr>
          <a:xfrm>
            <a:off x="9066348" y="244507"/>
            <a:ext cx="2653273" cy="18666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does inclusive education mean? How are disabled children and young people included and supported in your school? Write a list and see if you can think of ways of making things even better.</a:t>
            </a:r>
          </a:p>
        </p:txBody>
      </p:sp>
      <p:sp>
        <p:nvSpPr>
          <p:cNvPr id="16" name="Rectangle 15">
            <a:extLst>
              <a:ext uri="{FF2B5EF4-FFF2-40B4-BE49-F238E27FC236}">
                <a16:creationId xmlns:a16="http://schemas.microsoft.com/office/drawing/2014/main" id="{05603807-F26F-40BA-8808-81D36CBEAE06}"/>
              </a:ext>
            </a:extLst>
          </p:cNvPr>
          <p:cNvSpPr/>
          <p:nvPr/>
        </p:nvSpPr>
        <p:spPr>
          <a:xfrm>
            <a:off x="7856673" y="2255849"/>
            <a:ext cx="3520048" cy="27447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You are disabled under the Equality Act 2010 if you have a physical or mental impairment that has a ‘substantial’ and ‘long-term’ negative effect on your ability to do “normal daily activities”. (Definition of disability according the UK government - not including Northern Ireland). How does the UK government support children (and their families) with a disability? Try to find out online - source of definition can be found </a:t>
            </a:r>
            <a:r>
              <a:rPr lang="en-GB" sz="1400" dirty="0">
                <a:solidFill>
                  <a:srgbClr val="00AEEF"/>
                </a:solidFill>
                <a:latin typeface="Arial" panose="020B0604020202020204" pitchFamily="34" charset="0"/>
                <a:cs typeface="Arial" panose="020B0604020202020204" pitchFamily="34" charset="0"/>
                <a:hlinkClick r:id="rId6"/>
              </a:rPr>
              <a:t>here</a:t>
            </a:r>
            <a:r>
              <a:rPr lang="en-GB" sz="1400" dirty="0">
                <a:solidFill>
                  <a:srgbClr val="00AEEF"/>
                </a:solidFill>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EEEF2709-8E4F-4543-877C-FCA84C8BE4A5}"/>
              </a:ext>
            </a:extLst>
          </p:cNvPr>
          <p:cNvSpPr/>
          <p:nvPr/>
        </p:nvSpPr>
        <p:spPr>
          <a:xfrm>
            <a:off x="4987453" y="4551375"/>
            <a:ext cx="2653273" cy="18666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do you know about the Paralympics? </a:t>
            </a:r>
            <a:r>
              <a:rPr lang="en-GB" sz="1400" dirty="0">
                <a:solidFill>
                  <a:srgbClr val="00AEEF"/>
                </a:solidFill>
                <a:latin typeface="Arial" panose="020B0604020202020204" pitchFamily="34" charset="0"/>
                <a:cs typeface="Arial" panose="020B0604020202020204" pitchFamily="34" charset="0"/>
                <a:hlinkClick r:id="rId7"/>
              </a:rPr>
              <a:t>Watch this short film</a:t>
            </a:r>
            <a:r>
              <a:rPr lang="en-GB" sz="1400" dirty="0">
                <a:solidFill>
                  <a:srgbClr val="00AEEF"/>
                </a:solidFill>
                <a:latin typeface="Arial" panose="020B0604020202020204" pitchFamily="34" charset="0"/>
                <a:cs typeface="Arial" panose="020B0604020202020204" pitchFamily="34" charset="0"/>
              </a:rPr>
              <a:t> highlighting the importance of change and acceptance. Do some research about a Paralympic sport or sportsperson.</a:t>
            </a:r>
          </a:p>
        </p:txBody>
      </p:sp>
      <p:pic>
        <p:nvPicPr>
          <p:cNvPr id="3" name="Online Media 2" title="30 years of International Paralympic Committee | Just Imagine Where We Can Go Next">
            <a:hlinkClick r:id="" action="ppaction://media"/>
            <a:extLst>
              <a:ext uri="{FF2B5EF4-FFF2-40B4-BE49-F238E27FC236}">
                <a16:creationId xmlns:a16="http://schemas.microsoft.com/office/drawing/2014/main" id="{B626702D-0B52-4696-B7AA-6693BF0AAFC6}"/>
              </a:ext>
            </a:extLst>
          </p:cNvPr>
          <p:cNvPicPr>
            <a:picLocks noRot="1" noChangeAspect="1"/>
          </p:cNvPicPr>
          <p:nvPr>
            <a:videoFile r:link="rId1"/>
          </p:nvPr>
        </p:nvPicPr>
        <p:blipFill>
          <a:blip r:embed="rId8"/>
          <a:stretch>
            <a:fillRect/>
          </a:stretch>
        </p:blipFill>
        <p:spPr>
          <a:xfrm>
            <a:off x="7856673" y="5289945"/>
            <a:ext cx="2419350" cy="1360884"/>
          </a:xfrm>
          <a:prstGeom prst="rect">
            <a:avLst/>
          </a:prstGeom>
        </p:spPr>
      </p:pic>
      <p:pic>
        <p:nvPicPr>
          <p:cNvPr id="19" name="Graphic 18">
            <a:extLst>
              <a:ext uri="{FF2B5EF4-FFF2-40B4-BE49-F238E27FC236}">
                <a16:creationId xmlns:a16="http://schemas.microsoft.com/office/drawing/2014/main" id="{30FE9E43-0BE7-47B9-AA6D-4AC60F54BEF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25604" y="2618032"/>
            <a:ext cx="1832319" cy="2443091"/>
          </a:xfrm>
          <a:prstGeom prst="rect">
            <a:avLst/>
          </a:prstGeom>
        </p:spPr>
      </p:pic>
      <p:pic>
        <p:nvPicPr>
          <p:cNvPr id="7" name="Online Media 6" title="Four awkward things to avoid saying when you meet a disabled person - End the Awkward">
            <a:hlinkClick r:id="" action="ppaction://media"/>
            <a:extLst>
              <a:ext uri="{FF2B5EF4-FFF2-40B4-BE49-F238E27FC236}">
                <a16:creationId xmlns:a16="http://schemas.microsoft.com/office/drawing/2014/main" id="{FB45C490-0665-4AAC-AA3D-82334419E916}"/>
              </a:ext>
            </a:extLst>
          </p:cNvPr>
          <p:cNvPicPr>
            <a:picLocks noRot="1" noChangeAspect="1"/>
          </p:cNvPicPr>
          <p:nvPr>
            <a:videoFile r:link="rId2"/>
          </p:nvPr>
        </p:nvPicPr>
        <p:blipFill>
          <a:blip r:embed="rId11"/>
          <a:stretch>
            <a:fillRect/>
          </a:stretch>
        </p:blipFill>
        <p:spPr>
          <a:xfrm>
            <a:off x="6000227" y="439943"/>
            <a:ext cx="2215977" cy="1246487"/>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TotalTime>
  <Words>1549</Words>
  <Application>Microsoft Office PowerPoint</Application>
  <PresentationFormat>Widescreen</PresentationFormat>
  <Paragraphs>119</Paragraphs>
  <Slides>13</Slides>
  <Notes>7</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23</vt:lpstr>
      <vt:lpstr>  </vt:lpstr>
      <vt:lpstr>How many of these did you get?</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58</cp:revision>
  <dcterms:created xsi:type="dcterms:W3CDTF">2020-06-15T08:25:39Z</dcterms:created>
  <dcterms:modified xsi:type="dcterms:W3CDTF">2020-07-02T08:03:05Z</dcterms:modified>
</cp:coreProperties>
</file>