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7"/>
  </p:notesMasterIdLst>
  <p:handoutMasterIdLst>
    <p:handoutMasterId r:id="rId18"/>
  </p:handoutMasterIdLst>
  <p:sldIdLst>
    <p:sldId id="275" r:id="rId3"/>
    <p:sldId id="286" r:id="rId4"/>
    <p:sldId id="294" r:id="rId5"/>
    <p:sldId id="287" r:id="rId6"/>
    <p:sldId id="282" r:id="rId7"/>
    <p:sldId id="284" r:id="rId8"/>
    <p:sldId id="302" r:id="rId9"/>
    <p:sldId id="293" r:id="rId10"/>
    <p:sldId id="300" r:id="rId11"/>
    <p:sldId id="296" r:id="rId12"/>
    <p:sldId id="301" r:id="rId13"/>
    <p:sldId id="298" r:id="rId14"/>
    <p:sldId id="299"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103" d="100"/>
          <a:sy n="103" d="100"/>
        </p:scale>
        <p:origin x="852"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7/15/2020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Mania, 8-year-old second graders, prefers playing with her toys over the computer games. </a:t>
            </a:r>
            <a:r>
              <a:rPr lang="en-GB" b="0" i="0" dirty="0" err="1">
                <a:solidFill>
                  <a:srgbClr val="121212"/>
                </a:solidFill>
                <a:effectLst/>
                <a:latin typeface="Open Sans"/>
              </a:rPr>
              <a:t>Ahavaz</a:t>
            </a:r>
            <a:r>
              <a:rPr lang="en-GB" b="0" i="0" dirty="0">
                <a:solidFill>
                  <a:srgbClr val="121212"/>
                </a:solidFill>
                <a:effectLst/>
                <a:latin typeface="Open Sans"/>
              </a:rPr>
              <a:t>, Iran.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baseline="0" dirty="0" err="1">
                <a:solidFill>
                  <a:schemeClr val="tx1"/>
                </a:solidFill>
                <a:effectLst/>
                <a:latin typeface="+mn-lt"/>
                <a:ea typeface="+mn-ea"/>
                <a:cs typeface="+mn-cs"/>
              </a:rPr>
              <a:t>Hajinajaf</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small, little, child&#10;&#10;Description automatically generated">
            <a:extLst>
              <a:ext uri="{FF2B5EF4-FFF2-40B4-BE49-F238E27FC236}">
                <a16:creationId xmlns:a16="http://schemas.microsoft.com/office/drawing/2014/main" id="{67037C9B-C876-4185-BA82-8087D6D8FA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33EDAD0-F1C4-4DF4-9485-F3A80273C88B}"/>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15/07/2020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7.jpeg"/><Relationship Id="rId2" Type="http://schemas.openxmlformats.org/officeDocument/2006/relationships/slideLayout" Target="../slideLayouts/slideLayout21.xml"/><Relationship Id="rId1" Type="http://schemas.openxmlformats.org/officeDocument/2006/relationships/video" Target="https://www.youtube.com/embed/9lLRytYN0io?feature=oembed" TargetMode="External"/><Relationship Id="rId6" Type="http://schemas.openxmlformats.org/officeDocument/2006/relationships/hyperlink" Target="https://www.youtube.com/watch?v=9lLRytYN0io&amp;feature=emb_rel_end"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nationalgallery.org.uk/visiting/virtual-tours" TargetMode="External"/><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hyperlink" Target="https://www.unicef.org.uk/rights-respecting-schools/wp-content/uploads/sites/4/2014/06/UNICEF_TraditionalGames_resource.pdf" TargetMode="External"/><Relationship Id="rId5" Type="http://schemas.openxmlformats.org/officeDocument/2006/relationships/image" Target="../media/image48.jpeg"/><Relationship Id="rId4" Type="http://schemas.openxmlformats.org/officeDocument/2006/relationships/hyperlink" Target="https://www.bbc.co.uk/news/av/entertainment-arts-52124267/culture-from-your-sofa-five-best-activities-to-see-or-hear-online-for-free" TargetMode="Externa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unicef.org.uk/wp-content/uploads/2010/05/UNCRC_summary-1.pdf" TargetMode="External"/><Relationship Id="rId2" Type="http://schemas.openxmlformats.org/officeDocument/2006/relationships/hyperlink" Target="https://www.youtube.com/watch?v=Im7n8HGOQMs" TargetMode="Externa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44YfHkvIi2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unicef.org.uk/generationcovid/"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24.xml"/><Relationship Id="rId1" Type="http://schemas.openxmlformats.org/officeDocument/2006/relationships/video" Target="https://www.youtube.com/embed/-dGjaTWF3KY?feature=oembed" TargetMode="External"/><Relationship Id="rId6" Type="http://schemas.openxmlformats.org/officeDocument/2006/relationships/image" Target="../media/image39.jpeg"/><Relationship Id="rId5" Type="http://schemas.openxmlformats.org/officeDocument/2006/relationships/image" Target="../media/image36.svg"/><Relationship Id="rId10" Type="http://schemas.openxmlformats.org/officeDocument/2006/relationships/hyperlink" Target="https://www.youtube.com/watch?time_continue=12&amp;v=-dGjaTWF3KY&amp;feature=emb_logo" TargetMode="External"/><Relationship Id="rId4" Type="http://schemas.openxmlformats.org/officeDocument/2006/relationships/image" Target="../media/image35.png"/><Relationship Id="rId9" Type="http://schemas.openxmlformats.org/officeDocument/2006/relationships/hyperlink" Target="https://www.tate.org.uk/kid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unicef.org.uk/rights-respecting-schools/wp-content/uploads/sites/4/2014/06/UNICEF_TraditionalGames_resource.pdf" TargetMode="External"/><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Hajinajaf</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4" name="Rectangle 23">
            <a:extLst>
              <a:ext uri="{FF2B5EF4-FFF2-40B4-BE49-F238E27FC236}">
                <a16:creationId xmlns:a16="http://schemas.microsoft.com/office/drawing/2014/main" id="{F831292C-6255-47E9-BCFA-3CB8AC46679A}"/>
              </a:ext>
            </a:extLst>
          </p:cNvPr>
          <p:cNvSpPr/>
          <p:nvPr/>
        </p:nvSpPr>
        <p:spPr>
          <a:xfrm>
            <a:off x="5852518" y="573823"/>
            <a:ext cx="2721724" cy="202623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Play is far more important than we think. If you have a much younger sister or brother, spend some time observing them playing  - think about what they are learning and how they are developing through play.</a:t>
            </a:r>
          </a:p>
        </p:txBody>
      </p:sp>
      <p:pic>
        <p:nvPicPr>
          <p:cNvPr id="15" name="Graphic 14">
            <a:extLst>
              <a:ext uri="{FF2B5EF4-FFF2-40B4-BE49-F238E27FC236}">
                <a16:creationId xmlns:a16="http://schemas.microsoft.com/office/drawing/2014/main" id="{DE5E7F2D-1841-4A77-88C1-B53848F36C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534945"/>
            <a:ext cx="1792329" cy="2389771"/>
          </a:xfrm>
          <a:prstGeom prst="rect">
            <a:avLst/>
          </a:prstGeom>
        </p:spPr>
      </p:pic>
      <p:sp>
        <p:nvSpPr>
          <p:cNvPr id="16" name="Rectangle 15">
            <a:extLst>
              <a:ext uri="{FF2B5EF4-FFF2-40B4-BE49-F238E27FC236}">
                <a16:creationId xmlns:a16="http://schemas.microsoft.com/office/drawing/2014/main" id="{7CB30D0D-8817-449B-B876-FF8A9FBE05BF}"/>
              </a:ext>
            </a:extLst>
          </p:cNvPr>
          <p:cNvSpPr/>
          <p:nvPr/>
        </p:nvSpPr>
        <p:spPr>
          <a:xfrm>
            <a:off x="8970740" y="207171"/>
            <a:ext cx="2863232" cy="21418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If you break down the word ‘Recreation’ it means to make again. How do rest, leisure and play help us to renew and restart? How do these affect our mental health and wellbeing?  Could you create a piece of art or poetry to express  the ideas you think of.</a:t>
            </a:r>
          </a:p>
        </p:txBody>
      </p:sp>
      <p:sp>
        <p:nvSpPr>
          <p:cNvPr id="17" name="Rectangle 16">
            <a:extLst>
              <a:ext uri="{FF2B5EF4-FFF2-40B4-BE49-F238E27FC236}">
                <a16:creationId xmlns:a16="http://schemas.microsoft.com/office/drawing/2014/main" id="{85574588-4228-484A-9262-BF4014BD6B21}"/>
              </a:ext>
            </a:extLst>
          </p:cNvPr>
          <p:cNvSpPr/>
          <p:nvPr/>
        </p:nvSpPr>
        <p:spPr>
          <a:xfrm>
            <a:off x="7112397" y="4583299"/>
            <a:ext cx="2863232" cy="21418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 probably know of the famous children’s writer Michael Rosen – Watch </a:t>
            </a:r>
            <a:r>
              <a:rPr lang="en-GB" sz="1400" dirty="0">
                <a:solidFill>
                  <a:srgbClr val="00AEEF"/>
                </a:solidFill>
                <a:latin typeface="Arial" panose="020B0604020202020204" pitchFamily="34" charset="0"/>
                <a:cs typeface="Arial" panose="020B0604020202020204" pitchFamily="34" charset="0"/>
                <a:hlinkClick r:id="rId6"/>
              </a:rPr>
              <a:t>him talking about the power of play</a:t>
            </a:r>
            <a:r>
              <a:rPr lang="en-GB" sz="1400" dirty="0">
                <a:solidFill>
                  <a:srgbClr val="00AEEF"/>
                </a:solidFill>
                <a:latin typeface="Arial" panose="020B0604020202020204" pitchFamily="34" charset="0"/>
                <a:cs typeface="Arial" panose="020B0604020202020204" pitchFamily="34" charset="0"/>
              </a:rPr>
              <a:t>. How do some of your teachers use ‘fun’ activities to engage you in learning. Could you feed back to them how helpful this is.</a:t>
            </a:r>
          </a:p>
        </p:txBody>
      </p:sp>
      <p:pic>
        <p:nvPicPr>
          <p:cNvPr id="3" name="Online Media 2" title="Michael Rosen explains how play changed the world">
            <a:hlinkClick r:id="" action="ppaction://media"/>
            <a:extLst>
              <a:ext uri="{FF2B5EF4-FFF2-40B4-BE49-F238E27FC236}">
                <a16:creationId xmlns:a16="http://schemas.microsoft.com/office/drawing/2014/main" id="{76C60E50-BC63-41A2-8FE1-649A134EC050}"/>
              </a:ext>
            </a:extLst>
          </p:cNvPr>
          <p:cNvPicPr>
            <a:picLocks noRot="1" noChangeAspect="1"/>
          </p:cNvPicPr>
          <p:nvPr>
            <a:videoFile r:link="rId1"/>
          </p:nvPr>
        </p:nvPicPr>
        <p:blipFill>
          <a:blip r:embed="rId7"/>
          <a:stretch>
            <a:fillRect/>
          </a:stretch>
        </p:blipFill>
        <p:spPr>
          <a:xfrm>
            <a:off x="9104663" y="2853249"/>
            <a:ext cx="2861733" cy="1609725"/>
          </a:xfrm>
          <a:prstGeom prst="rect">
            <a:avLst/>
          </a:prstGeom>
        </p:spPr>
      </p:pic>
      <p:sp>
        <p:nvSpPr>
          <p:cNvPr id="20" name="Rectangle 19">
            <a:extLst>
              <a:ext uri="{FF2B5EF4-FFF2-40B4-BE49-F238E27FC236}">
                <a16:creationId xmlns:a16="http://schemas.microsoft.com/office/drawing/2014/main" id="{3C19298F-7FC8-4E57-879F-F53BAF350442}"/>
              </a:ext>
            </a:extLst>
          </p:cNvPr>
          <p:cNvSpPr/>
          <p:nvPr/>
        </p:nvSpPr>
        <p:spPr>
          <a:xfrm>
            <a:off x="4090748" y="2943643"/>
            <a:ext cx="2863232" cy="21418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Imagine that play had never been invented – until you come along!  Write a story or drama script about you introducing ‘play’ into the world.  How would you do it?  What do you think would be the most important place to start?  How would people react?</a:t>
            </a: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634081" y="1941862"/>
            <a:ext cx="2829172" cy="215121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Research has shown that break time in secondary schools has reduced significantly in recent years. Do you approve of this move? How would you persuade senior leaders at your school to increase time and invest in play, leisure and culture.</a:t>
            </a:r>
          </a:p>
        </p:txBody>
      </p:sp>
      <p:sp>
        <p:nvSpPr>
          <p:cNvPr id="10" name="Rectangle 9">
            <a:extLst>
              <a:ext uri="{FF2B5EF4-FFF2-40B4-BE49-F238E27FC236}">
                <a16:creationId xmlns:a16="http://schemas.microsoft.com/office/drawing/2014/main" id="{2AEE37F7-85D8-4496-B63B-7095A925BD68}"/>
              </a:ext>
            </a:extLst>
          </p:cNvPr>
          <p:cNvSpPr/>
          <p:nvPr/>
        </p:nvSpPr>
        <p:spPr>
          <a:xfrm>
            <a:off x="9375349" y="353293"/>
            <a:ext cx="2591047" cy="1866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Have you ever been to an art gallery? Many galleries and museums now have free virtual tours. Here’s a </a:t>
            </a:r>
            <a:r>
              <a:rPr lang="en-GB" sz="1400" dirty="0">
                <a:solidFill>
                  <a:srgbClr val="00AEEF"/>
                </a:solidFill>
                <a:latin typeface="Arial" panose="020B0604020202020204" pitchFamily="34" charset="0"/>
                <a:cs typeface="Arial" panose="020B0604020202020204" pitchFamily="34" charset="0"/>
                <a:hlinkClick r:id="rId3"/>
              </a:rPr>
              <a:t>link to the National Gallery</a:t>
            </a:r>
            <a:r>
              <a:rPr lang="en-GB" sz="1400" dirty="0">
                <a:solidFill>
                  <a:srgbClr val="00AEEF"/>
                </a:solidFill>
                <a:latin typeface="Arial" panose="020B0604020202020204" pitchFamily="34" charset="0"/>
                <a:cs typeface="Arial" panose="020B0604020202020204" pitchFamily="34" charset="0"/>
              </a:rPr>
              <a:t> in London if you would like to visit.</a:t>
            </a:r>
          </a:p>
        </p:txBody>
      </p:sp>
      <p:sp>
        <p:nvSpPr>
          <p:cNvPr id="11" name="Rectangle 10">
            <a:extLst>
              <a:ext uri="{FF2B5EF4-FFF2-40B4-BE49-F238E27FC236}">
                <a16:creationId xmlns:a16="http://schemas.microsoft.com/office/drawing/2014/main" id="{BCFD8FE9-0F86-41DF-B386-A40A0750D7E4}"/>
              </a:ext>
            </a:extLst>
          </p:cNvPr>
          <p:cNvSpPr/>
          <p:nvPr/>
        </p:nvSpPr>
        <p:spPr>
          <a:xfrm>
            <a:off x="3737860" y="4379951"/>
            <a:ext cx="3229222" cy="21653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world ‘culture’ is sometimes off-putting. Look it up to see what it actually means. In this </a:t>
            </a:r>
            <a:r>
              <a:rPr lang="en-GB" sz="1400" dirty="0">
                <a:solidFill>
                  <a:srgbClr val="00AEEF"/>
                </a:solidFill>
                <a:latin typeface="Arial" panose="020B0604020202020204" pitchFamily="34" charset="0"/>
                <a:cs typeface="Arial" panose="020B0604020202020204" pitchFamily="34" charset="0"/>
                <a:hlinkClick r:id="rId4"/>
              </a:rPr>
              <a:t>BBC link </a:t>
            </a:r>
            <a:r>
              <a:rPr lang="en-GB" sz="1400" dirty="0">
                <a:solidFill>
                  <a:srgbClr val="00AEEF"/>
                </a:solidFill>
                <a:latin typeface="Arial" panose="020B0604020202020204" pitchFamily="34" charset="0"/>
                <a:cs typeface="Arial" panose="020B0604020202020204" pitchFamily="34" charset="0"/>
              </a:rPr>
              <a:t>there is information about a few very different ways to experience culture for free. Why not have a go at making a video like this with your friends to share different cultural ideas and opportunities.</a:t>
            </a:r>
          </a:p>
        </p:txBody>
      </p:sp>
      <p:pic>
        <p:nvPicPr>
          <p:cNvPr id="7" name="Picture 6" descr="A group of people walking in front of a building&#10;&#10;Description automatically generated">
            <a:extLst>
              <a:ext uri="{FF2B5EF4-FFF2-40B4-BE49-F238E27FC236}">
                <a16:creationId xmlns:a16="http://schemas.microsoft.com/office/drawing/2014/main" id="{70ABF089-8E66-44C6-9B99-9E71C22E64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0204" y="479224"/>
            <a:ext cx="3047459" cy="1615038"/>
          </a:xfrm>
          <a:prstGeom prst="rect">
            <a:avLst/>
          </a:prstGeom>
        </p:spPr>
      </p:pic>
      <p:sp>
        <p:nvSpPr>
          <p:cNvPr id="12" name="Rectangle 11">
            <a:extLst>
              <a:ext uri="{FF2B5EF4-FFF2-40B4-BE49-F238E27FC236}">
                <a16:creationId xmlns:a16="http://schemas.microsoft.com/office/drawing/2014/main" id="{0D2CE6A8-038B-4E6A-A495-BBD2ED67D31B}"/>
              </a:ext>
            </a:extLst>
          </p:cNvPr>
          <p:cNvSpPr/>
          <p:nvPr/>
        </p:nvSpPr>
        <p:spPr>
          <a:xfrm>
            <a:off x="7309133" y="2527465"/>
            <a:ext cx="2636976" cy="18668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Throughout history and in every part of the world, children have always played. Have a look at </a:t>
            </a:r>
            <a:r>
              <a:rPr lang="en-GB" sz="1400" dirty="0">
                <a:solidFill>
                  <a:srgbClr val="00AEEF"/>
                </a:solidFill>
                <a:latin typeface="Arial" panose="020B0604020202020204" pitchFamily="34" charset="0"/>
                <a:cs typeface="Arial" panose="020B0604020202020204" pitchFamily="34" charset="0"/>
                <a:hlinkClick r:id="rId6"/>
              </a:rPr>
              <a:t>some of these Traditional Games </a:t>
            </a:r>
            <a:r>
              <a:rPr lang="en-GB" sz="1400" dirty="0">
                <a:solidFill>
                  <a:srgbClr val="00AEEF"/>
                </a:solidFill>
                <a:latin typeface="Arial" panose="020B0604020202020204" pitchFamily="34" charset="0"/>
                <a:cs typeface="Arial" panose="020B0604020202020204" pitchFamily="34" charset="0"/>
              </a:rPr>
              <a:t>from around the world. Choose one and see if you can adapt it to play it your family or friends.</a:t>
            </a:r>
          </a:p>
        </p:txBody>
      </p:sp>
      <p:pic>
        <p:nvPicPr>
          <p:cNvPr id="17" name="Picture 16">
            <a:extLst>
              <a:ext uri="{FF2B5EF4-FFF2-40B4-BE49-F238E27FC236}">
                <a16:creationId xmlns:a16="http://schemas.microsoft.com/office/drawing/2014/main" id="{363DC2AB-E8FE-44B2-A16A-41C906366D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88160" y="3212350"/>
            <a:ext cx="1585033" cy="2335202"/>
          </a:xfrm>
          <a:prstGeom prst="rect">
            <a:avLst/>
          </a:prstGeom>
        </p:spPr>
      </p:pic>
      <p:pic>
        <p:nvPicPr>
          <p:cNvPr id="19" name="Picture 18">
            <a:extLst>
              <a:ext uri="{FF2B5EF4-FFF2-40B4-BE49-F238E27FC236}">
                <a16:creationId xmlns:a16="http://schemas.microsoft.com/office/drawing/2014/main" id="{C019ADCD-4EC6-46D1-BDEF-9A7A6F46D8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15531" y="4701636"/>
            <a:ext cx="1473985" cy="1969408"/>
          </a:xfrm>
          <a:prstGeom prst="rect">
            <a:avLst/>
          </a:prstGeom>
        </p:spPr>
      </p:pic>
      <p:pic>
        <p:nvPicPr>
          <p:cNvPr id="20" name="Picture 19">
            <a:extLst>
              <a:ext uri="{FF2B5EF4-FFF2-40B4-BE49-F238E27FC236}">
                <a16:creationId xmlns:a16="http://schemas.microsoft.com/office/drawing/2014/main" id="{C68E1126-F7ED-472A-89DB-335B0C5F0B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69978" y="4542931"/>
            <a:ext cx="1419433" cy="1839403"/>
          </a:xfrm>
          <a:prstGeom prst="rect">
            <a:avLst/>
          </a:prstGeom>
        </p:spPr>
      </p:pic>
    </p:spTree>
    <p:extLst>
      <p:ext uri="{BB962C8B-B14F-4D97-AF65-F5344CB8AC3E}">
        <p14:creationId xmlns:p14="http://schemas.microsoft.com/office/powerpoint/2010/main" val="242431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consider these questions:</a:t>
            </a:r>
          </a:p>
          <a:p>
            <a:r>
              <a:rPr lang="en-GB" sz="1800" dirty="0"/>
              <a:t>How do you make time for rest, play, arts and culture in your life? What sort of activity makes you feel most comfortable?</a:t>
            </a:r>
          </a:p>
          <a:p>
            <a:r>
              <a:rPr lang="en-GB" sz="1800" dirty="0"/>
              <a:t>How can we encourage others to find </a:t>
            </a:r>
            <a:r>
              <a:rPr lang="en-GB" sz="1800"/>
              <a:t>the things </a:t>
            </a:r>
            <a:r>
              <a:rPr lang="en-GB" sz="1800" dirty="0"/>
              <a:t>that help them relax and express themselves?</a:t>
            </a:r>
          </a:p>
          <a:p>
            <a:r>
              <a:rPr lang="en-GB" sz="1800" dirty="0"/>
              <a:t>How can we show our appreciation to the adults (often volunteers) who support us as coaches, mentors, leaders? </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Have a look at this ‘trailer’ for the film </a:t>
            </a:r>
            <a:r>
              <a:rPr lang="en-GB" sz="2400" dirty="0">
                <a:hlinkClick r:id="rId2"/>
              </a:rPr>
              <a:t>Billy Elliot</a:t>
            </a:r>
            <a:r>
              <a:rPr lang="en-GB" sz="2400" dirty="0"/>
              <a:t>. </a:t>
            </a:r>
          </a:p>
          <a:p>
            <a:pPr marL="450900"/>
            <a:r>
              <a:rPr lang="en-GB" sz="2400" dirty="0"/>
              <a:t>Remembering that rights are indivisible   and all equally important, what other articles need to be in place for children    to fully enjoy article 31</a:t>
            </a:r>
          </a:p>
          <a:p>
            <a:pPr marL="450900"/>
            <a:r>
              <a:rPr lang="en-GB" sz="2400" dirty="0"/>
              <a:t>What can prevent some children and young people from fully enjoying the right to rest, play, arts and culture?</a:t>
            </a:r>
          </a:p>
          <a:p>
            <a:pPr marL="108000" indent="0">
              <a:buNone/>
            </a:pPr>
            <a:r>
              <a:rPr lang="en-GB" sz="2400" dirty="0"/>
              <a:t>You can find a summary of the whole Convention </a:t>
            </a:r>
            <a:r>
              <a:rPr lang="en-GB" sz="2400" dirty="0">
                <a:hlinkClick r:id="rId3"/>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31 – the question</a:t>
            </a:r>
            <a:endParaRPr lang="en-GB" dirty="0"/>
          </a:p>
          <a:p>
            <a:pPr lvl="0"/>
            <a:r>
              <a:rPr lang="en-US" dirty="0"/>
              <a:t>Slide 6 Exploring Article 31 – the answers</a:t>
            </a:r>
          </a:p>
          <a:p>
            <a:pPr lvl="0"/>
            <a:r>
              <a:rPr lang="en-GB" dirty="0"/>
              <a:t>Slide 7 Soccer Aid for Unicef</a:t>
            </a:r>
          </a:p>
          <a:p>
            <a:pPr lvl="0"/>
            <a:r>
              <a:rPr lang="en-US" dirty="0"/>
              <a:t>Slide 8 &amp; 9 Primary activities</a:t>
            </a:r>
            <a:endParaRPr lang="en-GB" dirty="0"/>
          </a:p>
          <a:p>
            <a:pPr lvl="0"/>
            <a:r>
              <a:rPr lang="en-US" dirty="0"/>
              <a:t>Slide 10 &amp; 11 Secondary activities</a:t>
            </a:r>
            <a:endParaRPr lang="en-GB" dirty="0"/>
          </a:p>
          <a:p>
            <a:pPr lvl="0"/>
            <a:r>
              <a:rPr lang="en-US" dirty="0"/>
              <a:t>Slide 12 Reflection</a:t>
            </a:r>
            <a:endParaRPr lang="en-GB" dirty="0"/>
          </a:p>
          <a:p>
            <a:pPr lvl="0"/>
            <a:r>
              <a:rPr lang="en-US" dirty="0"/>
              <a:t>Slide 13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307748" y="5521961"/>
            <a:ext cx="2879589"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Unicef/Truong Viet Hung</a:t>
            </a:r>
          </a:p>
        </p:txBody>
      </p:sp>
      <p:sp>
        <p:nvSpPr>
          <p:cNvPr id="9" name="Rectangle 8">
            <a:extLst>
              <a:ext uri="{FF2B5EF4-FFF2-40B4-BE49-F238E27FC236}">
                <a16:creationId xmlns:a16="http://schemas.microsoft.com/office/drawing/2014/main" id="{CF4884E2-0186-41E3-AE32-BDD1C69265DE}"/>
              </a:ext>
            </a:extLst>
          </p:cNvPr>
          <p:cNvSpPr/>
          <p:nvPr/>
        </p:nvSpPr>
        <p:spPr>
          <a:xfrm>
            <a:off x="4258489" y="5469709"/>
            <a:ext cx="817853"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a:rPr>
              <a:t>Etges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Children and their teachers take part in a  handwashing dance challenge in in Pu Nhi, Dien Bien, Vietnam.">
            <a:extLst>
              <a:ext uri="{FF2B5EF4-FFF2-40B4-BE49-F238E27FC236}">
                <a16:creationId xmlns:a16="http://schemas.microsoft.com/office/drawing/2014/main" id="{18A3B43E-4F5D-412A-AB4C-4F12F775A9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2906649"/>
            <a:ext cx="3507150" cy="2338100"/>
          </a:xfrm>
          <a:prstGeom prst="rect">
            <a:avLst/>
          </a:prstGeom>
        </p:spPr>
      </p:pic>
      <p:pic>
        <p:nvPicPr>
          <p:cNvPr id="10" name="Picture 9" descr="Julyas favourite acitivities are playing on her mobile phone and riding her bicycle, Ellwangen, Germany.">
            <a:extLst>
              <a:ext uri="{FF2B5EF4-FFF2-40B4-BE49-F238E27FC236}">
                <a16:creationId xmlns:a16="http://schemas.microsoft.com/office/drawing/2014/main" id="{2B002978-9567-4FA3-8D53-A8ACBB8635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2425" y="2906647"/>
            <a:ext cx="3507150" cy="2475098"/>
          </a:xfrm>
          <a:prstGeom prst="rect">
            <a:avLst/>
          </a:prstGeom>
        </p:spPr>
      </p:pic>
      <p:pic>
        <p:nvPicPr>
          <p:cNvPr id="14" name="Picture 13" descr="Deako and Aevar are playing table football while their sister Julya is doing handicrafts with a supervisor. Ellwangen, Germany:.">
            <a:extLst>
              <a:ext uri="{FF2B5EF4-FFF2-40B4-BE49-F238E27FC236}">
                <a16:creationId xmlns:a16="http://schemas.microsoft.com/office/drawing/2014/main" id="{650B0D75-54F3-4E9E-9501-F83A4DAAAE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820" y="2906648"/>
            <a:ext cx="3507149" cy="2475097"/>
          </a:xfrm>
          <a:prstGeom prst="rect">
            <a:avLst/>
          </a:prstGeom>
        </p:spPr>
      </p:pic>
      <p:sp>
        <p:nvSpPr>
          <p:cNvPr id="17" name="Rectangle 16">
            <a:extLst>
              <a:ext uri="{FF2B5EF4-FFF2-40B4-BE49-F238E27FC236}">
                <a16:creationId xmlns:a16="http://schemas.microsoft.com/office/drawing/2014/main" id="{82EBA0A2-E707-4431-BE69-BAFCF337868C}"/>
              </a:ext>
            </a:extLst>
          </p:cNvPr>
          <p:cNvSpPr/>
          <p:nvPr/>
        </p:nvSpPr>
        <p:spPr>
          <a:xfrm>
            <a:off x="8108233" y="5522719"/>
            <a:ext cx="817853"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a:rPr>
              <a:t>Etges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31</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lnSpcReduction="10000"/>
          </a:bodyPr>
          <a:lstStyle/>
          <a:p>
            <a:pPr marL="0" indent="0">
              <a:buNone/>
            </a:pPr>
            <a:r>
              <a:rPr lang="en-GB" b="1" dirty="0"/>
              <a:t>Article 31 – Rest, play, culture, arts</a:t>
            </a:r>
          </a:p>
          <a:p>
            <a:pPr marL="0" indent="0">
              <a:buNone/>
            </a:pPr>
            <a:endParaRPr lang="en-GB" b="1" dirty="0"/>
          </a:p>
          <a:p>
            <a:pPr marL="0" indent="0">
              <a:buNone/>
            </a:pPr>
            <a:r>
              <a:rPr lang="en-GB" dirty="0"/>
              <a:t>Every child has the right to relax, play and take part in a wide range of cultural and artistic activities.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351463" cy="387529"/>
          </a:xfrm>
        </p:spPr>
        <p:txBody>
          <a:bodyPr>
            <a:normAutofit fontScale="55000" lnSpcReduction="20000"/>
          </a:bodyPr>
          <a:lstStyle/>
          <a:p>
            <a:pPr marL="0" indent="0">
              <a:buNone/>
            </a:pPr>
            <a:r>
              <a:rPr lang="en-GB" dirty="0">
                <a:latin typeface="Arial" panose="020B0604020202020204" pitchFamily="34" charset="0"/>
                <a:cs typeface="Arial" panose="020B0604020202020204" pitchFamily="34" charset="0"/>
              </a:rPr>
              <a:t>Martin introduces Article 31 – Rest, play, culture, arts</a:t>
            </a:r>
            <a:endParaRPr lang="en-GB" dirty="0"/>
          </a:p>
        </p:txBody>
      </p:sp>
      <p:pic>
        <p:nvPicPr>
          <p:cNvPr id="9" name="Graphic 8">
            <a:extLst>
              <a:ext uri="{FF2B5EF4-FFF2-40B4-BE49-F238E27FC236}">
                <a16:creationId xmlns:a16="http://schemas.microsoft.com/office/drawing/2014/main" id="{619A5AE1-865E-498E-B803-74028063EA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9480" y="222706"/>
            <a:ext cx="1365335" cy="1820446"/>
          </a:xfrm>
          <a:prstGeom prst="rect">
            <a:avLst/>
          </a:prstGeom>
        </p:spPr>
      </p:pic>
      <p:pic>
        <p:nvPicPr>
          <p:cNvPr id="5" name="Article 31 Video 150720">
            <a:hlinkClick r:id="" action="ppaction://media"/>
            <a:extLst>
              <a:ext uri="{FF2B5EF4-FFF2-40B4-BE49-F238E27FC236}">
                <a16:creationId xmlns:a16="http://schemas.microsoft.com/office/drawing/2014/main" id="{49D6B590-C315-4045-814F-8E92D63BAF4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6450" y="2207975"/>
            <a:ext cx="5707865" cy="3210674"/>
          </a:xfrm>
          <a:prstGeom prst="rect">
            <a:avLst/>
          </a:prstGeom>
        </p:spPr>
      </p:pic>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532544" y="5722922"/>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7"/>
              </a:rPr>
              <a:t>Watch Martin on YouTube</a:t>
            </a:r>
            <a:endParaRPr lang="en-GB" dirty="0"/>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26970" y="4680965"/>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Write your ideas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6900" y="236683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children to enjoy the right to rest, play, arts and culture?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31</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Children are able to play and make their own choices about play.</a:t>
            </a:r>
          </a:p>
          <a:p>
            <a:r>
              <a:rPr lang="en-GB" sz="6600" dirty="0">
                <a:latin typeface="Arial" panose="020B0604020202020204" pitchFamily="34" charset="0"/>
                <a:cs typeface="Arial" panose="020B0604020202020204" pitchFamily="34" charset="0"/>
              </a:rPr>
              <a:t>Time is needed for play and cultural activities – schools support this and so do families and communities.</a:t>
            </a:r>
          </a:p>
          <a:p>
            <a:r>
              <a:rPr lang="en-GB" sz="6600" dirty="0">
                <a:latin typeface="Arial" panose="020B0604020202020204" pitchFamily="34" charset="0"/>
                <a:cs typeface="Arial" panose="020B0604020202020204" pitchFamily="34" charset="0"/>
              </a:rPr>
              <a:t>It is important to be able to enjoy, play, sport, art, music and theatre without it being too expensive.</a:t>
            </a:r>
          </a:p>
          <a:p>
            <a:r>
              <a:rPr lang="en-GB" sz="6600" dirty="0">
                <a:latin typeface="Arial" panose="020B0604020202020204" pitchFamily="34" charset="0"/>
                <a:cs typeface="Arial" panose="020B0604020202020204" pitchFamily="34" charset="0"/>
              </a:rPr>
              <a:t>Children try new things and are helped to experience things they might not have thought of.</a:t>
            </a:r>
          </a:p>
          <a:p>
            <a:r>
              <a:rPr lang="en-GB" sz="6600" dirty="0">
                <a:latin typeface="Arial" panose="020B0604020202020204" pitchFamily="34" charset="0"/>
                <a:cs typeface="Arial" panose="020B0604020202020204" pitchFamily="34" charset="0"/>
              </a:rPr>
              <a:t>It’s good to have a safe space to, relax, read, draw or listen to music.</a:t>
            </a:r>
          </a:p>
          <a:p>
            <a:r>
              <a:rPr lang="en-GB" sz="6600" dirty="0">
                <a:latin typeface="Arial" panose="020B0604020202020204" pitchFamily="34" charset="0"/>
                <a:cs typeface="Arial" panose="020B0604020202020204" pitchFamily="34" charset="0"/>
              </a:rPr>
              <a:t>Play facilities, spaces and equipment are all safe.</a:t>
            </a:r>
          </a:p>
          <a:p>
            <a:r>
              <a:rPr lang="en-GB" sz="6600" dirty="0">
                <a:latin typeface="Arial" panose="020B0604020202020204" pitchFamily="34" charset="0"/>
                <a:cs typeface="Arial" panose="020B0604020202020204" pitchFamily="34" charset="0"/>
              </a:rPr>
              <a:t>Playing alone and playing with others are both important.</a:t>
            </a:r>
          </a:p>
          <a:p>
            <a:r>
              <a:rPr lang="en-GB" sz="6600" dirty="0">
                <a:latin typeface="Arial" panose="020B0604020202020204" pitchFamily="34" charset="0"/>
                <a:cs typeface="Arial" panose="020B0604020202020204" pitchFamily="34" charset="0"/>
              </a:rPr>
              <a:t>Imaginative play – without toys or equipment – is encouraged.</a:t>
            </a:r>
          </a:p>
          <a:p>
            <a:r>
              <a:rPr lang="en-GB" sz="6600" dirty="0">
                <a:latin typeface="Arial" panose="020B0604020202020204" pitchFamily="34" charset="0"/>
                <a:cs typeface="Arial" panose="020B0604020202020204" pitchFamily="34" charset="0"/>
              </a:rPr>
              <a:t>People enjoy very different things – it is important to respect and celebrate these differences.</a:t>
            </a:r>
          </a:p>
          <a:p>
            <a:pPr marL="0" indent="0">
              <a:buNone/>
            </a:pPr>
            <a:r>
              <a:rPr lang="en-GB" sz="6600" dirty="0">
                <a:latin typeface="Arial" panose="020B0604020202020204" pitchFamily="34" charset="0"/>
                <a:cs typeface="Arial" panose="020B0604020202020204" pitchFamily="34" charset="0"/>
              </a:rPr>
              <a:t>What other ideas did you have?</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Did you include these answers?</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1294B2-D4BC-493F-A3A3-2175BE5F0AB2}"/>
              </a:ext>
            </a:extLst>
          </p:cNvPr>
          <p:cNvSpPr>
            <a:spLocks noGrp="1"/>
          </p:cNvSpPr>
          <p:nvPr>
            <p:ph type="ctrTitle"/>
          </p:nvPr>
        </p:nvSpPr>
        <p:spPr/>
        <p:txBody>
          <a:bodyPr/>
          <a:lstStyle/>
          <a:p>
            <a:endParaRPr lang="en-GB"/>
          </a:p>
        </p:txBody>
      </p:sp>
      <p:sp>
        <p:nvSpPr>
          <p:cNvPr id="7" name="Text Placeholder 6">
            <a:extLst>
              <a:ext uri="{FF2B5EF4-FFF2-40B4-BE49-F238E27FC236}">
                <a16:creationId xmlns:a16="http://schemas.microsoft.com/office/drawing/2014/main" id="{6BF319ED-A939-4830-969F-B4FE1FB3C808}"/>
              </a:ext>
            </a:extLst>
          </p:cNvPr>
          <p:cNvSpPr>
            <a:spLocks noGrp="1"/>
          </p:cNvSpPr>
          <p:nvPr>
            <p:ph type="body" sz="quarter" idx="11"/>
          </p:nvPr>
        </p:nvSpPr>
        <p:spPr/>
        <p:txBody>
          <a:bodyPr/>
          <a:lstStyle/>
          <a:p>
            <a:endParaRPr lang="en-GB"/>
          </a:p>
        </p:txBody>
      </p:sp>
      <p:pic>
        <p:nvPicPr>
          <p:cNvPr id="9" name="Picture 8" descr="A picture containing game&#10;&#10;Description automatically generated">
            <a:hlinkClick r:id="rId2"/>
            <a:extLst>
              <a:ext uri="{FF2B5EF4-FFF2-40B4-BE49-F238E27FC236}">
                <a16:creationId xmlns:a16="http://schemas.microsoft.com/office/drawing/2014/main" id="{08F9166F-967E-46F7-A9F7-93829A2104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309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2" name="Flowchart: Connector 11">
            <a:extLst>
              <a:ext uri="{FF2B5EF4-FFF2-40B4-BE49-F238E27FC236}">
                <a16:creationId xmlns:a16="http://schemas.microsoft.com/office/drawing/2014/main" id="{690BFE52-1AF5-4EC4-A050-E1C6B7B804F1}"/>
              </a:ext>
            </a:extLst>
          </p:cNvPr>
          <p:cNvSpPr/>
          <p:nvPr/>
        </p:nvSpPr>
        <p:spPr>
          <a:xfrm>
            <a:off x="4842155" y="210232"/>
            <a:ext cx="3132612" cy="308983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What’s your favourite physical or sporting activity? What artistic or cultural activity do you enjoy most? This could be anything from drawing or singing to going to the cinema. Tell somebody why these are important to you.</a:t>
            </a:r>
          </a:p>
        </p:txBody>
      </p:sp>
      <p:pic>
        <p:nvPicPr>
          <p:cNvPr id="17" name="Graphic 16">
            <a:extLst>
              <a:ext uri="{FF2B5EF4-FFF2-40B4-BE49-F238E27FC236}">
                <a16:creationId xmlns:a16="http://schemas.microsoft.com/office/drawing/2014/main" id="{D2F31F73-0B39-4AC1-BF83-6924F17923D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9421" y="2909132"/>
            <a:ext cx="1792329" cy="2389771"/>
          </a:xfrm>
          <a:prstGeom prst="rect">
            <a:avLst/>
          </a:prstGeom>
        </p:spPr>
      </p:pic>
      <p:sp>
        <p:nvSpPr>
          <p:cNvPr id="18" name="Flowchart: Connector 17">
            <a:extLst>
              <a:ext uri="{FF2B5EF4-FFF2-40B4-BE49-F238E27FC236}">
                <a16:creationId xmlns:a16="http://schemas.microsoft.com/office/drawing/2014/main" id="{2BC81A4F-A4D5-439C-8C1E-2156D16DD3E8}"/>
              </a:ext>
            </a:extLst>
          </p:cNvPr>
          <p:cNvSpPr/>
          <p:nvPr/>
        </p:nvSpPr>
        <p:spPr>
          <a:xfrm>
            <a:off x="9218133" y="173726"/>
            <a:ext cx="2779695" cy="269889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Create an ‘Article 31 challenge’ for the summer holidays – Plan out how much time you want to spend doing different things each day – perhaps plan to do something new every week?</a:t>
            </a:r>
          </a:p>
        </p:txBody>
      </p:sp>
      <p:pic>
        <p:nvPicPr>
          <p:cNvPr id="4" name="Online Media 3" title="Right to play">
            <a:hlinkClick r:id="" action="ppaction://media"/>
            <a:extLst>
              <a:ext uri="{FF2B5EF4-FFF2-40B4-BE49-F238E27FC236}">
                <a16:creationId xmlns:a16="http://schemas.microsoft.com/office/drawing/2014/main" id="{CAA8E1D8-F6B6-4CE3-98A7-86A8AC989398}"/>
              </a:ext>
            </a:extLst>
          </p:cNvPr>
          <p:cNvPicPr>
            <a:picLocks noRot="1" noChangeAspect="1"/>
          </p:cNvPicPr>
          <p:nvPr>
            <a:videoFile r:link="rId1"/>
          </p:nvPr>
        </p:nvPicPr>
        <p:blipFill>
          <a:blip r:embed="rId6"/>
          <a:stretch>
            <a:fillRect/>
          </a:stretch>
        </p:blipFill>
        <p:spPr>
          <a:xfrm>
            <a:off x="7706453" y="2689820"/>
            <a:ext cx="2860553" cy="1609061"/>
          </a:xfrm>
          <a:prstGeom prst="rect">
            <a:avLst/>
          </a:prstGeom>
        </p:spPr>
      </p:pic>
      <p:pic>
        <p:nvPicPr>
          <p:cNvPr id="5" name="Picture 4">
            <a:extLst>
              <a:ext uri="{FF2B5EF4-FFF2-40B4-BE49-F238E27FC236}">
                <a16:creationId xmlns:a16="http://schemas.microsoft.com/office/drawing/2014/main" id="{EFFEB300-67B9-4AF6-9EF8-334AC3179C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79264" y="2849662"/>
            <a:ext cx="1524946" cy="1531170"/>
          </a:xfrm>
          <a:prstGeom prst="rect">
            <a:avLst/>
          </a:prstGeom>
        </p:spPr>
      </p:pic>
      <p:pic>
        <p:nvPicPr>
          <p:cNvPr id="16" name="Picture 15">
            <a:extLst>
              <a:ext uri="{FF2B5EF4-FFF2-40B4-BE49-F238E27FC236}">
                <a16:creationId xmlns:a16="http://schemas.microsoft.com/office/drawing/2014/main" id="{39213073-C1C0-4DD7-881A-A25F0E19A5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37574" y="127823"/>
            <a:ext cx="917752" cy="1189289"/>
          </a:xfrm>
          <a:prstGeom prst="rect">
            <a:avLst/>
          </a:prstGeom>
        </p:spPr>
      </p:pic>
      <p:sp>
        <p:nvSpPr>
          <p:cNvPr id="19" name="Flowchart: Connector 18">
            <a:extLst>
              <a:ext uri="{FF2B5EF4-FFF2-40B4-BE49-F238E27FC236}">
                <a16:creationId xmlns:a16="http://schemas.microsoft.com/office/drawing/2014/main" id="{AD7B6B4C-B862-49B5-8160-3C09EB0C2E77}"/>
              </a:ext>
            </a:extLst>
          </p:cNvPr>
          <p:cNvSpPr/>
          <p:nvPr/>
        </p:nvSpPr>
        <p:spPr>
          <a:xfrm>
            <a:off x="9326718" y="4299529"/>
            <a:ext cx="2562524" cy="24055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Have you ever been to an art gallery? </a:t>
            </a:r>
            <a:r>
              <a:rPr lang="en-GB" sz="1400" dirty="0">
                <a:solidFill>
                  <a:srgbClr val="00B0F0"/>
                </a:solidFill>
                <a:latin typeface="Arial" panose="020B0604020202020204" pitchFamily="34" charset="0"/>
                <a:cs typeface="Arial" panose="020B0604020202020204" pitchFamily="34" charset="0"/>
                <a:hlinkClick r:id="rId9"/>
              </a:rPr>
              <a:t>Here are </a:t>
            </a:r>
            <a:r>
              <a:rPr lang="en-GB" sz="1400" dirty="0">
                <a:solidFill>
                  <a:srgbClr val="00B0F0"/>
                </a:solidFill>
                <a:latin typeface="Arial" panose="020B0604020202020204" pitchFamily="34" charset="0"/>
                <a:cs typeface="Arial" panose="020B0604020202020204" pitchFamily="34" charset="0"/>
              </a:rPr>
              <a:t>some great activities for children on the website of the Tate gallery in London.</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3" name="Flowchart: Connector 22">
            <a:extLst>
              <a:ext uri="{FF2B5EF4-FFF2-40B4-BE49-F238E27FC236}">
                <a16:creationId xmlns:a16="http://schemas.microsoft.com/office/drawing/2014/main" id="{0EA93E4A-9F8C-4C15-AF23-760D75027745}"/>
              </a:ext>
            </a:extLst>
          </p:cNvPr>
          <p:cNvSpPr/>
          <p:nvPr/>
        </p:nvSpPr>
        <p:spPr>
          <a:xfrm>
            <a:off x="5457451" y="3615247"/>
            <a:ext cx="3016989" cy="308983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Have you heard of the author Michael Rosen? He talks in </a:t>
            </a:r>
            <a:r>
              <a:rPr lang="en-GB" sz="1400" dirty="0">
                <a:solidFill>
                  <a:srgbClr val="00B0F0"/>
                </a:solidFill>
                <a:latin typeface="Arial" panose="020B0604020202020204" pitchFamily="34" charset="0"/>
                <a:cs typeface="Arial" panose="020B0604020202020204" pitchFamily="34" charset="0"/>
                <a:hlinkClick r:id="rId10"/>
              </a:rPr>
              <a:t>this video </a:t>
            </a:r>
            <a:r>
              <a:rPr lang="en-GB" sz="1400" dirty="0">
                <a:solidFill>
                  <a:srgbClr val="00B0F0"/>
                </a:solidFill>
                <a:latin typeface="Arial" panose="020B0604020202020204" pitchFamily="34" charset="0"/>
                <a:cs typeface="Arial" panose="020B0604020202020204" pitchFamily="34" charset="0"/>
              </a:rPr>
              <a:t>by Norton Road Primary School about the right to play. Do you agree with what the children say? You might like to watch this with adults at home and discuss it with them.</a:t>
            </a:r>
          </a:p>
        </p:txBody>
      </p:sp>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8" name="Flowchart: Connector 7">
            <a:extLst>
              <a:ext uri="{FF2B5EF4-FFF2-40B4-BE49-F238E27FC236}">
                <a16:creationId xmlns:a16="http://schemas.microsoft.com/office/drawing/2014/main" id="{EF1493C6-E1D6-4BCC-BECD-C5BBF3C1BC82}"/>
              </a:ext>
            </a:extLst>
          </p:cNvPr>
          <p:cNvSpPr/>
          <p:nvPr/>
        </p:nvSpPr>
        <p:spPr>
          <a:xfrm>
            <a:off x="304828" y="1736446"/>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Throughout history and in every part of the world, children have always played. Have a look at some of these </a:t>
            </a:r>
            <a:r>
              <a:rPr lang="en-GB" sz="1400" dirty="0">
                <a:solidFill>
                  <a:srgbClr val="00B0F0"/>
                </a:solidFill>
                <a:latin typeface="Arial" panose="020B0604020202020204" pitchFamily="34" charset="0"/>
                <a:cs typeface="Arial" panose="020B0604020202020204" pitchFamily="34" charset="0"/>
                <a:hlinkClick r:id="rId3"/>
              </a:rPr>
              <a:t>Traditional Games </a:t>
            </a:r>
            <a:r>
              <a:rPr lang="en-GB" sz="1400" dirty="0">
                <a:solidFill>
                  <a:srgbClr val="00B0F0"/>
                </a:solidFill>
                <a:latin typeface="Arial" panose="020B0604020202020204" pitchFamily="34" charset="0"/>
                <a:cs typeface="Arial" panose="020B0604020202020204" pitchFamily="34" charset="0"/>
              </a:rPr>
              <a:t>from around the world. Choose one and see if you can adapt it to play it your family or friends.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6" name="Flowchart: Connector 15">
            <a:extLst>
              <a:ext uri="{FF2B5EF4-FFF2-40B4-BE49-F238E27FC236}">
                <a16:creationId xmlns:a16="http://schemas.microsoft.com/office/drawing/2014/main" id="{2ACC1566-3C0E-4993-BE2C-EFA45603D152}"/>
              </a:ext>
            </a:extLst>
          </p:cNvPr>
          <p:cNvSpPr/>
          <p:nvPr/>
        </p:nvSpPr>
        <p:spPr>
          <a:xfrm>
            <a:off x="8393741" y="333391"/>
            <a:ext cx="3558181" cy="346172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Having time to relax and enjoy our hobbies, interests and favourite pastimes is good for our wellbeing and our emotional health. Try to think of some reasons why this is the case and discuss them with somebody at home? You could design a poster or write a song to encourage others to remember the importance of Article 31.</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0" name="Flowchart: Connector 19">
            <a:extLst>
              <a:ext uri="{FF2B5EF4-FFF2-40B4-BE49-F238E27FC236}">
                <a16:creationId xmlns:a16="http://schemas.microsoft.com/office/drawing/2014/main" id="{422BA089-065B-47BF-9E44-D8D1DDE9A1E2}"/>
              </a:ext>
            </a:extLst>
          </p:cNvPr>
          <p:cNvSpPr/>
          <p:nvPr/>
        </p:nvSpPr>
        <p:spPr>
          <a:xfrm>
            <a:off x="5333556" y="1110155"/>
            <a:ext cx="2700171" cy="271035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Design your ideal play area! It can be indoors, outdoors or both! It can be open during the day and even at night. Share your ideas with your friends.</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7CEDBC5-AF0F-4CE8-A782-C8A6AABD54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5070" y="1522458"/>
            <a:ext cx="1700946" cy="2272653"/>
          </a:xfrm>
          <a:prstGeom prst="rect">
            <a:avLst/>
          </a:prstGeom>
        </p:spPr>
      </p:pic>
      <p:pic>
        <p:nvPicPr>
          <p:cNvPr id="6" name="Picture 5">
            <a:extLst>
              <a:ext uri="{FF2B5EF4-FFF2-40B4-BE49-F238E27FC236}">
                <a16:creationId xmlns:a16="http://schemas.microsoft.com/office/drawing/2014/main" id="{16F42281-EB6B-407C-9F93-B6EC95262C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9004" y="3982091"/>
            <a:ext cx="1783827" cy="2614465"/>
          </a:xfrm>
          <a:prstGeom prst="rect">
            <a:avLst/>
          </a:prstGeom>
        </p:spPr>
      </p:pic>
      <p:pic>
        <p:nvPicPr>
          <p:cNvPr id="14" name="Picture 13">
            <a:extLst>
              <a:ext uri="{FF2B5EF4-FFF2-40B4-BE49-F238E27FC236}">
                <a16:creationId xmlns:a16="http://schemas.microsoft.com/office/drawing/2014/main" id="{660D00BC-8058-4284-A7C2-F747206EB9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2831" y="4142855"/>
            <a:ext cx="1585033" cy="2335202"/>
          </a:xfrm>
          <a:prstGeom prst="rect">
            <a:avLst/>
          </a:prstGeom>
        </p:spPr>
      </p:pic>
      <p:sp>
        <p:nvSpPr>
          <p:cNvPr id="19" name="Flowchart: Connector 18">
            <a:extLst>
              <a:ext uri="{FF2B5EF4-FFF2-40B4-BE49-F238E27FC236}">
                <a16:creationId xmlns:a16="http://schemas.microsoft.com/office/drawing/2014/main" id="{A3631699-A0A4-4510-B95C-BA9A466E51F0}"/>
              </a:ext>
            </a:extLst>
          </p:cNvPr>
          <p:cNvSpPr/>
          <p:nvPr/>
        </p:nvSpPr>
        <p:spPr>
          <a:xfrm>
            <a:off x="2814008" y="3625723"/>
            <a:ext cx="3169785" cy="29989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The right to relax and play can include some screen time but everyone knows that too much of this is not healthy. Do a survey among your family and friends to see how much time people spend being active and how long in front of a screen each day.</a:t>
            </a:r>
          </a:p>
        </p:txBody>
      </p:sp>
      <p:pic>
        <p:nvPicPr>
          <p:cNvPr id="22" name="Picture 21">
            <a:extLst>
              <a:ext uri="{FF2B5EF4-FFF2-40B4-BE49-F238E27FC236}">
                <a16:creationId xmlns:a16="http://schemas.microsoft.com/office/drawing/2014/main" id="{2E8399C5-1BF2-4DBF-BB5E-B15384CD14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16834" y="4142855"/>
            <a:ext cx="1585033" cy="2280709"/>
          </a:xfrm>
          <a:prstGeom prst="rect">
            <a:avLst/>
          </a:prstGeom>
        </p:spPr>
      </p:pic>
      <p:pic>
        <p:nvPicPr>
          <p:cNvPr id="23" name="Picture 22">
            <a:extLst>
              <a:ext uri="{FF2B5EF4-FFF2-40B4-BE49-F238E27FC236}">
                <a16:creationId xmlns:a16="http://schemas.microsoft.com/office/drawing/2014/main" id="{6B1F68D4-5A82-42E8-9215-06C8D72720E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4358" t="-1" r="-840" b="-15198"/>
          <a:stretch/>
        </p:blipFill>
        <p:spPr>
          <a:xfrm>
            <a:off x="749786" y="4881257"/>
            <a:ext cx="1820967" cy="1858436"/>
          </a:xfrm>
          <a:prstGeom prst="rect">
            <a:avLst/>
          </a:prstGeom>
        </p:spPr>
      </p:pic>
    </p:spTree>
    <p:extLst>
      <p:ext uri="{BB962C8B-B14F-4D97-AF65-F5344CB8AC3E}">
        <p14:creationId xmlns:p14="http://schemas.microsoft.com/office/powerpoint/2010/main" val="2141485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1448</Words>
  <Application>Microsoft Office PowerPoint</Application>
  <PresentationFormat>Widescreen</PresentationFormat>
  <Paragraphs>122</Paragraphs>
  <Slides>14</Slides>
  <Notes>7</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31</vt:lpstr>
      <vt:lpstr>  </vt:lpstr>
      <vt:lpstr>Did you include these answers?</vt:lpstr>
      <vt:lpstr>PowerPoint Presentation</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114</cp:revision>
  <dcterms:created xsi:type="dcterms:W3CDTF">2020-06-15T08:25:39Z</dcterms:created>
  <dcterms:modified xsi:type="dcterms:W3CDTF">2020-07-15T14:12:14Z</dcterms:modified>
</cp:coreProperties>
</file>