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howGuides="1">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1143000" y="685800"/>
            <a:ext cx="4572000" cy="3429000"/>
          </a:xfrm>
          <a:prstGeom prst="rect">
            <a:avLst/>
          </a:prstGeom>
        </p:spPr>
        <p:txBody>
          <a:bodyPr/>
          <a:lstStyle/>
          <a:p>
            <a:endParaRPr/>
          </a:p>
        </p:txBody>
      </p:sp>
      <p:sp>
        <p:nvSpPr>
          <p:cNvPr id="77" name="Shape 7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news-room/fact-sheets/detail/climate-change-and-healt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endParaRPr/>
          </a:p>
        </p:txBody>
      </p:sp>
      <p:sp>
        <p:nvSpPr>
          <p:cNvPr id="92" name="Shape 92"/>
          <p:cNvSpPr>
            <a:spLocks noGrp="1"/>
          </p:cNvSpPr>
          <p:nvPr>
            <p:ph type="body" sz="quarter" idx="1"/>
          </p:nvPr>
        </p:nvSpPr>
        <p:spPr>
          <a:prstGeom prst="rect">
            <a:avLst/>
          </a:prstGeom>
        </p:spPr>
        <p:txBody>
          <a:bodyPr/>
          <a:lstStyle/>
          <a:p>
            <a:r>
              <a:t>The earth’s atmosphere is the layer of gases that surround our planet. </a:t>
            </a:r>
          </a:p>
          <a:p>
            <a:endParaRPr/>
          </a:p>
          <a:p>
            <a:r>
              <a:t>More facts:</a:t>
            </a:r>
          </a:p>
          <a:p>
            <a:r>
              <a:t>The atmosphere is approximately 300 miles thick, but most of the gases sit within 10 miles of the earth’s surface.</a:t>
            </a:r>
          </a:p>
          <a:p>
            <a:r>
              <a:t>The atmosphere is made up of nitrogen, oxygen, and smaller amounts of argon, carbon dioxide, helium and neon; and has five layers: the troposphere, the stratosphere, the ozone layer, the mesosphere and the thermosphere.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t>Earth Day, World Environment Day and World Cleanup Day are all important days when we can come together and take special actions, but the most important day for young people to take action on climate change is every day!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prstGeom prst="rect">
            <a:avLst/>
          </a:prstGeom>
        </p:spPr>
        <p:txBody>
          <a:bodyPr/>
          <a:lstStyle/>
          <a:p>
            <a:endParaRPr/>
          </a:p>
        </p:txBody>
      </p:sp>
      <p:sp>
        <p:nvSpPr>
          <p:cNvPr id="101" name="Shape 101"/>
          <p:cNvSpPr>
            <a:spLocks noGrp="1"/>
          </p:cNvSpPr>
          <p:nvPr>
            <p:ph type="body" sz="quarter" idx="1"/>
          </p:nvPr>
        </p:nvSpPr>
        <p:spPr>
          <a:prstGeom prst="rect">
            <a:avLst/>
          </a:prstGeom>
        </p:spPr>
        <p:txBody>
          <a:bodyPr/>
          <a:lstStyle/>
          <a:p>
            <a:r>
              <a:t>Climate is the average measurements of temperature, wind, humidity, snow and rain in a place over the course of years. </a:t>
            </a:r>
          </a:p>
          <a:p>
            <a:endParaRPr/>
          </a:p>
          <a:p>
            <a:r>
              <a:t>When we talk about climate change, we aren’t talking about how the weather changes from day to day. We are talking about big changes in weather patterns over time. </a:t>
            </a:r>
          </a:p>
          <a:p>
            <a:endParaRPr/>
          </a:p>
          <a:p>
            <a:r>
              <a:t>More facts:</a:t>
            </a:r>
          </a:p>
          <a:p>
            <a:r>
              <a:t>Climate is different from weather. The weather is the atmospheric condition that we experience day to day – like rain one day and sunshine the next day.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endParaRPr/>
          </a:p>
        </p:txBody>
      </p:sp>
      <p:sp>
        <p:nvSpPr>
          <p:cNvPr id="110" name="Shape 110"/>
          <p:cNvSpPr>
            <a:spLocks noGrp="1"/>
          </p:cNvSpPr>
          <p:nvPr>
            <p:ph type="body" sz="quarter" idx="1"/>
          </p:nvPr>
        </p:nvSpPr>
        <p:spPr>
          <a:prstGeom prst="rect">
            <a:avLst/>
          </a:prstGeom>
        </p:spPr>
        <p:txBody>
          <a:bodyPr/>
          <a:lstStyle/>
          <a:p>
            <a:r>
              <a:t>Global heating, also called global warming, is the increase in the overall temperature of the earth’s atmosphere.</a:t>
            </a:r>
          </a:p>
          <a:p>
            <a:endParaRPr/>
          </a:p>
          <a:p>
            <a:r>
              <a:t>More facts:</a:t>
            </a:r>
          </a:p>
          <a:p>
            <a:r>
              <a:t>Global heating is caused by the “greenhouse effect”, which is when gases get trapped in the atmosphere.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r>
              <a:t>Carbon dioxide is the gas that is released into the atmosphere when we burn fossil fuels like coal, oil and natural gas. We most often burn these fuels to create energy – like the power we have in our homes, and the petrol or diesel used to power a car that is not electric.</a:t>
            </a:r>
          </a:p>
          <a:p>
            <a:endParaRPr/>
          </a:p>
          <a:p>
            <a:r>
              <a:t>More facts:</a:t>
            </a:r>
          </a:p>
          <a:p>
            <a:r>
              <a:t>You’ll often hear people talking about carbon footprints when they talk about climate change. This is a measurement of how much carbon dioxide is being released into the atmosphere from an action.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r>
              <a:t>Climate change is largely caused by human activity, increasing the amount of greenhouse gases in the atmosphere and trapping more heat. Everyone is responsible for climate change – businesses across many sectors, governments, individuals and even children.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t>Many of the direct/indirect impacts of climate change affect children’s health negatively. The gases that often cause pollution are also responsible for causing climate change. Direct impacts could be health effects because of heat waves. Or the effects can be indirect. For example, climate change causes drought, which affects access to clean water (more children get ill) and food systems, like the ability to grow crops with rain shortages (affect children’s </a:t>
            </a:r>
          </a:p>
          <a:p>
            <a:r>
              <a:t>nutrition and growth). </a:t>
            </a:r>
          </a:p>
          <a:p>
            <a:endParaRPr/>
          </a:p>
          <a:p>
            <a:r>
              <a:t>More facts: </a:t>
            </a:r>
          </a:p>
          <a:p>
            <a:r>
              <a:t>High temperatures also raise the levels of ozone and other pollutants in the air that exacerbate cardiovascular and respiratory disease.</a:t>
            </a:r>
          </a:p>
          <a:p>
            <a:r>
              <a:t>Pollen and other aeroallergen levels are also higher in extreme heat and can trigger asthma. </a:t>
            </a:r>
          </a:p>
          <a:p>
            <a:r>
              <a:t>Increase in </a:t>
            </a:r>
            <a:r>
              <a:rPr u="sng">
                <a:solidFill>
                  <a:srgbClr val="0000FF"/>
                </a:solidFill>
                <a:uFill>
                  <a:solidFill>
                    <a:srgbClr val="0000FF"/>
                  </a:solidFill>
                </a:uFill>
                <a:hlinkClick r:id="rId3"/>
              </a:rPr>
              <a:t>malaria incidences because of climate change and other health effects</a:t>
            </a:r>
            <a: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t>The gases that get trapped in the atmosphere and cause global heating are called “greenhouse gases”.  Greenhouse gases act like a blanket, trapping the sun’s warmth near the earth’s surface, and affecting the planet’s climate system. It’s just like a greenhouse in a garden, which traps in the heat during the winter and helps the plants to stay warm.</a:t>
            </a:r>
          </a:p>
          <a:p>
            <a:endParaRPr/>
          </a:p>
          <a:p>
            <a:r>
              <a:t>More facts:</a:t>
            </a:r>
          </a:p>
          <a:p>
            <a:r>
              <a:t>There are five principle types of greenhouse gases: water vapour, carbon dioxide, methane, nitrous oxide and fluorinated gases. </a:t>
            </a:r>
          </a:p>
          <a:p>
            <a:r>
              <a:t>Carbon dioxide is the greenhouse gas that most of us are familiar with.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t>The Paris Climate Agreement aims to keep the global temperature rise well below 2°C  and pursue a path to limit warming to 1.5°C. </a:t>
            </a:r>
          </a:p>
          <a:p>
            <a:endParaRPr/>
          </a:p>
          <a:p>
            <a:r>
              <a:t>More facts:</a:t>
            </a:r>
          </a:p>
          <a:p>
            <a:r>
              <a:t>195 countries came together for the agreement and all major emitting countries made commitments to reduce their carbon emissions over time.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t>Your carbon footprint is a measure of how much carbon is released into the atmosphere related to your personal actions. </a:t>
            </a:r>
          </a:p>
          <a:p>
            <a:endParaRPr/>
          </a:p>
          <a:p>
            <a:r>
              <a:t>Everyone can take actions to reduce their own greenhouse gas emissions that contribute to climate change. Simple tasks like recycling or repurposing your rubbish, choosing to walk or cycle instead of driving in a car that burns fossil fuels or planting a tree are all small actions that we can take. We can also make choices as consumers to lessen our carbon footprint, like eating less meat and wearing second-hand clothes instead of buying from brands that promote ‘fast fashion’.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2">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ivider 3">
    <p:spTree>
      <p:nvGrpSpPr>
        <p:cNvPr id="1" name=""/>
        <p:cNvGrpSpPr/>
        <p:nvPr/>
      </p:nvGrpSpPr>
      <p:grpSpPr>
        <a:xfrm>
          <a:off x="0" y="0"/>
          <a:ext cx="0" cy="0"/>
          <a:chOff x="0" y="0"/>
          <a:chExt cx="0" cy="0"/>
        </a:xfrm>
      </p:grpSpPr>
      <p:sp>
        <p:nvSpPr>
          <p:cNvPr id="20" name="Click to edit divider"/>
          <p:cNvSpPr txBox="1">
            <a:spLocks noGrp="1"/>
          </p:cNvSpPr>
          <p:nvPr>
            <p:ph type="title" hasCustomPrompt="1"/>
          </p:nvPr>
        </p:nvSpPr>
        <p:spPr>
          <a:xfrm>
            <a:off x="0" y="5234399"/>
            <a:ext cx="9756058" cy="745577"/>
          </a:xfrm>
          <a:prstGeom prst="rect">
            <a:avLst/>
          </a:prstGeom>
          <a:solidFill>
            <a:srgbClr val="000000">
              <a:alpha val="70000"/>
            </a:srgbClr>
          </a:solidFill>
        </p:spPr>
        <p:txBody>
          <a:bodyPr/>
          <a:lstStyle/>
          <a:p>
            <a:r>
              <a:t>Click to edit divider</a:t>
            </a:r>
          </a:p>
        </p:txBody>
      </p:sp>
      <p:pic>
        <p:nvPicPr>
          <p:cNvPr id="21" name="RS125219_23727_201808290953_Scotland_0185-scr.JPG" descr="RS125219_23727_201808290953_Scotland_0185-scr.JPG"/>
          <p:cNvPicPr>
            <a:picLocks noChangeAspect="1"/>
          </p:cNvPicPr>
          <p:nvPr/>
        </p:nvPicPr>
        <p:blipFill>
          <a:blip r:embed="rId2"/>
          <a:stretch>
            <a:fillRect/>
          </a:stretch>
        </p:blipFill>
        <p:spPr>
          <a:xfrm>
            <a:off x="-44129" y="-404143"/>
            <a:ext cx="12280259" cy="8186840"/>
          </a:xfrm>
          <a:prstGeom prst="rect">
            <a:avLst/>
          </a:prstGeom>
          <a:ln w="12700">
            <a:miter lim="400000"/>
          </a:ln>
        </p:spPr>
      </p:pic>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ntent and object 1">
    <p:bg>
      <p:bgPr>
        <a:solidFill>
          <a:srgbClr val="00AEEF"/>
        </a:solidFill>
        <a:effectLst/>
      </p:bgPr>
    </p:bg>
    <p:spTree>
      <p:nvGrpSpPr>
        <p:cNvPr id="1" name=""/>
        <p:cNvGrpSpPr/>
        <p:nvPr/>
      </p:nvGrpSpPr>
      <p:grpSpPr>
        <a:xfrm>
          <a:off x="0" y="0"/>
          <a:ext cx="0" cy="0"/>
          <a:chOff x="0" y="0"/>
          <a:chExt cx="0" cy="0"/>
        </a:xfrm>
      </p:grpSpPr>
      <p:sp>
        <p:nvSpPr>
          <p:cNvPr id="29" name="Add headline here"/>
          <p:cNvSpPr txBox="1">
            <a:spLocks noGrp="1"/>
          </p:cNvSpPr>
          <p:nvPr>
            <p:ph type="title" hasCustomPrompt="1"/>
          </p:nvPr>
        </p:nvSpPr>
        <p:spPr>
          <a:xfrm>
            <a:off x="415669" y="1662096"/>
            <a:ext cx="11247591" cy="709165"/>
          </a:xfrm>
          <a:prstGeom prst="rect">
            <a:avLst/>
          </a:prstGeom>
          <a:noFill/>
        </p:spPr>
        <p:txBody>
          <a:bodyPr anchor="b"/>
          <a:lstStyle/>
          <a:p>
            <a:r>
              <a:t> Add headline here</a:t>
            </a:r>
          </a:p>
        </p:txBody>
      </p:sp>
      <p:sp>
        <p:nvSpPr>
          <p:cNvPr id="30" name="Body Level One…"/>
          <p:cNvSpPr txBox="1">
            <a:spLocks noGrp="1"/>
          </p:cNvSpPr>
          <p:nvPr>
            <p:ph type="body" sz="half" idx="1" hasCustomPrompt="1"/>
          </p:nvPr>
        </p:nvSpPr>
        <p:spPr>
          <a:xfrm>
            <a:off x="415669" y="3340713"/>
            <a:ext cx="6923917" cy="2737723"/>
          </a:xfrm>
          <a:prstGeom prst="rect">
            <a:avLst/>
          </a:prstGeom>
        </p:spPr>
        <p:txBody>
          <a:bodyPr lIns="72000" tIns="72000" rIns="72000" bIns="72000"/>
          <a:lstStyle>
            <a:lvl1pPr marL="342900" indent="-342900">
              <a:buClr>
                <a:srgbClr val="FFFFFF"/>
              </a:buClr>
              <a:buFontTx/>
              <a:buChar char="▪"/>
              <a:defRPr sz="3200">
                <a:latin typeface="Univers Next Pro Heavy Condensed"/>
                <a:ea typeface="Univers Next Pro Heavy Condensed"/>
                <a:cs typeface="Univers Next Pro Heavy Condensed"/>
                <a:sym typeface="Univers Next Pro Heavy Condensed"/>
              </a:defRPr>
            </a:lvl1pPr>
            <a:lvl2pPr marL="849084" indent="-391884">
              <a:buClr>
                <a:srgbClr val="FFFFFF"/>
              </a:buClr>
              <a:buFontTx/>
              <a:buChar char="▪"/>
              <a:defRPr sz="3200">
                <a:latin typeface="Univers Next Pro Heavy Condensed"/>
                <a:ea typeface="Univers Next Pro Heavy Condensed"/>
                <a:cs typeface="Univers Next Pro Heavy Condensed"/>
                <a:sym typeface="Univers Next Pro Heavy Condensed"/>
              </a:defRPr>
            </a:lvl2pPr>
            <a:lvl3pPr marL="1295400" indent="-381000">
              <a:buClr>
                <a:srgbClr val="FFFFFF"/>
              </a:buClr>
              <a:buFontTx/>
              <a:buChar char="▪"/>
              <a:defRPr sz="3200">
                <a:latin typeface="Univers Next Pro Heavy Condensed"/>
                <a:ea typeface="Univers Next Pro Heavy Condensed"/>
                <a:cs typeface="Univers Next Pro Heavy Condensed"/>
                <a:sym typeface="Univers Next Pro Heavy Condensed"/>
              </a:defRPr>
            </a:lvl3pPr>
            <a:lvl4pPr marL="1828800" indent="-457200">
              <a:buClr>
                <a:srgbClr val="FFFFFF"/>
              </a:buClr>
              <a:buFontTx/>
              <a:buChar char="▪"/>
              <a:defRPr sz="3200">
                <a:latin typeface="Univers Next Pro Heavy Condensed"/>
                <a:ea typeface="Univers Next Pro Heavy Condensed"/>
                <a:cs typeface="Univers Next Pro Heavy Condensed"/>
                <a:sym typeface="Univers Next Pro Heavy Condensed"/>
              </a:defRPr>
            </a:lvl4pPr>
            <a:lvl5pPr marL="2286000" indent="-457200">
              <a:buClr>
                <a:srgbClr val="FFFFFF"/>
              </a:buClr>
              <a:buFontTx/>
              <a:buChar char="▪"/>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pic>
        <p:nvPicPr>
          <p:cNvPr id="31" name="Picture 8" descr="Picture 8"/>
          <p:cNvPicPr>
            <a:picLocks noChangeAspect="1"/>
          </p:cNvPicPr>
          <p:nvPr/>
        </p:nvPicPr>
        <p:blipFill>
          <a:blip r:embed="rId2"/>
          <a:stretch>
            <a:fillRect/>
          </a:stretch>
        </p:blipFill>
        <p:spPr>
          <a:xfrm>
            <a:off x="0" y="-2794"/>
            <a:ext cx="12192000" cy="1439333"/>
          </a:xfrm>
          <a:prstGeom prst="rect">
            <a:avLst/>
          </a:prstGeom>
          <a:ln w="12700">
            <a:miter lim="400000"/>
          </a:ln>
        </p:spPr>
      </p:pic>
      <p:pic>
        <p:nvPicPr>
          <p:cNvPr id="32" name="UUK_WIDE_FECright_bluewht_rgb.jpg" descr="UUK_WIDE_FECright_bluewht_rgb.jpg"/>
          <p:cNvPicPr>
            <a:picLocks noChangeAspect="1"/>
          </p:cNvPicPr>
          <p:nvPr/>
        </p:nvPicPr>
        <p:blipFill>
          <a:blip r:embed="rId3"/>
          <a:stretch>
            <a:fillRect/>
          </a:stretch>
        </p:blipFill>
        <p:spPr>
          <a:xfrm>
            <a:off x="7107293" y="5995349"/>
            <a:ext cx="5084712" cy="862655"/>
          </a:xfrm>
          <a:prstGeom prst="rect">
            <a:avLst/>
          </a:prstGeom>
          <a:ln w="12700">
            <a:miter lim="400000"/>
          </a:ln>
        </p:spPr>
      </p:pic>
      <p:sp>
        <p:nvSpPr>
          <p:cNvPr id="33" name="Slide Number"/>
          <p:cNvSpPr txBox="1">
            <a:spLocks noGrp="1"/>
          </p:cNvSpPr>
          <p:nvPr>
            <p:ph type="sldNum" sz="quarter" idx="2"/>
          </p:nvPr>
        </p:nvSpPr>
        <p:spPr>
          <a:xfrm>
            <a:off x="480000" y="6386364"/>
            <a:ext cx="273652" cy="264251"/>
          </a:xfrm>
          <a:prstGeom prst="rect">
            <a:avLst/>
          </a:prstGeom>
        </p:spPr>
        <p:txBody>
          <a:bodyPr/>
          <a:lstStyle>
            <a:lvl1pPr algn="l">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and object 2">
    <p:bg>
      <p:bgPr>
        <a:solidFill>
          <a:srgbClr val="00AEEF"/>
        </a:solidFill>
        <a:effectLst/>
      </p:bgPr>
    </p:bg>
    <p:spTree>
      <p:nvGrpSpPr>
        <p:cNvPr id="1" name=""/>
        <p:cNvGrpSpPr/>
        <p:nvPr/>
      </p:nvGrpSpPr>
      <p:grpSpPr>
        <a:xfrm>
          <a:off x="0" y="0"/>
          <a:ext cx="0" cy="0"/>
          <a:chOff x="0" y="0"/>
          <a:chExt cx="0" cy="0"/>
        </a:xfrm>
      </p:grpSpPr>
      <p:sp>
        <p:nvSpPr>
          <p:cNvPr id="40" name="Add headline here"/>
          <p:cNvSpPr txBox="1">
            <a:spLocks noGrp="1"/>
          </p:cNvSpPr>
          <p:nvPr>
            <p:ph type="title" hasCustomPrompt="1"/>
          </p:nvPr>
        </p:nvSpPr>
        <p:spPr>
          <a:xfrm>
            <a:off x="415669" y="1098303"/>
            <a:ext cx="11247591" cy="709161"/>
          </a:xfrm>
          <a:prstGeom prst="rect">
            <a:avLst/>
          </a:prstGeom>
          <a:noFill/>
        </p:spPr>
        <p:txBody>
          <a:bodyPr anchor="b"/>
          <a:lstStyle/>
          <a:p>
            <a:r>
              <a:t> Add headline here</a:t>
            </a:r>
          </a:p>
        </p:txBody>
      </p:sp>
      <p:sp>
        <p:nvSpPr>
          <p:cNvPr id="41" name="Straight Connector 16"/>
          <p:cNvSpPr/>
          <p:nvPr/>
        </p:nvSpPr>
        <p:spPr>
          <a:xfrm>
            <a:off x="67887" y="2100940"/>
            <a:ext cx="12056227" cy="3"/>
          </a:xfrm>
          <a:prstGeom prst="line">
            <a:avLst/>
          </a:prstGeom>
          <a:ln w="44450">
            <a:solidFill>
              <a:srgbClr val="FFFFFF"/>
            </a:solidFill>
            <a:prstDash val="lgDash"/>
            <a:miter/>
          </a:ln>
        </p:spPr>
        <p:txBody>
          <a:bodyPr lIns="45718" tIns="45718" rIns="45718" bIns="45718"/>
          <a:lstStyle/>
          <a:p>
            <a:endParaRPr/>
          </a:p>
        </p:txBody>
      </p:sp>
      <p:sp>
        <p:nvSpPr>
          <p:cNvPr id="42" name="Body Level One…"/>
          <p:cNvSpPr txBox="1">
            <a:spLocks noGrp="1"/>
          </p:cNvSpPr>
          <p:nvPr>
            <p:ph type="body" sz="half" idx="1" hasCustomPrompt="1"/>
          </p:nvPr>
        </p:nvSpPr>
        <p:spPr>
          <a:xfrm>
            <a:off x="415669" y="2820254"/>
            <a:ext cx="6923917" cy="2737718"/>
          </a:xfrm>
          <a:prstGeom prst="rect">
            <a:avLst/>
          </a:prstGeom>
        </p:spPr>
        <p:txBody>
          <a:bodyPr lIns="72000" tIns="72000" rIns="72000" bIns="72000"/>
          <a:lstStyle>
            <a:lvl1pPr marL="342900" indent="-342900">
              <a:buClr>
                <a:srgbClr val="FFFFFF"/>
              </a:buClr>
              <a:buFontTx/>
              <a:buChar char="▪"/>
              <a:defRPr sz="3200">
                <a:latin typeface="Univers Next Pro Heavy Condensed"/>
                <a:ea typeface="Univers Next Pro Heavy Condensed"/>
                <a:cs typeface="Univers Next Pro Heavy Condensed"/>
                <a:sym typeface="Univers Next Pro Heavy Condensed"/>
              </a:defRPr>
            </a:lvl1pPr>
            <a:lvl2pPr marL="849084" indent="-391884">
              <a:buClr>
                <a:srgbClr val="FFFFFF"/>
              </a:buClr>
              <a:buFontTx/>
              <a:buChar char="▪"/>
              <a:defRPr sz="3200">
                <a:latin typeface="Univers Next Pro Heavy Condensed"/>
                <a:ea typeface="Univers Next Pro Heavy Condensed"/>
                <a:cs typeface="Univers Next Pro Heavy Condensed"/>
                <a:sym typeface="Univers Next Pro Heavy Condensed"/>
              </a:defRPr>
            </a:lvl2pPr>
            <a:lvl3pPr marL="1295400" indent="-381000">
              <a:buClr>
                <a:srgbClr val="FFFFFF"/>
              </a:buClr>
              <a:buFontTx/>
              <a:buChar char="▪"/>
              <a:defRPr sz="3200">
                <a:latin typeface="Univers Next Pro Heavy Condensed"/>
                <a:ea typeface="Univers Next Pro Heavy Condensed"/>
                <a:cs typeface="Univers Next Pro Heavy Condensed"/>
                <a:sym typeface="Univers Next Pro Heavy Condensed"/>
              </a:defRPr>
            </a:lvl3pPr>
            <a:lvl4pPr marL="1828800" indent="-457200">
              <a:buClr>
                <a:srgbClr val="FFFFFF"/>
              </a:buClr>
              <a:buFontTx/>
              <a:buChar char="▪"/>
              <a:defRPr sz="3200">
                <a:latin typeface="Univers Next Pro Heavy Condensed"/>
                <a:ea typeface="Univers Next Pro Heavy Condensed"/>
                <a:cs typeface="Univers Next Pro Heavy Condensed"/>
                <a:sym typeface="Univers Next Pro Heavy Condensed"/>
              </a:defRPr>
            </a:lvl4pPr>
            <a:lvl5pPr marL="2286000" indent="-457200">
              <a:buClr>
                <a:srgbClr val="FFFFFF"/>
              </a:buClr>
              <a:buFontTx/>
              <a:buChar char="▪"/>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sp>
        <p:nvSpPr>
          <p:cNvPr id="43" name="Slide Number"/>
          <p:cNvSpPr txBox="1">
            <a:spLocks noGrp="1"/>
          </p:cNvSpPr>
          <p:nvPr>
            <p:ph type="sldNum" sz="quarter" idx="2"/>
          </p:nvPr>
        </p:nvSpPr>
        <p:spPr>
          <a:xfrm>
            <a:off x="480000" y="6386364"/>
            <a:ext cx="273652" cy="264251"/>
          </a:xfrm>
          <a:prstGeom prst="rect">
            <a:avLst/>
          </a:prstGeom>
        </p:spPr>
        <p:txBody>
          <a:bodyPr/>
          <a:lstStyle>
            <a:lvl1pPr algn="l">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and object 3">
    <p:bg>
      <p:bgPr>
        <a:solidFill>
          <a:srgbClr val="FFFFFF"/>
        </a:solidFill>
        <a:effectLst/>
      </p:bgPr>
    </p:bg>
    <p:spTree>
      <p:nvGrpSpPr>
        <p:cNvPr id="1" name=""/>
        <p:cNvGrpSpPr/>
        <p:nvPr/>
      </p:nvGrpSpPr>
      <p:grpSpPr>
        <a:xfrm>
          <a:off x="0" y="0"/>
          <a:ext cx="0" cy="0"/>
          <a:chOff x="0" y="0"/>
          <a:chExt cx="0" cy="0"/>
        </a:xfrm>
      </p:grpSpPr>
      <p:sp>
        <p:nvSpPr>
          <p:cNvPr id="50" name="Add headline here"/>
          <p:cNvSpPr txBox="1">
            <a:spLocks noGrp="1"/>
          </p:cNvSpPr>
          <p:nvPr>
            <p:ph type="title" hasCustomPrompt="1"/>
          </p:nvPr>
        </p:nvSpPr>
        <p:spPr>
          <a:xfrm>
            <a:off x="415669" y="1647243"/>
            <a:ext cx="11247591" cy="709164"/>
          </a:xfrm>
          <a:prstGeom prst="rect">
            <a:avLst/>
          </a:prstGeom>
          <a:noFill/>
        </p:spPr>
        <p:txBody>
          <a:bodyPr anchor="b"/>
          <a:lstStyle>
            <a:lvl1pPr>
              <a:defRPr>
                <a:solidFill>
                  <a:srgbClr val="000000"/>
                </a:solidFill>
              </a:defRPr>
            </a:lvl1pPr>
          </a:lstStyle>
          <a:p>
            <a:r>
              <a:t> Add headline here</a:t>
            </a:r>
          </a:p>
        </p:txBody>
      </p:sp>
      <p:sp>
        <p:nvSpPr>
          <p:cNvPr id="51" name="Body Level One…"/>
          <p:cNvSpPr txBox="1">
            <a:spLocks noGrp="1"/>
          </p:cNvSpPr>
          <p:nvPr>
            <p:ph type="body" sz="half" idx="1" hasCustomPrompt="1"/>
          </p:nvPr>
        </p:nvSpPr>
        <p:spPr>
          <a:xfrm>
            <a:off x="414000" y="2818800"/>
            <a:ext cx="6864624" cy="2736003"/>
          </a:xfrm>
          <a:prstGeom prst="rect">
            <a:avLst/>
          </a:prstGeom>
        </p:spPr>
        <p:txBody>
          <a:bodyPr lIns="72000" tIns="72000" rIns="72000" bIns="72000"/>
          <a:lstStyle>
            <a:lvl1pPr marL="342900" indent="-342900">
              <a:buClr>
                <a:srgbClr val="00AEEF"/>
              </a:buClr>
              <a:buFontTx/>
              <a:buChar char="▪"/>
              <a:defRPr sz="3200">
                <a:latin typeface="Univers Next Pro Heavy Condensed"/>
                <a:ea typeface="Univers Next Pro Heavy Condensed"/>
                <a:cs typeface="Univers Next Pro Heavy Condensed"/>
                <a:sym typeface="Univers Next Pro Heavy Condensed"/>
              </a:defRPr>
            </a:lvl1pPr>
            <a:lvl2pPr marL="849084" indent="-391884">
              <a:buClr>
                <a:srgbClr val="00AEEF"/>
              </a:buClr>
              <a:buFontTx/>
              <a:buChar char="▪"/>
              <a:defRPr sz="3200">
                <a:latin typeface="Univers Next Pro Heavy Condensed"/>
                <a:ea typeface="Univers Next Pro Heavy Condensed"/>
                <a:cs typeface="Univers Next Pro Heavy Condensed"/>
                <a:sym typeface="Univers Next Pro Heavy Condensed"/>
              </a:defRPr>
            </a:lvl2pPr>
            <a:lvl3pPr marL="1295400" indent="-381000">
              <a:buClr>
                <a:srgbClr val="00AEEF"/>
              </a:buClr>
              <a:buFontTx/>
              <a:buChar char="▪"/>
              <a:defRPr sz="3200">
                <a:latin typeface="Univers Next Pro Heavy Condensed"/>
                <a:ea typeface="Univers Next Pro Heavy Condensed"/>
                <a:cs typeface="Univers Next Pro Heavy Condensed"/>
                <a:sym typeface="Univers Next Pro Heavy Condensed"/>
              </a:defRPr>
            </a:lvl3pPr>
            <a:lvl4pPr marL="1828800" indent="-457200">
              <a:buClr>
                <a:srgbClr val="00AEEF"/>
              </a:buClr>
              <a:buFontTx/>
              <a:buChar char="▪"/>
              <a:defRPr sz="3200">
                <a:latin typeface="Univers Next Pro Heavy Condensed"/>
                <a:ea typeface="Univers Next Pro Heavy Condensed"/>
                <a:cs typeface="Univers Next Pro Heavy Condensed"/>
                <a:sym typeface="Univers Next Pro Heavy Condensed"/>
              </a:defRPr>
            </a:lvl4pPr>
            <a:lvl5pPr marL="2286000" indent="-457200">
              <a:buClr>
                <a:srgbClr val="00AEEF"/>
              </a:buClr>
              <a:buFontTx/>
              <a:buChar char="▪"/>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pic>
        <p:nvPicPr>
          <p:cNvPr id="52" name="Picture 8" descr="Picture 8"/>
          <p:cNvPicPr>
            <a:picLocks noChangeAspect="1"/>
          </p:cNvPicPr>
          <p:nvPr/>
        </p:nvPicPr>
        <p:blipFill>
          <a:blip r:embed="rId2"/>
          <a:stretch>
            <a:fillRect/>
          </a:stretch>
        </p:blipFill>
        <p:spPr>
          <a:xfrm>
            <a:off x="0" y="0"/>
            <a:ext cx="12192000" cy="1446509"/>
          </a:xfrm>
          <a:prstGeom prst="rect">
            <a:avLst/>
          </a:prstGeom>
          <a:ln w="12700">
            <a:miter lim="400000"/>
          </a:ln>
        </p:spPr>
      </p:pic>
      <p:pic>
        <p:nvPicPr>
          <p:cNvPr id="53" name="UUK_WIDE_FECright_blue_rgb copy.jpg" descr="UUK_WIDE_FECright_blue_rgb copy.jpg"/>
          <p:cNvPicPr>
            <a:picLocks noChangeAspect="1"/>
          </p:cNvPicPr>
          <p:nvPr/>
        </p:nvPicPr>
        <p:blipFill>
          <a:blip r:embed="rId3"/>
          <a:stretch>
            <a:fillRect/>
          </a:stretch>
        </p:blipFill>
        <p:spPr>
          <a:xfrm>
            <a:off x="7112000" y="5996149"/>
            <a:ext cx="5080000" cy="861856"/>
          </a:xfrm>
          <a:prstGeom prst="rect">
            <a:avLst/>
          </a:prstGeom>
          <a:ln w="12700">
            <a:miter lim="400000"/>
          </a:ln>
        </p:spPr>
      </p:pic>
      <p:sp>
        <p:nvSpPr>
          <p:cNvPr id="54" name="Slide Number"/>
          <p:cNvSpPr txBox="1">
            <a:spLocks noGrp="1"/>
          </p:cNvSpPr>
          <p:nvPr>
            <p:ph type="sldNum" sz="quarter" idx="2"/>
          </p:nvPr>
        </p:nvSpPr>
        <p:spPr>
          <a:xfrm>
            <a:off x="480000" y="6386364"/>
            <a:ext cx="273652" cy="264251"/>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no logo">
    <p:bg>
      <p:bgPr>
        <a:solidFill>
          <a:srgbClr val="FFFFFF"/>
        </a:solidFill>
        <a:effectLst/>
      </p:bgPr>
    </p:bg>
    <p:spTree>
      <p:nvGrpSpPr>
        <p:cNvPr id="1" name=""/>
        <p:cNvGrpSpPr/>
        <p:nvPr/>
      </p:nvGrpSpPr>
      <p:grpSpPr>
        <a:xfrm>
          <a:off x="0" y="0"/>
          <a:ext cx="0" cy="0"/>
          <a:chOff x="0" y="0"/>
          <a:chExt cx="0" cy="0"/>
        </a:xfrm>
      </p:grpSpPr>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Any questions">
    <p:spTree>
      <p:nvGrpSpPr>
        <p:cNvPr id="1" name=""/>
        <p:cNvGrpSpPr/>
        <p:nvPr/>
      </p:nvGrpSpPr>
      <p:grpSpPr>
        <a:xfrm>
          <a:off x="0" y="0"/>
          <a:ext cx="0" cy="0"/>
          <a:chOff x="0" y="0"/>
          <a:chExt cx="0" cy="0"/>
        </a:xfrm>
      </p:grpSpPr>
      <p:pic>
        <p:nvPicPr>
          <p:cNvPr id="68" name="RS121356_27812_20190313_UK_london_Barnett_0280-scr.JPG" descr="RS121356_27812_20190313_UK_london_Barnett_0280-scr.JPG"/>
          <p:cNvPicPr>
            <a:picLocks noChangeAspect="1"/>
          </p:cNvPicPr>
          <p:nvPr/>
        </p:nvPicPr>
        <p:blipFill>
          <a:blip r:embed="rId2"/>
          <a:stretch>
            <a:fillRect/>
          </a:stretch>
        </p:blipFill>
        <p:spPr>
          <a:xfrm>
            <a:off x="0" y="-736600"/>
            <a:ext cx="12192001" cy="8128000"/>
          </a:xfrm>
          <a:prstGeom prst="rect">
            <a:avLst/>
          </a:prstGeom>
          <a:ln w="12700">
            <a:miter lim="400000"/>
          </a:ln>
        </p:spPr>
      </p:pic>
      <p:pic>
        <p:nvPicPr>
          <p:cNvPr id="69" name="UUK_SQUARE_FECabove_blue_rgb.jpg" descr="UUK_SQUARE_FECabove_blue_rgb.jpg"/>
          <p:cNvPicPr>
            <a:picLocks noChangeAspect="1"/>
          </p:cNvPicPr>
          <p:nvPr/>
        </p:nvPicPr>
        <p:blipFill>
          <a:blip r:embed="rId3"/>
          <a:stretch>
            <a:fillRect/>
          </a:stretch>
        </p:blipFill>
        <p:spPr>
          <a:xfrm>
            <a:off x="612533" y="0"/>
            <a:ext cx="2329989" cy="2039043"/>
          </a:xfrm>
          <a:prstGeom prst="rect">
            <a:avLst/>
          </a:prstGeom>
          <a:ln w="12700">
            <a:miter lim="400000"/>
          </a:ln>
        </p:spPr>
      </p:pic>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7000"/>
          </a:srgbClr>
        </a:solidFill>
        <a:effectLst/>
      </p:bgPr>
    </p:bg>
    <p:spTree>
      <p:nvGrpSpPr>
        <p:cNvPr id="1" name=""/>
        <p:cNvGrpSpPr/>
        <p:nvPr/>
      </p:nvGrpSpPr>
      <p:grpSpPr>
        <a:xfrm>
          <a:off x="0" y="0"/>
          <a:ext cx="0" cy="0"/>
          <a:chOff x="0" y="0"/>
          <a:chExt cx="0" cy="0"/>
        </a:xfrm>
      </p:grpSpPr>
      <p:pic>
        <p:nvPicPr>
          <p:cNvPr id="2" name="RS121356_27812_20190313_UK_london_Barnett_0280-scr.JPG" descr="RS121356_27812_20190313_UK_london_Barnett_0280-scr.JPG"/>
          <p:cNvPicPr>
            <a:picLocks noChangeAspect="1"/>
          </p:cNvPicPr>
          <p:nvPr/>
        </p:nvPicPr>
        <p:blipFill>
          <a:blip r:embed="rId9"/>
          <a:stretch>
            <a:fillRect/>
          </a:stretch>
        </p:blipFill>
        <p:spPr>
          <a:xfrm>
            <a:off x="0" y="-736600"/>
            <a:ext cx="12192001" cy="8128000"/>
          </a:xfrm>
          <a:prstGeom prst="rect">
            <a:avLst/>
          </a:prstGeom>
          <a:ln w="12700">
            <a:miter lim="400000"/>
          </a:ln>
        </p:spPr>
      </p:pic>
      <p:pic>
        <p:nvPicPr>
          <p:cNvPr id="3" name="UUK_SQUARE_FECabove_blue_rgb.jpg" descr="UUK_SQUARE_FECabove_blue_rgb.jpg"/>
          <p:cNvPicPr>
            <a:picLocks noChangeAspect="1"/>
          </p:cNvPicPr>
          <p:nvPr/>
        </p:nvPicPr>
        <p:blipFill>
          <a:blip r:embed="rId10"/>
          <a:stretch>
            <a:fillRect/>
          </a:stretch>
        </p:blipFill>
        <p:spPr>
          <a:xfrm>
            <a:off x="612533" y="0"/>
            <a:ext cx="2329989" cy="2039043"/>
          </a:xfrm>
          <a:prstGeom prst="rect">
            <a:avLst/>
          </a:prstGeom>
          <a:ln w="12700">
            <a:miter lim="400000"/>
          </a:ln>
        </p:spPr>
      </p:pic>
      <p:sp>
        <p:nvSpPr>
          <p:cNvPr id="4" name="Title Text"/>
          <p:cNvSpPr txBox="1">
            <a:spLocks noGrp="1"/>
          </p:cNvSpPr>
          <p:nvPr>
            <p:ph type="title"/>
          </p:nvPr>
        </p:nvSpPr>
        <p:spPr>
          <a:xfrm>
            <a:off x="1826683" y="1371600"/>
            <a:ext cx="9753601" cy="465138"/>
          </a:xfrm>
          <a:prstGeom prst="rect">
            <a:avLst/>
          </a:prstGeom>
          <a:solidFill>
            <a:srgbClr val="00AEE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8463948" y="6224225"/>
            <a:ext cx="273652" cy="26425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n-lt"/>
          <a:ea typeface="+mn-ea"/>
          <a:cs typeface="+mn-cs"/>
          <a:sym typeface="Arial"/>
        </a:defRPr>
      </a:lvl9pPr>
    </p:titleStyle>
    <p:bodyStyle>
      <a:lvl1pPr marL="228600" marR="0" indent="-228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1pPr>
      <a:lvl2pPr marL="723900" marR="0" indent="-2667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2pPr>
      <a:lvl3pPr marL="1234438" marR="0" indent="-320038"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3pPr>
      <a:lvl4pPr marL="1727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4pPr>
      <a:lvl5pPr marL="21844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6pPr>
      <a:lvl7pPr marL="30988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7pPr>
      <a:lvl8pPr marL="35560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8pPr>
      <a:lvl9pPr marL="4013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Unicef/Sutton-Hibbert"/>
          <p:cNvSpPr txBox="1"/>
          <p:nvPr/>
        </p:nvSpPr>
        <p:spPr>
          <a:xfrm>
            <a:off x="7203440" y="6509373"/>
            <a:ext cx="4866786" cy="2146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r">
              <a:defRPr sz="900">
                <a:solidFill>
                  <a:srgbClr val="FFFFFF"/>
                </a:solidFill>
              </a:defRPr>
            </a:lvl1pPr>
          </a:lstStyle>
          <a:p>
            <a:r>
              <a:t>Two friends in London, taking part in Unicef's Child Friendly Cities programme. © Unicef/Dawe</a:t>
            </a:r>
          </a:p>
        </p:txBody>
      </p:sp>
      <p:sp>
        <p:nvSpPr>
          <p:cNvPr id="80" name="Rectangle"/>
          <p:cNvSpPr/>
          <p:nvPr/>
        </p:nvSpPr>
        <p:spPr>
          <a:xfrm>
            <a:off x="-5535" y="5337400"/>
            <a:ext cx="7143951" cy="783487"/>
          </a:xfrm>
          <a:prstGeom prst="rect">
            <a:avLst/>
          </a:prstGeom>
          <a:solidFill>
            <a:srgbClr val="000000"/>
          </a:solidFill>
          <a:ln w="12700">
            <a:miter lim="400000"/>
          </a:ln>
        </p:spPr>
        <p:txBody>
          <a:bodyPr lIns="45718" tIns="45718" rIns="45718" bIns="45718" anchor="ctr"/>
          <a:lstStyle/>
          <a:p>
            <a:endParaRPr/>
          </a:p>
        </p:txBody>
      </p:sp>
      <p:sp>
        <p:nvSpPr>
          <p:cNvPr id="81" name="Group"/>
          <p:cNvSpPr/>
          <p:nvPr/>
        </p:nvSpPr>
        <p:spPr>
          <a:xfrm>
            <a:off x="-20471" y="4555061"/>
            <a:ext cx="3541625" cy="783491"/>
          </a:xfrm>
          <a:prstGeom prst="rect">
            <a:avLst/>
          </a:prstGeom>
          <a:solidFill>
            <a:srgbClr val="00AEEF"/>
          </a:solidFill>
          <a:ln w="12700">
            <a:miter lim="400000"/>
          </a:ln>
        </p:spPr>
        <p:txBody>
          <a:bodyPr lIns="45718" tIns="45718" rIns="45718" bIns="45718" anchor="ctr"/>
          <a:lstStyle/>
          <a:p>
            <a:endParaRPr/>
          </a:p>
        </p:txBody>
      </p:sp>
      <p:sp>
        <p:nvSpPr>
          <p:cNvPr id="82" name="Part 1A: Climate Change Quiz"/>
          <p:cNvSpPr txBox="1"/>
          <p:nvPr/>
        </p:nvSpPr>
        <p:spPr>
          <a:xfrm>
            <a:off x="121465" y="5337402"/>
            <a:ext cx="7143951" cy="783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14300" tIns="114300" rIns="114300" bIns="114300">
            <a:spAutoFit/>
          </a:bodyPr>
          <a:lstStyle>
            <a:lvl1pPr indent="88900">
              <a:lnSpc>
                <a:spcPct val="90000"/>
              </a:lnSpc>
              <a:defRPr sz="4000" b="1" cap="all" spc="250">
                <a:solidFill>
                  <a:srgbClr val="FFFFFF"/>
                </a:solidFill>
              </a:defRPr>
            </a:lvl1pPr>
          </a:lstStyle>
          <a:p>
            <a:r>
              <a:t>Climate Change Quiz</a:t>
            </a:r>
          </a:p>
        </p:txBody>
      </p:sp>
      <p:sp>
        <p:nvSpPr>
          <p:cNvPr id="83" name="ACTIVITY 1"/>
          <p:cNvSpPr/>
          <p:nvPr/>
        </p:nvSpPr>
        <p:spPr>
          <a:xfrm>
            <a:off x="125609" y="4555061"/>
            <a:ext cx="4321774" cy="78483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14300" tIns="114300" rIns="114300" bIns="114300">
            <a:spAutoFit/>
          </a:bodyPr>
          <a:lstStyle>
            <a:lvl1pPr indent="88900">
              <a:lnSpc>
                <a:spcPct val="90000"/>
              </a:lnSpc>
              <a:defRPr sz="4000" b="1" cap="all" spc="250">
                <a:solidFill>
                  <a:srgbClr val="FFFFFF"/>
                </a:solidFill>
              </a:defRPr>
            </a:lvl1pPr>
          </a:lstStyle>
          <a:p>
            <a:pPr>
              <a:spcBef>
                <a:spcPts val="1200"/>
              </a:spcBef>
            </a:pPr>
            <a:r>
              <a:rPr dirty="0"/>
              <a:t>ACTIVITY 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4"/>
          <p:cNvSpPr txBox="1">
            <a:spLocks noGrp="1"/>
          </p:cNvSpPr>
          <p:nvPr>
            <p:ph type="title"/>
          </p:nvPr>
        </p:nvSpPr>
        <p:spPr>
          <a:xfrm>
            <a:off x="415669" y="1662096"/>
            <a:ext cx="11247591" cy="1087310"/>
          </a:xfrm>
          <a:prstGeom prst="rect">
            <a:avLst/>
          </a:prstGeom>
        </p:spPr>
        <p:txBody>
          <a:bodyPr/>
          <a:lstStyle>
            <a:lvl1pPr>
              <a:lnSpc>
                <a:spcPct val="100000"/>
              </a:lnSpc>
              <a:spcBef>
                <a:spcPts val="1000"/>
              </a:spcBef>
              <a:defRPr sz="2900" cap="none" spc="0"/>
            </a:lvl1pPr>
          </a:lstStyle>
          <a:p>
            <a:r>
              <a:t>9. Which one of the activities below is an action you can take to reduce your carbon footprint?</a:t>
            </a:r>
          </a:p>
        </p:txBody>
      </p:sp>
      <p:sp>
        <p:nvSpPr>
          <p:cNvPr id="158" name="Straight Connector 13"/>
          <p:cNvSpPr/>
          <p:nvPr/>
        </p:nvSpPr>
        <p:spPr>
          <a:xfrm>
            <a:off x="135776" y="3045056"/>
            <a:ext cx="12056227" cy="3"/>
          </a:xfrm>
          <a:prstGeom prst="line">
            <a:avLst/>
          </a:prstGeom>
          <a:ln w="44450">
            <a:solidFill>
              <a:srgbClr val="FFFFFF"/>
            </a:solidFill>
            <a:prstDash val="lgDash"/>
            <a:miter/>
          </a:ln>
        </p:spPr>
        <p:txBody>
          <a:bodyPr lIns="45718" tIns="45718" rIns="45718" bIns="45718"/>
          <a:lstStyle/>
          <a:p>
            <a:endParaRPr/>
          </a:p>
        </p:txBody>
      </p:sp>
      <p:sp>
        <p:nvSpPr>
          <p:cNvPr id="159" name="Subtitle 5"/>
          <p:cNvSpPr txBox="1"/>
          <p:nvPr/>
        </p:nvSpPr>
        <p:spPr>
          <a:xfrm>
            <a:off x="415669" y="3395288"/>
            <a:ext cx="6923917"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866809" indent="-645066" defTabSz="886966">
              <a:lnSpc>
                <a:spcPct val="90000"/>
              </a:lnSpc>
              <a:spcBef>
                <a:spcPts val="900"/>
              </a:spcBef>
              <a:buSzPct val="100000"/>
              <a:buAutoNum type="alphaLcPeriod"/>
              <a:defRPr sz="3100">
                <a:solidFill>
                  <a:srgbClr val="FFFFFF"/>
                </a:solidFill>
              </a:defRPr>
            </a:pPr>
            <a:r>
              <a:t>Eat less meat</a:t>
            </a:r>
          </a:p>
          <a:p>
            <a:pPr marL="866809" indent="-645066" defTabSz="886966">
              <a:lnSpc>
                <a:spcPct val="90000"/>
              </a:lnSpc>
              <a:spcBef>
                <a:spcPts val="900"/>
              </a:spcBef>
              <a:buSzPct val="100000"/>
              <a:buAutoNum type="alphaLcPeriod"/>
              <a:defRPr sz="3100">
                <a:solidFill>
                  <a:srgbClr val="FFFFFF"/>
                </a:solidFill>
              </a:defRPr>
            </a:pPr>
            <a:r>
              <a:t>Plant a tree</a:t>
            </a:r>
          </a:p>
          <a:p>
            <a:pPr marL="866809" indent="-645066" defTabSz="886966">
              <a:lnSpc>
                <a:spcPct val="90000"/>
              </a:lnSpc>
              <a:spcBef>
                <a:spcPts val="900"/>
              </a:spcBef>
              <a:buSzPct val="100000"/>
              <a:buAutoNum type="alphaLcPeriod"/>
              <a:defRPr sz="3100">
                <a:solidFill>
                  <a:srgbClr val="FFFFFF"/>
                </a:solidFill>
              </a:defRPr>
            </a:pPr>
            <a:r>
              <a:t>Wear second-hand fashion</a:t>
            </a:r>
          </a:p>
          <a:p>
            <a:pPr marL="866809" indent="-645066" defTabSz="886966">
              <a:lnSpc>
                <a:spcPct val="90000"/>
              </a:lnSpc>
              <a:spcBef>
                <a:spcPts val="900"/>
              </a:spcBef>
              <a:buSzPct val="100000"/>
              <a:buAutoNum type="alphaLcPeriod"/>
              <a:defRPr sz="3100">
                <a:solidFill>
                  <a:srgbClr val="FFFFFF"/>
                </a:solidFill>
              </a:defRPr>
            </a:pPr>
            <a:r>
              <a:t>All of the above</a:t>
            </a:r>
            <a:endParaRPr>
              <a:latin typeface="Calibri"/>
              <a:ea typeface="Calibri"/>
              <a:cs typeface="Calibri"/>
              <a:sym typeface="Calibri"/>
            </a:endParaRPr>
          </a:p>
          <a:p>
            <a:pPr indent="317213" defTabSz="443483">
              <a:lnSpc>
                <a:spcPct val="90000"/>
              </a:lnSpc>
              <a:defRPr sz="3100">
                <a:uFill>
                  <a:solidFill>
                    <a:srgbClr val="000000"/>
                  </a:solidFill>
                </a:uFill>
                <a:latin typeface="Calibri"/>
                <a:ea typeface="Calibri"/>
                <a:cs typeface="Calibri"/>
                <a:sym typeface="Calibri"/>
              </a:defRPr>
            </a:pPr>
            <a:r>
              <a:t> </a:t>
            </a:r>
          </a:p>
        </p:txBody>
      </p:sp>
      <p:grpSp>
        <p:nvGrpSpPr>
          <p:cNvPr id="162" name="Group"/>
          <p:cNvGrpSpPr/>
          <p:nvPr/>
        </p:nvGrpSpPr>
        <p:grpSpPr>
          <a:xfrm>
            <a:off x="516136" y="4988282"/>
            <a:ext cx="4360583" cy="632969"/>
            <a:chOff x="0" y="-1"/>
            <a:chExt cx="4360582" cy="632968"/>
          </a:xfrm>
        </p:grpSpPr>
        <p:sp>
          <p:nvSpPr>
            <p:cNvPr id="160" name="Dingbat Tick"/>
            <p:cNvSpPr/>
            <p:nvPr/>
          </p:nvSpPr>
          <p:spPr>
            <a:xfrm>
              <a:off x="3739035" y="21119"/>
              <a:ext cx="621547" cy="590674"/>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61" name="Circle"/>
            <p:cNvSpPr/>
            <p:nvPr/>
          </p:nvSpPr>
          <p:spPr>
            <a:xfrm>
              <a:off x="-1" y="-2"/>
              <a:ext cx="632965" cy="632969"/>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62"/>
                                        </p:tgtEl>
                                        <p:attrNameLst>
                                          <p:attrName>style.visibility</p:attrName>
                                        </p:attrNameLst>
                                      </p:cBhvr>
                                      <p:to>
                                        <p:strVal val="visible"/>
                                      </p:to>
                                    </p:set>
                                    <p:anim calcmode="lin" valueType="num">
                                      <p:cBhvr>
                                        <p:cTn id="7" dur="1000" fill="hold"/>
                                        <p:tgtEl>
                                          <p:spTgt spid="162"/>
                                        </p:tgtEl>
                                        <p:attrNameLst>
                                          <p:attrName>ppt_w</p:attrName>
                                        </p:attrNameLst>
                                      </p:cBhvr>
                                      <p:tavLst>
                                        <p:tav tm="0">
                                          <p:val>
                                            <p:fltVal val="0"/>
                                          </p:val>
                                        </p:tav>
                                        <p:tav tm="100000">
                                          <p:val>
                                            <p:strVal val="#ppt_w"/>
                                          </p:val>
                                        </p:tav>
                                      </p:tavLst>
                                    </p:anim>
                                    <p:anim calcmode="lin" valueType="num">
                                      <p:cBhvr>
                                        <p:cTn id="8" dur="1000" fill="hold"/>
                                        <p:tgtEl>
                                          <p:spTgt spid="1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4"/>
          <p:cNvSpPr txBox="1">
            <a:spLocks noGrp="1"/>
          </p:cNvSpPr>
          <p:nvPr>
            <p:ph type="title"/>
          </p:nvPr>
        </p:nvSpPr>
        <p:spPr>
          <a:xfrm>
            <a:off x="415669" y="1668022"/>
            <a:ext cx="11247591" cy="1038878"/>
          </a:xfrm>
          <a:prstGeom prst="rect">
            <a:avLst/>
          </a:prstGeom>
        </p:spPr>
        <p:txBody>
          <a:bodyPr/>
          <a:lstStyle>
            <a:lvl1pPr>
              <a:lnSpc>
                <a:spcPct val="100000"/>
              </a:lnSpc>
              <a:spcBef>
                <a:spcPts val="1000"/>
              </a:spcBef>
              <a:defRPr sz="2900" cap="none" spc="0">
                <a:solidFill>
                  <a:srgbClr val="00AEEF"/>
                </a:solidFill>
              </a:defRPr>
            </a:lvl1pPr>
          </a:lstStyle>
          <a:p>
            <a:r>
              <a:t>10. Which is the most important day young people can take action on climate change? </a:t>
            </a:r>
          </a:p>
        </p:txBody>
      </p:sp>
      <p:sp>
        <p:nvSpPr>
          <p:cNvPr id="167" name="Earth Day…"/>
          <p:cNvSpPr txBox="1"/>
          <p:nvPr/>
        </p:nvSpPr>
        <p:spPr>
          <a:xfrm>
            <a:off x="415669" y="3268288"/>
            <a:ext cx="6923917"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866809" indent="-645066" defTabSz="886966">
              <a:lnSpc>
                <a:spcPct val="90000"/>
              </a:lnSpc>
              <a:spcBef>
                <a:spcPts val="900"/>
              </a:spcBef>
              <a:buSzPct val="100000"/>
              <a:buAutoNum type="alphaLcPeriod"/>
              <a:defRPr sz="3100">
                <a:solidFill>
                  <a:srgbClr val="00AEEF"/>
                </a:solidFill>
              </a:defRPr>
            </a:pPr>
            <a:r>
              <a:t>Earth Day </a:t>
            </a:r>
          </a:p>
          <a:p>
            <a:pPr marL="866809" indent="-645066" defTabSz="886966">
              <a:lnSpc>
                <a:spcPct val="90000"/>
              </a:lnSpc>
              <a:spcBef>
                <a:spcPts val="900"/>
              </a:spcBef>
              <a:buSzPct val="100000"/>
              <a:buAutoNum type="alphaLcPeriod"/>
              <a:defRPr sz="3100">
                <a:solidFill>
                  <a:srgbClr val="00AEEF"/>
                </a:solidFill>
              </a:defRPr>
            </a:pPr>
            <a:r>
              <a:t>World Environment Day</a:t>
            </a:r>
          </a:p>
          <a:p>
            <a:pPr marL="866809" indent="-645066" defTabSz="886966">
              <a:lnSpc>
                <a:spcPct val="90000"/>
              </a:lnSpc>
              <a:spcBef>
                <a:spcPts val="900"/>
              </a:spcBef>
              <a:buSzPct val="100000"/>
              <a:buAutoNum type="alphaLcPeriod"/>
              <a:defRPr sz="3100">
                <a:solidFill>
                  <a:srgbClr val="00AEEF"/>
                </a:solidFill>
              </a:defRPr>
            </a:pPr>
            <a:r>
              <a:t>Every day</a:t>
            </a:r>
          </a:p>
          <a:p>
            <a:pPr marL="866809" indent="-645066" defTabSz="886966">
              <a:lnSpc>
                <a:spcPct val="90000"/>
              </a:lnSpc>
              <a:spcBef>
                <a:spcPts val="900"/>
              </a:spcBef>
              <a:buSzPct val="100000"/>
              <a:buAutoNum type="alphaLcPeriod"/>
              <a:defRPr sz="3100">
                <a:solidFill>
                  <a:srgbClr val="00AEEF"/>
                </a:solidFill>
              </a:defRPr>
            </a:pPr>
            <a:r>
              <a:t>World Cleanup Day</a:t>
            </a:r>
            <a:endParaRPr>
              <a:latin typeface="Calibri"/>
              <a:ea typeface="Calibri"/>
              <a:cs typeface="Calibri"/>
              <a:sym typeface="Calibri"/>
            </a:endParaRPr>
          </a:p>
          <a:p>
            <a:pPr indent="317213" defTabSz="443483">
              <a:lnSpc>
                <a:spcPct val="90000"/>
              </a:lnSpc>
              <a:defRPr sz="3100">
                <a:solidFill>
                  <a:srgbClr val="00AEEF"/>
                </a:solidFill>
                <a:uFill>
                  <a:solidFill>
                    <a:srgbClr val="000000"/>
                  </a:solidFill>
                </a:uFill>
                <a:latin typeface="Calibri"/>
                <a:ea typeface="Calibri"/>
                <a:cs typeface="Calibri"/>
                <a:sym typeface="Calibri"/>
              </a:defRPr>
            </a:pPr>
            <a:r>
              <a:t> </a:t>
            </a:r>
          </a:p>
        </p:txBody>
      </p:sp>
      <p:sp>
        <p:nvSpPr>
          <p:cNvPr id="168" name="Straight Connector 15"/>
          <p:cNvSpPr/>
          <p:nvPr/>
        </p:nvSpPr>
        <p:spPr>
          <a:xfrm>
            <a:off x="135776" y="2950639"/>
            <a:ext cx="12056227" cy="3"/>
          </a:xfrm>
          <a:prstGeom prst="line">
            <a:avLst/>
          </a:prstGeom>
          <a:ln w="44450">
            <a:solidFill>
              <a:srgbClr val="00AEEF"/>
            </a:solidFill>
            <a:prstDash val="lgDash"/>
            <a:miter/>
          </a:ln>
        </p:spPr>
        <p:txBody>
          <a:bodyPr lIns="45718" tIns="45718" rIns="45718" bIns="45718"/>
          <a:lstStyle/>
          <a:p>
            <a:endParaRPr/>
          </a:p>
        </p:txBody>
      </p:sp>
      <p:grpSp>
        <p:nvGrpSpPr>
          <p:cNvPr id="171" name="Group"/>
          <p:cNvGrpSpPr/>
          <p:nvPr/>
        </p:nvGrpSpPr>
        <p:grpSpPr>
          <a:xfrm>
            <a:off x="541535" y="4303685"/>
            <a:ext cx="3319184" cy="657165"/>
            <a:chOff x="0" y="-3"/>
            <a:chExt cx="3319183" cy="657164"/>
          </a:xfrm>
        </p:grpSpPr>
        <p:sp>
          <p:nvSpPr>
            <p:cNvPr id="169" name="Dingbat Tick"/>
            <p:cNvSpPr/>
            <p:nvPr/>
          </p:nvSpPr>
          <p:spPr>
            <a:xfrm>
              <a:off x="2697637" y="-4"/>
              <a:ext cx="621547" cy="590677"/>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70" name="Circle"/>
            <p:cNvSpPr/>
            <p:nvPr/>
          </p:nvSpPr>
          <p:spPr>
            <a:xfrm>
              <a:off x="0" y="24193"/>
              <a:ext cx="632965" cy="632969"/>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71"/>
                                        </p:tgtEl>
                                        <p:attrNameLst>
                                          <p:attrName>style.visibility</p:attrName>
                                        </p:attrNameLst>
                                      </p:cBhvr>
                                      <p:to>
                                        <p:strVal val="visible"/>
                                      </p:to>
                                    </p:set>
                                    <p:anim calcmode="lin" valueType="num">
                                      <p:cBhvr>
                                        <p:cTn id="7" dur="1000" fill="hold"/>
                                        <p:tgtEl>
                                          <p:spTgt spid="171"/>
                                        </p:tgtEl>
                                        <p:attrNameLst>
                                          <p:attrName>ppt_w</p:attrName>
                                        </p:attrNameLst>
                                      </p:cBhvr>
                                      <p:tavLst>
                                        <p:tav tm="0">
                                          <p:val>
                                            <p:fltVal val="0"/>
                                          </p:val>
                                        </p:tav>
                                        <p:tav tm="100000">
                                          <p:val>
                                            <p:strVal val="#ppt_w"/>
                                          </p:val>
                                        </p:tav>
                                      </p:tavLst>
                                    </p:anim>
                                    <p:anim calcmode="lin" valueType="num">
                                      <p:cBhvr>
                                        <p:cTn id="8" dur="1000" fill="hold"/>
                                        <p:tgtEl>
                                          <p:spTgt spid="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Unicef/Sutton-Hibbert"/>
          <p:cNvSpPr txBox="1"/>
          <p:nvPr/>
        </p:nvSpPr>
        <p:spPr>
          <a:xfrm>
            <a:off x="7203440" y="6509373"/>
            <a:ext cx="4866786" cy="2146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r">
              <a:defRPr sz="900">
                <a:solidFill>
                  <a:srgbClr val="FFFFFF"/>
                </a:solidFill>
              </a:defRPr>
            </a:lvl1pPr>
          </a:lstStyle>
          <a:p>
            <a:r>
              <a:t>Two friends in London, taking part in Unicef's Child Friendly Cities programme. © Unicef/Dawe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4"/>
          <p:cNvSpPr txBox="1">
            <a:spLocks noGrp="1"/>
          </p:cNvSpPr>
          <p:nvPr>
            <p:ph type="title"/>
          </p:nvPr>
        </p:nvSpPr>
        <p:spPr>
          <a:xfrm>
            <a:off x="415669" y="1662096"/>
            <a:ext cx="11247591" cy="709165"/>
          </a:xfrm>
          <a:prstGeom prst="rect">
            <a:avLst/>
          </a:prstGeom>
        </p:spPr>
        <p:txBody>
          <a:bodyPr/>
          <a:lstStyle>
            <a:lvl1pPr>
              <a:lnSpc>
                <a:spcPct val="100000"/>
              </a:lnSpc>
              <a:spcBef>
                <a:spcPts val="1000"/>
              </a:spcBef>
              <a:defRPr sz="3300" cap="none" spc="0"/>
            </a:lvl1pPr>
          </a:lstStyle>
          <a:p>
            <a:r>
              <a:t>1. All of the gases on the planet make up the earth’s…</a:t>
            </a:r>
          </a:p>
        </p:txBody>
      </p:sp>
      <p:sp>
        <p:nvSpPr>
          <p:cNvPr id="86" name="Straight Connector 13"/>
          <p:cNvSpPr/>
          <p:nvPr/>
        </p:nvSpPr>
        <p:spPr>
          <a:xfrm>
            <a:off x="135776" y="2619039"/>
            <a:ext cx="12056227" cy="3"/>
          </a:xfrm>
          <a:prstGeom prst="line">
            <a:avLst/>
          </a:prstGeom>
          <a:ln w="44450">
            <a:solidFill>
              <a:srgbClr val="FFFFFF"/>
            </a:solidFill>
            <a:prstDash val="lgDash"/>
            <a:miter/>
          </a:ln>
        </p:spPr>
        <p:txBody>
          <a:bodyPr lIns="45718" tIns="45718" rIns="45718" bIns="45718"/>
          <a:lstStyle/>
          <a:p>
            <a:endParaRPr/>
          </a:p>
        </p:txBody>
      </p:sp>
      <p:sp>
        <p:nvSpPr>
          <p:cNvPr id="87" name="Subtitle 5"/>
          <p:cNvSpPr txBox="1">
            <a:spLocks noGrp="1"/>
          </p:cNvSpPr>
          <p:nvPr>
            <p:ph type="body" sz="half" idx="1"/>
          </p:nvPr>
        </p:nvSpPr>
        <p:spPr>
          <a:xfrm>
            <a:off x="415669" y="3268288"/>
            <a:ext cx="6923917" cy="2737720"/>
          </a:xfrm>
          <a:prstGeom prst="rect">
            <a:avLst/>
          </a:prstGeom>
        </p:spPr>
        <p:txBody>
          <a:bodyPr/>
          <a:lstStyle/>
          <a:p>
            <a:pPr marL="866809" indent="-645066" defTabSz="886966">
              <a:lnSpc>
                <a:spcPct val="90000"/>
              </a:lnSpc>
              <a:spcBef>
                <a:spcPts val="900"/>
              </a:spcBef>
              <a:buClrTx/>
              <a:buAutoNum type="alphaLcPeriod"/>
              <a:defRPr sz="3100">
                <a:solidFill>
                  <a:srgbClr val="FFFFFF"/>
                </a:solidFill>
                <a:latin typeface="+mn-lt"/>
                <a:ea typeface="+mn-ea"/>
                <a:cs typeface="+mn-cs"/>
                <a:sym typeface="Arial"/>
              </a:defRPr>
            </a:pPr>
            <a:r>
              <a:t>Biosphere</a:t>
            </a:r>
          </a:p>
          <a:p>
            <a:pPr marL="866809" indent="-645066" defTabSz="886966">
              <a:lnSpc>
                <a:spcPct val="90000"/>
              </a:lnSpc>
              <a:spcBef>
                <a:spcPts val="900"/>
              </a:spcBef>
              <a:buClrTx/>
              <a:buAutoNum type="alphaLcPeriod"/>
              <a:defRPr sz="3100">
                <a:solidFill>
                  <a:srgbClr val="FFFFFF"/>
                </a:solidFill>
                <a:latin typeface="+mn-lt"/>
                <a:ea typeface="+mn-ea"/>
                <a:cs typeface="+mn-cs"/>
                <a:sym typeface="Arial"/>
              </a:defRPr>
            </a:pPr>
            <a:r>
              <a:t>Atmosphere</a:t>
            </a:r>
          </a:p>
          <a:p>
            <a:pPr marL="866809" indent="-645066" defTabSz="886966">
              <a:lnSpc>
                <a:spcPct val="90000"/>
              </a:lnSpc>
              <a:spcBef>
                <a:spcPts val="900"/>
              </a:spcBef>
              <a:buClrTx/>
              <a:buAutoNum type="alphaLcPeriod"/>
              <a:defRPr sz="3100">
                <a:solidFill>
                  <a:srgbClr val="FFFFFF"/>
                </a:solidFill>
                <a:latin typeface="+mn-lt"/>
                <a:ea typeface="+mn-ea"/>
                <a:cs typeface="+mn-cs"/>
                <a:sym typeface="Arial"/>
              </a:defRPr>
            </a:pPr>
            <a:r>
              <a:t>Barometer</a:t>
            </a:r>
          </a:p>
          <a:p>
            <a:pPr marL="866809" indent="-645066" defTabSz="886966">
              <a:lnSpc>
                <a:spcPct val="90000"/>
              </a:lnSpc>
              <a:spcBef>
                <a:spcPts val="900"/>
              </a:spcBef>
              <a:buClrTx/>
              <a:buAutoNum type="alphaLcPeriod"/>
              <a:defRPr sz="3100">
                <a:solidFill>
                  <a:srgbClr val="FFFFFF"/>
                </a:solidFill>
                <a:latin typeface="+mn-lt"/>
                <a:ea typeface="+mn-ea"/>
                <a:cs typeface="+mn-cs"/>
                <a:sym typeface="Arial"/>
              </a:defRPr>
            </a:pPr>
            <a:r>
              <a:t>Climate</a:t>
            </a:r>
            <a:endParaRPr>
              <a:latin typeface="Calibri"/>
              <a:ea typeface="Calibri"/>
              <a:cs typeface="Calibri"/>
              <a:sym typeface="Calibri"/>
            </a:endParaRPr>
          </a:p>
          <a:p>
            <a:pPr marL="0" indent="317213" defTabSz="443483">
              <a:lnSpc>
                <a:spcPct val="90000"/>
              </a:lnSpc>
              <a:spcBef>
                <a:spcPts val="0"/>
              </a:spcBef>
              <a:buSzTx/>
              <a:buNone/>
              <a:defRPr sz="3100">
                <a:uFill>
                  <a:solidFill>
                    <a:srgbClr val="000000"/>
                  </a:solidFill>
                </a:uFill>
                <a:latin typeface="Calibri"/>
                <a:ea typeface="Calibri"/>
                <a:cs typeface="Calibri"/>
                <a:sym typeface="Calibri"/>
              </a:defRPr>
            </a:pPr>
            <a:r>
              <a:t> </a:t>
            </a:r>
          </a:p>
        </p:txBody>
      </p:sp>
      <p:grpSp>
        <p:nvGrpSpPr>
          <p:cNvPr id="90" name="Group"/>
          <p:cNvGrpSpPr/>
          <p:nvPr/>
        </p:nvGrpSpPr>
        <p:grpSpPr>
          <a:xfrm>
            <a:off x="566934" y="3757077"/>
            <a:ext cx="3737691" cy="663974"/>
            <a:chOff x="-1" y="-3"/>
            <a:chExt cx="3737689" cy="663972"/>
          </a:xfrm>
        </p:grpSpPr>
        <p:sp>
          <p:nvSpPr>
            <p:cNvPr id="88" name="Dingbat Tick"/>
            <p:cNvSpPr/>
            <p:nvPr/>
          </p:nvSpPr>
          <p:spPr>
            <a:xfrm>
              <a:off x="3116142" y="-4"/>
              <a:ext cx="621547" cy="590675"/>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89" name="Circle"/>
            <p:cNvSpPr/>
            <p:nvPr/>
          </p:nvSpPr>
          <p:spPr>
            <a:xfrm>
              <a:off x="-2" y="118579"/>
              <a:ext cx="545391" cy="545391"/>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90"/>
                                        </p:tgtEl>
                                        <p:attrNameLst>
                                          <p:attrName>style.visibility</p:attrName>
                                        </p:attrNameLst>
                                      </p:cBhvr>
                                      <p:to>
                                        <p:strVal val="visible"/>
                                      </p:to>
                                    </p:set>
                                    <p:anim calcmode="lin" valueType="num">
                                      <p:cBhvr>
                                        <p:cTn id="7" dur="1000" fill="hold"/>
                                        <p:tgtEl>
                                          <p:spTgt spid="90"/>
                                        </p:tgtEl>
                                        <p:attrNameLst>
                                          <p:attrName>ppt_w</p:attrName>
                                        </p:attrNameLst>
                                      </p:cBhvr>
                                      <p:tavLst>
                                        <p:tav tm="0">
                                          <p:val>
                                            <p:fltVal val="0"/>
                                          </p:val>
                                        </p:tav>
                                        <p:tav tm="100000">
                                          <p:val>
                                            <p:strVal val="#ppt_w"/>
                                          </p:val>
                                        </p:tav>
                                      </p:tavLst>
                                    </p:anim>
                                    <p:anim calcmode="lin" valueType="num">
                                      <p:cBhvr>
                                        <p:cTn id="8" dur="1000" fill="hold"/>
                                        <p:tgtEl>
                                          <p:spTgt spid="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4"/>
          <p:cNvSpPr txBox="1">
            <a:spLocks noGrp="1"/>
          </p:cNvSpPr>
          <p:nvPr>
            <p:ph type="title"/>
          </p:nvPr>
        </p:nvSpPr>
        <p:spPr>
          <a:xfrm>
            <a:off x="415669" y="1843995"/>
            <a:ext cx="11247591" cy="577319"/>
          </a:xfrm>
          <a:prstGeom prst="rect">
            <a:avLst/>
          </a:prstGeom>
        </p:spPr>
        <p:txBody>
          <a:bodyPr/>
          <a:lstStyle>
            <a:lvl1pPr defTabSz="905255">
              <a:lnSpc>
                <a:spcPct val="100000"/>
              </a:lnSpc>
              <a:spcBef>
                <a:spcPts val="900"/>
              </a:spcBef>
              <a:defRPr sz="2800" cap="none" spc="0">
                <a:solidFill>
                  <a:srgbClr val="00AEEF"/>
                </a:solidFill>
              </a:defRPr>
            </a:lvl1pPr>
          </a:lstStyle>
          <a:p>
            <a:r>
              <a:t>2. The pattern of weather conditions over many years is called…</a:t>
            </a:r>
          </a:p>
        </p:txBody>
      </p:sp>
      <p:sp>
        <p:nvSpPr>
          <p:cNvPr id="95" name="Straight Connector 15"/>
          <p:cNvSpPr/>
          <p:nvPr/>
        </p:nvSpPr>
        <p:spPr>
          <a:xfrm>
            <a:off x="135776" y="2696639"/>
            <a:ext cx="12056227" cy="3"/>
          </a:xfrm>
          <a:prstGeom prst="line">
            <a:avLst/>
          </a:prstGeom>
          <a:ln w="44450">
            <a:solidFill>
              <a:srgbClr val="00AEEF"/>
            </a:solidFill>
            <a:prstDash val="lgDash"/>
            <a:miter/>
          </a:ln>
        </p:spPr>
        <p:txBody>
          <a:bodyPr lIns="45718" tIns="45718" rIns="45718" bIns="45718"/>
          <a:lstStyle/>
          <a:p>
            <a:endParaRPr/>
          </a:p>
        </p:txBody>
      </p:sp>
      <p:sp>
        <p:nvSpPr>
          <p:cNvPr id="96" name="Forecast…"/>
          <p:cNvSpPr txBox="1">
            <a:spLocks noGrp="1"/>
          </p:cNvSpPr>
          <p:nvPr>
            <p:ph type="body" sz="half" idx="1"/>
          </p:nvPr>
        </p:nvSpPr>
        <p:spPr>
          <a:xfrm>
            <a:off x="415669" y="3268288"/>
            <a:ext cx="6923917" cy="2737720"/>
          </a:xfrm>
          <a:prstGeom prst="rect">
            <a:avLst/>
          </a:prstGeom>
        </p:spPr>
        <p:txBody>
          <a:bodyPr/>
          <a:lstStyle/>
          <a:p>
            <a:pPr marL="866809" indent="-645066" defTabSz="886966">
              <a:lnSpc>
                <a:spcPct val="90000"/>
              </a:lnSpc>
              <a:spcBef>
                <a:spcPts val="900"/>
              </a:spcBef>
              <a:buClrTx/>
              <a:buAutoNum type="alphaLcPeriod"/>
              <a:defRPr sz="3100">
                <a:solidFill>
                  <a:srgbClr val="00AEEF"/>
                </a:solidFill>
                <a:latin typeface="+mn-lt"/>
                <a:ea typeface="+mn-ea"/>
                <a:cs typeface="+mn-cs"/>
                <a:sym typeface="Arial"/>
              </a:defRPr>
            </a:pPr>
            <a:r>
              <a:t>Forecast </a:t>
            </a:r>
          </a:p>
          <a:p>
            <a:pPr marL="866809" indent="-645066" defTabSz="886966">
              <a:lnSpc>
                <a:spcPct val="90000"/>
              </a:lnSpc>
              <a:spcBef>
                <a:spcPts val="900"/>
              </a:spcBef>
              <a:buClrTx/>
              <a:buAutoNum type="alphaLcPeriod"/>
              <a:defRPr sz="3100">
                <a:solidFill>
                  <a:srgbClr val="00AEEF"/>
                </a:solidFill>
                <a:latin typeface="+mn-lt"/>
                <a:ea typeface="+mn-ea"/>
                <a:cs typeface="+mn-cs"/>
                <a:sym typeface="Arial"/>
              </a:defRPr>
            </a:pPr>
            <a:r>
              <a:t>Climate</a:t>
            </a:r>
          </a:p>
          <a:p>
            <a:pPr marL="866809" indent="-645066" defTabSz="886966">
              <a:lnSpc>
                <a:spcPct val="90000"/>
              </a:lnSpc>
              <a:spcBef>
                <a:spcPts val="900"/>
              </a:spcBef>
              <a:buClrTx/>
              <a:buAutoNum type="alphaLcPeriod"/>
              <a:defRPr sz="3100">
                <a:solidFill>
                  <a:srgbClr val="00AEEF"/>
                </a:solidFill>
                <a:latin typeface="+mn-lt"/>
                <a:ea typeface="+mn-ea"/>
                <a:cs typeface="+mn-cs"/>
                <a:sym typeface="Arial"/>
              </a:defRPr>
            </a:pPr>
            <a:r>
              <a:t>Temperature</a:t>
            </a:r>
          </a:p>
          <a:p>
            <a:pPr marL="866809" indent="-645066" defTabSz="886966">
              <a:lnSpc>
                <a:spcPct val="90000"/>
              </a:lnSpc>
              <a:spcBef>
                <a:spcPts val="900"/>
              </a:spcBef>
              <a:buClrTx/>
              <a:buAutoNum type="alphaLcPeriod"/>
              <a:defRPr sz="3100">
                <a:solidFill>
                  <a:srgbClr val="00AEEF"/>
                </a:solidFill>
                <a:latin typeface="+mn-lt"/>
                <a:ea typeface="+mn-ea"/>
                <a:cs typeface="+mn-cs"/>
                <a:sym typeface="Arial"/>
              </a:defRPr>
            </a:pPr>
            <a:r>
              <a:t>Atlas</a:t>
            </a:r>
            <a:endParaRPr>
              <a:latin typeface="Calibri"/>
              <a:ea typeface="Calibri"/>
              <a:cs typeface="Calibri"/>
              <a:sym typeface="Calibri"/>
            </a:endParaRPr>
          </a:p>
          <a:p>
            <a:pPr marL="0" indent="317213" defTabSz="443483">
              <a:lnSpc>
                <a:spcPct val="90000"/>
              </a:lnSpc>
              <a:spcBef>
                <a:spcPts val="0"/>
              </a:spcBef>
              <a:buSzTx/>
              <a:buNone/>
              <a:defRPr sz="3100">
                <a:solidFill>
                  <a:srgbClr val="00AEEF"/>
                </a:solidFill>
                <a:uFill>
                  <a:solidFill>
                    <a:srgbClr val="000000"/>
                  </a:solidFill>
                </a:uFill>
                <a:latin typeface="Calibri"/>
                <a:ea typeface="Calibri"/>
                <a:cs typeface="Calibri"/>
                <a:sym typeface="Calibri"/>
              </a:defRPr>
            </a:pPr>
            <a:r>
              <a:t> </a:t>
            </a:r>
          </a:p>
        </p:txBody>
      </p:sp>
      <p:grpSp>
        <p:nvGrpSpPr>
          <p:cNvPr id="99" name="Group"/>
          <p:cNvGrpSpPr/>
          <p:nvPr/>
        </p:nvGrpSpPr>
        <p:grpSpPr>
          <a:xfrm>
            <a:off x="566934" y="3693575"/>
            <a:ext cx="2951034" cy="689374"/>
            <a:chOff x="0" y="-3"/>
            <a:chExt cx="2951032" cy="689372"/>
          </a:xfrm>
        </p:grpSpPr>
        <p:sp>
          <p:nvSpPr>
            <p:cNvPr id="97" name="Dingbat Tick"/>
            <p:cNvSpPr/>
            <p:nvPr/>
          </p:nvSpPr>
          <p:spPr>
            <a:xfrm>
              <a:off x="2329484" y="-4"/>
              <a:ext cx="621548" cy="590674"/>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98" name="Circle"/>
            <p:cNvSpPr/>
            <p:nvPr/>
          </p:nvSpPr>
          <p:spPr>
            <a:xfrm>
              <a:off x="-1" y="143979"/>
              <a:ext cx="545391" cy="545391"/>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99"/>
                                        </p:tgtEl>
                                        <p:attrNameLst>
                                          <p:attrName>style.visibility</p:attrName>
                                        </p:attrNameLst>
                                      </p:cBhvr>
                                      <p:to>
                                        <p:strVal val="visible"/>
                                      </p:to>
                                    </p:set>
                                    <p:anim calcmode="lin" valueType="num">
                                      <p:cBhvr>
                                        <p:cTn id="7" dur="1000" fill="hold"/>
                                        <p:tgtEl>
                                          <p:spTgt spid="99"/>
                                        </p:tgtEl>
                                        <p:attrNameLst>
                                          <p:attrName>ppt_w</p:attrName>
                                        </p:attrNameLst>
                                      </p:cBhvr>
                                      <p:tavLst>
                                        <p:tav tm="0">
                                          <p:val>
                                            <p:fltVal val="0"/>
                                          </p:val>
                                        </p:tav>
                                        <p:tav tm="100000">
                                          <p:val>
                                            <p:strVal val="#ppt_w"/>
                                          </p:val>
                                        </p:tav>
                                      </p:tavLst>
                                    </p:anim>
                                    <p:anim calcmode="lin" valueType="num">
                                      <p:cBhvr>
                                        <p:cTn id="8" dur="1000" fill="hold"/>
                                        <p:tgtEl>
                                          <p:spTgt spid="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4"/>
          <p:cNvSpPr txBox="1">
            <a:spLocks noGrp="1"/>
          </p:cNvSpPr>
          <p:nvPr>
            <p:ph type="title"/>
          </p:nvPr>
        </p:nvSpPr>
        <p:spPr>
          <a:xfrm>
            <a:off x="415668" y="1508607"/>
            <a:ext cx="10992446" cy="1219917"/>
          </a:xfrm>
          <a:prstGeom prst="rect">
            <a:avLst/>
          </a:prstGeom>
        </p:spPr>
        <p:txBody>
          <a:bodyPr/>
          <a:lstStyle>
            <a:lvl1pPr>
              <a:lnSpc>
                <a:spcPct val="100000"/>
              </a:lnSpc>
              <a:spcBef>
                <a:spcPts val="1000"/>
              </a:spcBef>
              <a:defRPr sz="3300" cap="none" spc="0"/>
            </a:lvl1pPr>
          </a:lstStyle>
          <a:p>
            <a:r>
              <a:t>3. The increase in the average temperature of the earth’s atmosphere is referred to by scientists as…</a:t>
            </a:r>
          </a:p>
        </p:txBody>
      </p:sp>
      <p:sp>
        <p:nvSpPr>
          <p:cNvPr id="104" name="Straight Connector 13"/>
          <p:cNvSpPr/>
          <p:nvPr/>
        </p:nvSpPr>
        <p:spPr>
          <a:xfrm>
            <a:off x="135776" y="3077639"/>
            <a:ext cx="12056227" cy="3"/>
          </a:xfrm>
          <a:prstGeom prst="line">
            <a:avLst/>
          </a:prstGeom>
          <a:ln w="44450">
            <a:solidFill>
              <a:srgbClr val="FFFFFF"/>
            </a:solidFill>
            <a:prstDash val="lgDash"/>
            <a:miter/>
          </a:ln>
        </p:spPr>
        <p:txBody>
          <a:bodyPr lIns="45718" tIns="45718" rIns="45718" bIns="45718"/>
          <a:lstStyle/>
          <a:p>
            <a:endParaRPr/>
          </a:p>
        </p:txBody>
      </p:sp>
      <p:sp>
        <p:nvSpPr>
          <p:cNvPr id="105" name="Subtitle 5"/>
          <p:cNvSpPr txBox="1"/>
          <p:nvPr/>
        </p:nvSpPr>
        <p:spPr>
          <a:xfrm>
            <a:off x="415669" y="3395288"/>
            <a:ext cx="6923917"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866809" indent="-645066" defTabSz="886966">
              <a:lnSpc>
                <a:spcPct val="90000"/>
              </a:lnSpc>
              <a:spcBef>
                <a:spcPts val="900"/>
              </a:spcBef>
              <a:buSzPct val="100000"/>
              <a:buAutoNum type="alphaLcPeriod"/>
              <a:defRPr sz="3100">
                <a:solidFill>
                  <a:srgbClr val="FFFFFF"/>
                </a:solidFill>
              </a:defRPr>
            </a:pPr>
            <a:r>
              <a:t>Global heating</a:t>
            </a:r>
          </a:p>
          <a:p>
            <a:pPr marL="866809" indent="-645066" defTabSz="886966">
              <a:lnSpc>
                <a:spcPct val="90000"/>
              </a:lnSpc>
              <a:spcBef>
                <a:spcPts val="900"/>
              </a:spcBef>
              <a:buSzPct val="100000"/>
              <a:buAutoNum type="alphaLcPeriod"/>
              <a:defRPr sz="3100">
                <a:solidFill>
                  <a:srgbClr val="FFFFFF"/>
                </a:solidFill>
              </a:defRPr>
            </a:pPr>
            <a:r>
              <a:t>Thermo-climate</a:t>
            </a:r>
          </a:p>
          <a:p>
            <a:pPr marL="866809" indent="-645066" defTabSz="886966">
              <a:lnSpc>
                <a:spcPct val="90000"/>
              </a:lnSpc>
              <a:spcBef>
                <a:spcPts val="900"/>
              </a:spcBef>
              <a:buSzPct val="100000"/>
              <a:buAutoNum type="alphaLcPeriod"/>
              <a:defRPr sz="3100">
                <a:solidFill>
                  <a:srgbClr val="FFFFFF"/>
                </a:solidFill>
              </a:defRPr>
            </a:pPr>
            <a:r>
              <a:t>Earth charge</a:t>
            </a:r>
          </a:p>
          <a:p>
            <a:pPr marL="866809" indent="-645066" defTabSz="886966">
              <a:lnSpc>
                <a:spcPct val="90000"/>
              </a:lnSpc>
              <a:spcBef>
                <a:spcPts val="900"/>
              </a:spcBef>
              <a:buSzPct val="100000"/>
              <a:buAutoNum type="alphaLcPeriod"/>
              <a:defRPr sz="3100">
                <a:solidFill>
                  <a:srgbClr val="FFFFFF"/>
                </a:solidFill>
              </a:defRPr>
            </a:pPr>
            <a:r>
              <a:t>Core temperature change</a:t>
            </a:r>
            <a:endParaRPr>
              <a:latin typeface="Calibri"/>
              <a:ea typeface="Calibri"/>
              <a:cs typeface="Calibri"/>
              <a:sym typeface="Calibri"/>
            </a:endParaRPr>
          </a:p>
          <a:p>
            <a:pPr indent="317213" defTabSz="443483">
              <a:lnSpc>
                <a:spcPct val="90000"/>
              </a:lnSpc>
              <a:defRPr sz="3100">
                <a:uFill>
                  <a:solidFill>
                    <a:srgbClr val="000000"/>
                  </a:solidFill>
                </a:uFill>
                <a:latin typeface="Calibri"/>
                <a:ea typeface="Calibri"/>
                <a:cs typeface="Calibri"/>
                <a:sym typeface="Calibri"/>
              </a:defRPr>
            </a:pPr>
            <a:r>
              <a:t> </a:t>
            </a:r>
          </a:p>
        </p:txBody>
      </p:sp>
      <p:grpSp>
        <p:nvGrpSpPr>
          <p:cNvPr id="108" name="Group"/>
          <p:cNvGrpSpPr/>
          <p:nvPr/>
        </p:nvGrpSpPr>
        <p:grpSpPr>
          <a:xfrm>
            <a:off x="528834" y="3312577"/>
            <a:ext cx="4157533" cy="700752"/>
            <a:chOff x="-1" y="-3"/>
            <a:chExt cx="4157531" cy="700750"/>
          </a:xfrm>
        </p:grpSpPr>
        <p:sp>
          <p:nvSpPr>
            <p:cNvPr id="106" name="Dingbat Tick"/>
            <p:cNvSpPr/>
            <p:nvPr/>
          </p:nvSpPr>
          <p:spPr>
            <a:xfrm>
              <a:off x="3535983" y="-4"/>
              <a:ext cx="621548" cy="590675"/>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07" name="Circle"/>
            <p:cNvSpPr/>
            <p:nvPr/>
          </p:nvSpPr>
          <p:spPr>
            <a:xfrm>
              <a:off x="-2" y="67779"/>
              <a:ext cx="632967" cy="632969"/>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08"/>
                                        </p:tgtEl>
                                        <p:attrNameLst>
                                          <p:attrName>style.visibility</p:attrName>
                                        </p:attrNameLst>
                                      </p:cBhvr>
                                      <p:to>
                                        <p:strVal val="visible"/>
                                      </p:to>
                                    </p:set>
                                    <p:anim calcmode="lin" valueType="num">
                                      <p:cBhvr>
                                        <p:cTn id="7" dur="1000" fill="hold"/>
                                        <p:tgtEl>
                                          <p:spTgt spid="108"/>
                                        </p:tgtEl>
                                        <p:attrNameLst>
                                          <p:attrName>ppt_w</p:attrName>
                                        </p:attrNameLst>
                                      </p:cBhvr>
                                      <p:tavLst>
                                        <p:tav tm="0">
                                          <p:val>
                                            <p:fltVal val="0"/>
                                          </p:val>
                                        </p:tav>
                                        <p:tav tm="100000">
                                          <p:val>
                                            <p:strVal val="#ppt_w"/>
                                          </p:val>
                                        </p:tav>
                                      </p:tavLst>
                                    </p:anim>
                                    <p:anim calcmode="lin" valueType="num">
                                      <p:cBhvr>
                                        <p:cTn id="8" dur="1000" fill="hold"/>
                                        <p:tgtEl>
                                          <p:spTgt spid="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4"/>
          <p:cNvSpPr txBox="1">
            <a:spLocks noGrp="1"/>
          </p:cNvSpPr>
          <p:nvPr>
            <p:ph type="title"/>
          </p:nvPr>
        </p:nvSpPr>
        <p:spPr>
          <a:xfrm>
            <a:off x="415669" y="1652260"/>
            <a:ext cx="11360661" cy="993539"/>
          </a:xfrm>
          <a:prstGeom prst="rect">
            <a:avLst/>
          </a:prstGeom>
        </p:spPr>
        <p:txBody>
          <a:bodyPr/>
          <a:lstStyle>
            <a:lvl1pPr defTabSz="868680">
              <a:lnSpc>
                <a:spcPct val="100000"/>
              </a:lnSpc>
              <a:spcBef>
                <a:spcPts val="900"/>
              </a:spcBef>
              <a:defRPr sz="2700" cap="none" spc="0">
                <a:solidFill>
                  <a:srgbClr val="00AEEF"/>
                </a:solidFill>
              </a:defRPr>
            </a:lvl1pPr>
          </a:lstStyle>
          <a:p>
            <a:r>
              <a:t>4. What is the name of gas released into the atmosphere when we burn fossil fuel for energy like coal, oil and natural gas?</a:t>
            </a:r>
          </a:p>
        </p:txBody>
      </p:sp>
      <p:sp>
        <p:nvSpPr>
          <p:cNvPr id="113" name="Straight Connector 15"/>
          <p:cNvSpPr/>
          <p:nvPr/>
        </p:nvSpPr>
        <p:spPr>
          <a:xfrm>
            <a:off x="135776" y="2823639"/>
            <a:ext cx="12056227" cy="3"/>
          </a:xfrm>
          <a:prstGeom prst="line">
            <a:avLst/>
          </a:prstGeom>
          <a:ln w="44450">
            <a:solidFill>
              <a:srgbClr val="00AEEF"/>
            </a:solidFill>
            <a:prstDash val="lgDash"/>
            <a:miter/>
          </a:ln>
        </p:spPr>
        <p:txBody>
          <a:bodyPr lIns="45718" tIns="45718" rIns="45718" bIns="45718"/>
          <a:lstStyle/>
          <a:p>
            <a:endParaRPr/>
          </a:p>
        </p:txBody>
      </p:sp>
      <p:sp>
        <p:nvSpPr>
          <p:cNvPr id="114" name="Carbon dioxide (CO2)…"/>
          <p:cNvSpPr txBox="1"/>
          <p:nvPr/>
        </p:nvSpPr>
        <p:spPr>
          <a:xfrm>
            <a:off x="415669" y="3268288"/>
            <a:ext cx="6923917"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866809" indent="-645066" defTabSz="886966">
              <a:lnSpc>
                <a:spcPct val="90000"/>
              </a:lnSpc>
              <a:spcBef>
                <a:spcPts val="900"/>
              </a:spcBef>
              <a:buSzPct val="100000"/>
              <a:buAutoNum type="alphaLcPeriod"/>
              <a:defRPr sz="3100">
                <a:solidFill>
                  <a:srgbClr val="00AEEF"/>
                </a:solidFill>
              </a:defRPr>
            </a:pPr>
            <a:r>
              <a:t>Carbon dioxide (CO</a:t>
            </a:r>
            <a:r>
              <a:rPr baseline="-5996"/>
              <a:t>2</a:t>
            </a:r>
            <a:r>
              <a:t>) </a:t>
            </a:r>
          </a:p>
          <a:p>
            <a:pPr marL="866809" indent="-645066" defTabSz="886966">
              <a:lnSpc>
                <a:spcPct val="90000"/>
              </a:lnSpc>
              <a:spcBef>
                <a:spcPts val="900"/>
              </a:spcBef>
              <a:buSzPct val="100000"/>
              <a:buAutoNum type="alphaLcPeriod"/>
              <a:defRPr sz="3100">
                <a:solidFill>
                  <a:srgbClr val="00AEEF"/>
                </a:solidFill>
              </a:defRPr>
            </a:pPr>
            <a:r>
              <a:t>Oxygen</a:t>
            </a:r>
          </a:p>
          <a:p>
            <a:pPr marL="866809" indent="-645066" defTabSz="886966">
              <a:lnSpc>
                <a:spcPct val="90000"/>
              </a:lnSpc>
              <a:spcBef>
                <a:spcPts val="900"/>
              </a:spcBef>
              <a:buSzPct val="100000"/>
              <a:buAutoNum type="alphaLcPeriod"/>
              <a:defRPr sz="3100">
                <a:solidFill>
                  <a:srgbClr val="00AEEF"/>
                </a:solidFill>
              </a:defRPr>
            </a:pPr>
            <a:r>
              <a:t>Hydrogen</a:t>
            </a:r>
          </a:p>
          <a:p>
            <a:pPr marL="866809" indent="-645066" defTabSz="886966">
              <a:lnSpc>
                <a:spcPct val="90000"/>
              </a:lnSpc>
              <a:spcBef>
                <a:spcPts val="900"/>
              </a:spcBef>
              <a:buSzPct val="100000"/>
              <a:buAutoNum type="alphaLcPeriod"/>
              <a:defRPr sz="3100">
                <a:solidFill>
                  <a:srgbClr val="00AEEF"/>
                </a:solidFill>
              </a:defRPr>
            </a:pPr>
            <a:r>
              <a:t>Plutonium</a:t>
            </a:r>
            <a:endParaRPr>
              <a:latin typeface="Calibri"/>
              <a:ea typeface="Calibri"/>
              <a:cs typeface="Calibri"/>
              <a:sym typeface="Calibri"/>
            </a:endParaRPr>
          </a:p>
          <a:p>
            <a:pPr indent="317213" defTabSz="443483">
              <a:lnSpc>
                <a:spcPct val="90000"/>
              </a:lnSpc>
              <a:defRPr sz="3100">
                <a:solidFill>
                  <a:srgbClr val="00AEEF"/>
                </a:solidFill>
                <a:uFill>
                  <a:solidFill>
                    <a:srgbClr val="000000"/>
                  </a:solidFill>
                </a:uFill>
                <a:latin typeface="Calibri"/>
                <a:ea typeface="Calibri"/>
                <a:cs typeface="Calibri"/>
                <a:sym typeface="Calibri"/>
              </a:defRPr>
            </a:pPr>
            <a:r>
              <a:t> </a:t>
            </a:r>
          </a:p>
        </p:txBody>
      </p:sp>
      <p:grpSp>
        <p:nvGrpSpPr>
          <p:cNvPr id="117" name="Group"/>
          <p:cNvGrpSpPr/>
          <p:nvPr/>
        </p:nvGrpSpPr>
        <p:grpSpPr>
          <a:xfrm>
            <a:off x="528834" y="3185577"/>
            <a:ext cx="5338634" cy="713452"/>
            <a:chOff x="0" y="-3"/>
            <a:chExt cx="5338632" cy="713450"/>
          </a:xfrm>
        </p:grpSpPr>
        <p:sp>
          <p:nvSpPr>
            <p:cNvPr id="115" name="Dingbat Tick"/>
            <p:cNvSpPr/>
            <p:nvPr/>
          </p:nvSpPr>
          <p:spPr>
            <a:xfrm>
              <a:off x="4717085" y="-4"/>
              <a:ext cx="621548" cy="590675"/>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16" name="Circle"/>
            <p:cNvSpPr/>
            <p:nvPr/>
          </p:nvSpPr>
          <p:spPr>
            <a:xfrm>
              <a:off x="0" y="80479"/>
              <a:ext cx="632967" cy="632969"/>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17"/>
                                        </p:tgtEl>
                                        <p:attrNameLst>
                                          <p:attrName>style.visibility</p:attrName>
                                        </p:attrNameLst>
                                      </p:cBhvr>
                                      <p:to>
                                        <p:strVal val="visible"/>
                                      </p:to>
                                    </p:set>
                                    <p:anim calcmode="lin" valueType="num">
                                      <p:cBhvr>
                                        <p:cTn id="7" dur="1000" fill="hold"/>
                                        <p:tgtEl>
                                          <p:spTgt spid="117"/>
                                        </p:tgtEl>
                                        <p:attrNameLst>
                                          <p:attrName>ppt_w</p:attrName>
                                        </p:attrNameLst>
                                      </p:cBhvr>
                                      <p:tavLst>
                                        <p:tav tm="0">
                                          <p:val>
                                            <p:fltVal val="0"/>
                                          </p:val>
                                        </p:tav>
                                        <p:tav tm="100000">
                                          <p:val>
                                            <p:strVal val="#ppt_w"/>
                                          </p:val>
                                        </p:tav>
                                      </p:tavLst>
                                    </p:anim>
                                    <p:anim calcmode="lin" valueType="num">
                                      <p:cBhvr>
                                        <p:cTn id="8" dur="1000" fill="hold"/>
                                        <p:tgtEl>
                                          <p:spTgt spid="1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4"/>
          <p:cNvSpPr txBox="1">
            <a:spLocks noGrp="1"/>
          </p:cNvSpPr>
          <p:nvPr>
            <p:ph type="title"/>
          </p:nvPr>
        </p:nvSpPr>
        <p:spPr>
          <a:xfrm>
            <a:off x="415669" y="1662096"/>
            <a:ext cx="11247591" cy="1000584"/>
          </a:xfrm>
          <a:prstGeom prst="rect">
            <a:avLst/>
          </a:prstGeom>
        </p:spPr>
        <p:txBody>
          <a:bodyPr/>
          <a:lstStyle>
            <a:lvl1pPr defTabSz="868680">
              <a:lnSpc>
                <a:spcPct val="100000"/>
              </a:lnSpc>
              <a:spcBef>
                <a:spcPts val="900"/>
              </a:spcBef>
              <a:defRPr sz="2700" cap="none" spc="0"/>
            </a:lvl1pPr>
          </a:lstStyle>
          <a:p>
            <a:r>
              <a:t>5. Which of the following sectors does not contribute to greenhouse gas emissions?</a:t>
            </a:r>
          </a:p>
        </p:txBody>
      </p:sp>
      <p:sp>
        <p:nvSpPr>
          <p:cNvPr id="122" name="Straight Connector 13"/>
          <p:cNvSpPr/>
          <p:nvPr/>
        </p:nvSpPr>
        <p:spPr>
          <a:xfrm>
            <a:off x="135776" y="2950639"/>
            <a:ext cx="12056227" cy="3"/>
          </a:xfrm>
          <a:prstGeom prst="line">
            <a:avLst/>
          </a:prstGeom>
          <a:ln w="44450">
            <a:solidFill>
              <a:srgbClr val="FFFFFF"/>
            </a:solidFill>
            <a:prstDash val="lgDash"/>
            <a:miter/>
          </a:ln>
        </p:spPr>
        <p:txBody>
          <a:bodyPr lIns="45718" tIns="45718" rIns="45718" bIns="45718"/>
          <a:lstStyle/>
          <a:p>
            <a:endParaRPr/>
          </a:p>
        </p:txBody>
      </p:sp>
      <p:sp>
        <p:nvSpPr>
          <p:cNvPr id="123" name="Subtitle 5"/>
          <p:cNvSpPr txBox="1"/>
          <p:nvPr/>
        </p:nvSpPr>
        <p:spPr>
          <a:xfrm>
            <a:off x="415669" y="3395288"/>
            <a:ext cx="6923917"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866809" indent="-645066" defTabSz="886966">
              <a:lnSpc>
                <a:spcPct val="90000"/>
              </a:lnSpc>
              <a:spcBef>
                <a:spcPts val="900"/>
              </a:spcBef>
              <a:buSzPct val="100000"/>
              <a:buAutoNum type="alphaLcPeriod"/>
              <a:defRPr sz="3100">
                <a:solidFill>
                  <a:srgbClr val="FFFFFF"/>
                </a:solidFill>
              </a:defRPr>
            </a:pPr>
            <a:r>
              <a:t>Transportation </a:t>
            </a:r>
          </a:p>
          <a:p>
            <a:pPr marL="866809" indent="-645066" defTabSz="886966">
              <a:lnSpc>
                <a:spcPct val="90000"/>
              </a:lnSpc>
              <a:spcBef>
                <a:spcPts val="900"/>
              </a:spcBef>
              <a:buSzPct val="100000"/>
              <a:buAutoNum type="alphaLcPeriod"/>
              <a:defRPr sz="3100">
                <a:solidFill>
                  <a:srgbClr val="FFFFFF"/>
                </a:solidFill>
              </a:defRPr>
            </a:pPr>
            <a:r>
              <a:t>Fashion</a:t>
            </a:r>
          </a:p>
          <a:p>
            <a:pPr marL="866809" indent="-645066" defTabSz="886966">
              <a:lnSpc>
                <a:spcPct val="90000"/>
              </a:lnSpc>
              <a:spcBef>
                <a:spcPts val="900"/>
              </a:spcBef>
              <a:buSzPct val="100000"/>
              <a:buAutoNum type="alphaLcPeriod"/>
              <a:defRPr sz="3100">
                <a:solidFill>
                  <a:srgbClr val="FFFFFF"/>
                </a:solidFill>
              </a:defRPr>
            </a:pPr>
            <a:r>
              <a:t>Farming</a:t>
            </a:r>
          </a:p>
          <a:p>
            <a:pPr marL="866809" indent="-645066" defTabSz="886966">
              <a:lnSpc>
                <a:spcPct val="90000"/>
              </a:lnSpc>
              <a:spcBef>
                <a:spcPts val="900"/>
              </a:spcBef>
              <a:buSzPct val="100000"/>
              <a:buAutoNum type="alphaLcPeriod"/>
              <a:defRPr sz="3100">
                <a:solidFill>
                  <a:srgbClr val="FFFFFF"/>
                </a:solidFill>
              </a:defRPr>
            </a:pPr>
            <a:r>
              <a:t>They all do </a:t>
            </a:r>
            <a:endParaRPr>
              <a:latin typeface="Calibri"/>
              <a:ea typeface="Calibri"/>
              <a:cs typeface="Calibri"/>
              <a:sym typeface="Calibri"/>
            </a:endParaRPr>
          </a:p>
          <a:p>
            <a:pPr indent="317213" defTabSz="443483">
              <a:lnSpc>
                <a:spcPct val="90000"/>
              </a:lnSpc>
              <a:defRPr sz="3100">
                <a:uFill>
                  <a:solidFill>
                    <a:srgbClr val="000000"/>
                  </a:solidFill>
                </a:uFill>
                <a:latin typeface="Calibri"/>
                <a:ea typeface="Calibri"/>
                <a:cs typeface="Calibri"/>
                <a:sym typeface="Calibri"/>
              </a:defRPr>
            </a:pPr>
            <a:r>
              <a:t> </a:t>
            </a:r>
          </a:p>
        </p:txBody>
      </p:sp>
      <p:grpSp>
        <p:nvGrpSpPr>
          <p:cNvPr id="126" name="Group"/>
          <p:cNvGrpSpPr/>
          <p:nvPr/>
        </p:nvGrpSpPr>
        <p:grpSpPr>
          <a:xfrm>
            <a:off x="541535" y="5039777"/>
            <a:ext cx="3591009" cy="713452"/>
            <a:chOff x="0" y="-3"/>
            <a:chExt cx="3591008" cy="713450"/>
          </a:xfrm>
        </p:grpSpPr>
        <p:sp>
          <p:nvSpPr>
            <p:cNvPr id="124" name="Dingbat Tick"/>
            <p:cNvSpPr/>
            <p:nvPr/>
          </p:nvSpPr>
          <p:spPr>
            <a:xfrm>
              <a:off x="2969461" y="-4"/>
              <a:ext cx="621548" cy="590675"/>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25" name="Circle"/>
            <p:cNvSpPr/>
            <p:nvPr/>
          </p:nvSpPr>
          <p:spPr>
            <a:xfrm>
              <a:off x="0" y="80479"/>
              <a:ext cx="632967" cy="632969"/>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26"/>
                                        </p:tgtEl>
                                        <p:attrNameLst>
                                          <p:attrName>style.visibility</p:attrName>
                                        </p:attrNameLst>
                                      </p:cBhvr>
                                      <p:to>
                                        <p:strVal val="visible"/>
                                      </p:to>
                                    </p:set>
                                    <p:anim calcmode="lin" valueType="num">
                                      <p:cBhvr>
                                        <p:cTn id="7" dur="1000" fill="hold"/>
                                        <p:tgtEl>
                                          <p:spTgt spid="126"/>
                                        </p:tgtEl>
                                        <p:attrNameLst>
                                          <p:attrName>ppt_w</p:attrName>
                                        </p:attrNameLst>
                                      </p:cBhvr>
                                      <p:tavLst>
                                        <p:tav tm="0">
                                          <p:val>
                                            <p:fltVal val="0"/>
                                          </p:val>
                                        </p:tav>
                                        <p:tav tm="100000">
                                          <p:val>
                                            <p:strVal val="#ppt_w"/>
                                          </p:val>
                                        </p:tav>
                                      </p:tavLst>
                                    </p:anim>
                                    <p:anim calcmode="lin" valueType="num">
                                      <p:cBhvr>
                                        <p:cTn id="8" dur="1000" fill="hold"/>
                                        <p:tgtEl>
                                          <p:spTgt spid="1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4"/>
          <p:cNvSpPr txBox="1">
            <a:spLocks noGrp="1"/>
          </p:cNvSpPr>
          <p:nvPr>
            <p:ph type="title"/>
          </p:nvPr>
        </p:nvSpPr>
        <p:spPr>
          <a:xfrm>
            <a:off x="415669" y="1557782"/>
            <a:ext cx="11247591" cy="1080442"/>
          </a:xfrm>
          <a:prstGeom prst="rect">
            <a:avLst/>
          </a:prstGeom>
        </p:spPr>
        <p:txBody>
          <a:bodyPr/>
          <a:lstStyle>
            <a:lvl1pPr defTabSz="804672">
              <a:lnSpc>
                <a:spcPct val="100000"/>
              </a:lnSpc>
              <a:spcBef>
                <a:spcPts val="800"/>
              </a:spcBef>
              <a:defRPr sz="2600" cap="none" spc="0">
                <a:solidFill>
                  <a:srgbClr val="00AEEF"/>
                </a:solidFill>
              </a:defRPr>
            </a:lvl1pPr>
          </a:lstStyle>
          <a:p>
            <a:r>
              <a:t>6. Which could be a direct/indirect impact of climate change on children’s health?</a:t>
            </a:r>
          </a:p>
        </p:txBody>
      </p:sp>
      <p:sp>
        <p:nvSpPr>
          <p:cNvPr id="131" name="Straight Connector 15"/>
          <p:cNvSpPr/>
          <p:nvPr/>
        </p:nvSpPr>
        <p:spPr>
          <a:xfrm>
            <a:off x="135776" y="2950639"/>
            <a:ext cx="12056227" cy="3"/>
          </a:xfrm>
          <a:prstGeom prst="line">
            <a:avLst/>
          </a:prstGeom>
          <a:ln w="44450">
            <a:solidFill>
              <a:srgbClr val="00AEEF"/>
            </a:solidFill>
            <a:prstDash val="lgDash"/>
            <a:miter/>
          </a:ln>
        </p:spPr>
        <p:txBody>
          <a:bodyPr lIns="45718" tIns="45718" rIns="45718" bIns="45718"/>
          <a:lstStyle/>
          <a:p>
            <a:endParaRPr/>
          </a:p>
        </p:txBody>
      </p:sp>
      <p:sp>
        <p:nvSpPr>
          <p:cNvPr id="132" name="Lack of access to healthcare due to migration…"/>
          <p:cNvSpPr txBox="1"/>
          <p:nvPr/>
        </p:nvSpPr>
        <p:spPr>
          <a:xfrm>
            <a:off x="415667" y="3268288"/>
            <a:ext cx="11010925"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777447" indent="-578564" defTabSz="795527">
              <a:spcBef>
                <a:spcPts val="800"/>
              </a:spcBef>
              <a:buSzPct val="100000"/>
              <a:buAutoNum type="alphaLcPeriod"/>
              <a:defRPr sz="2700">
                <a:solidFill>
                  <a:srgbClr val="00AEEF"/>
                </a:solidFill>
              </a:defRPr>
            </a:pPr>
            <a:r>
              <a:t>Lack of access to healthcare due to migration </a:t>
            </a:r>
          </a:p>
          <a:p>
            <a:pPr marL="777447" indent="-578564" defTabSz="795527">
              <a:spcBef>
                <a:spcPts val="800"/>
              </a:spcBef>
              <a:buSzPct val="100000"/>
              <a:buAutoNum type="alphaLcPeriod"/>
              <a:defRPr sz="2700">
                <a:solidFill>
                  <a:srgbClr val="00AEEF"/>
                </a:solidFill>
              </a:defRPr>
            </a:pPr>
            <a:r>
              <a:t>Shortened food supply and poor nutrition</a:t>
            </a:r>
          </a:p>
          <a:p>
            <a:pPr marL="777447" indent="-578564" defTabSz="795527">
              <a:spcBef>
                <a:spcPts val="800"/>
              </a:spcBef>
              <a:buSzPct val="100000"/>
              <a:buAutoNum type="alphaLcPeriod"/>
              <a:defRPr sz="2700">
                <a:solidFill>
                  <a:srgbClr val="00AEEF"/>
                </a:solidFill>
              </a:defRPr>
            </a:pPr>
            <a:r>
              <a:t>Limited access to clean water and increased water borne illness</a:t>
            </a:r>
          </a:p>
          <a:p>
            <a:pPr marL="777447" indent="-578564" defTabSz="795527">
              <a:spcBef>
                <a:spcPts val="800"/>
              </a:spcBef>
              <a:buSzPct val="100000"/>
              <a:buAutoNum type="alphaLcPeriod"/>
              <a:defRPr sz="2700">
                <a:solidFill>
                  <a:srgbClr val="00AEEF"/>
                </a:solidFill>
              </a:defRPr>
            </a:pPr>
            <a:r>
              <a:t>All of the above</a:t>
            </a:r>
            <a:endParaRPr>
              <a:latin typeface="Calibri"/>
              <a:ea typeface="Calibri"/>
              <a:cs typeface="Calibri"/>
              <a:sym typeface="Calibri"/>
            </a:endParaRPr>
          </a:p>
          <a:p>
            <a:pPr indent="284511" defTabSz="397763">
              <a:defRPr sz="2700">
                <a:solidFill>
                  <a:srgbClr val="00AEEF"/>
                </a:solidFill>
                <a:uFill>
                  <a:solidFill>
                    <a:srgbClr val="000000"/>
                  </a:solidFill>
                </a:uFill>
                <a:latin typeface="Calibri"/>
                <a:ea typeface="Calibri"/>
                <a:cs typeface="Calibri"/>
                <a:sym typeface="Calibri"/>
              </a:defRPr>
            </a:pPr>
            <a:r>
              <a:t> </a:t>
            </a:r>
          </a:p>
        </p:txBody>
      </p:sp>
      <p:grpSp>
        <p:nvGrpSpPr>
          <p:cNvPr id="135" name="Group"/>
          <p:cNvGrpSpPr/>
          <p:nvPr/>
        </p:nvGrpSpPr>
        <p:grpSpPr>
          <a:xfrm>
            <a:off x="528835" y="4730190"/>
            <a:ext cx="3898601" cy="632969"/>
            <a:chOff x="0" y="-1"/>
            <a:chExt cx="3898599" cy="632968"/>
          </a:xfrm>
        </p:grpSpPr>
        <p:sp>
          <p:nvSpPr>
            <p:cNvPr id="133" name="Dingbat Tick"/>
            <p:cNvSpPr/>
            <p:nvPr/>
          </p:nvSpPr>
          <p:spPr>
            <a:xfrm>
              <a:off x="3338019" y="79057"/>
              <a:ext cx="560581" cy="532739"/>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34" name="Circle"/>
            <p:cNvSpPr/>
            <p:nvPr/>
          </p:nvSpPr>
          <p:spPr>
            <a:xfrm>
              <a:off x="-1" y="-2"/>
              <a:ext cx="632967" cy="632969"/>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35"/>
                                        </p:tgtEl>
                                        <p:attrNameLst>
                                          <p:attrName>style.visibility</p:attrName>
                                        </p:attrNameLst>
                                      </p:cBhvr>
                                      <p:to>
                                        <p:strVal val="visible"/>
                                      </p:to>
                                    </p:set>
                                    <p:anim calcmode="lin" valueType="num">
                                      <p:cBhvr>
                                        <p:cTn id="7" dur="1000" fill="hold"/>
                                        <p:tgtEl>
                                          <p:spTgt spid="135"/>
                                        </p:tgtEl>
                                        <p:attrNameLst>
                                          <p:attrName>ppt_w</p:attrName>
                                        </p:attrNameLst>
                                      </p:cBhvr>
                                      <p:tavLst>
                                        <p:tav tm="0">
                                          <p:val>
                                            <p:fltVal val="0"/>
                                          </p:val>
                                        </p:tav>
                                        <p:tav tm="100000">
                                          <p:val>
                                            <p:strVal val="#ppt_w"/>
                                          </p:val>
                                        </p:tav>
                                      </p:tavLst>
                                    </p:anim>
                                    <p:anim calcmode="lin" valueType="num">
                                      <p:cBhvr>
                                        <p:cTn id="8" dur="1000" fill="hold"/>
                                        <p:tgtEl>
                                          <p:spTgt spid="1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4"/>
          <p:cNvSpPr txBox="1">
            <a:spLocks noGrp="1"/>
          </p:cNvSpPr>
          <p:nvPr>
            <p:ph type="title"/>
          </p:nvPr>
        </p:nvSpPr>
        <p:spPr>
          <a:xfrm>
            <a:off x="415669" y="1662096"/>
            <a:ext cx="11247591" cy="1087310"/>
          </a:xfrm>
          <a:prstGeom prst="rect">
            <a:avLst/>
          </a:prstGeom>
        </p:spPr>
        <p:txBody>
          <a:bodyPr/>
          <a:lstStyle/>
          <a:p>
            <a:pPr lvl="1">
              <a:lnSpc>
                <a:spcPct val="100000"/>
              </a:lnSpc>
              <a:spcBef>
                <a:spcPts val="1000"/>
              </a:spcBef>
              <a:defRPr sz="2900" cap="none" spc="0"/>
            </a:pPr>
            <a:r>
              <a:t>7. What are the gases called that become trapped in the earth’s atmosphere and are heating the planet?</a:t>
            </a:r>
          </a:p>
        </p:txBody>
      </p:sp>
      <p:sp>
        <p:nvSpPr>
          <p:cNvPr id="140" name="Straight Connector 13"/>
          <p:cNvSpPr/>
          <p:nvPr/>
        </p:nvSpPr>
        <p:spPr>
          <a:xfrm>
            <a:off x="135776" y="3045056"/>
            <a:ext cx="12056227" cy="3"/>
          </a:xfrm>
          <a:prstGeom prst="line">
            <a:avLst/>
          </a:prstGeom>
          <a:ln w="44450">
            <a:solidFill>
              <a:srgbClr val="FFFFFF"/>
            </a:solidFill>
            <a:prstDash val="lgDash"/>
            <a:miter/>
          </a:ln>
        </p:spPr>
        <p:txBody>
          <a:bodyPr lIns="45718" tIns="45718" rIns="45718" bIns="45718"/>
          <a:lstStyle/>
          <a:p>
            <a:endParaRPr/>
          </a:p>
        </p:txBody>
      </p:sp>
      <p:sp>
        <p:nvSpPr>
          <p:cNvPr id="141" name="Subtitle 5"/>
          <p:cNvSpPr txBox="1"/>
          <p:nvPr/>
        </p:nvSpPr>
        <p:spPr>
          <a:xfrm>
            <a:off x="415669" y="3395288"/>
            <a:ext cx="6923917"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866809" indent="-645066" defTabSz="886966">
              <a:lnSpc>
                <a:spcPct val="90000"/>
              </a:lnSpc>
              <a:spcBef>
                <a:spcPts val="900"/>
              </a:spcBef>
              <a:buSzPct val="100000"/>
              <a:buAutoNum type="alphaLcPeriod"/>
              <a:defRPr sz="3100">
                <a:solidFill>
                  <a:srgbClr val="FFFFFF"/>
                </a:solidFill>
              </a:defRPr>
            </a:pPr>
            <a:r>
              <a:t>Humidity</a:t>
            </a:r>
          </a:p>
          <a:p>
            <a:pPr marL="866809" indent="-645066" defTabSz="886966">
              <a:lnSpc>
                <a:spcPct val="90000"/>
              </a:lnSpc>
              <a:spcBef>
                <a:spcPts val="900"/>
              </a:spcBef>
              <a:buSzPct val="100000"/>
              <a:buAutoNum type="alphaLcPeriod"/>
              <a:defRPr sz="3100">
                <a:solidFill>
                  <a:srgbClr val="FFFFFF"/>
                </a:solidFill>
              </a:defRPr>
            </a:pPr>
            <a:r>
              <a:t>Precipitation</a:t>
            </a:r>
          </a:p>
          <a:p>
            <a:pPr marL="866809" indent="-645066" defTabSz="886966">
              <a:lnSpc>
                <a:spcPct val="90000"/>
              </a:lnSpc>
              <a:spcBef>
                <a:spcPts val="900"/>
              </a:spcBef>
              <a:buSzPct val="100000"/>
              <a:buAutoNum type="alphaLcPeriod"/>
              <a:defRPr sz="3100">
                <a:solidFill>
                  <a:srgbClr val="FFFFFF"/>
                </a:solidFill>
              </a:defRPr>
            </a:pPr>
            <a:r>
              <a:t>Greenhouse gases</a:t>
            </a:r>
          </a:p>
          <a:p>
            <a:pPr marL="866809" indent="-645066" defTabSz="886966">
              <a:lnSpc>
                <a:spcPct val="90000"/>
              </a:lnSpc>
              <a:spcBef>
                <a:spcPts val="900"/>
              </a:spcBef>
              <a:buSzPct val="100000"/>
              <a:buAutoNum type="alphaLcPeriod"/>
              <a:defRPr sz="3100">
                <a:solidFill>
                  <a:srgbClr val="FFFFFF"/>
                </a:solidFill>
              </a:defRPr>
            </a:pPr>
            <a:r>
              <a:t>Nitrates</a:t>
            </a:r>
            <a:endParaRPr>
              <a:latin typeface="Calibri"/>
              <a:ea typeface="Calibri"/>
              <a:cs typeface="Calibri"/>
              <a:sym typeface="Calibri"/>
            </a:endParaRPr>
          </a:p>
          <a:p>
            <a:pPr indent="317213" defTabSz="443483">
              <a:lnSpc>
                <a:spcPct val="90000"/>
              </a:lnSpc>
              <a:defRPr sz="3100">
                <a:uFill>
                  <a:solidFill>
                    <a:srgbClr val="000000"/>
                  </a:solidFill>
                </a:uFill>
                <a:latin typeface="Calibri"/>
                <a:ea typeface="Calibri"/>
                <a:cs typeface="Calibri"/>
                <a:sym typeface="Calibri"/>
              </a:defRPr>
            </a:pPr>
            <a:r>
              <a:t> </a:t>
            </a:r>
          </a:p>
        </p:txBody>
      </p:sp>
      <p:grpSp>
        <p:nvGrpSpPr>
          <p:cNvPr id="144" name="Group"/>
          <p:cNvGrpSpPr/>
          <p:nvPr/>
        </p:nvGrpSpPr>
        <p:grpSpPr>
          <a:xfrm>
            <a:off x="516134" y="4467582"/>
            <a:ext cx="4983257" cy="632969"/>
            <a:chOff x="0" y="-1"/>
            <a:chExt cx="4983255" cy="632968"/>
          </a:xfrm>
        </p:grpSpPr>
        <p:sp>
          <p:nvSpPr>
            <p:cNvPr id="142" name="Dingbat Tick"/>
            <p:cNvSpPr/>
            <p:nvPr/>
          </p:nvSpPr>
          <p:spPr>
            <a:xfrm>
              <a:off x="4361708" y="8419"/>
              <a:ext cx="621548" cy="590674"/>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43" name="Circle"/>
            <p:cNvSpPr/>
            <p:nvPr/>
          </p:nvSpPr>
          <p:spPr>
            <a:xfrm>
              <a:off x="0" y="-2"/>
              <a:ext cx="632965" cy="632969"/>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44"/>
                                        </p:tgtEl>
                                        <p:attrNameLst>
                                          <p:attrName>style.visibility</p:attrName>
                                        </p:attrNameLst>
                                      </p:cBhvr>
                                      <p:to>
                                        <p:strVal val="visible"/>
                                      </p:to>
                                    </p:set>
                                    <p:anim calcmode="lin" valueType="num">
                                      <p:cBhvr>
                                        <p:cTn id="7" dur="1000" fill="hold"/>
                                        <p:tgtEl>
                                          <p:spTgt spid="144"/>
                                        </p:tgtEl>
                                        <p:attrNameLst>
                                          <p:attrName>ppt_w</p:attrName>
                                        </p:attrNameLst>
                                      </p:cBhvr>
                                      <p:tavLst>
                                        <p:tav tm="0">
                                          <p:val>
                                            <p:fltVal val="0"/>
                                          </p:val>
                                        </p:tav>
                                        <p:tav tm="100000">
                                          <p:val>
                                            <p:strVal val="#ppt_w"/>
                                          </p:val>
                                        </p:tav>
                                      </p:tavLst>
                                    </p:anim>
                                    <p:anim calcmode="lin" valueType="num">
                                      <p:cBhvr>
                                        <p:cTn id="8" dur="1000" fill="hold"/>
                                        <p:tgtEl>
                                          <p:spTgt spid="1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4"/>
          <p:cNvSpPr txBox="1">
            <a:spLocks noGrp="1"/>
          </p:cNvSpPr>
          <p:nvPr>
            <p:ph type="title"/>
          </p:nvPr>
        </p:nvSpPr>
        <p:spPr>
          <a:xfrm>
            <a:off x="415669" y="1668022"/>
            <a:ext cx="11247591" cy="1038878"/>
          </a:xfrm>
          <a:prstGeom prst="rect">
            <a:avLst/>
          </a:prstGeom>
        </p:spPr>
        <p:txBody>
          <a:bodyPr/>
          <a:lstStyle>
            <a:lvl1pPr>
              <a:lnSpc>
                <a:spcPct val="100000"/>
              </a:lnSpc>
              <a:spcBef>
                <a:spcPts val="1000"/>
              </a:spcBef>
              <a:defRPr sz="2900" cap="none" spc="0">
                <a:solidFill>
                  <a:srgbClr val="00AEEF"/>
                </a:solidFill>
              </a:defRPr>
            </a:lvl1pPr>
          </a:lstStyle>
          <a:p>
            <a:r>
              <a:t>8. What did countries agree to in the famous “Paris Agreement” in 2015? </a:t>
            </a:r>
          </a:p>
        </p:txBody>
      </p:sp>
      <p:sp>
        <p:nvSpPr>
          <p:cNvPr id="149" name="To keep global temperature rise below 2°C and pursue a path to limit warming to 1.5°C…"/>
          <p:cNvSpPr txBox="1"/>
          <p:nvPr/>
        </p:nvSpPr>
        <p:spPr>
          <a:xfrm>
            <a:off x="415668" y="3268288"/>
            <a:ext cx="10642936"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723828" indent="-538663" defTabSz="740662">
              <a:lnSpc>
                <a:spcPct val="90000"/>
              </a:lnSpc>
              <a:spcBef>
                <a:spcPts val="800"/>
              </a:spcBef>
              <a:buSzPct val="100000"/>
              <a:buAutoNum type="alphaLcPeriod"/>
              <a:defRPr sz="2500">
                <a:solidFill>
                  <a:srgbClr val="00AEEF"/>
                </a:solidFill>
              </a:defRPr>
            </a:pPr>
            <a:r>
              <a:t>To keep global temperature rise below 2°C and pursue a path to limit warming to 1.5°C</a:t>
            </a:r>
            <a:r>
              <a:rPr>
                <a:latin typeface="Cambria Math"/>
                <a:ea typeface="Cambria Math"/>
                <a:cs typeface="Cambria Math"/>
                <a:sym typeface="Cambria Math"/>
              </a:rPr>
              <a:t> </a:t>
            </a:r>
            <a:r>
              <a:t>  </a:t>
            </a:r>
          </a:p>
          <a:p>
            <a:pPr marL="723828" indent="-538663" defTabSz="740662">
              <a:lnSpc>
                <a:spcPct val="90000"/>
              </a:lnSpc>
              <a:spcBef>
                <a:spcPts val="800"/>
              </a:spcBef>
              <a:buSzPct val="100000"/>
              <a:buAutoNum type="alphaLcPeriod"/>
              <a:defRPr sz="2500">
                <a:solidFill>
                  <a:srgbClr val="00AEEF"/>
                </a:solidFill>
              </a:defRPr>
            </a:pPr>
            <a:r>
              <a:t>To stop countries from dumping rubbish in the ocean</a:t>
            </a:r>
          </a:p>
          <a:p>
            <a:pPr marL="723828" indent="-538663" defTabSz="740662">
              <a:lnSpc>
                <a:spcPct val="90000"/>
              </a:lnSpc>
              <a:spcBef>
                <a:spcPts val="800"/>
              </a:spcBef>
              <a:buSzPct val="100000"/>
              <a:buAutoNum type="alphaLcPeriod"/>
              <a:defRPr sz="2500">
                <a:solidFill>
                  <a:srgbClr val="00AEEF"/>
                </a:solidFill>
              </a:defRPr>
            </a:pPr>
            <a:r>
              <a:t>To transition to all electric cars by 2050</a:t>
            </a:r>
          </a:p>
          <a:p>
            <a:pPr marL="723828" indent="-538663" defTabSz="740662">
              <a:lnSpc>
                <a:spcPct val="90000"/>
              </a:lnSpc>
              <a:spcBef>
                <a:spcPts val="800"/>
              </a:spcBef>
              <a:buSzPct val="100000"/>
              <a:buAutoNum type="alphaLcPeriod"/>
              <a:defRPr sz="2500">
                <a:solidFill>
                  <a:srgbClr val="00AEEF"/>
                </a:solidFill>
              </a:defRPr>
            </a:pPr>
            <a:r>
              <a:t>To plant 1 million trees in deforested areas</a:t>
            </a:r>
            <a:endParaRPr>
              <a:latin typeface="Calibri"/>
              <a:ea typeface="Calibri"/>
              <a:cs typeface="Calibri"/>
              <a:sym typeface="Calibri"/>
            </a:endParaRPr>
          </a:p>
          <a:p>
            <a:pPr indent="264890" defTabSz="370331">
              <a:lnSpc>
                <a:spcPct val="90000"/>
              </a:lnSpc>
              <a:defRPr sz="2500">
                <a:solidFill>
                  <a:srgbClr val="00AEEF"/>
                </a:solidFill>
                <a:uFill>
                  <a:solidFill>
                    <a:srgbClr val="000000"/>
                  </a:solidFill>
                </a:uFill>
                <a:latin typeface="Calibri"/>
                <a:ea typeface="Calibri"/>
                <a:cs typeface="Calibri"/>
                <a:sym typeface="Calibri"/>
              </a:defRPr>
            </a:pPr>
            <a:r>
              <a:t> </a:t>
            </a:r>
          </a:p>
        </p:txBody>
      </p:sp>
      <p:sp>
        <p:nvSpPr>
          <p:cNvPr id="150" name="Straight Connector 15"/>
          <p:cNvSpPr/>
          <p:nvPr/>
        </p:nvSpPr>
        <p:spPr>
          <a:xfrm>
            <a:off x="135776" y="2950639"/>
            <a:ext cx="12056227" cy="3"/>
          </a:xfrm>
          <a:prstGeom prst="line">
            <a:avLst/>
          </a:prstGeom>
          <a:ln w="44450">
            <a:solidFill>
              <a:srgbClr val="00AEEF"/>
            </a:solidFill>
            <a:prstDash val="lgDash"/>
            <a:miter/>
          </a:ln>
        </p:spPr>
        <p:txBody>
          <a:bodyPr lIns="45718" tIns="45718" rIns="45718" bIns="45718"/>
          <a:lstStyle/>
          <a:p>
            <a:endParaRPr/>
          </a:p>
        </p:txBody>
      </p:sp>
      <p:grpSp>
        <p:nvGrpSpPr>
          <p:cNvPr id="153" name="Group"/>
          <p:cNvGrpSpPr/>
          <p:nvPr/>
        </p:nvGrpSpPr>
        <p:grpSpPr>
          <a:xfrm>
            <a:off x="465337" y="3222985"/>
            <a:ext cx="4433097" cy="850672"/>
            <a:chOff x="0" y="0"/>
            <a:chExt cx="4433096" cy="850671"/>
          </a:xfrm>
        </p:grpSpPr>
        <p:sp>
          <p:nvSpPr>
            <p:cNvPr id="151" name="Dingbat Tick"/>
            <p:cNvSpPr/>
            <p:nvPr/>
          </p:nvSpPr>
          <p:spPr>
            <a:xfrm>
              <a:off x="4043353" y="480284"/>
              <a:ext cx="389744" cy="370388"/>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52" name="Circle"/>
            <p:cNvSpPr/>
            <p:nvPr/>
          </p:nvSpPr>
          <p:spPr>
            <a:xfrm>
              <a:off x="-1" y="0"/>
              <a:ext cx="632966" cy="632962"/>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3"/>
                                        </p:tgtEl>
                                        <p:attrNameLst>
                                          <p:attrName>style.visibility</p:attrName>
                                        </p:attrNameLst>
                                      </p:cBhvr>
                                      <p:to>
                                        <p:strVal val="visible"/>
                                      </p:to>
                                    </p:set>
                                    <p:anim calcmode="lin" valueType="num">
                                      <p:cBhvr>
                                        <p:cTn id="7" dur="1000" fill="hold"/>
                                        <p:tgtEl>
                                          <p:spTgt spid="153"/>
                                        </p:tgtEl>
                                        <p:attrNameLst>
                                          <p:attrName>ppt_w</p:attrName>
                                        </p:attrNameLst>
                                      </p:cBhvr>
                                      <p:tavLst>
                                        <p:tav tm="0">
                                          <p:val>
                                            <p:fltVal val="0"/>
                                          </p:val>
                                        </p:tav>
                                        <p:tav tm="100000">
                                          <p:val>
                                            <p:strVal val="#ppt_w"/>
                                          </p:val>
                                        </p:tav>
                                      </p:tavLst>
                                    </p:anim>
                                    <p:anim calcmode="lin" valueType="num">
                                      <p:cBhvr>
                                        <p:cTn id="8" dur="1000" fill="hold"/>
                                        <p:tgtEl>
                                          <p:spTgt spid="1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animBg="1" advAuto="0"/>
    </p:bldLst>
  </p:timing>
</p:sld>
</file>

<file path=ppt/theme/theme1.xml><?xml version="1.0" encoding="utf-8"?>
<a:theme xmlns:a="http://schemas.openxmlformats.org/drawingml/2006/main" name="Office Theme">
  <a:themeElements>
    <a:clrScheme name="Office Theme">
      <a:dk1>
        <a:srgbClr val="000000"/>
      </a:dk1>
      <a:lt1>
        <a:srgbClr val="FFFFFF">
          <a:alpha val="97000"/>
        </a:srgbClr>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1159</Words>
  <Application>Microsoft Macintosh PowerPoint</Application>
  <PresentationFormat>Widescreen</PresentationFormat>
  <Paragraphs>104</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 Math</vt:lpstr>
      <vt:lpstr>Univers Next Pro Heavy Condensed</vt:lpstr>
      <vt:lpstr>Office Theme</vt:lpstr>
      <vt:lpstr>PowerPoint Presentation</vt:lpstr>
      <vt:lpstr>1. All of the gases on the planet make up the earth’s…</vt:lpstr>
      <vt:lpstr>2. The pattern of weather conditions over many years is called…</vt:lpstr>
      <vt:lpstr>3. The increase in the average temperature of the earth’s atmosphere is referred to by scientists as…</vt:lpstr>
      <vt:lpstr>4. What is the name of gas released into the atmosphere when we burn fossil fuel for energy like coal, oil and natural gas?</vt:lpstr>
      <vt:lpstr>5. Which of the following sectors does not contribute to greenhouse gas emissions?</vt:lpstr>
      <vt:lpstr>6. Which could be a direct/indirect impact of climate change on children’s health?</vt:lpstr>
      <vt:lpstr>7. What are the gases called that become trapped in the earth’s atmosphere and are heating the planet?</vt:lpstr>
      <vt:lpstr>8. What did countries agree to in the famous “Paris Agreement” in 2015? </vt:lpstr>
      <vt:lpstr>9. Which one of the activities below is an action you can take to reduce your carbon footprint?</vt:lpstr>
      <vt:lpstr>10. Which is the most important day young people can take action on climate change?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Helen Abramson</cp:lastModifiedBy>
  <cp:revision>3</cp:revision>
  <dcterms:modified xsi:type="dcterms:W3CDTF">2020-09-09T15:24:55Z</dcterms:modified>
</cp:coreProperties>
</file>