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6"/>
  </p:notesMasterIdLst>
  <p:handoutMasterIdLst>
    <p:handoutMasterId r:id="rId17"/>
  </p:handoutMasterIdLst>
  <p:sldIdLst>
    <p:sldId id="275" r:id="rId3"/>
    <p:sldId id="286" r:id="rId4"/>
    <p:sldId id="294" r:id="rId5"/>
    <p:sldId id="287" r:id="rId6"/>
    <p:sldId id="282" r:id="rId7"/>
    <p:sldId id="284" r:id="rId8"/>
    <p:sldId id="293" r:id="rId9"/>
    <p:sldId id="300" r:id="rId10"/>
    <p:sldId id="296" r:id="rId11"/>
    <p:sldId id="301" r:id="rId12"/>
    <p:sldId id="298" r:id="rId13"/>
    <p:sldId id="29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1"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792" autoAdjust="0"/>
  </p:normalViewPr>
  <p:slideViewPr>
    <p:cSldViewPr snapToGrid="0">
      <p:cViewPr varScale="1">
        <p:scale>
          <a:sx n="62" d="100"/>
          <a:sy n="62" d="100"/>
        </p:scale>
        <p:origin x="792" y="5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9/23/2020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9/23/2020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121212"/>
                </a:solidFill>
                <a:effectLst/>
              </a:rPr>
              <a:t>A representative from the National Disarmament and Demobilization Commission is explaining </a:t>
            </a:r>
            <a:r>
              <a:rPr lang="en-GB">
                <a:solidFill>
                  <a:srgbClr val="121212"/>
                </a:solidFill>
                <a:effectLst/>
              </a:rPr>
              <a:t>to young </a:t>
            </a:r>
            <a:r>
              <a:rPr lang="en-GB" dirty="0">
                <a:solidFill>
                  <a:srgbClr val="121212"/>
                </a:solidFill>
                <a:effectLst/>
              </a:rPr>
              <a:t>people being released from armed forces what will take place. He is supported with representatives from UNICEF, the UN Mission in South Sudan (UNMISS) and the South Sudan People’s Defence forces (SSPDF).</a:t>
            </a:r>
          </a:p>
          <a:p>
            <a:br>
              <a:rPr lang="en-GB" dirty="0">
                <a:solidFill>
                  <a:srgbClr val="121212"/>
                </a:solidFill>
                <a:effectLst/>
              </a:rPr>
            </a:br>
            <a:r>
              <a:rPr lang="en-GB" dirty="0">
                <a:solidFill>
                  <a:srgbClr val="121212"/>
                </a:solidFill>
                <a:effectLst/>
              </a:rPr>
              <a:t>On 26 of May 2020, a total of ten children between 15 and 17 years of age were released from armed forces. The ten were </a:t>
            </a:r>
            <a:r>
              <a:rPr lang="en-GB" baseline="0" dirty="0">
                <a:solidFill>
                  <a:srgbClr val="121212"/>
                </a:solidFill>
                <a:effectLst/>
              </a:rPr>
              <a:t>identified</a:t>
            </a:r>
            <a:r>
              <a:rPr lang="en-GB" dirty="0">
                <a:solidFill>
                  <a:srgbClr val="121212"/>
                </a:solidFill>
                <a:effectLst/>
              </a:rPr>
              <a:t> in a training facility for the unified South Sudan forces. After they were released, the children were taken to an interim care centre for immediate care and family tracing services. </a:t>
            </a:r>
          </a:p>
          <a:p>
            <a:endParaRPr lang="en-GB" dirty="0">
              <a:solidFill>
                <a:srgbClr val="121212"/>
              </a:solidFill>
              <a:effectLst/>
            </a:endParaRPr>
          </a:p>
          <a:p>
            <a:r>
              <a:rPr lang="en-GB" dirty="0">
                <a:solidFill>
                  <a:srgbClr val="121212"/>
                </a:solidFill>
                <a:effectLst/>
              </a:rPr>
              <a:t>The release of children from armed forces and armed groups is a collaboration between UNICEF, the UN Mission in South Sudan (UNMISS) and the National Disarmament and Demobilization Commission (NDDRC).</a:t>
            </a:r>
            <a:endParaRPr lang="en-GB" dirty="0">
              <a:effectLst/>
            </a:endParaRPr>
          </a:p>
          <a:p>
            <a:br>
              <a:rPr lang="en-GB" b="0" i="0" dirty="0">
                <a:solidFill>
                  <a:srgbClr val="000000"/>
                </a:solidFill>
                <a:effectLst/>
                <a:latin typeface="Open Sans"/>
              </a:rPr>
            </a:br>
            <a:r>
              <a:rPr lang="en-GB" sz="1200" b="0" i="0" kern="1200" dirty="0">
                <a:solidFill>
                  <a:schemeClr val="tx1"/>
                </a:solidFill>
                <a:effectLst/>
                <a:latin typeface="+mn-lt"/>
                <a:ea typeface="+mn-ea"/>
                <a:cs typeface="+mn-cs"/>
              </a:rPr>
              <a:t>Unicef/</a:t>
            </a:r>
            <a:r>
              <a:rPr lang="en-GB" b="0" i="0" dirty="0" err="1">
                <a:solidFill>
                  <a:srgbClr val="121212"/>
                </a:solidFill>
                <a:effectLst/>
                <a:latin typeface="Open Sans"/>
              </a:rPr>
              <a:t>Ryeng</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From left to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Unicef/</a:t>
            </a:r>
            <a:r>
              <a:rPr lang="en-GB" b="0" i="0" dirty="0" err="1">
                <a:solidFill>
                  <a:srgbClr val="121212"/>
                </a:solidFill>
                <a:effectLst/>
                <a:latin typeface="Open Sans"/>
              </a:rPr>
              <a:t>Lomodong</a:t>
            </a:r>
            <a:r>
              <a:rPr lang="en-GB" b="0" i="0" dirty="0">
                <a:solidFill>
                  <a:srgbClr val="121212"/>
                </a:solidFill>
                <a:effectLst/>
                <a:latin typeface="Open Sans"/>
              </a:rPr>
              <a:t> - Children associated with the Cobra faction wait to be demobilized in Pibor, South Sudan. </a:t>
            </a:r>
            <a:endParaRPr lang="en-GB" b="0" i="0" dirty="0">
              <a:solidFill>
                <a:srgbClr val="999999"/>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err="1">
                <a:solidFill>
                  <a:srgbClr val="999999"/>
                </a:solidFill>
                <a:effectLst/>
                <a:latin typeface="Open Sans"/>
                <a:cs typeface="Arial" panose="020B0604020202020204" pitchFamily="34" charset="0"/>
              </a:rPr>
              <a:t>Wikicommons</a:t>
            </a:r>
            <a:r>
              <a:rPr lang="en-GB" sz="1200" b="0" i="0" dirty="0">
                <a:solidFill>
                  <a:srgbClr val="999999"/>
                </a:solidFill>
                <a:effectLst/>
                <a:latin typeface="Open Sans"/>
                <a:cs typeface="Arial" panose="020B0604020202020204" pitchFamily="34" charset="0"/>
              </a:rPr>
              <a:t> - </a:t>
            </a:r>
            <a:r>
              <a:rPr lang="en-GB" b="0" i="0" dirty="0">
                <a:solidFill>
                  <a:srgbClr val="999999"/>
                </a:solidFill>
                <a:effectLst/>
                <a:latin typeface="Open Sans"/>
              </a:rPr>
              <a:t> </a:t>
            </a:r>
            <a:r>
              <a:rPr lang="en-GB" b="0" i="0" dirty="0">
                <a:solidFill>
                  <a:srgbClr val="222222"/>
                </a:solidFill>
                <a:effectLst/>
                <a:latin typeface="arial" panose="020B0604020202020204" pitchFamily="34" charset="0"/>
              </a:rPr>
              <a:t>Non-Violence, also known as The </a:t>
            </a:r>
            <a:r>
              <a:rPr lang="en-GB" b="1" i="0" dirty="0">
                <a:solidFill>
                  <a:srgbClr val="222222"/>
                </a:solidFill>
                <a:effectLst/>
                <a:latin typeface="arial" panose="020B0604020202020204" pitchFamily="34" charset="0"/>
              </a:rPr>
              <a:t>Knotted Gun</a:t>
            </a:r>
            <a:r>
              <a:rPr lang="en-GB" b="0" i="0" dirty="0">
                <a:solidFill>
                  <a:srgbClr val="222222"/>
                </a:solidFill>
                <a:effectLst/>
                <a:latin typeface="arial" panose="020B0604020202020204" pitchFamily="34" charset="0"/>
              </a:rPr>
              <a:t>, is a bronze sculpture by Swedish artist </a:t>
            </a:r>
            <a:r>
              <a:rPr lang="en-GB" b="1" i="0" dirty="0">
                <a:solidFill>
                  <a:srgbClr val="222222"/>
                </a:solidFill>
                <a:effectLst/>
                <a:latin typeface="arial" panose="020B0604020202020204" pitchFamily="34" charset="0"/>
              </a:rPr>
              <a:t>Carl Fredrik</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Reuterswärd</a:t>
            </a:r>
            <a:r>
              <a:rPr lang="en-GB" b="0" i="0" dirty="0">
                <a:solidFill>
                  <a:srgbClr val="222222"/>
                </a:solidFill>
                <a:effectLst/>
                <a:latin typeface="arial" panose="020B0604020202020204" pitchFamily="34" charset="0"/>
              </a:rPr>
              <a:t> of an oversized Colt Python .357 Magnum </a:t>
            </a:r>
            <a:r>
              <a:rPr lang="en-GB" b="1" i="0" dirty="0">
                <a:solidFill>
                  <a:srgbClr val="222222"/>
                </a:solidFill>
                <a:effectLst/>
                <a:latin typeface="arial" panose="020B0604020202020204" pitchFamily="34" charset="0"/>
              </a:rPr>
              <a:t>revolver</a:t>
            </a:r>
            <a:r>
              <a:rPr lang="en-GB" b="0" i="0" dirty="0">
                <a:solidFill>
                  <a:srgbClr val="222222"/>
                </a:solidFill>
                <a:effectLst/>
                <a:latin typeface="arial" panose="020B0604020202020204" pitchFamily="34" charset="0"/>
              </a:rPr>
              <a:t> with its muzzle tied in a </a:t>
            </a:r>
            <a:r>
              <a:rPr lang="en-GB" b="1" i="0" dirty="0">
                <a:solidFill>
                  <a:srgbClr val="222222"/>
                </a:solidFill>
                <a:effectLst/>
                <a:latin typeface="arial" panose="020B0604020202020204" pitchFamily="34" charset="0"/>
              </a:rPr>
              <a:t>knot</a:t>
            </a:r>
            <a:r>
              <a:rPr lang="en-GB" b="0" i="0" dirty="0">
                <a:solidFill>
                  <a:srgbClr val="222222"/>
                </a:solidFill>
                <a:effectLst/>
                <a:latin typeface="arial" panose="020B0604020202020204" pitchFamily="34" charset="0"/>
              </a:rPr>
              <a:t>.</a:t>
            </a:r>
            <a:endParaRPr lang="en-GB" b="0" i="0" dirty="0">
              <a:solidFill>
                <a:srgbClr val="999999"/>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999999"/>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999999"/>
                </a:solidFill>
                <a:effectLst/>
                <a:latin typeface="Open Sans"/>
              </a:rPr>
              <a:t>Unicef/</a:t>
            </a:r>
            <a:r>
              <a:rPr lang="en-GB" b="0" i="0" dirty="0" err="1">
                <a:solidFill>
                  <a:srgbClr val="999999"/>
                </a:solidFill>
                <a:effectLst/>
                <a:latin typeface="Open Sans"/>
              </a:rPr>
              <a:t>Diffidenti</a:t>
            </a:r>
            <a:r>
              <a:rPr lang="en-GB" b="0" i="0" dirty="0">
                <a:solidFill>
                  <a:srgbClr val="999999"/>
                </a:solidFill>
                <a:effectLst/>
                <a:latin typeface="Open Sans"/>
              </a:rPr>
              <a:t> – Libya, 2012. </a:t>
            </a:r>
            <a:r>
              <a:rPr lang="en-GB" b="0" i="0" dirty="0">
                <a:solidFill>
                  <a:srgbClr val="121212"/>
                </a:solidFill>
                <a:effectLst/>
                <a:latin typeface="Open Sans"/>
              </a:rPr>
              <a:t>A desk, covered with dirt and debris, sits in a classroom damaged during the conflict, in </a:t>
            </a:r>
            <a:r>
              <a:rPr lang="en-GB" b="0" i="0" dirty="0" err="1">
                <a:solidFill>
                  <a:srgbClr val="121212"/>
                </a:solidFill>
                <a:effectLst/>
                <a:latin typeface="Open Sans"/>
              </a:rPr>
              <a:t>Shohada</a:t>
            </a:r>
            <a:r>
              <a:rPr lang="en-GB" b="0" i="0" dirty="0">
                <a:solidFill>
                  <a:srgbClr val="121212"/>
                </a:solidFill>
                <a:effectLst/>
                <a:latin typeface="Open Sans"/>
              </a:rPr>
              <a:t> </a:t>
            </a:r>
            <a:r>
              <a:rPr lang="en-GB" b="0" i="0" dirty="0" err="1">
                <a:solidFill>
                  <a:srgbClr val="121212"/>
                </a:solidFill>
                <a:effectLst/>
                <a:latin typeface="Open Sans"/>
              </a:rPr>
              <a:t>Yamayer</a:t>
            </a:r>
            <a:r>
              <a:rPr lang="en-GB" b="0" i="0" dirty="0">
                <a:solidFill>
                  <a:srgbClr val="121212"/>
                </a:solidFill>
                <a:effectLst/>
                <a:latin typeface="Open Sans"/>
              </a:rPr>
              <a:t> Primary School, in the city of Sirte. An outdoor sporting area is visible through a large rupture in the classroom’s wall. Much of the city, the final stronghold of former Government forces, was destroyed during the weeks-long fighting there.</a:t>
            </a: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982457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332835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23/09/2020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23/09/2020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23/09/2020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23/09/2020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23/09/2020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23/09/2020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9" name="Picture 8" descr="A group of people sitting at a park&#10;&#10;Description automatically generated">
            <a:extLst>
              <a:ext uri="{FF2B5EF4-FFF2-40B4-BE49-F238E27FC236}">
                <a16:creationId xmlns:a16="http://schemas.microsoft.com/office/drawing/2014/main" id="{F12488E4-A144-40DA-9E85-69798BBDCFA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11" name="Title 1">
            <a:extLst>
              <a:ext uri="{FF2B5EF4-FFF2-40B4-BE49-F238E27FC236}">
                <a16:creationId xmlns:a16="http://schemas.microsoft.com/office/drawing/2014/main" id="{E2267FAC-753D-40A2-9515-C0911CF37EFA}"/>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23/09/2020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23/09/2020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23/09/2020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23/09/2020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23/09/2020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23/09/2020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23/09/2020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23/09/2020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23/09/2020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23/09/2020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23/09/2020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23/09/2020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23/09/2020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news.un.org/en/story/2018/10/1021962"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hyperlink" Target="https://www.unicef.org/protection/protecting-children-from-explosive-weapon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3.xml"/><Relationship Id="rId7" Type="http://schemas.openxmlformats.org/officeDocument/2006/relationships/image" Target="../media/image3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youtu.be/OvOzv0AaTIE"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8.jpeg"/><Relationship Id="rId5" Type="http://schemas.openxmlformats.org/officeDocument/2006/relationships/hyperlink" Target="https://books.google.co.uk/books/about/Tusk_Tusk.html?id=wedVDwAAQBAJ&amp;printsec=frontcover&amp;source=kp_read_button&amp;redir_esc=y#v=onepage&amp;q&amp;f=false" TargetMode="External"/><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4.xml"/><Relationship Id="rId1" Type="http://schemas.openxmlformats.org/officeDocument/2006/relationships/video" Target="https://www.youtube.com/embed/09Rm7931fes?feature=oembed" TargetMode="Externa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hyperlink" Target="https://youtu.be/09Rm7931fes"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hrw.org/news/2010/01/29/red-hand-day-campaign" TargetMode="External"/><Relationship Id="rId3" Type="http://schemas.openxmlformats.org/officeDocument/2006/relationships/notesSlide" Target="../notesSlides/notesSlide7.xml"/><Relationship Id="rId7" Type="http://schemas.openxmlformats.org/officeDocument/2006/relationships/image" Target="../media/image41.jpeg"/><Relationship Id="rId2" Type="http://schemas.openxmlformats.org/officeDocument/2006/relationships/slideLayout" Target="../slideLayouts/slideLayout21.xml"/><Relationship Id="rId1" Type="http://schemas.openxmlformats.org/officeDocument/2006/relationships/video" Target="https://www.youtube.com/embed/wv7kHcr43vk?feature=oembed" TargetMode="External"/><Relationship Id="rId6" Type="http://schemas.openxmlformats.org/officeDocument/2006/relationships/hyperlink" Target="https://youtu.be/wv7kHcr43vk" TargetMode="External"/><Relationship Id="rId5" Type="http://schemas.openxmlformats.org/officeDocument/2006/relationships/image" Target="../media/image36.sv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34220"/>
            <a:ext cx="3204850" cy="261610"/>
          </a:xfrm>
          <a:prstGeom prst="rect">
            <a:avLst/>
          </a:prstGeom>
        </p:spPr>
        <p:txBody>
          <a:bodyPr wrap="square">
            <a:spAutoFit/>
          </a:bodyPr>
          <a:lstStyle/>
          <a:p>
            <a:r>
              <a:rPr lang="en-GB" sz="1100" dirty="0">
                <a:solidFill>
                  <a:schemeClr val="bg1"/>
                </a:solidFill>
                <a:cs typeface="Arial" panose="020B0604020202020204" pitchFamily="34" charset="0"/>
              </a:rPr>
              <a:t>Unicef/</a:t>
            </a:r>
            <a:r>
              <a:rPr lang="en-GB" sz="1100" dirty="0" err="1">
                <a:solidFill>
                  <a:schemeClr val="bg1"/>
                </a:solidFill>
                <a:cs typeface="Arial" panose="020B0604020202020204" pitchFamily="34" charset="0"/>
              </a:rPr>
              <a:t>Ryeng</a:t>
            </a:r>
            <a:endParaRPr lang="en-GB" sz="1100" dirty="0">
              <a:solidFill>
                <a:schemeClr val="bg1"/>
              </a:solidFill>
              <a:cs typeface="Arial" panose="020B0604020202020204" pitchFamily="34" charset="0"/>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3" name="Rectangle 12">
            <a:extLst>
              <a:ext uri="{FF2B5EF4-FFF2-40B4-BE49-F238E27FC236}">
                <a16:creationId xmlns:a16="http://schemas.microsoft.com/office/drawing/2014/main" id="{DA85D707-64E3-41B0-A053-381B98A90FE0}"/>
              </a:ext>
            </a:extLst>
          </p:cNvPr>
          <p:cNvSpPr/>
          <p:nvPr/>
        </p:nvSpPr>
        <p:spPr>
          <a:xfrm>
            <a:off x="225604" y="1944414"/>
            <a:ext cx="2999843" cy="241738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You have probably learned about the two World Wars and lots of other wars in history. Unfortunately there are wars and conflicts happening in the world today. Do some research to find out where these are, what they are about and how organisations like Unicef try to help those affected, especially children.</a:t>
            </a:r>
          </a:p>
        </p:txBody>
      </p:sp>
      <p:sp>
        <p:nvSpPr>
          <p:cNvPr id="4" name="Rectangle 3">
            <a:extLst>
              <a:ext uri="{FF2B5EF4-FFF2-40B4-BE49-F238E27FC236}">
                <a16:creationId xmlns:a16="http://schemas.microsoft.com/office/drawing/2014/main" id="{D1C63EEA-0C94-46EB-A8FC-FEAB9D5A5AE6}"/>
              </a:ext>
            </a:extLst>
          </p:cNvPr>
          <p:cNvSpPr/>
          <p:nvPr/>
        </p:nvSpPr>
        <p:spPr>
          <a:xfrm>
            <a:off x="8467314" y="3017223"/>
            <a:ext cx="3125596" cy="297746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October 2nd is the United Nations International Day for Non-Violence. </a:t>
            </a:r>
            <a:r>
              <a:rPr lang="en-GB" sz="1400" dirty="0">
                <a:solidFill>
                  <a:srgbClr val="00AEEF"/>
                </a:solidFill>
                <a:latin typeface="Arial" panose="020B0604020202020204" pitchFamily="34" charset="0"/>
                <a:cs typeface="Arial" panose="020B0604020202020204" pitchFamily="34" charset="0"/>
                <a:hlinkClick r:id="rId3"/>
              </a:rPr>
              <a:t>Read this article from 2018</a:t>
            </a:r>
            <a:r>
              <a:rPr lang="en-GB" sz="1400" dirty="0">
                <a:solidFill>
                  <a:srgbClr val="00AEEF"/>
                </a:solidFill>
                <a:latin typeface="Arial" panose="020B0604020202020204" pitchFamily="34" charset="0"/>
                <a:cs typeface="Arial" panose="020B0604020202020204" pitchFamily="34" charset="0"/>
              </a:rPr>
              <a:t> in which the head of the UN visited the grave of Gandhi who is famous for the philosophy of non-violence. Could you find out more about Gandhi and his approach and share this with your friends or teachers? Would a non-violent approach to resolving disagreements make the world better for children and young people?</a:t>
            </a:r>
          </a:p>
        </p:txBody>
      </p:sp>
      <p:sp>
        <p:nvSpPr>
          <p:cNvPr id="5" name="Rectangle 4">
            <a:extLst>
              <a:ext uri="{FF2B5EF4-FFF2-40B4-BE49-F238E27FC236}">
                <a16:creationId xmlns:a16="http://schemas.microsoft.com/office/drawing/2014/main" id="{3EA62B1B-BA95-4DB0-9AC5-ED08EDFD19BC}"/>
              </a:ext>
            </a:extLst>
          </p:cNvPr>
          <p:cNvSpPr/>
          <p:nvPr/>
        </p:nvSpPr>
        <p:spPr>
          <a:xfrm>
            <a:off x="5561204" y="518552"/>
            <a:ext cx="2601310" cy="241738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Even when a war or conflict is over children can continue to be at risk. Read about </a:t>
            </a:r>
            <a:r>
              <a:rPr lang="en-GB" sz="1400" dirty="0">
                <a:solidFill>
                  <a:srgbClr val="00AEEF"/>
                </a:solidFill>
                <a:latin typeface="Arial" panose="020B0604020202020204" pitchFamily="34" charset="0"/>
                <a:cs typeface="Arial" panose="020B0604020202020204" pitchFamily="34" charset="0"/>
                <a:hlinkClick r:id="rId4"/>
              </a:rPr>
              <a:t>Unicef’s work in Ukraine</a:t>
            </a:r>
            <a:r>
              <a:rPr lang="en-GB" sz="1400" dirty="0">
                <a:solidFill>
                  <a:srgbClr val="00AEEF"/>
                </a:solidFill>
                <a:latin typeface="Arial" panose="020B0604020202020204" pitchFamily="34" charset="0"/>
                <a:cs typeface="Arial" panose="020B0604020202020204" pitchFamily="34" charset="0"/>
              </a:rPr>
              <a:t> to educate children about the dangers of leftover or hidden weapons and explosive devices. Share what you learn with your peers.</a:t>
            </a:r>
          </a:p>
        </p:txBody>
      </p:sp>
      <p:sp>
        <p:nvSpPr>
          <p:cNvPr id="6" name="Rectangle 5">
            <a:extLst>
              <a:ext uri="{FF2B5EF4-FFF2-40B4-BE49-F238E27FC236}">
                <a16:creationId xmlns:a16="http://schemas.microsoft.com/office/drawing/2014/main" id="{DB6172CD-BF9B-4111-9024-62FC8C6CAE60}"/>
              </a:ext>
            </a:extLst>
          </p:cNvPr>
          <p:cNvSpPr/>
          <p:nvPr/>
        </p:nvSpPr>
        <p:spPr>
          <a:xfrm>
            <a:off x="1927339" y="4764877"/>
            <a:ext cx="2387594" cy="19343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solidFill>
                  <a:srgbClr val="00AEEF"/>
                </a:solidFill>
                <a:latin typeface="Arial" panose="020B0604020202020204" pitchFamily="34" charset="0"/>
                <a:cs typeface="Arial" panose="020B0604020202020204" pitchFamily="34" charset="0"/>
              </a:rPr>
              <a:t>“Children bear no responsibility for war. But they are the first to suffer its consequences.” </a:t>
            </a:r>
          </a:p>
          <a:p>
            <a:pPr algn="ctr"/>
            <a:r>
              <a:rPr lang="en-GB" sz="1400" dirty="0">
                <a:solidFill>
                  <a:srgbClr val="00AEEF"/>
                </a:solidFill>
                <a:latin typeface="Arial" panose="020B0604020202020204" pitchFamily="34" charset="0"/>
                <a:cs typeface="Arial" panose="020B0604020202020204" pitchFamily="34" charset="0"/>
              </a:rPr>
              <a:t>Can you explain why Unicef uses this statement. How do you feel about it? </a:t>
            </a:r>
          </a:p>
        </p:txBody>
      </p:sp>
      <p:pic>
        <p:nvPicPr>
          <p:cNvPr id="21" name="Picture 20" descr="Unicef/Getman - A student engages in risk-education classes in conflict-affected eastern Ukraine in 2019. Some 40 per cent of all civilian casualties in eastern Ukraine were caused by landmines and other explosive hazards in 2018.">
            <a:extLst>
              <a:ext uri="{FF2B5EF4-FFF2-40B4-BE49-F238E27FC236}">
                <a16:creationId xmlns:a16="http://schemas.microsoft.com/office/drawing/2014/main" id="{86336C8A-634B-44DC-B7C3-6A308F34CF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41899" y="2610966"/>
            <a:ext cx="2454101" cy="1636067"/>
          </a:xfrm>
          <a:prstGeom prst="rect">
            <a:avLst/>
          </a:prstGeom>
        </p:spPr>
      </p:pic>
      <p:sp>
        <p:nvSpPr>
          <p:cNvPr id="23" name="Rectangle 22">
            <a:extLst>
              <a:ext uri="{FF2B5EF4-FFF2-40B4-BE49-F238E27FC236}">
                <a16:creationId xmlns:a16="http://schemas.microsoft.com/office/drawing/2014/main" id="{98D79404-6D8B-457A-899A-BE6CBAEA3A54}"/>
              </a:ext>
            </a:extLst>
          </p:cNvPr>
          <p:cNvSpPr/>
          <p:nvPr/>
        </p:nvSpPr>
        <p:spPr>
          <a:xfrm>
            <a:off x="3601324" y="4321289"/>
            <a:ext cx="909223" cy="369332"/>
          </a:xfrm>
          <a:prstGeom prst="rect">
            <a:avLst/>
          </a:prstGeom>
        </p:spPr>
        <p:txBody>
          <a:bodyPr wrap="none">
            <a:spAutoFit/>
          </a:bodyPr>
          <a:lstStyle/>
          <a:p>
            <a:r>
              <a:rPr lang="en-GB" sz="900" dirty="0">
                <a:cs typeface="Arial" panose="020B0604020202020204" pitchFamily="34" charset="0"/>
              </a:rPr>
              <a:t>Unicef/</a:t>
            </a:r>
            <a:r>
              <a:rPr lang="en-GB" sz="900" dirty="0" err="1">
                <a:cs typeface="Arial" panose="020B0604020202020204" pitchFamily="34" charset="0"/>
              </a:rPr>
              <a:t>Getman</a:t>
            </a:r>
            <a:endParaRPr lang="en-GB" sz="900" dirty="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25" name="Picture 24" descr="A person standing in front of a birthday cake&#10;&#10;Description automatically generated">
            <a:extLst>
              <a:ext uri="{FF2B5EF4-FFF2-40B4-BE49-F238E27FC236}">
                <a16:creationId xmlns:a16="http://schemas.microsoft.com/office/drawing/2014/main" id="{B20046E0-8CB6-47C9-BAFE-342CFD41970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23054" y="5122246"/>
            <a:ext cx="3077609" cy="1384663"/>
          </a:xfrm>
          <a:prstGeom prst="rect">
            <a:avLst/>
          </a:prstGeom>
        </p:spPr>
      </p:pic>
      <p:sp>
        <p:nvSpPr>
          <p:cNvPr id="27" name="Rectangle 26" descr="Unicef/Clarke - The UN Secretary-General António Guterres (r) pays tribute to Mahatma Gandhi at the Raj Ghat memorial in New Delhi on 2 October 2018 to mark the beginning of the celebrations of his 150th birthday.">
            <a:extLst>
              <a:ext uri="{FF2B5EF4-FFF2-40B4-BE49-F238E27FC236}">
                <a16:creationId xmlns:a16="http://schemas.microsoft.com/office/drawing/2014/main" id="{C97B5602-1616-4B4A-87FA-B8E17C3877F3}"/>
              </a:ext>
            </a:extLst>
          </p:cNvPr>
          <p:cNvSpPr/>
          <p:nvPr/>
        </p:nvSpPr>
        <p:spPr>
          <a:xfrm>
            <a:off x="5186777" y="6506909"/>
            <a:ext cx="825867" cy="369332"/>
          </a:xfrm>
          <a:prstGeom prst="rect">
            <a:avLst/>
          </a:prstGeom>
        </p:spPr>
        <p:txBody>
          <a:bodyPr wrap="none">
            <a:spAutoFit/>
          </a:bodyPr>
          <a:lstStyle/>
          <a:p>
            <a:r>
              <a:rPr lang="en-GB" sz="900" dirty="0">
                <a:cs typeface="Arial" panose="020B0604020202020204" pitchFamily="34" charset="0"/>
              </a:rPr>
              <a:t>Unicef/Clarke</a:t>
            </a: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4314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lnSpcReduction="10000"/>
          </a:bodyPr>
          <a:lstStyle/>
          <a:p>
            <a:pPr marL="0" indent="0">
              <a:buNone/>
            </a:pPr>
            <a:r>
              <a:rPr lang="en-GB" sz="1800" b="1" dirty="0"/>
              <a:t>Try to find somewhere peaceful and spend a few minutes being quiet and still … then think about these questions…</a:t>
            </a:r>
          </a:p>
          <a:p>
            <a:pPr marL="0" lvl="0" indent="0">
              <a:spcAft>
                <a:spcPts val="0"/>
              </a:spcAft>
              <a:buNone/>
              <a:tabLst>
                <a:tab pos="457200" algn="l"/>
              </a:tabLst>
            </a:pPr>
            <a:r>
              <a:rPr lang="en-GB" sz="1800" dirty="0">
                <a:effectLst/>
                <a:latin typeface="Arial" panose="020B0604020202020204" pitchFamily="34" charset="0"/>
                <a:ea typeface="Times New Roman" panose="02020603050405020304" pitchFamily="18" charset="0"/>
              </a:rPr>
              <a:t>Each year, in November we remember those who have died in wars. </a:t>
            </a:r>
          </a:p>
          <a:p>
            <a:pPr marL="342900" lvl="0" indent="-342900">
              <a:spcAft>
                <a:spcPts val="0"/>
              </a:spcAft>
              <a:buFont typeface="Wingdings" panose="05000000000000000000" pitchFamily="2" charset="2"/>
              <a:buChar char=""/>
              <a:tabLst>
                <a:tab pos="457200" algn="l"/>
              </a:tabLst>
            </a:pPr>
            <a:r>
              <a:rPr lang="en-GB" sz="1800" dirty="0">
                <a:effectLst/>
                <a:latin typeface="Arial" panose="020B0604020202020204" pitchFamily="34" charset="0"/>
                <a:ea typeface="Calibri" panose="020F0502020204030204" pitchFamily="34" charset="0"/>
              </a:rPr>
              <a:t>Take a moment to remember now but think especially of children whose lives have been lost in war.</a:t>
            </a:r>
            <a:endParaRPr lang="en-GB" sz="1800" dirty="0">
              <a:effectLst/>
              <a:latin typeface="Calibri" panose="020F0502020204030204" pitchFamily="34" charset="0"/>
              <a:ea typeface="Calibri" panose="020F0502020204030204" pitchFamily="34" charset="0"/>
            </a:endParaRPr>
          </a:p>
          <a:p>
            <a:pPr marL="342900" lvl="0" indent="-342900">
              <a:spcAft>
                <a:spcPts val="0"/>
              </a:spcAft>
              <a:buFont typeface="Wingdings" panose="05000000000000000000" pitchFamily="2" charset="2"/>
              <a:buChar char=""/>
              <a:tabLst>
                <a:tab pos="457200" algn="l"/>
              </a:tabLst>
            </a:pPr>
            <a:r>
              <a:rPr lang="en-GB" sz="1800" dirty="0">
                <a:effectLst/>
                <a:latin typeface="Arial" panose="020B0604020202020204" pitchFamily="34" charset="0"/>
                <a:ea typeface="Times New Roman" panose="02020603050405020304" pitchFamily="18" charset="0"/>
              </a:rPr>
              <a:t>What would a world without war be like?</a:t>
            </a:r>
            <a:endParaRPr lang="en-GB" sz="1800" dirty="0">
              <a:effectLst/>
              <a:latin typeface="Calibri" panose="020F0502020204030204" pitchFamily="34" charset="0"/>
              <a:ea typeface="Calibri" panose="020F0502020204030204" pitchFamily="34" charset="0"/>
            </a:endParaRPr>
          </a:p>
          <a:p>
            <a:pPr marL="342900" lvl="0" indent="-342900">
              <a:spcAft>
                <a:spcPts val="0"/>
              </a:spcAft>
              <a:buFont typeface="Wingdings" panose="05000000000000000000" pitchFamily="2" charset="2"/>
              <a:buChar char=""/>
              <a:tabLst>
                <a:tab pos="457200" algn="l"/>
              </a:tabLst>
            </a:pPr>
            <a:r>
              <a:rPr lang="en-GB" sz="1800" dirty="0">
                <a:effectLst/>
                <a:latin typeface="Arial" panose="020B0604020202020204" pitchFamily="34" charset="0"/>
                <a:ea typeface="Times New Roman" panose="02020603050405020304" pitchFamily="18" charset="0"/>
              </a:rPr>
              <a:t>What is needed for there to be peace? How can we be ‘peace makers’ in our lives?</a:t>
            </a:r>
            <a:endParaRPr lang="en-GB" sz="1800" dirty="0">
              <a:effectLst/>
              <a:latin typeface="Calibri" panose="020F0502020204030204" pitchFamily="34" charset="0"/>
              <a:ea typeface="Calibri" panose="020F0502020204030204" pitchFamily="34" charset="0"/>
            </a:endParaRPr>
          </a:p>
          <a:p>
            <a:pPr marL="0" indent="0">
              <a:buNone/>
            </a:pPr>
            <a:endParaRPr lang="en-GB" sz="1800" dirty="0"/>
          </a:p>
          <a:p>
            <a:pPr marL="0" indent="0">
              <a:buNone/>
            </a:pPr>
            <a:r>
              <a:rPr lang="en-GB" sz="1800" b="1" dirty="0"/>
              <a:t>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group of people walking down the street&#10;&#10;Description automatically generated">
            <a:extLst>
              <a:ext uri="{FF2B5EF4-FFF2-40B4-BE49-F238E27FC236}">
                <a16:creationId xmlns:a16="http://schemas.microsoft.com/office/drawing/2014/main" id="{DA03B950-7BD3-4C9B-8267-9C36C70C1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704" y="1735976"/>
            <a:ext cx="4819221" cy="3212011"/>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7"/>
            <a:ext cx="6393600" cy="4618211"/>
          </a:xfrm>
        </p:spPr>
        <p:txBody>
          <a:bodyPr>
            <a:normAutofit/>
          </a:bodyPr>
          <a:lstStyle/>
          <a:p>
            <a:pPr marL="108000" indent="0">
              <a:buNone/>
            </a:pPr>
            <a:r>
              <a:rPr lang="en-GB" sz="2400" dirty="0"/>
              <a:t>The rights within the Convention are indivisible – a child should have all of their rights, all the time.</a:t>
            </a:r>
          </a:p>
          <a:p>
            <a:pPr marL="108000" indent="0">
              <a:buNone/>
            </a:pPr>
            <a:r>
              <a:rPr lang="en-GB" sz="2400" dirty="0"/>
              <a:t>Look at the Convention and try to identify how many other rights might be affected when a child or young person’s life is disrupted by armed conflict or war.</a:t>
            </a:r>
          </a:p>
          <a:p>
            <a:pPr marL="108000" indent="0">
              <a:buNone/>
            </a:pPr>
            <a:r>
              <a:rPr lang="en-GB" sz="2400" dirty="0"/>
              <a:t>You can find a summary of the whole Convention </a:t>
            </a:r>
            <a:r>
              <a:rPr lang="en-GB" sz="2400" dirty="0">
                <a:hlinkClick r:id="rId2"/>
              </a:rPr>
              <a:t>here</a:t>
            </a:r>
            <a:r>
              <a:rPr lang="en-GB" sz="2400" dirty="0"/>
              <a:t>.</a:t>
            </a:r>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62500" lnSpcReduction="20000"/>
          </a:bodyPr>
          <a:lstStyle/>
          <a:p>
            <a:pPr marL="0" indent="0">
              <a:buNone/>
            </a:pPr>
            <a:r>
              <a:rPr lang="en-GB" b="1" dirty="0"/>
              <a:t>Contents</a:t>
            </a:r>
          </a:p>
          <a:p>
            <a:pPr lvl="0"/>
            <a:r>
              <a:rPr lang="en-US" dirty="0"/>
              <a:t>Slide 3 Guess the article - images as clues to identify the article</a:t>
            </a:r>
            <a:endParaRPr lang="en-GB" dirty="0"/>
          </a:p>
          <a:p>
            <a:pPr lvl="0"/>
            <a:r>
              <a:rPr lang="en-US" dirty="0"/>
              <a:t>Slide 4 Introducing the article</a:t>
            </a:r>
            <a:endParaRPr lang="en-GB" dirty="0"/>
          </a:p>
          <a:p>
            <a:pPr lvl="0"/>
            <a:r>
              <a:rPr lang="en-US" dirty="0"/>
              <a:t>Slide 5 Exploring Article 38 – the question</a:t>
            </a:r>
            <a:endParaRPr lang="en-GB" dirty="0"/>
          </a:p>
          <a:p>
            <a:pPr lvl="0"/>
            <a:r>
              <a:rPr lang="en-US" dirty="0"/>
              <a:t>Slide 6 Exploring Article 38 – the answers</a:t>
            </a:r>
          </a:p>
          <a:p>
            <a:pPr lvl="0"/>
            <a:r>
              <a:rPr lang="en-US" dirty="0"/>
              <a:t>Slide 7 &amp; 8 Primary activities</a:t>
            </a:r>
            <a:endParaRPr lang="en-GB" dirty="0"/>
          </a:p>
          <a:p>
            <a:pPr lvl="0"/>
            <a:r>
              <a:rPr lang="en-US" dirty="0"/>
              <a:t>Slide 9 &amp; 10 Secondary activities</a:t>
            </a:r>
            <a:endParaRPr lang="en-GB" dirty="0"/>
          </a:p>
          <a:p>
            <a:pPr lvl="0"/>
            <a:r>
              <a:rPr lang="en-US" dirty="0"/>
              <a:t>Slide 11 Reflection</a:t>
            </a:r>
            <a:endParaRPr lang="en-GB" dirty="0"/>
          </a:p>
          <a:p>
            <a:pPr lvl="0"/>
            <a:r>
              <a:rPr lang="en-US" dirty="0"/>
              <a:t>Slide 12 Extension</a:t>
            </a: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9" name="Rectangle 8">
            <a:extLst>
              <a:ext uri="{FF2B5EF4-FFF2-40B4-BE49-F238E27FC236}">
                <a16:creationId xmlns:a16="http://schemas.microsoft.com/office/drawing/2014/main" id="{CF4884E2-0186-41E3-AE32-BDD1C69265DE}"/>
              </a:ext>
            </a:extLst>
          </p:cNvPr>
          <p:cNvSpPr/>
          <p:nvPr/>
        </p:nvSpPr>
        <p:spPr>
          <a:xfrm>
            <a:off x="321900" y="5497835"/>
            <a:ext cx="1088760"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Lomodong</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EBA0A2-E707-4431-BE69-BAFCF337868C}"/>
              </a:ext>
            </a:extLst>
          </p:cNvPr>
          <p:cNvSpPr/>
          <p:nvPr/>
        </p:nvSpPr>
        <p:spPr>
          <a:xfrm>
            <a:off x="7802633" y="5527507"/>
            <a:ext cx="973343" cy="369332"/>
          </a:xfrm>
          <a:prstGeom prst="rect">
            <a:avLst/>
          </a:prstGeom>
        </p:spPr>
        <p:txBody>
          <a:bodyPr wrap="none">
            <a:spAutoFit/>
          </a:bodyPr>
          <a:lstStyle/>
          <a:p>
            <a:r>
              <a:rPr lang="en-GB" sz="900" dirty="0">
                <a:cs typeface="Arial" panose="020B0604020202020204" pitchFamily="34" charset="0"/>
              </a:rPr>
              <a:t>Unicef/</a:t>
            </a:r>
            <a:r>
              <a:rPr lang="en-GB" sz="900" dirty="0" err="1">
                <a:cs typeface="Arial" panose="020B0604020202020204" pitchFamily="34" charset="0"/>
              </a:rPr>
              <a:t>Diffidenti</a:t>
            </a:r>
            <a:endParaRPr lang="en-GB" sz="900" dirty="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5" name="Picture 4" descr="Unicef/Lomodong - Children associated with the Cobra faction wait to be demobilized in Pibor, South Sudan. ">
            <a:extLst>
              <a:ext uri="{FF2B5EF4-FFF2-40B4-BE49-F238E27FC236}">
                <a16:creationId xmlns:a16="http://schemas.microsoft.com/office/drawing/2014/main" id="{5A696D14-B597-49B1-BBAB-390027FA6E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00" y="3200524"/>
            <a:ext cx="3483293" cy="2322195"/>
          </a:xfrm>
          <a:prstGeom prst="rect">
            <a:avLst/>
          </a:prstGeom>
        </p:spPr>
      </p:pic>
      <p:pic>
        <p:nvPicPr>
          <p:cNvPr id="7" name="Picture 6" descr="Wikicommons - Non-Violence, also known as The Knotted Gun, is a bronze sculpture by Swedish artist Carl Fredrik Reuterswärd of an oversized Colt Python .357 Magnum revolver with its muzzle tied in a knot.">
            <a:extLst>
              <a:ext uri="{FF2B5EF4-FFF2-40B4-BE49-F238E27FC236}">
                <a16:creationId xmlns:a16="http://schemas.microsoft.com/office/drawing/2014/main" id="{F1C6BAD8-E313-4AF8-A400-791700809F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53133" y="3200524"/>
            <a:ext cx="3097213" cy="2322910"/>
          </a:xfrm>
          <a:prstGeom prst="rect">
            <a:avLst/>
          </a:prstGeom>
        </p:spPr>
      </p:pic>
      <p:sp>
        <p:nvSpPr>
          <p:cNvPr id="11" name="Rectangle 10">
            <a:extLst>
              <a:ext uri="{FF2B5EF4-FFF2-40B4-BE49-F238E27FC236}">
                <a16:creationId xmlns:a16="http://schemas.microsoft.com/office/drawing/2014/main" id="{7F41ACED-1497-48FC-BA7E-7B7D6565E512}"/>
              </a:ext>
            </a:extLst>
          </p:cNvPr>
          <p:cNvSpPr/>
          <p:nvPr/>
        </p:nvSpPr>
        <p:spPr>
          <a:xfrm>
            <a:off x="4165599" y="5503436"/>
            <a:ext cx="902811" cy="369332"/>
          </a:xfrm>
          <a:prstGeom prst="rect">
            <a:avLst/>
          </a:prstGeom>
        </p:spPr>
        <p:txBody>
          <a:bodyPr wrap="none">
            <a:spAutoFit/>
          </a:bodyPr>
          <a:lstStyle/>
          <a:p>
            <a:r>
              <a:rPr lang="en-GB" sz="900" dirty="0" err="1">
                <a:latin typeface="Arial" panose="020B0604020202020204" pitchFamily="34" charset="0"/>
                <a:cs typeface="Arial" panose="020B0604020202020204" pitchFamily="34" charset="0"/>
              </a:rPr>
              <a:t>Wikicommons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15" name="Picture 14" descr="Unicef/Difidenti – Libya, 2012. A desk, covered with dirt and debris, sits in a classroom damaged during the conflict, in Shohada Yamayer Primary School, in the city of Sirte. An outdoor sporting area is visible through a large rupture in the classroom’s wall. Much of the city, the final stronghold of former Government forces, was destroyed during the weeks-long fighting there.&#10;">
            <a:extLst>
              <a:ext uri="{FF2B5EF4-FFF2-40B4-BE49-F238E27FC236}">
                <a16:creationId xmlns:a16="http://schemas.microsoft.com/office/drawing/2014/main" id="{17B23FE1-B027-41D7-85D3-4F68BCE0B5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50258" y="3200524"/>
            <a:ext cx="3483293" cy="2322195"/>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38</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92500" lnSpcReduction="20000"/>
          </a:bodyPr>
          <a:lstStyle/>
          <a:p>
            <a:pPr marL="0" indent="0">
              <a:buNone/>
            </a:pPr>
            <a:r>
              <a:rPr lang="en-GB" sz="3200" b="1" dirty="0"/>
              <a:t>Article 38 - Governments must not allow children under the age of 15 to take part in war or join the armed forces. </a:t>
            </a:r>
          </a:p>
          <a:p>
            <a:pPr marL="0" indent="0">
              <a:buNone/>
            </a:pPr>
            <a:r>
              <a:rPr lang="en-GB" sz="3200" dirty="0"/>
              <a:t>Governments must do everything they can to protect and care for children affected by war and armed conflicts.</a:t>
            </a:r>
            <a:endParaRPr lang="en-US" sz="3200" dirty="0">
              <a:latin typeface="Arial"/>
              <a:cs typeface="Arial"/>
            </a:endParaRP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16449" y="1820447"/>
            <a:ext cx="5641475" cy="1494253"/>
          </a:xfrm>
        </p:spPr>
        <p:txBody>
          <a:bodyPr>
            <a:normAutofit fontScale="55000" lnSpcReduction="20000"/>
          </a:bodyPr>
          <a:lstStyle/>
          <a:p>
            <a:pPr marL="0" indent="0">
              <a:buNone/>
            </a:pPr>
            <a:r>
              <a:rPr lang="en-GB" sz="4500" dirty="0">
                <a:latin typeface="Arial" panose="020B0604020202020204" pitchFamily="34" charset="0"/>
                <a:cs typeface="Arial" panose="020B0604020202020204" pitchFamily="34" charset="0"/>
              </a:rPr>
              <a:t>Martin introduces Article 38 - Governments must not allow children under the age of 15 to take part in war or join the armed forces. </a:t>
            </a:r>
          </a:p>
          <a:p>
            <a:pPr marL="0" indent="0">
              <a:buNone/>
            </a:pPr>
            <a:r>
              <a:rPr lang="en-GB" dirty="0">
                <a:latin typeface="Arial" panose="020B0604020202020204" pitchFamily="34" charset="0"/>
                <a:cs typeface="Arial" panose="020B0604020202020204" pitchFamily="34" charset="0"/>
              </a:rPr>
              <a:t>.</a:t>
            </a:r>
            <a:endParaRPr lang="en-GB" dirty="0"/>
          </a:p>
        </p:txBody>
      </p:sp>
      <p:sp>
        <p:nvSpPr>
          <p:cNvPr id="7" name="Text Placeholder 3">
            <a:extLst>
              <a:ext uri="{FF2B5EF4-FFF2-40B4-BE49-F238E27FC236}">
                <a16:creationId xmlns:a16="http://schemas.microsoft.com/office/drawing/2014/main" id="{A6C34B69-797F-49B2-A22D-70DA2B3E791C}"/>
              </a:ext>
            </a:extLst>
          </p:cNvPr>
          <p:cNvSpPr txBox="1">
            <a:spLocks/>
          </p:cNvSpPr>
          <p:nvPr/>
        </p:nvSpPr>
        <p:spPr>
          <a:xfrm>
            <a:off x="679274" y="5850244"/>
            <a:ext cx="5351463" cy="38752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5"/>
              </a:rPr>
              <a:t>Watch Martin on YouTube</a:t>
            </a:r>
            <a:endParaRPr lang="en-GB" dirty="0"/>
          </a:p>
        </p:txBody>
      </p:sp>
      <p:pic>
        <p:nvPicPr>
          <p:cNvPr id="9" name="Graphic 8">
            <a:extLst>
              <a:ext uri="{FF2B5EF4-FFF2-40B4-BE49-F238E27FC236}">
                <a16:creationId xmlns:a16="http://schemas.microsoft.com/office/drawing/2014/main" id="{A69F5A6A-D216-462F-B2C8-60F0C6300080}"/>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01313" y="166033"/>
            <a:ext cx="1348256" cy="1797674"/>
          </a:xfrm>
          <a:prstGeom prst="rect">
            <a:avLst/>
          </a:prstGeom>
        </p:spPr>
      </p:pic>
      <p:pic>
        <p:nvPicPr>
          <p:cNvPr id="5" name="Article 38 Martin">
            <a:hlinkClick r:id="" action="ppaction://media"/>
            <a:extLst>
              <a:ext uri="{FF2B5EF4-FFF2-40B4-BE49-F238E27FC236}">
                <a16:creationId xmlns:a16="http://schemas.microsoft.com/office/drawing/2014/main" id="{5A39CC99-9608-48E5-8958-A0BC830AE70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11357" y="3049159"/>
            <a:ext cx="4678789" cy="2631819"/>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374534" y="5193127"/>
            <a:ext cx="4582910" cy="2363820"/>
          </a:xfrm>
        </p:spPr>
        <p:txBody>
          <a:bodyPr>
            <a:normAutofit/>
          </a:bodyPr>
          <a:lstStyle/>
          <a:p>
            <a:pPr marL="0" indent="0">
              <a:buNone/>
            </a:pPr>
            <a:r>
              <a:rPr lang="en-GB" sz="2800" dirty="0">
                <a:latin typeface="Arial" panose="020B0604020202020204" pitchFamily="34" charset="0"/>
                <a:cs typeface="Arial" panose="020B0604020202020204" pitchFamily="34" charset="0"/>
              </a:rPr>
              <a:t>Note your ideas down and then compare your thoughts with the next slide.</a:t>
            </a:r>
            <a:r>
              <a:rPr lang="en-GB" dirty="0">
                <a:latin typeface="Arial" panose="020B0604020202020204" pitchFamily="34" charset="0"/>
                <a:cs typeface="Arial" panose="020B0604020202020204" pitchFamily="34" charset="0"/>
              </a:rPr>
              <a:t>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346871" cy="390146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775738" y="4839765"/>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40362" y="5453846"/>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947699" y="2475616"/>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Can you think of some reasons why children should be protected from fighting in wars?</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t>
            </a:r>
            <a:r>
              <a:rPr lang="en-GB"/>
              <a:t>Article 38</a:t>
            </a:r>
            <a:endParaRPr lang="en-GB" dirty="0"/>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7" y="1755374"/>
            <a:ext cx="10858500" cy="4092575"/>
          </a:xfrm>
        </p:spPr>
        <p:txBody>
          <a:bodyPr>
            <a:normAutofit fontScale="25000" lnSpcReduction="20000"/>
          </a:bodyPr>
          <a:lstStyle/>
          <a:p>
            <a:r>
              <a:rPr lang="en-GB" sz="6600" dirty="0">
                <a:latin typeface="Arial"/>
                <a:cs typeface="Arial"/>
              </a:rPr>
              <a:t>They may be too young to understand what the war is about.</a:t>
            </a:r>
          </a:p>
          <a:p>
            <a:r>
              <a:rPr lang="en-GB" sz="6600" dirty="0">
                <a:latin typeface="Arial"/>
                <a:cs typeface="Arial"/>
              </a:rPr>
              <a:t>War is dangerous. You can be seriously injured or killed and participation in war can have a life-long impact for a person. It’s wrong to make children and young people take part wars, particularly if they are forced to do so.</a:t>
            </a:r>
          </a:p>
          <a:p>
            <a:r>
              <a:rPr lang="en-GB" sz="6600" dirty="0">
                <a:latin typeface="Arial"/>
                <a:cs typeface="Arial"/>
              </a:rPr>
              <a:t>Adults choose to join the armed forces as a profession and they receive training and support to do their work. Child soldiers are often coerced or forced to take part and receive no training or support. </a:t>
            </a:r>
          </a:p>
          <a:p>
            <a:r>
              <a:rPr lang="en-GB" sz="6600" dirty="0">
                <a:latin typeface="Arial"/>
                <a:cs typeface="Arial"/>
              </a:rPr>
              <a:t>They are still growing and may not have the physical or emotional maturity to cope.</a:t>
            </a:r>
          </a:p>
          <a:p>
            <a:r>
              <a:rPr lang="en-GB" sz="6600" dirty="0">
                <a:latin typeface="Arial"/>
                <a:cs typeface="Arial"/>
              </a:rPr>
              <a:t>They should have all their rights in the Convention and war will impact on their ability to enjoy many of these rights.</a:t>
            </a:r>
          </a:p>
          <a:p>
            <a:r>
              <a:rPr lang="en-GB" sz="6600" dirty="0">
                <a:latin typeface="Arial"/>
                <a:cs typeface="Arial"/>
              </a:rPr>
              <a:t>Governments and adults make wars happen, why should innocent children be affected?</a:t>
            </a:r>
          </a:p>
          <a:p>
            <a:r>
              <a:rPr lang="en-GB" sz="6600" dirty="0">
                <a:latin typeface="Arial"/>
                <a:cs typeface="Arial"/>
              </a:rPr>
              <a:t>If children see fighting and war as the answer to problems this may affect their whole lives.</a:t>
            </a:r>
          </a:p>
          <a:p>
            <a:pPr marL="0" indent="0">
              <a:buNone/>
            </a:pPr>
            <a:endParaRPr lang="en-GB" sz="6600" dirty="0">
              <a:latin typeface="Arial"/>
              <a:cs typeface="Arial"/>
            </a:endParaRPr>
          </a:p>
          <a:p>
            <a:pPr marL="0" indent="0">
              <a:buNone/>
            </a:pPr>
            <a:r>
              <a:rPr lang="en-GB" sz="6600" dirty="0">
                <a:latin typeface="Arial" panose="020B0604020202020204" pitchFamily="34" charset="0"/>
                <a:cs typeface="Arial" panose="020B0604020202020204" pitchFamily="34" charset="0"/>
              </a:rPr>
              <a:t>What else did you think of?</a:t>
            </a:r>
          </a:p>
          <a:p>
            <a:pPr marL="0" indent="0">
              <a:buNone/>
            </a:pPr>
            <a:endParaRPr lang="en-GB" sz="6600" dirty="0">
              <a:latin typeface="Arial" panose="020B0604020202020204" pitchFamily="34" charset="0"/>
              <a:cs typeface="Arial" panose="020B0604020202020204" pitchFamily="34" charset="0"/>
            </a:endParaRP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265739" y="86233"/>
            <a:ext cx="11247437" cy="876300"/>
          </a:xfrm>
        </p:spPr>
        <p:txBody>
          <a:bodyPr>
            <a:normAutofit/>
          </a:bodyPr>
          <a:lstStyle/>
          <a:p>
            <a:r>
              <a:rPr lang="en-GB" sz="4000" dirty="0"/>
              <a:t>How many of these did you get? </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753027"/>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160748"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10" name="Flowchart: Connector 9">
            <a:extLst>
              <a:ext uri="{FF2B5EF4-FFF2-40B4-BE49-F238E27FC236}">
                <a16:creationId xmlns:a16="http://schemas.microsoft.com/office/drawing/2014/main" id="{F0F50CC0-437F-4D01-9956-C9D7747CD9F5}"/>
              </a:ext>
            </a:extLst>
          </p:cNvPr>
          <p:cNvSpPr/>
          <p:nvPr/>
        </p:nvSpPr>
        <p:spPr>
          <a:xfrm>
            <a:off x="5737454" y="60216"/>
            <a:ext cx="3163828" cy="313854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Article 38 is about protecting children from war. Sadly, wars and fighting often affect children and stop them being able to enjoy all their rights. What wars have you heard of or learned about in school? Can you describe the impact on children? </a:t>
            </a:r>
            <a:endParaRPr lang="en-GB" sz="1400" dirty="0">
              <a:solidFill>
                <a:srgbClr val="00B0F0"/>
              </a:solidFill>
              <a:latin typeface="Arial" panose="020B0604020202020204" pitchFamily="34" charset="0"/>
              <a:cs typeface="Arial" panose="020B0604020202020204" pitchFamily="34" charset="0"/>
            </a:endParaRPr>
          </a:p>
        </p:txBody>
      </p:sp>
      <p:pic>
        <p:nvPicPr>
          <p:cNvPr id="2" name="Graphic 1">
            <a:extLst>
              <a:ext uri="{FF2B5EF4-FFF2-40B4-BE49-F238E27FC236}">
                <a16:creationId xmlns:a16="http://schemas.microsoft.com/office/drawing/2014/main" id="{BF676116-D8E5-47E2-8C0E-10678D2EB3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0484" y="3198760"/>
            <a:ext cx="1772629" cy="2363505"/>
          </a:xfrm>
          <a:prstGeom prst="rect">
            <a:avLst/>
          </a:prstGeom>
        </p:spPr>
      </p:pic>
      <p:sp>
        <p:nvSpPr>
          <p:cNvPr id="6" name="Flowchart: Connector 5">
            <a:extLst>
              <a:ext uri="{FF2B5EF4-FFF2-40B4-BE49-F238E27FC236}">
                <a16:creationId xmlns:a16="http://schemas.microsoft.com/office/drawing/2014/main" id="{D7DD846F-6317-4063-9958-EA26DE647BE7}"/>
              </a:ext>
            </a:extLst>
          </p:cNvPr>
          <p:cNvSpPr/>
          <p:nvPr/>
        </p:nvSpPr>
        <p:spPr>
          <a:xfrm>
            <a:off x="3450923" y="2542042"/>
            <a:ext cx="2990820" cy="287877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endParaRPr>
          </a:p>
          <a:p>
            <a:pPr algn="ctr"/>
            <a:r>
              <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Fighting and wars can be complicated. Read or listen to the story </a:t>
            </a:r>
            <a:r>
              <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hlinkClick r:id="rId5"/>
              </a:rPr>
              <a:t>Tusk </a:t>
            </a:r>
            <a:r>
              <a:rPr lang="en-GB" sz="1400" dirty="0" err="1">
                <a:solidFill>
                  <a:srgbClr val="00AEEF"/>
                </a:solidFill>
                <a:effectLst/>
                <a:uFill>
                  <a:solidFill>
                    <a:srgbClr val="000000"/>
                  </a:solidFill>
                </a:uFill>
                <a:latin typeface="Arial" panose="020B0604020202020204" pitchFamily="34" charset="0"/>
                <a:ea typeface="Arial Unicode MS"/>
                <a:cs typeface="Arial" panose="020B0604020202020204" pitchFamily="34" charset="0"/>
                <a:hlinkClick r:id="rId5"/>
              </a:rPr>
              <a:t>Tusk</a:t>
            </a:r>
            <a:r>
              <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hlinkClick r:id="rId5"/>
              </a:rPr>
              <a:t> by David McKee</a:t>
            </a:r>
            <a:r>
              <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 Why do you think peace is important? What would you say to the small ear and large ear elephants towards the end of the story?</a:t>
            </a:r>
          </a:p>
          <a:p>
            <a:pPr algn="ctr"/>
            <a:endParaRPr lang="en-GB" sz="1400" dirty="0">
              <a:solidFill>
                <a:srgbClr val="00B0F0"/>
              </a:solidFill>
              <a:latin typeface="Arial" panose="020B0604020202020204" pitchFamily="34" charset="0"/>
              <a:cs typeface="Arial" panose="020B0604020202020204" pitchFamily="34" charset="0"/>
            </a:endParaRPr>
          </a:p>
        </p:txBody>
      </p:sp>
      <p:pic>
        <p:nvPicPr>
          <p:cNvPr id="18" name="Picture 17" descr="A picture containing room&#10;&#10;Description automatically generated">
            <a:extLst>
              <a:ext uri="{FF2B5EF4-FFF2-40B4-BE49-F238E27FC236}">
                <a16:creationId xmlns:a16="http://schemas.microsoft.com/office/drawing/2014/main" id="{3937748E-1CA8-4CD5-9C87-DC619075904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83322" y="4541052"/>
            <a:ext cx="1654026" cy="1902130"/>
          </a:xfrm>
          <a:prstGeom prst="rect">
            <a:avLst/>
          </a:prstGeom>
        </p:spPr>
      </p:pic>
      <p:sp>
        <p:nvSpPr>
          <p:cNvPr id="21" name="Rectangle 20">
            <a:extLst>
              <a:ext uri="{FF2B5EF4-FFF2-40B4-BE49-F238E27FC236}">
                <a16:creationId xmlns:a16="http://schemas.microsoft.com/office/drawing/2014/main" id="{02B227CB-0B9D-4A19-B6AF-B379B27F3BCC}"/>
              </a:ext>
            </a:extLst>
          </p:cNvPr>
          <p:cNvSpPr/>
          <p:nvPr/>
        </p:nvSpPr>
        <p:spPr>
          <a:xfrm>
            <a:off x="7181402" y="6599316"/>
            <a:ext cx="688009" cy="369332"/>
          </a:xfrm>
          <a:prstGeom prst="rect">
            <a:avLst/>
          </a:prstGeom>
        </p:spPr>
        <p:txBody>
          <a:bodyPr wrap="none">
            <a:spAutoFit/>
          </a:bodyPr>
          <a:lstStyle/>
          <a:p>
            <a:r>
              <a:rPr lang="en-GB" sz="900" dirty="0" err="1">
                <a:cs typeface="Arial" panose="020B0604020202020204" pitchFamily="34" charset="0"/>
              </a:rPr>
              <a:t>BookTrust</a:t>
            </a:r>
            <a:endParaRPr lang="en-GB" sz="900" dirty="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4" name="Flowchart: Connector 3">
            <a:extLst>
              <a:ext uri="{FF2B5EF4-FFF2-40B4-BE49-F238E27FC236}">
                <a16:creationId xmlns:a16="http://schemas.microsoft.com/office/drawing/2014/main" id="{BDC09C8B-2B64-4BB2-9890-813017A7E639}"/>
              </a:ext>
            </a:extLst>
          </p:cNvPr>
          <p:cNvSpPr/>
          <p:nvPr/>
        </p:nvSpPr>
        <p:spPr>
          <a:xfrm>
            <a:off x="7802182" y="2603209"/>
            <a:ext cx="4229070" cy="402106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endParaRPr>
          </a:p>
          <a:p>
            <a:pPr algn="ctr"/>
            <a:endPar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endParaRPr>
          </a:p>
          <a:p>
            <a:pPr algn="ctr"/>
            <a:r>
              <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There are rules about war designed to protect civilians: </a:t>
            </a:r>
          </a:p>
          <a:p>
            <a:pPr marL="285750" indent="-285750">
              <a:buFont typeface="Arial" panose="020B0604020202020204" pitchFamily="34" charset="0"/>
              <a:buChar char="•"/>
            </a:pPr>
            <a:r>
              <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Civilians should never be targeted. </a:t>
            </a:r>
          </a:p>
          <a:p>
            <a:pPr marL="285750" indent="-285750">
              <a:buFont typeface="Arial" panose="020B0604020202020204" pitchFamily="34" charset="0"/>
              <a:buChar char="•"/>
            </a:pPr>
            <a:r>
              <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Great care must be taken not to harm civilians, or damage things they need to survive – like crops and water supplies. </a:t>
            </a:r>
          </a:p>
          <a:p>
            <a:pPr marL="285750" indent="-285750">
              <a:buFont typeface="Arial" panose="020B0604020202020204" pitchFamily="34" charset="0"/>
              <a:buChar char="•"/>
            </a:pPr>
            <a:r>
              <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Places like schools and hospitals must never be targeted. </a:t>
            </a:r>
          </a:p>
          <a:p>
            <a:pPr algn="ctr"/>
            <a:r>
              <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Are these rules what you expected? Why do you think it’s so important to protect schools?</a:t>
            </a:r>
          </a:p>
          <a:p>
            <a:pPr algn="ctr"/>
            <a:endParaRPr lang="en-GB" sz="1400"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103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6" name="Flowchart: Connector 5">
            <a:extLst>
              <a:ext uri="{FF2B5EF4-FFF2-40B4-BE49-F238E27FC236}">
                <a16:creationId xmlns:a16="http://schemas.microsoft.com/office/drawing/2014/main" id="{4F6321BF-71CF-4180-92C0-1E2DEC2D584D}"/>
              </a:ext>
            </a:extLst>
          </p:cNvPr>
          <p:cNvSpPr/>
          <p:nvPr/>
        </p:nvSpPr>
        <p:spPr>
          <a:xfrm>
            <a:off x="438150" y="1521189"/>
            <a:ext cx="3657198" cy="364136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October 2nd is the birthday of a famous man called Mohandas K Gandhi. He wanted a fairer world but said instead of using fighting and war to make this happen, you had to find peaceful ways. The United Nations made October 2nd the International Day of Non-Violence. Do some research to find out more about Gandhi’s life and how he made a difference. </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2" name="Flowchart: Connector 1">
            <a:extLst>
              <a:ext uri="{FF2B5EF4-FFF2-40B4-BE49-F238E27FC236}">
                <a16:creationId xmlns:a16="http://schemas.microsoft.com/office/drawing/2014/main" id="{B1FB8689-1432-4047-9C5A-950199C7B92F}"/>
              </a:ext>
            </a:extLst>
          </p:cNvPr>
          <p:cNvSpPr/>
          <p:nvPr/>
        </p:nvSpPr>
        <p:spPr>
          <a:xfrm>
            <a:off x="5369621" y="475186"/>
            <a:ext cx="3438452" cy="327037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Sadly, through history,  children have  often been forced to fight in wars, even in recent times. Unicef works hard to rescue children who are forced to fight. </a:t>
            </a:r>
            <a:r>
              <a:rPr lang="en-GB" sz="1400" dirty="0">
                <a:solidFill>
                  <a:srgbClr val="00B0F0"/>
                </a:solidFill>
                <a:latin typeface="Arial" panose="020B0604020202020204" pitchFamily="34" charset="0"/>
                <a:cs typeface="Arial" panose="020B0604020202020204" pitchFamily="34" charset="0"/>
                <a:hlinkClick r:id="rId4"/>
              </a:rPr>
              <a:t>Watch this video </a:t>
            </a:r>
            <a:r>
              <a:rPr lang="en-GB" sz="1400" dirty="0">
                <a:solidFill>
                  <a:srgbClr val="00B0F0"/>
                </a:solidFill>
                <a:latin typeface="Arial" panose="020B0604020202020204" pitchFamily="34" charset="0"/>
                <a:cs typeface="Arial" panose="020B0604020202020204" pitchFamily="34" charset="0"/>
              </a:rPr>
              <a:t>about the recent war in South Sudan. Perhaps you can discuss with your class why using children to fight in wars is wrong.</a:t>
            </a:r>
          </a:p>
        </p:txBody>
      </p:sp>
      <p:pic>
        <p:nvPicPr>
          <p:cNvPr id="8" name="Picture 7" descr="An old photo of a person&#10;&#10;Description automatically generated">
            <a:extLst>
              <a:ext uri="{FF2B5EF4-FFF2-40B4-BE49-F238E27FC236}">
                <a16:creationId xmlns:a16="http://schemas.microsoft.com/office/drawing/2014/main" id="{5CAEE59D-8161-4FA6-B1C9-9780D74667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84848" y="3882379"/>
            <a:ext cx="2174821" cy="2714177"/>
          </a:xfrm>
          <a:prstGeom prst="rect">
            <a:avLst/>
          </a:prstGeom>
        </p:spPr>
      </p:pic>
      <p:sp>
        <p:nvSpPr>
          <p:cNvPr id="12" name="Rectangle 11">
            <a:extLst>
              <a:ext uri="{FF2B5EF4-FFF2-40B4-BE49-F238E27FC236}">
                <a16:creationId xmlns:a16="http://schemas.microsoft.com/office/drawing/2014/main" id="{05C686EA-6439-4FD8-943E-48139C6872E6}"/>
              </a:ext>
            </a:extLst>
          </p:cNvPr>
          <p:cNvSpPr/>
          <p:nvPr/>
        </p:nvSpPr>
        <p:spPr>
          <a:xfrm>
            <a:off x="3502782" y="6624277"/>
            <a:ext cx="856325" cy="369332"/>
          </a:xfrm>
          <a:prstGeom prst="rect">
            <a:avLst/>
          </a:prstGeom>
        </p:spPr>
        <p:txBody>
          <a:bodyPr wrap="none">
            <a:spAutoFit/>
          </a:bodyPr>
          <a:lstStyle/>
          <a:p>
            <a:r>
              <a:rPr lang="en-GB" sz="900" dirty="0" err="1">
                <a:cs typeface="Arial" panose="020B0604020202020204" pitchFamily="34" charset="0"/>
              </a:rPr>
              <a:t>Wikicommons</a:t>
            </a:r>
            <a:endParaRPr lang="en-GB" sz="900" dirty="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15" name="Online Media 14" title="Child Soldier Day Animation">
            <a:hlinkClick r:id="" action="ppaction://media"/>
            <a:extLst>
              <a:ext uri="{FF2B5EF4-FFF2-40B4-BE49-F238E27FC236}">
                <a16:creationId xmlns:a16="http://schemas.microsoft.com/office/drawing/2014/main" id="{7AFC8F8A-19B9-499B-AB40-DD39B63F0103}"/>
              </a:ext>
            </a:extLst>
          </p:cNvPr>
          <p:cNvPicPr>
            <a:picLocks noRot="1" noChangeAspect="1"/>
          </p:cNvPicPr>
          <p:nvPr>
            <a:videoFile r:link="rId1"/>
          </p:nvPr>
        </p:nvPicPr>
        <p:blipFill>
          <a:blip r:embed="rId6"/>
          <a:stretch>
            <a:fillRect/>
          </a:stretch>
        </p:blipFill>
        <p:spPr>
          <a:xfrm>
            <a:off x="8709688" y="1527594"/>
            <a:ext cx="2897899" cy="1630068"/>
          </a:xfrm>
          <a:prstGeom prst="rect">
            <a:avLst/>
          </a:prstGeom>
        </p:spPr>
      </p:pic>
      <p:sp>
        <p:nvSpPr>
          <p:cNvPr id="17" name="Flowchart: Connector 16">
            <a:extLst>
              <a:ext uri="{FF2B5EF4-FFF2-40B4-BE49-F238E27FC236}">
                <a16:creationId xmlns:a16="http://schemas.microsoft.com/office/drawing/2014/main" id="{67788C6E-CA08-415B-9AA1-391A443BCF84}"/>
              </a:ext>
            </a:extLst>
          </p:cNvPr>
          <p:cNvSpPr/>
          <p:nvPr/>
        </p:nvSpPr>
        <p:spPr>
          <a:xfrm>
            <a:off x="7884884" y="3431293"/>
            <a:ext cx="3338604" cy="319298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If there was peace all over the world, all children would be safe from war. That’s one of the goals of the United Nations. See if you can design a poster to promote peace. You could include why war is so dangerous for children, and emphasise that children have the right to be protected from war. </a:t>
            </a:r>
          </a:p>
        </p:txBody>
      </p:sp>
    </p:spTree>
    <p:extLst>
      <p:ext uri="{BB962C8B-B14F-4D97-AF65-F5344CB8AC3E}">
        <p14:creationId xmlns:p14="http://schemas.microsoft.com/office/powerpoint/2010/main" val="21414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20" name="Rectangle 19">
            <a:extLst>
              <a:ext uri="{FF2B5EF4-FFF2-40B4-BE49-F238E27FC236}">
                <a16:creationId xmlns:a16="http://schemas.microsoft.com/office/drawing/2014/main" id="{3C19298F-7FC8-4E57-879F-F53BAF350442}"/>
              </a:ext>
            </a:extLst>
          </p:cNvPr>
          <p:cNvSpPr/>
          <p:nvPr/>
        </p:nvSpPr>
        <p:spPr>
          <a:xfrm>
            <a:off x="8386185" y="270868"/>
            <a:ext cx="3406076" cy="274126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Some people are surprised that Article 38 refers to a minimum age of 15 for  young people to be involved in direct fighting in war or conflict. This was a compromise to ensure that all countries would agree to the Convention at the United Nations. In the UK the age to join the armed services is 16 but young people can’t fight until they are 18. Some people feel strongly that this is not right. What are your views?</a:t>
            </a:r>
          </a:p>
          <a:p>
            <a:pPr algn="ctr"/>
            <a:r>
              <a:rPr lang="en-GB" sz="1400" dirty="0">
                <a:solidFill>
                  <a:srgbClr val="00AEEF"/>
                </a:solidFill>
                <a:latin typeface="Arial" panose="020B0604020202020204" pitchFamily="34" charset="0"/>
                <a:cs typeface="Arial" panose="020B0604020202020204" pitchFamily="34" charset="0"/>
              </a:rPr>
              <a:t>. </a:t>
            </a:r>
          </a:p>
        </p:txBody>
      </p:sp>
      <p:pic>
        <p:nvPicPr>
          <p:cNvPr id="3" name="Graphic 2">
            <a:extLst>
              <a:ext uri="{FF2B5EF4-FFF2-40B4-BE49-F238E27FC236}">
                <a16:creationId xmlns:a16="http://schemas.microsoft.com/office/drawing/2014/main" id="{289C1C31-4E09-4568-84FC-E3A5754F7D0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5604" y="2695766"/>
            <a:ext cx="1772629" cy="2363505"/>
          </a:xfrm>
          <a:prstGeom prst="rect">
            <a:avLst/>
          </a:prstGeom>
        </p:spPr>
      </p:pic>
      <p:sp>
        <p:nvSpPr>
          <p:cNvPr id="4" name="Rectangle 3">
            <a:extLst>
              <a:ext uri="{FF2B5EF4-FFF2-40B4-BE49-F238E27FC236}">
                <a16:creationId xmlns:a16="http://schemas.microsoft.com/office/drawing/2014/main" id="{631EE841-E10B-4C43-B99B-DF3B9E06DDB2}"/>
              </a:ext>
            </a:extLst>
          </p:cNvPr>
          <p:cNvSpPr/>
          <p:nvPr/>
        </p:nvSpPr>
        <p:spPr>
          <a:xfrm>
            <a:off x="5263977" y="1193637"/>
            <a:ext cx="2412124" cy="220635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hlinkClick r:id="rId6"/>
              </a:rPr>
              <a:t>Watch this powerful message </a:t>
            </a:r>
            <a:r>
              <a:rPr lang="en-GB" sz="1400" dirty="0">
                <a:solidFill>
                  <a:srgbClr val="00AEEF"/>
                </a:solidFill>
                <a:latin typeface="Arial" panose="020B0604020202020204" pitchFamily="34" charset="0"/>
                <a:cs typeface="Arial" panose="020B0604020202020204" pitchFamily="34" charset="0"/>
              </a:rPr>
              <a:t>from a former child soldier. What do you think are the main points Ishmael is making? Do his words challenge or inspire you?</a:t>
            </a:r>
          </a:p>
          <a:p>
            <a:pPr algn="ctr"/>
            <a:endParaRPr lang="en-GB" sz="1400" dirty="0">
              <a:solidFill>
                <a:srgbClr val="00AEEF"/>
              </a:solidFill>
              <a:latin typeface="Arial" panose="020B0604020202020204" pitchFamily="34" charset="0"/>
              <a:cs typeface="Arial" panose="020B0604020202020204" pitchFamily="34" charset="0"/>
            </a:endParaRPr>
          </a:p>
        </p:txBody>
      </p:sp>
      <p:pic>
        <p:nvPicPr>
          <p:cNvPr id="5" name="Online Media 4" title="Ishmael Beah's Story: From Child Soldier to Human Rights Activist | UNICEF USA">
            <a:hlinkClick r:id="" action="ppaction://media"/>
            <a:extLst>
              <a:ext uri="{FF2B5EF4-FFF2-40B4-BE49-F238E27FC236}">
                <a16:creationId xmlns:a16="http://schemas.microsoft.com/office/drawing/2014/main" id="{F9BA7CD1-EAAC-4E6A-8084-AE63B7E051C8}"/>
              </a:ext>
            </a:extLst>
          </p:cNvPr>
          <p:cNvPicPr>
            <a:picLocks noRot="1" noChangeAspect="1"/>
          </p:cNvPicPr>
          <p:nvPr>
            <a:videoFile r:link="rId1"/>
          </p:nvPr>
        </p:nvPicPr>
        <p:blipFill>
          <a:blip r:embed="rId7"/>
          <a:stretch>
            <a:fillRect/>
          </a:stretch>
        </p:blipFill>
        <p:spPr>
          <a:xfrm>
            <a:off x="3287417" y="3012134"/>
            <a:ext cx="2741788" cy="1542256"/>
          </a:xfrm>
          <a:prstGeom prst="rect">
            <a:avLst/>
          </a:prstGeom>
        </p:spPr>
      </p:pic>
      <p:sp>
        <p:nvSpPr>
          <p:cNvPr id="7" name="Rectangle 6">
            <a:extLst>
              <a:ext uri="{FF2B5EF4-FFF2-40B4-BE49-F238E27FC236}">
                <a16:creationId xmlns:a16="http://schemas.microsoft.com/office/drawing/2014/main" id="{A23FBF21-6CC4-47A6-8057-239FB5622588}"/>
              </a:ext>
            </a:extLst>
          </p:cNvPr>
          <p:cNvSpPr/>
          <p:nvPr/>
        </p:nvSpPr>
        <p:spPr>
          <a:xfrm>
            <a:off x="6470039" y="4500954"/>
            <a:ext cx="2354219" cy="168179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Find out more about campaigns to stop the use of child soldiers. Start by finding out about </a:t>
            </a:r>
            <a:r>
              <a:rPr lang="en-GB" sz="1400" dirty="0">
                <a:solidFill>
                  <a:srgbClr val="00AEEF"/>
                </a:solidFill>
                <a:latin typeface="Arial" panose="020B0604020202020204" pitchFamily="34" charset="0"/>
                <a:cs typeface="Arial" panose="020B0604020202020204" pitchFamily="34" charset="0"/>
                <a:hlinkClick r:id="rId8"/>
              </a:rPr>
              <a:t>Red Hand Day</a:t>
            </a:r>
            <a:r>
              <a:rPr lang="en-GB" sz="1400" dirty="0">
                <a:solidFill>
                  <a:srgbClr val="00AEEF"/>
                </a:solidFill>
                <a:latin typeface="Arial" panose="020B0604020202020204" pitchFamily="34" charset="0"/>
                <a:cs typeface="Arial" panose="020B0604020202020204" pitchFamily="34" charset="0"/>
              </a:rPr>
              <a:t> which is marked every year in February.</a:t>
            </a:r>
          </a:p>
        </p:txBody>
      </p:sp>
      <p:sp>
        <p:nvSpPr>
          <p:cNvPr id="8" name="Rectangle 7">
            <a:extLst>
              <a:ext uri="{FF2B5EF4-FFF2-40B4-BE49-F238E27FC236}">
                <a16:creationId xmlns:a16="http://schemas.microsoft.com/office/drawing/2014/main" id="{264DA927-FEE1-482D-8FA9-CAB74BD56BE8}"/>
              </a:ext>
            </a:extLst>
          </p:cNvPr>
          <p:cNvSpPr/>
          <p:nvPr/>
        </p:nvSpPr>
        <p:spPr>
          <a:xfrm>
            <a:off x="9307793" y="3399995"/>
            <a:ext cx="2484468" cy="220191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A growing number of children and young people joining schools in the UK are refugees fleeing from countries at war. How can schools support such pupils and help them to feel welcome? What role could fellow students play in this?</a:t>
            </a:r>
          </a:p>
        </p:txBody>
      </p:sp>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2736</TotalTime>
  <Words>1756</Words>
  <Application>Microsoft Office PowerPoint</Application>
  <PresentationFormat>Widescreen</PresentationFormat>
  <Paragraphs>142</Paragraphs>
  <Slides>13</Slides>
  <Notes>9</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arial</vt:lpstr>
      <vt:lpstr>arial</vt:lpstr>
      <vt:lpstr>Calibri</vt:lpstr>
      <vt:lpstr>Calibri Light</vt:lpstr>
      <vt:lpstr>Open Sans</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vt:lpstr>
      <vt:lpstr>Introducing… Article 38</vt:lpstr>
      <vt:lpstr>  </vt:lpstr>
      <vt:lpstr>How many of these did you get? </vt:lpstr>
      <vt:lpstr>Activity Time</vt:lpstr>
      <vt:lpstr>Activity Time</vt:lpstr>
      <vt:lpstr>Activity time</vt:lpstr>
      <vt:lpstr>Activity time</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Samantha Bradey</cp:lastModifiedBy>
  <cp:revision>178</cp:revision>
  <dcterms:created xsi:type="dcterms:W3CDTF">2020-06-15T08:25:39Z</dcterms:created>
  <dcterms:modified xsi:type="dcterms:W3CDTF">2020-09-23T15:14:45Z</dcterms:modified>
</cp:coreProperties>
</file>