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81" autoAdjust="0"/>
  </p:normalViewPr>
  <p:slideViewPr>
    <p:cSldViewPr snapToGrid="0" showGuides="1">
      <p:cViewPr varScale="1">
        <p:scale>
          <a:sx n="89" d="100"/>
          <a:sy n="89" d="100"/>
        </p:scale>
        <p:origin x="13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03.safelinks.protection.outlook.com/?url=https%3A%2F%2Fyoutu.be%2Fju_Ms8gSOb8&amp;data=02%7C01%7CJessicaB%40unicef.org.uk%7C207396a90ab54f4d9daa08d84f45b2d8%7C2e8b3e917b2d435dacdaa68ba2653e5a%7C0%7C0%7C637346508053569303&amp;sdata=cgJhObifvW9ogpWd%2B9GOIp8k7A7v4LfyqI1B5vnvGlw%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r>
              <a:t>If you are a Rights Respecting School and your group are already familiar with Unicef and its work, you can remove this slide.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t>Paddington is not afraid to stand up for things he believes in, and his kindness, tolerance and openness to other cultures make him the perfect champion for children at Unicef.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Climate change affects children’s rights in lots of ways. Firstly, it threatens a child’s ability to survive, grow and to thrive. Extreme weather events threaten lives, undermining access to clean drinking water, which can lead to the spread of diseases. </a:t>
            </a:r>
          </a:p>
          <a:p>
            <a:endParaRPr/>
          </a:p>
          <a:p>
            <a:r>
              <a:t>Extreme weather events like cyclones and floods can also destroy homes, forcing families to leave their villages and destroying schools so that children can no longer get educated.</a:t>
            </a:r>
          </a:p>
          <a:p>
            <a:endParaRPr/>
          </a:p>
          <a:p>
            <a:r>
              <a:t>Increases in temperature and rainfall can threaten people’s crops and lead to food shortages. Air pollution can also have a direct and negative impact on children’s health.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The welcome message from </a:t>
            </a:r>
            <a:r>
              <a:rPr lang="en-GB" dirty="0" err="1"/>
              <a:t>Cel</a:t>
            </a:r>
            <a:r>
              <a:rPr lang="en-GB" dirty="0"/>
              <a:t> Spellman is available here: </a:t>
            </a:r>
            <a:r>
              <a:rPr lang="en-GB" sz="1800" u="sng" dirty="0">
                <a:solidFill>
                  <a:srgbClr val="0563C1"/>
                </a:solidFill>
                <a:effectLst/>
                <a:latin typeface="Calibri" panose="020F0502020204030204" pitchFamily="34" charset="0"/>
                <a:ea typeface="Calibri" panose="020F0502020204030204" pitchFamily="34" charset="0"/>
                <a:hlinkClick r:id="rId3"/>
              </a:rPr>
              <a:t>https://youtu.be/ju_Ms8gSOb8</a:t>
            </a:r>
            <a:endParaRPr lang="en-GB" dirty="0"/>
          </a:p>
          <a:p>
            <a:endParaRPr lang="en-GB" dirty="0"/>
          </a:p>
        </p:txBody>
      </p:sp>
    </p:spTree>
    <p:extLst>
      <p:ext uri="{BB962C8B-B14F-4D97-AF65-F5344CB8AC3E}">
        <p14:creationId xmlns:p14="http://schemas.microsoft.com/office/powerpoint/2010/main" val="41082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By signing petitions, making videos, writing blogs, speaking to their local representatives and local media, children can show those in power just how much they care about climate change and its impacts and how they’re affecting children’s rights.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The last few months have seen us all experience a global event that has affected every aspect of our daily lives. The pandemic has caused widespread disruption and upheaval, but it has also give us an opportunity to build back better and reimagine a better future for everyone – and for our planet.</a:t>
            </a:r>
          </a:p>
          <a:p>
            <a:endParaRPr/>
          </a:p>
          <a:p>
            <a:r>
              <a:t>Unicef is asking the UK Government to listen to children like you and put children’s rights first – now and in the future. Children and young people like those you are working with can lead this change, making their voices heard and telling decision-makers what they want and need to thrive and survive – to reimagine a happier, healthier future for all children and for our planet after the coronavirus pandemic.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1"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 name="Click to edit title"/>
          <p:cNvSpPr txBox="1">
            <a:spLocks noGrp="1"/>
          </p:cNvSpPr>
          <p:nvPr>
            <p:ph type="title" hasCustomPrompt="1"/>
          </p:nvPr>
        </p:nvSpPr>
        <p:spPr>
          <a:xfrm>
            <a:off x="0" y="5234399"/>
            <a:ext cx="9756058" cy="745576"/>
          </a:xfrm>
          <a:prstGeom prst="rect">
            <a:avLst/>
          </a:prstGeom>
          <a:solidFill>
            <a:srgbClr val="00AEEF"/>
          </a:solidFill>
        </p:spPr>
        <p:txBody>
          <a:bodyPr anchor="ctr"/>
          <a:lstStyle>
            <a:lvl1pPr>
              <a:defRPr sz="4000"/>
            </a:lvl1pPr>
          </a:lstStyle>
          <a:p>
            <a:r>
              <a:t>Click to edit title</a:t>
            </a:r>
          </a:p>
        </p:txBody>
      </p:sp>
      <p:sp>
        <p:nvSpPr>
          <p:cNvPr id="13"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causes Happy Healthy">
    <p:spTree>
      <p:nvGrpSpPr>
        <p:cNvPr id="1" name=""/>
        <p:cNvGrpSpPr/>
        <p:nvPr/>
      </p:nvGrpSpPr>
      <p:grpSpPr>
        <a:xfrm>
          <a:off x="0" y="0"/>
          <a:ext cx="0" cy="0"/>
          <a:chOff x="0" y="0"/>
          <a:chExt cx="0" cy="0"/>
        </a:xfrm>
      </p:grpSpPr>
      <p:sp>
        <p:nvSpPr>
          <p:cNvPr id="34" name="Happy, healthy lives"/>
          <p:cNvSpPr txBox="1">
            <a:spLocks noGrp="1"/>
          </p:cNvSpPr>
          <p:nvPr>
            <p:ph type="title" hasCustomPrompt="1"/>
          </p:nvPr>
        </p:nvSpPr>
        <p:spPr>
          <a:prstGeom prst="rect">
            <a:avLst/>
          </a:prstGeom>
        </p:spPr>
        <p:txBody>
          <a:bodyPr/>
          <a:lstStyle/>
          <a:p>
            <a:r>
              <a:t> Happy, healthy lives </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pic>
        <p:nvPicPr>
          <p:cNvPr id="51" name="PADD_TexturesBackground_07.jpg" descr="PADD_TexturesBackground_07.jpg"/>
          <p:cNvPicPr>
            <a:picLocks noChangeAspect="1"/>
          </p:cNvPicPr>
          <p:nvPr/>
        </p:nvPicPr>
        <p:blipFill>
          <a:blip r:embed="rId2"/>
          <a:stretch>
            <a:fillRect/>
          </a:stretch>
        </p:blipFill>
        <p:spPr>
          <a:xfrm>
            <a:off x="-21155" y="-1633814"/>
            <a:ext cx="12234310" cy="8650910"/>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nicef.uk/outright2021resources"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unicef.uk/outrightclimateresource" TargetMode="External"/><Relationship Id="rId4" Type="http://schemas.openxmlformats.org/officeDocument/2006/relationships/hyperlink" Target="https://youtu.be/ju_Ms8gSO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RS119526_27350_20190316_UK_JMC_026-scr.JPG" descr="RS119526_27350_20190316_UK_JMC_026-scr.JPG"/>
          <p:cNvPicPr>
            <a:picLocks noChangeAspect="1"/>
          </p:cNvPicPr>
          <p:nvPr/>
        </p:nvPicPr>
        <p:blipFill>
          <a:blip r:embed="rId2"/>
          <a:stretch>
            <a:fillRect/>
          </a:stretch>
        </p:blipFill>
        <p:spPr>
          <a:xfrm>
            <a:off x="-79083" y="-25400"/>
            <a:ext cx="12350165" cy="8240309"/>
          </a:xfrm>
          <a:prstGeom prst="rect">
            <a:avLst/>
          </a:prstGeom>
          <a:ln w="12700">
            <a:miter lim="400000"/>
          </a:ln>
        </p:spPr>
      </p:pic>
      <p:sp>
        <p:nvSpPr>
          <p:cNvPr id="62" name="Rectangle"/>
          <p:cNvSpPr/>
          <p:nvPr/>
        </p:nvSpPr>
        <p:spPr>
          <a:xfrm>
            <a:off x="-39485" y="3925763"/>
            <a:ext cx="5352807" cy="1096957"/>
          </a:xfrm>
          <a:prstGeom prst="rect">
            <a:avLst/>
          </a:prstGeom>
          <a:solidFill>
            <a:srgbClr val="00AEEF"/>
          </a:solidFill>
          <a:ln w="12700">
            <a:miter lim="400000"/>
          </a:ln>
        </p:spPr>
        <p:txBody>
          <a:bodyPr lIns="45718" tIns="45718" rIns="45718" bIns="45718" anchor="ctr"/>
          <a:lstStyle/>
          <a:p>
            <a:endParaRPr/>
          </a:p>
        </p:txBody>
      </p:sp>
      <p:sp>
        <p:nvSpPr>
          <p:cNvPr id="63" name="Do you know your rights?"/>
          <p:cNvSpPr txBox="1"/>
          <p:nvPr/>
        </p:nvSpPr>
        <p:spPr>
          <a:xfrm>
            <a:off x="142786" y="4002027"/>
            <a:ext cx="6549219"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WELCOME TO</a:t>
            </a:r>
          </a:p>
        </p:txBody>
      </p:sp>
      <p:sp>
        <p:nvSpPr>
          <p:cNvPr id="64" name="Children taking part in a Unicef UK Clean Air Action Day, ©Unicef"/>
          <p:cNvSpPr txBox="1"/>
          <p:nvPr/>
        </p:nvSpPr>
        <p:spPr>
          <a:xfrm>
            <a:off x="7451183" y="6509373"/>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Children taking part in a Unicef UK Clean Air Action Day. © Unicef</a:t>
            </a:r>
          </a:p>
        </p:txBody>
      </p:sp>
      <p:sp>
        <p:nvSpPr>
          <p:cNvPr id="65" name="Rectangle"/>
          <p:cNvSpPr/>
          <p:nvPr/>
        </p:nvSpPr>
        <p:spPr>
          <a:xfrm>
            <a:off x="-39484" y="5017963"/>
            <a:ext cx="7026576" cy="1096957"/>
          </a:xfrm>
          <a:prstGeom prst="rect">
            <a:avLst/>
          </a:prstGeom>
          <a:solidFill>
            <a:srgbClr val="000000"/>
          </a:solidFill>
          <a:ln w="12700">
            <a:miter lim="400000"/>
          </a:ln>
        </p:spPr>
        <p:txBody>
          <a:bodyPr lIns="45718" tIns="45718" rIns="45718" bIns="45718" anchor="ctr"/>
          <a:lstStyle/>
          <a:p>
            <a:endParaRPr/>
          </a:p>
        </p:txBody>
      </p:sp>
      <p:sp>
        <p:nvSpPr>
          <p:cNvPr id="66" name="Do you know your rights?"/>
          <p:cNvSpPr txBox="1"/>
          <p:nvPr/>
        </p:nvSpPr>
        <p:spPr>
          <a:xfrm>
            <a:off x="142785" y="5094227"/>
            <a:ext cx="8223140"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OUTRIGHT 2020/21</a:t>
            </a:r>
          </a:p>
        </p:txBody>
      </p:sp>
      <p:pic>
        <p:nvPicPr>
          <p:cNvPr id="67" name="UUK_SQUARE_FECabove_blue_rgb.jpg" descr="UUK_SQUARE_FECabove_blue_rgb.jpg"/>
          <p:cNvPicPr>
            <a:picLocks noChangeAspect="1"/>
          </p:cNvPicPr>
          <p:nvPr/>
        </p:nvPicPr>
        <p:blipFill>
          <a:blip r:embed="rId3"/>
          <a:stretch>
            <a:fillRect/>
          </a:stretch>
        </p:blipFill>
        <p:spPr>
          <a:xfrm>
            <a:off x="9146933" y="0"/>
            <a:ext cx="2329989" cy="203904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UNI206863.jpg" descr="UNI206863.jpg"/>
          <p:cNvPicPr>
            <a:picLocks noChangeAspect="1"/>
          </p:cNvPicPr>
          <p:nvPr/>
        </p:nvPicPr>
        <p:blipFill>
          <a:blip r:embed="rId3"/>
          <a:srcRect l="23796" r="16044"/>
          <a:stretch>
            <a:fillRect/>
          </a:stretch>
        </p:blipFill>
        <p:spPr>
          <a:xfrm>
            <a:off x="6058882" y="0"/>
            <a:ext cx="6182522" cy="6858001"/>
          </a:xfrm>
          <a:prstGeom prst="rect">
            <a:avLst/>
          </a:prstGeom>
          <a:ln w="12700">
            <a:miter lim="400000"/>
          </a:ln>
        </p:spPr>
      </p:pic>
      <p:sp>
        <p:nvSpPr>
          <p:cNvPr id="138" name="Title 1"/>
          <p:cNvSpPr txBox="1">
            <a:spLocks noGrp="1"/>
          </p:cNvSpPr>
          <p:nvPr>
            <p:ph type="title" idx="4294967295"/>
          </p:nvPr>
        </p:nvSpPr>
        <p:spPr>
          <a:xfrm>
            <a:off x="433131" y="401430"/>
            <a:ext cx="5147428" cy="1002250"/>
          </a:xfrm>
          <a:prstGeom prst="rect">
            <a:avLst/>
          </a:prstGeom>
          <a:solidFill>
            <a:srgbClr val="00AEEF"/>
          </a:solidFill>
        </p:spPr>
        <p:txBody>
          <a:bodyPr anchor="ctr"/>
          <a:lstStyle>
            <a:lvl1pPr>
              <a:defRPr sz="5000" cap="none" spc="250"/>
            </a:lvl1pPr>
          </a:lstStyle>
          <a:p>
            <a:r>
              <a:t>WHY</a:t>
            </a:r>
          </a:p>
        </p:txBody>
      </p:sp>
      <p:sp>
        <p:nvSpPr>
          <p:cNvPr id="139" name="Rectangle"/>
          <p:cNvSpPr/>
          <p:nvPr/>
        </p:nvSpPr>
        <p:spPr>
          <a:xfrm>
            <a:off x="0" y="1326366"/>
            <a:ext cx="5581797" cy="917127"/>
          </a:xfrm>
          <a:prstGeom prst="rect">
            <a:avLst/>
          </a:prstGeom>
          <a:solidFill>
            <a:srgbClr val="FF9933"/>
          </a:solidFill>
          <a:ln w="12700">
            <a:miter lim="400000"/>
          </a:ln>
        </p:spPr>
        <p:txBody>
          <a:bodyPr lIns="45718" tIns="45718" rIns="45718" bIns="45718" anchor="ctr"/>
          <a:lstStyle/>
          <a:p>
            <a:endParaRPr/>
          </a:p>
        </p:txBody>
      </p:sp>
      <p:sp>
        <p:nvSpPr>
          <p:cNvPr id="140" name="Straight Connector 24"/>
          <p:cNvSpPr/>
          <p:nvPr/>
        </p:nvSpPr>
        <p:spPr>
          <a:xfrm>
            <a:off x="506998" y="2594249"/>
            <a:ext cx="5147428" cy="4"/>
          </a:xfrm>
          <a:prstGeom prst="line">
            <a:avLst/>
          </a:prstGeom>
          <a:ln w="44450">
            <a:solidFill>
              <a:srgbClr val="FFFFFF"/>
            </a:solidFill>
            <a:prstDash val="lgDash"/>
            <a:miter/>
          </a:ln>
        </p:spPr>
        <p:txBody>
          <a:bodyPr lIns="45718" tIns="45718" rIns="45718" bIns="45718"/>
          <a:lstStyle/>
          <a:p>
            <a:endParaRPr/>
          </a:p>
        </p:txBody>
      </p:sp>
      <p:sp>
        <p:nvSpPr>
          <p:cNvPr id="141" name="Children like you have an important role to play in campaigning to create change…"/>
          <p:cNvSpPr txBox="1">
            <a:spLocks noGrp="1"/>
          </p:cNvSpPr>
          <p:nvPr>
            <p:ph type="body" sz="half" idx="4294967295"/>
          </p:nvPr>
        </p:nvSpPr>
        <p:spPr>
          <a:xfrm>
            <a:off x="433131" y="2902448"/>
            <a:ext cx="5482438" cy="4345066"/>
          </a:xfrm>
          <a:prstGeom prst="rect">
            <a:avLst/>
          </a:prstGeom>
        </p:spPr>
        <p:txBody>
          <a:bodyPr lIns="72000" tIns="72000" rIns="72000" bIns="72000"/>
          <a:lstStyle/>
          <a:p>
            <a:pPr marL="0" indent="0" defTabSz="749808">
              <a:lnSpc>
                <a:spcPct val="110000"/>
              </a:lnSpc>
              <a:spcBef>
                <a:spcPts val="800"/>
              </a:spcBef>
              <a:buSzTx/>
              <a:buNone/>
              <a:defRPr sz="2100">
                <a:solidFill>
                  <a:srgbClr val="FFFFFF"/>
                </a:solidFill>
              </a:defRPr>
            </a:pPr>
            <a:r>
              <a:t>Children like you have an important role to play in campaigning to create change. </a:t>
            </a:r>
          </a:p>
          <a:p>
            <a:pPr marL="0" indent="0" defTabSz="749808">
              <a:lnSpc>
                <a:spcPct val="110000"/>
              </a:lnSpc>
              <a:spcBef>
                <a:spcPts val="800"/>
              </a:spcBef>
              <a:buSzTx/>
              <a:buNone/>
              <a:defRPr sz="2100">
                <a:solidFill>
                  <a:srgbClr val="FFFFFF"/>
                </a:solidFill>
              </a:defRPr>
            </a:pPr>
            <a:r>
              <a:t>Your voices matter!</a:t>
            </a:r>
            <a:br/>
            <a:endParaRPr/>
          </a:p>
          <a:p>
            <a:pPr marL="0" indent="0" defTabSz="749808">
              <a:lnSpc>
                <a:spcPct val="110000"/>
              </a:lnSpc>
              <a:spcBef>
                <a:spcPts val="800"/>
              </a:spcBef>
              <a:buSzTx/>
              <a:buNone/>
              <a:defRPr sz="2100" b="1">
                <a:solidFill>
                  <a:srgbClr val="FFFFFF"/>
                </a:solidFill>
              </a:defRPr>
            </a:pPr>
            <a:r>
              <a:t>UN Convention on the Rights of the Child: Article 12</a:t>
            </a:r>
          </a:p>
          <a:p>
            <a:pPr marL="0" indent="0" defTabSz="749808">
              <a:lnSpc>
                <a:spcPct val="110000"/>
              </a:lnSpc>
              <a:spcBef>
                <a:spcPts val="800"/>
              </a:spcBef>
              <a:buSzTx/>
              <a:buNone/>
              <a:defRPr sz="2100">
                <a:solidFill>
                  <a:srgbClr val="FFFFFF"/>
                </a:solidFill>
              </a:defRPr>
            </a:pPr>
            <a:r>
              <a:t>Every child has the right to say what they think in all matters affecting them, and to have their views taken seriously.</a:t>
            </a:r>
          </a:p>
        </p:txBody>
      </p:sp>
      <p:sp>
        <p:nvSpPr>
          <p:cNvPr id="142" name="Youth climate activists join a demonstration in New York calling for global action to combat climate change…"/>
          <p:cNvSpPr txBox="1"/>
          <p:nvPr/>
        </p:nvSpPr>
        <p:spPr>
          <a:xfrm>
            <a:off x="5493813" y="6397420"/>
            <a:ext cx="6515984" cy="354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defTabSz="457200">
              <a:lnSpc>
                <a:spcPct val="110000"/>
              </a:lnSpc>
              <a:spcBef>
                <a:spcPts val="800"/>
              </a:spcBef>
              <a:defRPr sz="900">
                <a:solidFill>
                  <a:srgbClr val="FFFFFF"/>
                </a:solidFill>
                <a:uFill>
                  <a:solidFill>
                    <a:srgbClr val="000000"/>
                  </a:solidFill>
                </a:uFill>
              </a:defRPr>
            </a:pPr>
            <a:r>
              <a:t>Youth climate activists join a demonstration in New York calling for global action to combat climate change.</a:t>
            </a:r>
            <a:br/>
            <a:r>
              <a:t>© Unicef/Chalasani</a:t>
            </a:r>
          </a:p>
        </p:txBody>
      </p:sp>
      <p:sp>
        <p:nvSpPr>
          <p:cNvPr id="143" name="Title 1"/>
          <p:cNvSpPr txBox="1"/>
          <p:nvPr/>
        </p:nvSpPr>
        <p:spPr>
          <a:xfrm>
            <a:off x="433131" y="1283804"/>
            <a:ext cx="5147428"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CAMPAIGN?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Advocacy event 5 Cel Spellman.jpg" descr="Advocacy event 5 Cel Spellman.jpg"/>
          <p:cNvPicPr>
            <a:picLocks noChangeAspect="1"/>
          </p:cNvPicPr>
          <p:nvPr/>
        </p:nvPicPr>
        <p:blipFill>
          <a:blip r:embed="rId2"/>
          <a:stretch>
            <a:fillRect/>
          </a:stretch>
        </p:blipFill>
        <p:spPr>
          <a:xfrm>
            <a:off x="7060389" y="-3"/>
            <a:ext cx="5143504" cy="6858004"/>
          </a:xfrm>
          <a:prstGeom prst="rect">
            <a:avLst/>
          </a:prstGeom>
          <a:ln w="12700">
            <a:miter lim="400000"/>
          </a:ln>
        </p:spPr>
      </p:pic>
      <p:sp>
        <p:nvSpPr>
          <p:cNvPr id="148" name="Rectangle"/>
          <p:cNvSpPr txBox="1"/>
          <p:nvPr/>
        </p:nvSpPr>
        <p:spPr>
          <a:xfrm>
            <a:off x="433133" y="596873"/>
            <a:ext cx="5461022" cy="1904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nSpc>
                <a:spcPct val="110000"/>
              </a:lnSpc>
              <a:spcBef>
                <a:spcPts val="1000"/>
              </a:spcBef>
              <a:defRPr sz="2600" u="sng">
                <a:solidFill>
                  <a:srgbClr val="0000FF"/>
                </a:solidFill>
                <a:uFill>
                  <a:solidFill>
                    <a:srgbClr val="0000FF"/>
                  </a:solidFill>
                </a:uFill>
                <a:hlinkClick r:id="rId3"/>
              </a:defRPr>
            </a:lvl1pPr>
          </a:lstStyle>
          <a:p>
            <a:r>
              <a:rPr>
                <a:hlinkClick r:id="rId3"/>
              </a:rPr>
              <a:t> </a:t>
            </a:r>
          </a:p>
        </p:txBody>
      </p:sp>
      <p:sp>
        <p:nvSpPr>
          <p:cNvPr id="149" name="Rectangle"/>
          <p:cNvSpPr/>
          <p:nvPr/>
        </p:nvSpPr>
        <p:spPr>
          <a:xfrm>
            <a:off x="-39486" y="1245747"/>
            <a:ext cx="7097579" cy="701915"/>
          </a:xfrm>
          <a:prstGeom prst="rect">
            <a:avLst/>
          </a:prstGeom>
          <a:solidFill>
            <a:srgbClr val="FF9300"/>
          </a:solidFill>
          <a:ln w="12700">
            <a:miter lim="400000"/>
          </a:ln>
        </p:spPr>
        <p:txBody>
          <a:bodyPr lIns="45718" tIns="45718" rIns="45718" bIns="45718" anchor="ctr"/>
          <a:lstStyle/>
          <a:p>
            <a:endParaRPr/>
          </a:p>
        </p:txBody>
      </p:sp>
      <p:sp>
        <p:nvSpPr>
          <p:cNvPr id="150" name="Do you know your rights?"/>
          <p:cNvSpPr txBox="1"/>
          <p:nvPr/>
        </p:nvSpPr>
        <p:spPr>
          <a:xfrm>
            <a:off x="362921" y="1250515"/>
            <a:ext cx="6269420" cy="68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3200" b="1" cap="all" spc="240">
                <a:solidFill>
                  <a:srgbClr val="FFFFFF"/>
                </a:solidFill>
              </a:defRPr>
            </a:pPr>
            <a:r>
              <a:t>MAKE YOUR VOICE HEARD</a:t>
            </a:r>
          </a:p>
        </p:txBody>
      </p:sp>
      <p:sp>
        <p:nvSpPr>
          <p:cNvPr id="151" name="Do you know your rights?"/>
          <p:cNvSpPr txBox="1"/>
          <p:nvPr/>
        </p:nvSpPr>
        <p:spPr>
          <a:xfrm>
            <a:off x="362921" y="579473"/>
            <a:ext cx="8472488" cy="68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3200" b="1" cap="all" spc="239">
                <a:solidFill>
                  <a:srgbClr val="FFFFFF"/>
                </a:solidFill>
              </a:defRPr>
            </a:pPr>
            <a:r>
              <a:t>JOIN PADDINGTON AND CEL</a:t>
            </a:r>
          </a:p>
        </p:txBody>
      </p:sp>
      <p:sp>
        <p:nvSpPr>
          <p:cNvPr id="152" name="You can share your views on climate change with the COP26 President…"/>
          <p:cNvSpPr txBox="1">
            <a:spLocks noGrp="1"/>
          </p:cNvSpPr>
          <p:nvPr>
            <p:ph type="body" sz="half" idx="4294967295"/>
          </p:nvPr>
        </p:nvSpPr>
        <p:spPr>
          <a:xfrm>
            <a:off x="356931" y="2247041"/>
            <a:ext cx="6269420" cy="4470511"/>
          </a:xfrm>
          <a:prstGeom prst="rect">
            <a:avLst/>
          </a:prstGeom>
        </p:spPr>
        <p:txBody>
          <a:bodyPr lIns="72000" tIns="72000" rIns="72000" bIns="72000"/>
          <a:lstStyle/>
          <a:p>
            <a:pPr marL="193707" indent="-193707" defTabSz="691284">
              <a:lnSpc>
                <a:spcPct val="99000"/>
              </a:lnSpc>
              <a:spcBef>
                <a:spcPts val="1400"/>
              </a:spcBef>
              <a:buFontTx/>
              <a:defRPr sz="2400">
                <a:solidFill>
                  <a:srgbClr val="FFFFFF"/>
                </a:solidFill>
              </a:defRPr>
            </a:pPr>
            <a:r>
              <a:t>You can share your views on climate change with the COP26 President</a:t>
            </a:r>
          </a:p>
          <a:p>
            <a:pPr marL="193707" indent="-193707" defTabSz="691284">
              <a:lnSpc>
                <a:spcPct val="99000"/>
              </a:lnSpc>
              <a:spcBef>
                <a:spcPts val="1400"/>
              </a:spcBef>
              <a:buFontTx/>
              <a:defRPr sz="2400">
                <a:solidFill>
                  <a:srgbClr val="FFFFFF"/>
                </a:solidFill>
              </a:defRPr>
            </a:pPr>
            <a:r>
              <a:t>You can take action by writing to your local decision-maker, e.g. your MP, to tell them why you care about climate change, and invite them to meet your group</a:t>
            </a:r>
          </a:p>
          <a:p>
            <a:pPr marL="193707" indent="-193707" defTabSz="691284">
              <a:lnSpc>
                <a:spcPct val="99000"/>
              </a:lnSpc>
              <a:spcBef>
                <a:spcPts val="1400"/>
              </a:spcBef>
              <a:buFontTx/>
              <a:defRPr sz="2400">
                <a:solidFill>
                  <a:srgbClr val="FFFFFF"/>
                </a:solidFill>
              </a:defRPr>
            </a:pPr>
            <a:r>
              <a:t>You can get involved in World Children’s Day (20 November) activities or tell your local newspaper or radio station what you’re doing for OutRight 2020/21</a:t>
            </a:r>
          </a:p>
        </p:txBody>
      </p:sp>
      <p:sp>
        <p:nvSpPr>
          <p:cNvPr id="153" name="You can share your views on climate change with the COP26 President…"/>
          <p:cNvSpPr txBox="1"/>
          <p:nvPr/>
        </p:nvSpPr>
        <p:spPr>
          <a:xfrm>
            <a:off x="7189534" y="6353652"/>
            <a:ext cx="4809012" cy="503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gn="r" defTabSz="457200">
              <a:lnSpc>
                <a:spcPct val="110000"/>
              </a:lnSpc>
              <a:spcBef>
                <a:spcPts val="800"/>
              </a:spcBef>
              <a:defRPr sz="900">
                <a:solidFill>
                  <a:srgbClr val="FFFFFF"/>
                </a:solidFill>
                <a:uFill>
                  <a:solidFill>
                    <a:srgbClr val="000000"/>
                  </a:solidFill>
                </a:uFill>
              </a:defRPr>
            </a:lvl1pPr>
          </a:lstStyle>
          <a:p>
            <a:r>
              <a:t>Children taking part in the OutRight toxic air campaign joined Cel Spellman to talk about children’s right to a safe and clean environment in the Houses of Parliament. © Unicef</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Straight Connector 24"/>
          <p:cNvSpPr/>
          <p:nvPr/>
        </p:nvSpPr>
        <p:spPr>
          <a:xfrm>
            <a:off x="506998" y="2498974"/>
            <a:ext cx="5204464" cy="5"/>
          </a:xfrm>
          <a:prstGeom prst="line">
            <a:avLst/>
          </a:prstGeom>
          <a:ln w="44450">
            <a:solidFill>
              <a:srgbClr val="00AEEF"/>
            </a:solidFill>
            <a:prstDash val="lgDash"/>
            <a:miter/>
          </a:ln>
        </p:spPr>
        <p:txBody>
          <a:bodyPr lIns="45718" tIns="45718" rIns="45718" bIns="45718"/>
          <a:lstStyle/>
          <a:p>
            <a:endParaRPr/>
          </a:p>
        </p:txBody>
      </p:sp>
      <p:sp>
        <p:nvSpPr>
          <p:cNvPr id="156" name="By taking part in OutRight, you will have the chance to:…"/>
          <p:cNvSpPr txBox="1">
            <a:spLocks noGrp="1"/>
          </p:cNvSpPr>
          <p:nvPr>
            <p:ph type="body" sz="half" idx="4294967295"/>
          </p:nvPr>
        </p:nvSpPr>
        <p:spPr>
          <a:xfrm>
            <a:off x="433131" y="2793018"/>
            <a:ext cx="5352196" cy="5058738"/>
          </a:xfrm>
          <a:prstGeom prst="rect">
            <a:avLst/>
          </a:prstGeom>
        </p:spPr>
        <p:txBody>
          <a:bodyPr lIns="72000" tIns="72000" rIns="72000" bIns="72000"/>
          <a:lstStyle/>
          <a:p>
            <a:pPr marL="200526" indent="-200526" defTabSz="731519">
              <a:lnSpc>
                <a:spcPct val="110000"/>
              </a:lnSpc>
              <a:spcBef>
                <a:spcPts val="800"/>
              </a:spcBef>
              <a:buFontTx/>
              <a:defRPr sz="2300"/>
            </a:pPr>
            <a:r>
              <a:t>World Children’s Day on 20 November celebrates the United Nations Convention on the Rights of the Child, which protects children’s rights around the world</a:t>
            </a:r>
          </a:p>
          <a:p>
            <a:pPr marL="200526" indent="-200526" defTabSz="731519">
              <a:lnSpc>
                <a:spcPct val="110000"/>
              </a:lnSpc>
              <a:spcBef>
                <a:spcPts val="800"/>
              </a:spcBef>
              <a:buFontTx/>
              <a:defRPr sz="2300"/>
            </a:pPr>
            <a:r>
              <a:t>To protect children’s rights, we must tackle climate change and greenhouse gas emissions urgently</a:t>
            </a:r>
          </a:p>
        </p:txBody>
      </p:sp>
      <p:sp>
        <p:nvSpPr>
          <p:cNvPr id="157" name="Title 1"/>
          <p:cNvSpPr txBox="1">
            <a:spLocks noGrp="1"/>
          </p:cNvSpPr>
          <p:nvPr>
            <p:ph type="title" idx="4294967295"/>
          </p:nvPr>
        </p:nvSpPr>
        <p:spPr>
          <a:xfrm>
            <a:off x="449099" y="301670"/>
            <a:ext cx="8160630" cy="1198217"/>
          </a:xfrm>
          <a:prstGeom prst="rect">
            <a:avLst/>
          </a:prstGeom>
        </p:spPr>
        <p:txBody>
          <a:bodyPr anchor="ctr"/>
          <a:lstStyle>
            <a:lvl1pPr defTabSz="640079">
              <a:lnSpc>
                <a:spcPct val="100000"/>
              </a:lnSpc>
              <a:defRPr sz="5000" cap="none" spc="147">
                <a:solidFill>
                  <a:srgbClr val="00AEEF"/>
                </a:solidFill>
              </a:defRPr>
            </a:lvl1pPr>
          </a:lstStyle>
          <a:p>
            <a:r>
              <a:t>CELEBRATE</a:t>
            </a:r>
          </a:p>
        </p:txBody>
      </p:sp>
      <p:pic>
        <p:nvPicPr>
          <p:cNvPr id="158" name="UN055819.jpg" descr="UN055819.jpg"/>
          <p:cNvPicPr>
            <a:picLocks noChangeAspect="1"/>
          </p:cNvPicPr>
          <p:nvPr/>
        </p:nvPicPr>
        <p:blipFill>
          <a:blip r:embed="rId2"/>
          <a:srcRect l="31654" t="8055" r="15614"/>
          <a:stretch>
            <a:fillRect/>
          </a:stretch>
        </p:blipFill>
        <p:spPr>
          <a:xfrm>
            <a:off x="6217308" y="-42336"/>
            <a:ext cx="5972431" cy="6942672"/>
          </a:xfrm>
          <a:prstGeom prst="rect">
            <a:avLst/>
          </a:prstGeom>
          <a:ln w="12700">
            <a:miter lim="400000"/>
          </a:ln>
        </p:spPr>
      </p:pic>
      <p:sp>
        <p:nvSpPr>
          <p:cNvPr id="159" name="Amia, 11, stands on an ice floe near her home in Alaska, USA.  © Unicef/Sokhin"/>
          <p:cNvSpPr txBox="1"/>
          <p:nvPr/>
        </p:nvSpPr>
        <p:spPr>
          <a:xfrm>
            <a:off x="7451183" y="6524360"/>
            <a:ext cx="4571317" cy="21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Amia, 11, stands on an ice floe near her home in Alaska, USA. © Unicef/Sokhin</a:t>
            </a:r>
          </a:p>
        </p:txBody>
      </p:sp>
      <p:pic>
        <p:nvPicPr>
          <p:cNvPr id="160" name="Image" descr="Image"/>
          <p:cNvPicPr>
            <a:picLocks noChangeAspect="1"/>
          </p:cNvPicPr>
          <p:nvPr/>
        </p:nvPicPr>
        <p:blipFill>
          <a:blip r:embed="rId3"/>
          <a:srcRect l="32741" b="39398"/>
          <a:stretch>
            <a:fillRect/>
          </a:stretch>
        </p:blipFill>
        <p:spPr>
          <a:xfrm>
            <a:off x="511836" y="1278463"/>
            <a:ext cx="5352123" cy="82883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UNI280296.jpg" descr="UNI280296.jpg"/>
          <p:cNvPicPr>
            <a:picLocks noChangeAspect="1"/>
          </p:cNvPicPr>
          <p:nvPr/>
        </p:nvPicPr>
        <p:blipFill>
          <a:blip r:embed="rId3"/>
          <a:srcRect l="15211" r="15210"/>
          <a:stretch>
            <a:fillRect/>
          </a:stretch>
        </p:blipFill>
        <p:spPr>
          <a:xfrm>
            <a:off x="5090633" y="-3"/>
            <a:ext cx="7157399" cy="6858004"/>
          </a:xfrm>
          <a:prstGeom prst="rect">
            <a:avLst/>
          </a:prstGeom>
          <a:ln w="12700">
            <a:miter lim="400000"/>
          </a:ln>
        </p:spPr>
      </p:pic>
      <p:sp>
        <p:nvSpPr>
          <p:cNvPr id="163" name="Title 1"/>
          <p:cNvSpPr txBox="1">
            <a:spLocks noGrp="1"/>
          </p:cNvSpPr>
          <p:nvPr>
            <p:ph type="title" idx="4294967295"/>
          </p:nvPr>
        </p:nvSpPr>
        <p:spPr>
          <a:xfrm>
            <a:off x="433133" y="180834"/>
            <a:ext cx="2253047" cy="1299047"/>
          </a:xfrm>
          <a:prstGeom prst="rect">
            <a:avLst/>
          </a:prstGeom>
          <a:solidFill>
            <a:srgbClr val="00AEEF"/>
          </a:solidFill>
        </p:spPr>
        <p:txBody>
          <a:bodyPr anchor="ctr"/>
          <a:lstStyle>
            <a:lvl1pPr defTabSz="594359">
              <a:defRPr sz="5000" cap="none" spc="128"/>
            </a:lvl1pPr>
          </a:lstStyle>
          <a:p>
            <a:r>
              <a:t>TAKE</a:t>
            </a:r>
          </a:p>
        </p:txBody>
      </p:sp>
      <p:sp>
        <p:nvSpPr>
          <p:cNvPr id="164" name="Rectangle"/>
          <p:cNvSpPr/>
          <p:nvPr/>
        </p:nvSpPr>
        <p:spPr>
          <a:xfrm>
            <a:off x="-76582" y="1326366"/>
            <a:ext cx="3908611" cy="917127"/>
          </a:xfrm>
          <a:prstGeom prst="rect">
            <a:avLst/>
          </a:prstGeom>
          <a:solidFill>
            <a:srgbClr val="FF9933"/>
          </a:solidFill>
          <a:ln w="12700">
            <a:miter lim="400000"/>
          </a:ln>
        </p:spPr>
        <p:txBody>
          <a:bodyPr lIns="45718" tIns="45718" rIns="45718" bIns="45718" anchor="ctr"/>
          <a:lstStyle/>
          <a:p>
            <a:endParaRPr/>
          </a:p>
        </p:txBody>
      </p:sp>
      <p:sp>
        <p:nvSpPr>
          <p:cNvPr id="165" name="Straight Connector 24"/>
          <p:cNvSpPr/>
          <p:nvPr/>
        </p:nvSpPr>
        <p:spPr>
          <a:xfrm>
            <a:off x="506998" y="2594249"/>
            <a:ext cx="4129774" cy="5"/>
          </a:xfrm>
          <a:prstGeom prst="line">
            <a:avLst/>
          </a:prstGeom>
          <a:ln w="44450">
            <a:solidFill>
              <a:srgbClr val="FFFFFF"/>
            </a:solidFill>
            <a:prstDash val="lgDash"/>
            <a:miter/>
          </a:ln>
        </p:spPr>
        <p:txBody>
          <a:bodyPr lIns="45718" tIns="45718" rIns="45718" bIns="45718"/>
          <a:lstStyle/>
          <a:p>
            <a:endParaRPr/>
          </a:p>
        </p:txBody>
      </p:sp>
      <p:sp>
        <p:nvSpPr>
          <p:cNvPr id="166" name="OutRight will help children like you to stand up for the rights of children in the UK and around the world, with the support of our campaign champions Paddington and actor Cel Spellman.…"/>
          <p:cNvSpPr txBox="1">
            <a:spLocks noGrp="1"/>
          </p:cNvSpPr>
          <p:nvPr>
            <p:ph type="body" sz="quarter" idx="4294967295"/>
          </p:nvPr>
        </p:nvSpPr>
        <p:spPr>
          <a:xfrm>
            <a:off x="433132" y="2902448"/>
            <a:ext cx="4277507" cy="3628882"/>
          </a:xfrm>
          <a:prstGeom prst="rect">
            <a:avLst/>
          </a:prstGeom>
        </p:spPr>
        <p:txBody>
          <a:bodyPr lIns="72000" tIns="72000" rIns="72000" bIns="72000"/>
          <a:lstStyle/>
          <a:p>
            <a:pPr marL="0" indent="0" defTabSz="782177">
              <a:lnSpc>
                <a:spcPct val="110000"/>
              </a:lnSpc>
              <a:spcBef>
                <a:spcPts val="800"/>
              </a:spcBef>
              <a:buSzTx/>
              <a:buNone/>
              <a:defRPr sz="2100">
                <a:solidFill>
                  <a:srgbClr val="FFFFFF"/>
                </a:solidFill>
              </a:defRPr>
            </a:pPr>
            <a:r>
              <a:t>By getting involved in OutRight this year, you’ll be making your voice heard on one of the most important issues facing our planet – climate change</a:t>
            </a:r>
          </a:p>
          <a:p>
            <a:pPr marL="0" indent="0" defTabSz="782177">
              <a:lnSpc>
                <a:spcPct val="110000"/>
              </a:lnSpc>
              <a:spcBef>
                <a:spcPts val="800"/>
              </a:spcBef>
              <a:buSzTx/>
              <a:buNone/>
              <a:defRPr sz="2100">
                <a:solidFill>
                  <a:srgbClr val="FFFFFF"/>
                </a:solidFill>
              </a:defRPr>
            </a:pPr>
            <a:r>
              <a:t>Together, we can help make sure children in the UK and all over the world live happy, healthy lives</a:t>
            </a:r>
          </a:p>
        </p:txBody>
      </p:sp>
      <p:sp>
        <p:nvSpPr>
          <p:cNvPr id="167" name="Speaking out at a Unicef UK Clean Air Action Day, @Unicef"/>
          <p:cNvSpPr txBox="1"/>
          <p:nvPr/>
        </p:nvSpPr>
        <p:spPr>
          <a:xfrm>
            <a:off x="7451183" y="129838"/>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Children at the playground of their school, Côte d’Ivoire. © Unicef/Dejongh</a:t>
            </a:r>
          </a:p>
        </p:txBody>
      </p:sp>
      <p:sp>
        <p:nvSpPr>
          <p:cNvPr id="168" name="Title 1"/>
          <p:cNvSpPr txBox="1"/>
          <p:nvPr/>
        </p:nvSpPr>
        <p:spPr>
          <a:xfrm>
            <a:off x="433131" y="1283804"/>
            <a:ext cx="5147428"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ACTION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RS121398_32522_20191009_RRSA_VD_0013-scr.jpg" descr="RS121398_32522_20191009_RRSA_VD_0013-scr.jpg"/>
          <p:cNvPicPr>
            <a:picLocks noChangeAspect="1"/>
          </p:cNvPicPr>
          <p:nvPr/>
        </p:nvPicPr>
        <p:blipFill>
          <a:blip r:embed="rId2"/>
          <a:srcRect t="7411" b="7411"/>
          <a:stretch>
            <a:fillRect/>
          </a:stretch>
        </p:blipFill>
        <p:spPr>
          <a:xfrm>
            <a:off x="-46715" y="-58911"/>
            <a:ext cx="12285086" cy="6976017"/>
          </a:xfrm>
          <a:prstGeom prst="rect">
            <a:avLst/>
          </a:prstGeom>
          <a:ln w="12700">
            <a:miter lim="400000"/>
          </a:ln>
        </p:spPr>
      </p:pic>
      <p:sp>
        <p:nvSpPr>
          <p:cNvPr id="173" name="Rectangle"/>
          <p:cNvSpPr/>
          <p:nvPr/>
        </p:nvSpPr>
        <p:spPr>
          <a:xfrm>
            <a:off x="-75992" y="4096882"/>
            <a:ext cx="6534519" cy="1788619"/>
          </a:xfrm>
          <a:prstGeom prst="rect">
            <a:avLst/>
          </a:prstGeom>
          <a:solidFill>
            <a:srgbClr val="000000"/>
          </a:solidFill>
          <a:ln w="12700">
            <a:miter lim="400000"/>
          </a:ln>
        </p:spPr>
        <p:txBody>
          <a:bodyPr lIns="45718" tIns="45718" rIns="45718" bIns="45718" anchor="ctr"/>
          <a:lstStyle/>
          <a:p>
            <a:endParaRPr/>
          </a:p>
        </p:txBody>
      </p:sp>
      <p:sp>
        <p:nvSpPr>
          <p:cNvPr id="174" name="Rectangle"/>
          <p:cNvSpPr/>
          <p:nvPr/>
        </p:nvSpPr>
        <p:spPr>
          <a:xfrm>
            <a:off x="-39484" y="3011364"/>
            <a:ext cx="4718152" cy="1096957"/>
          </a:xfrm>
          <a:prstGeom prst="rect">
            <a:avLst/>
          </a:prstGeom>
          <a:solidFill>
            <a:srgbClr val="00AEEF"/>
          </a:solidFill>
          <a:ln w="12700">
            <a:miter lim="400000"/>
          </a:ln>
        </p:spPr>
        <p:txBody>
          <a:bodyPr lIns="45718" tIns="45718" rIns="45718" bIns="45718" anchor="ctr"/>
          <a:lstStyle/>
          <a:p>
            <a:endParaRPr/>
          </a:p>
        </p:txBody>
      </p:sp>
      <p:sp>
        <p:nvSpPr>
          <p:cNvPr id="175" name="Do you know your rights?"/>
          <p:cNvSpPr txBox="1"/>
          <p:nvPr/>
        </p:nvSpPr>
        <p:spPr>
          <a:xfrm>
            <a:off x="142785" y="3087627"/>
            <a:ext cx="4832341"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t>THANK YOU</a:t>
            </a:r>
          </a:p>
        </p:txBody>
      </p:sp>
      <p:sp>
        <p:nvSpPr>
          <p:cNvPr id="176" name="Children taking part in a Unicef UK Clean Air Action Day, ©Unicef"/>
          <p:cNvSpPr txBox="1"/>
          <p:nvPr/>
        </p:nvSpPr>
        <p:spPr>
          <a:xfrm>
            <a:off x="7451183" y="6534773"/>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Enjoying lessons at a Rights Respecting School in London. © Unicef/Dawe</a:t>
            </a:r>
          </a:p>
        </p:txBody>
      </p:sp>
      <p:sp>
        <p:nvSpPr>
          <p:cNvPr id="177" name="Thank you so much for taking part in OutRight this year and for making your voice heard…"/>
          <p:cNvSpPr txBox="1">
            <a:spLocks noGrp="1"/>
          </p:cNvSpPr>
          <p:nvPr>
            <p:ph type="body" sz="quarter" idx="4294967295"/>
          </p:nvPr>
        </p:nvSpPr>
        <p:spPr>
          <a:xfrm>
            <a:off x="284780" y="4381934"/>
            <a:ext cx="6011761" cy="1550293"/>
          </a:xfrm>
          <a:prstGeom prst="rect">
            <a:avLst/>
          </a:prstGeom>
        </p:spPr>
        <p:txBody>
          <a:bodyPr lIns="72000" tIns="72000" rIns="72000" bIns="72000"/>
          <a:lstStyle/>
          <a:p>
            <a:pPr marL="0" indent="0" defTabSz="799368">
              <a:lnSpc>
                <a:spcPct val="110000"/>
              </a:lnSpc>
              <a:spcBef>
                <a:spcPts val="800"/>
              </a:spcBef>
              <a:buSzTx/>
              <a:buNone/>
              <a:defRPr sz="2200">
                <a:solidFill>
                  <a:srgbClr val="FFFFFF"/>
                </a:solidFill>
              </a:defRPr>
            </a:pPr>
            <a:r>
              <a:t>Thank you so much for taking part in OutRight this year and for making your voice heard.</a:t>
            </a:r>
          </a:p>
          <a:p>
            <a:pPr marL="0" indent="0" defTabSz="799368">
              <a:lnSpc>
                <a:spcPct val="110000"/>
              </a:lnSpc>
              <a:spcBef>
                <a:spcPts val="800"/>
              </a:spcBef>
              <a:buSzTx/>
              <a:buNone/>
              <a:defRPr sz="2200">
                <a:solidFill>
                  <a:srgbClr val="FFFFFF"/>
                </a:solidFill>
              </a:defRPr>
            </a:pPr>
            <a:r>
              <a:t>We look forward to hearing what you get up to!</a:t>
            </a:r>
          </a:p>
        </p:txBody>
      </p:sp>
      <p:pic>
        <p:nvPicPr>
          <p:cNvPr id="178" name="UUK_SQUARE_FECabove_blue_rgb.jpg" descr="UUK_SQUARE_FECabove_blue_rgb.jpg"/>
          <p:cNvPicPr>
            <a:picLocks noChangeAspect="1"/>
          </p:cNvPicPr>
          <p:nvPr/>
        </p:nvPicPr>
        <p:blipFill>
          <a:blip r:embed="rId3"/>
          <a:stretch>
            <a:fillRect/>
          </a:stretch>
        </p:blipFill>
        <p:spPr>
          <a:xfrm>
            <a:off x="9146933" y="0"/>
            <a:ext cx="2329989" cy="203904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UNI341947.jpg" descr="UNI341947.jpg"/>
          <p:cNvPicPr>
            <a:picLocks noChangeAspect="1"/>
          </p:cNvPicPr>
          <p:nvPr/>
        </p:nvPicPr>
        <p:blipFill>
          <a:blip r:embed="rId3"/>
          <a:srcRect r="8048"/>
          <a:stretch>
            <a:fillRect/>
          </a:stretch>
        </p:blipFill>
        <p:spPr>
          <a:xfrm>
            <a:off x="2826439" y="0"/>
            <a:ext cx="9459019" cy="6858000"/>
          </a:xfrm>
          <a:prstGeom prst="rect">
            <a:avLst/>
          </a:prstGeom>
          <a:ln w="12700">
            <a:miter lim="400000"/>
          </a:ln>
        </p:spPr>
      </p:pic>
      <p:sp>
        <p:nvSpPr>
          <p:cNvPr id="70" name="Rectangle"/>
          <p:cNvSpPr/>
          <p:nvPr/>
        </p:nvSpPr>
        <p:spPr>
          <a:xfrm>
            <a:off x="-92612" y="-56114"/>
            <a:ext cx="5898576" cy="6957981"/>
          </a:xfrm>
          <a:prstGeom prst="rect">
            <a:avLst/>
          </a:prstGeom>
          <a:solidFill>
            <a:srgbClr val="000000"/>
          </a:solidFill>
          <a:ln w="12700">
            <a:miter lim="400000"/>
          </a:ln>
        </p:spPr>
        <p:txBody>
          <a:bodyPr lIns="45718" tIns="45718" rIns="45718" bIns="45718" anchor="ctr"/>
          <a:lstStyle/>
          <a:p>
            <a:endParaRPr/>
          </a:p>
        </p:txBody>
      </p:sp>
      <p:sp>
        <p:nvSpPr>
          <p:cNvPr id="71" name="Rectangle"/>
          <p:cNvSpPr/>
          <p:nvPr/>
        </p:nvSpPr>
        <p:spPr>
          <a:xfrm>
            <a:off x="-352603" y="1220279"/>
            <a:ext cx="6170167" cy="905138"/>
          </a:xfrm>
          <a:prstGeom prst="rect">
            <a:avLst/>
          </a:prstGeom>
          <a:solidFill>
            <a:srgbClr val="00AEEF"/>
          </a:solidFill>
          <a:ln w="12700">
            <a:miter lim="400000"/>
          </a:ln>
        </p:spPr>
        <p:txBody>
          <a:bodyPr lIns="45718" tIns="45718" rIns="45718" bIns="45718" anchor="ctr"/>
          <a:lstStyle/>
          <a:p>
            <a:endParaRPr/>
          </a:p>
        </p:txBody>
      </p:sp>
      <p:sp>
        <p:nvSpPr>
          <p:cNvPr id="72" name="Title 1"/>
          <p:cNvSpPr txBox="1">
            <a:spLocks noGrp="1"/>
          </p:cNvSpPr>
          <p:nvPr>
            <p:ph type="title" idx="4294967295"/>
          </p:nvPr>
        </p:nvSpPr>
        <p:spPr>
          <a:xfrm>
            <a:off x="449098" y="1220279"/>
            <a:ext cx="5052783" cy="905138"/>
          </a:xfrm>
          <a:prstGeom prst="rect">
            <a:avLst/>
          </a:prstGeom>
        </p:spPr>
        <p:txBody>
          <a:bodyPr anchor="ctr"/>
          <a:lstStyle>
            <a:lvl1pPr defTabSz="621791">
              <a:defRPr sz="4000" cap="none" spc="200"/>
            </a:lvl1pPr>
          </a:lstStyle>
          <a:p>
            <a:r>
              <a:t>WHAT IS UNICEF?</a:t>
            </a:r>
          </a:p>
        </p:txBody>
      </p:sp>
      <p:sp>
        <p:nvSpPr>
          <p:cNvPr id="73" name="Straight Connector 24"/>
          <p:cNvSpPr/>
          <p:nvPr/>
        </p:nvSpPr>
        <p:spPr>
          <a:xfrm>
            <a:off x="586118" y="2513932"/>
            <a:ext cx="4873389" cy="4"/>
          </a:xfrm>
          <a:prstGeom prst="line">
            <a:avLst/>
          </a:prstGeom>
          <a:ln w="44450">
            <a:solidFill>
              <a:srgbClr val="FFFFFF"/>
            </a:solidFill>
            <a:prstDash val="lgDash"/>
            <a:miter/>
          </a:ln>
        </p:spPr>
        <p:txBody>
          <a:bodyPr lIns="45718" tIns="45718" rIns="45718" bIns="45718"/>
          <a:lstStyle/>
          <a:p>
            <a:endParaRPr/>
          </a:p>
        </p:txBody>
      </p:sp>
      <p:sp>
        <p:nvSpPr>
          <p:cNvPr id="74" name="Unicef is a UK charity that cares about the rights and well-being of every child – children just like you…"/>
          <p:cNvSpPr txBox="1">
            <a:spLocks noGrp="1"/>
          </p:cNvSpPr>
          <p:nvPr>
            <p:ph type="body" sz="quarter" idx="4294967295"/>
          </p:nvPr>
        </p:nvSpPr>
        <p:spPr>
          <a:xfrm>
            <a:off x="433131" y="2902448"/>
            <a:ext cx="5084716" cy="2440472"/>
          </a:xfrm>
          <a:prstGeom prst="rect">
            <a:avLst/>
          </a:prstGeom>
        </p:spPr>
        <p:txBody>
          <a:bodyPr lIns="72000" tIns="72000" rIns="72000" bIns="72000"/>
          <a:lstStyle/>
          <a:p>
            <a:pPr marL="0" indent="0">
              <a:lnSpc>
                <a:spcPct val="110000"/>
              </a:lnSpc>
              <a:buSzTx/>
              <a:buNone/>
              <a:defRPr sz="2400">
                <a:solidFill>
                  <a:srgbClr val="FFFFFF"/>
                </a:solidFill>
              </a:defRPr>
            </a:pPr>
            <a:r>
              <a:t>Unicef UK is a charity that cares about the rights and well-being of every child – wherever they live.</a:t>
            </a:r>
          </a:p>
          <a:p>
            <a:pPr marL="0" indent="0">
              <a:lnSpc>
                <a:spcPct val="110000"/>
              </a:lnSpc>
              <a:buSzTx/>
              <a:buNone/>
              <a:defRPr sz="2400">
                <a:solidFill>
                  <a:srgbClr val="FFFFFF"/>
                </a:solidFill>
              </a:defRPr>
            </a:pPr>
            <a:r>
              <a:t>Unicef works in 190 countries around the world. </a:t>
            </a:r>
          </a:p>
        </p:txBody>
      </p:sp>
      <p:sp>
        <p:nvSpPr>
          <p:cNvPr id="75" name="Three friends in their classroom in Côte d'Ivoire. © Unicef/Dejongh"/>
          <p:cNvSpPr txBox="1"/>
          <p:nvPr/>
        </p:nvSpPr>
        <p:spPr>
          <a:xfrm>
            <a:off x="7451183" y="129838"/>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Three friends in their classroom in Côte d'Ivoire. © Unicef/Dejongh</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p:cNvSpPr/>
          <p:nvPr/>
        </p:nvSpPr>
        <p:spPr>
          <a:xfrm>
            <a:off x="-13270" y="666782"/>
            <a:ext cx="6377289" cy="917127"/>
          </a:xfrm>
          <a:prstGeom prst="rect">
            <a:avLst/>
          </a:prstGeom>
          <a:solidFill>
            <a:srgbClr val="000000"/>
          </a:solidFill>
          <a:ln w="12700">
            <a:miter lim="400000"/>
          </a:ln>
        </p:spPr>
        <p:txBody>
          <a:bodyPr lIns="45718" tIns="45718" rIns="45718" bIns="45718" anchor="ctr"/>
          <a:lstStyle/>
          <a:p>
            <a:endParaRPr/>
          </a:p>
        </p:txBody>
      </p:sp>
      <p:sp>
        <p:nvSpPr>
          <p:cNvPr id="80" name="OutRight is a youth campaign run by Unicef UK that helps children and young people to speak out about children’s rights in the UK and abroad…"/>
          <p:cNvSpPr txBox="1">
            <a:spLocks noGrp="1"/>
          </p:cNvSpPr>
          <p:nvPr>
            <p:ph type="body" sz="half" idx="4294967295"/>
          </p:nvPr>
        </p:nvSpPr>
        <p:spPr>
          <a:xfrm>
            <a:off x="433132" y="2322841"/>
            <a:ext cx="6170808" cy="3105257"/>
          </a:xfrm>
          <a:prstGeom prst="rect">
            <a:avLst/>
          </a:prstGeom>
        </p:spPr>
        <p:txBody>
          <a:bodyPr lIns="72000" tIns="72000" rIns="72000" bIns="72000"/>
          <a:lstStyle/>
          <a:p>
            <a:pPr marL="0" indent="0">
              <a:lnSpc>
                <a:spcPct val="110000"/>
              </a:lnSpc>
              <a:buSzTx/>
              <a:buNone/>
              <a:defRPr sz="2400">
                <a:solidFill>
                  <a:srgbClr val="FFFFFF"/>
                </a:solidFill>
              </a:defRPr>
            </a:pPr>
            <a:r>
              <a:t>OutRight is a youth campaign run by Unicef UK that helps children and young people to speak out about children’s rights in the UK and abroad.</a:t>
            </a:r>
          </a:p>
          <a:p>
            <a:pPr marL="0" indent="0">
              <a:lnSpc>
                <a:spcPct val="110000"/>
              </a:lnSpc>
              <a:buSzTx/>
              <a:buNone/>
              <a:defRPr sz="2400">
                <a:solidFill>
                  <a:srgbClr val="FFFFFF"/>
                </a:solidFill>
              </a:defRPr>
            </a:pPr>
            <a:r>
              <a:t>It’s a campaign by children, for children. </a:t>
            </a:r>
          </a:p>
        </p:txBody>
      </p:sp>
      <p:pic>
        <p:nvPicPr>
          <p:cNvPr id="81" name="PADD_PAW_PRINT.png" descr="PADD_PAW_PRINT.png"/>
          <p:cNvPicPr>
            <a:picLocks noChangeAspect="1"/>
          </p:cNvPicPr>
          <p:nvPr/>
        </p:nvPicPr>
        <p:blipFill>
          <a:blip r:embed="rId2"/>
          <a:stretch>
            <a:fillRect/>
          </a:stretch>
        </p:blipFill>
        <p:spPr>
          <a:xfrm>
            <a:off x="3110324" y="5051977"/>
            <a:ext cx="1184082" cy="1070203"/>
          </a:xfrm>
          <a:prstGeom prst="rect">
            <a:avLst/>
          </a:prstGeom>
          <a:ln w="12700">
            <a:miter lim="400000"/>
          </a:ln>
        </p:spPr>
      </p:pic>
      <p:pic>
        <p:nvPicPr>
          <p:cNvPr id="82" name="PADD_PAW_PRINT.png" descr="PADD_PAW_PRINT.png"/>
          <p:cNvPicPr>
            <a:picLocks noChangeAspect="1"/>
          </p:cNvPicPr>
          <p:nvPr/>
        </p:nvPicPr>
        <p:blipFill>
          <a:blip r:embed="rId2"/>
          <a:stretch>
            <a:fillRect/>
          </a:stretch>
        </p:blipFill>
        <p:spPr>
          <a:xfrm>
            <a:off x="5067035" y="5331026"/>
            <a:ext cx="1184082" cy="1070203"/>
          </a:xfrm>
          <a:prstGeom prst="rect">
            <a:avLst/>
          </a:prstGeom>
          <a:ln w="12700">
            <a:miter lim="400000"/>
          </a:ln>
        </p:spPr>
      </p:pic>
      <p:pic>
        <p:nvPicPr>
          <p:cNvPr id="83" name="Pads trademark black transparent.png" descr="Pads trademark black transparent.png"/>
          <p:cNvPicPr>
            <a:picLocks noChangeAspect="1"/>
          </p:cNvPicPr>
          <p:nvPr/>
        </p:nvPicPr>
        <p:blipFill>
          <a:blip r:embed="rId3"/>
          <a:stretch>
            <a:fillRect/>
          </a:stretch>
        </p:blipFill>
        <p:spPr>
          <a:xfrm>
            <a:off x="416971" y="5832485"/>
            <a:ext cx="1968390" cy="714863"/>
          </a:xfrm>
          <a:prstGeom prst="rect">
            <a:avLst/>
          </a:prstGeom>
          <a:ln w="12700">
            <a:miter lim="400000"/>
          </a:ln>
        </p:spPr>
      </p:pic>
      <p:sp>
        <p:nvSpPr>
          <p:cNvPr id="84" name="Straight Connector 24"/>
          <p:cNvSpPr/>
          <p:nvPr/>
        </p:nvSpPr>
        <p:spPr>
          <a:xfrm>
            <a:off x="556034" y="1972423"/>
            <a:ext cx="7166509" cy="1"/>
          </a:xfrm>
          <a:prstGeom prst="line">
            <a:avLst/>
          </a:prstGeom>
          <a:ln w="44450">
            <a:solidFill>
              <a:srgbClr val="FFFFFF"/>
            </a:solidFill>
            <a:prstDash val="lgDash"/>
            <a:miter/>
          </a:ln>
        </p:spPr>
        <p:txBody>
          <a:bodyPr lIns="45718" tIns="45718" rIns="45718" bIns="45718"/>
          <a:lstStyle/>
          <a:p>
            <a:endParaRPr/>
          </a:p>
        </p:txBody>
      </p:sp>
      <p:sp>
        <p:nvSpPr>
          <p:cNvPr id="85" name="Title 1"/>
          <p:cNvSpPr txBox="1">
            <a:spLocks noGrp="1"/>
          </p:cNvSpPr>
          <p:nvPr>
            <p:ph type="title"/>
          </p:nvPr>
        </p:nvSpPr>
        <p:spPr>
          <a:xfrm>
            <a:off x="449098" y="624221"/>
            <a:ext cx="5827996" cy="1002250"/>
          </a:xfrm>
          <a:prstGeom prst="rect">
            <a:avLst/>
          </a:prstGeom>
        </p:spPr>
        <p:txBody>
          <a:bodyPr anchor="ctr"/>
          <a:lstStyle>
            <a:lvl1pPr defTabSz="621791">
              <a:defRPr sz="4000" cap="none" spc="200"/>
            </a:lvl1pPr>
          </a:lstStyle>
          <a:p>
            <a:r>
              <a:t>WHAT IS OUTRIGHT?</a:t>
            </a:r>
          </a:p>
        </p:txBody>
      </p:sp>
      <p:pic>
        <p:nvPicPr>
          <p:cNvPr id="86" name="PADD_Image_01.png" descr="PADD_Image_01.png"/>
          <p:cNvPicPr>
            <a:picLocks noChangeAspect="1"/>
          </p:cNvPicPr>
          <p:nvPr/>
        </p:nvPicPr>
        <p:blipFill>
          <a:blip r:embed="rId4"/>
          <a:stretch>
            <a:fillRect/>
          </a:stretch>
        </p:blipFill>
        <p:spPr>
          <a:xfrm>
            <a:off x="5653200" y="0"/>
            <a:ext cx="5135758" cy="6858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Full screen preview" descr="Full screen preview"/>
          <p:cNvPicPr>
            <a:picLocks noChangeAspect="1"/>
          </p:cNvPicPr>
          <p:nvPr/>
        </p:nvPicPr>
        <p:blipFill>
          <a:blip r:embed="rId2"/>
          <a:srcRect b="23816"/>
          <a:stretch>
            <a:fillRect/>
          </a:stretch>
        </p:blipFill>
        <p:spPr>
          <a:xfrm>
            <a:off x="6121132" y="3346"/>
            <a:ext cx="6070868" cy="6942075"/>
          </a:xfrm>
          <a:prstGeom prst="rect">
            <a:avLst/>
          </a:prstGeom>
          <a:ln w="12700">
            <a:miter lim="400000"/>
          </a:ln>
        </p:spPr>
      </p:pic>
      <p:sp>
        <p:nvSpPr>
          <p:cNvPr id="89" name="Rectangle"/>
          <p:cNvSpPr/>
          <p:nvPr/>
        </p:nvSpPr>
        <p:spPr>
          <a:xfrm>
            <a:off x="-97912" y="-91046"/>
            <a:ext cx="6166604" cy="7162542"/>
          </a:xfrm>
          <a:prstGeom prst="rect">
            <a:avLst/>
          </a:prstGeom>
          <a:solidFill>
            <a:srgbClr val="00AEEF"/>
          </a:solidFill>
          <a:ln w="12700">
            <a:solidFill>
              <a:schemeClr val="accent1"/>
            </a:solidFill>
            <a:miter/>
          </a:ln>
        </p:spPr>
        <p:txBody>
          <a:bodyPr lIns="45718" tIns="45718" rIns="45718" bIns="45718" anchor="ctr"/>
          <a:lstStyle/>
          <a:p>
            <a:endParaRPr/>
          </a:p>
        </p:txBody>
      </p:sp>
      <p:sp>
        <p:nvSpPr>
          <p:cNvPr id="90" name="Title 1"/>
          <p:cNvSpPr txBox="1">
            <a:spLocks noGrp="1"/>
          </p:cNvSpPr>
          <p:nvPr>
            <p:ph type="title" idx="4294967295"/>
          </p:nvPr>
        </p:nvSpPr>
        <p:spPr>
          <a:xfrm>
            <a:off x="433131" y="477631"/>
            <a:ext cx="5147428" cy="1002250"/>
          </a:xfrm>
          <a:prstGeom prst="rect">
            <a:avLst/>
          </a:prstGeom>
          <a:solidFill>
            <a:srgbClr val="00AEEF"/>
          </a:solidFill>
        </p:spPr>
        <p:txBody>
          <a:bodyPr anchor="ctr"/>
          <a:lstStyle>
            <a:lvl1pPr defTabSz="594359">
              <a:defRPr sz="3900" cap="none" spc="100"/>
            </a:lvl1pPr>
          </a:lstStyle>
          <a:p>
            <a:r>
              <a:t>MAKE YOUR VOICE</a:t>
            </a:r>
          </a:p>
        </p:txBody>
      </p:sp>
      <p:sp>
        <p:nvSpPr>
          <p:cNvPr id="91" name="Rectangle"/>
          <p:cNvSpPr/>
          <p:nvPr/>
        </p:nvSpPr>
        <p:spPr>
          <a:xfrm>
            <a:off x="-96107" y="1326366"/>
            <a:ext cx="3928136" cy="917127"/>
          </a:xfrm>
          <a:prstGeom prst="rect">
            <a:avLst/>
          </a:prstGeom>
          <a:solidFill>
            <a:srgbClr val="FF9933"/>
          </a:solidFill>
          <a:ln w="12700">
            <a:miter lim="400000"/>
          </a:ln>
        </p:spPr>
        <p:txBody>
          <a:bodyPr lIns="45718" tIns="45718" rIns="45718" bIns="45718" anchor="ctr"/>
          <a:lstStyle/>
          <a:p>
            <a:endParaRPr/>
          </a:p>
        </p:txBody>
      </p:sp>
      <p:sp>
        <p:nvSpPr>
          <p:cNvPr id="92" name="Straight Connector 24"/>
          <p:cNvSpPr/>
          <p:nvPr/>
        </p:nvSpPr>
        <p:spPr>
          <a:xfrm>
            <a:off x="506998" y="2594249"/>
            <a:ext cx="5147428" cy="4"/>
          </a:xfrm>
          <a:prstGeom prst="line">
            <a:avLst/>
          </a:prstGeom>
          <a:ln w="44450">
            <a:solidFill>
              <a:srgbClr val="FFFFFF"/>
            </a:solidFill>
            <a:prstDash val="lgDash"/>
            <a:miter/>
          </a:ln>
        </p:spPr>
        <p:txBody>
          <a:bodyPr lIns="45718" tIns="45718" rIns="45718" bIns="45718"/>
          <a:lstStyle/>
          <a:p>
            <a:endParaRPr/>
          </a:p>
        </p:txBody>
      </p:sp>
      <p:sp>
        <p:nvSpPr>
          <p:cNvPr id="93" name="OutRight will help children like you to stand up for the rights of children in the UK and around the world, with the support of our campaign champions Paddington and actor Cel Spellman.…"/>
          <p:cNvSpPr txBox="1">
            <a:spLocks noGrp="1"/>
          </p:cNvSpPr>
          <p:nvPr>
            <p:ph type="body" sz="half" idx="4294967295"/>
          </p:nvPr>
        </p:nvSpPr>
        <p:spPr>
          <a:xfrm>
            <a:off x="433131" y="2902448"/>
            <a:ext cx="5084716" cy="4287954"/>
          </a:xfrm>
          <a:prstGeom prst="rect">
            <a:avLst/>
          </a:prstGeom>
        </p:spPr>
        <p:txBody>
          <a:bodyPr lIns="72000" tIns="72000" rIns="72000" bIns="72000"/>
          <a:lstStyle/>
          <a:p>
            <a:pPr marL="0" indent="0" defTabSz="859536">
              <a:lnSpc>
                <a:spcPct val="110000"/>
              </a:lnSpc>
              <a:spcBef>
                <a:spcPts val="900"/>
              </a:spcBef>
              <a:buSzTx/>
              <a:buNone/>
              <a:defRPr sz="2400">
                <a:solidFill>
                  <a:srgbClr val="FFFFFF"/>
                </a:solidFill>
              </a:defRPr>
            </a:pPr>
            <a:r>
              <a:t>OutRight will help children like you to stand up for the rights of children in the UK and around the world, with the support of our campaign champions Paddington Bear and actor Cel Spellman. </a:t>
            </a:r>
          </a:p>
          <a:p>
            <a:pPr marL="0" indent="0" defTabSz="859536">
              <a:lnSpc>
                <a:spcPct val="110000"/>
              </a:lnSpc>
              <a:spcBef>
                <a:spcPts val="900"/>
              </a:spcBef>
              <a:buSzTx/>
              <a:buNone/>
              <a:defRPr sz="2400">
                <a:solidFill>
                  <a:srgbClr val="FFFFFF"/>
                </a:solidFill>
              </a:defRPr>
            </a:pPr>
            <a:r>
              <a:t>This year, OutRight is all about climate change and children’s rights.</a:t>
            </a:r>
          </a:p>
        </p:txBody>
      </p:sp>
      <p:sp>
        <p:nvSpPr>
          <p:cNvPr id="94" name="Speaking out at a Unicef UK Clean Air Action Day, @Unicef"/>
          <p:cNvSpPr txBox="1"/>
          <p:nvPr/>
        </p:nvSpPr>
        <p:spPr>
          <a:xfrm>
            <a:off x="7451183" y="6499738"/>
            <a:ext cx="4571318" cy="21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Speaking out at a Unicef UK Clean Air Action Day. © Unicef</a:t>
            </a:r>
          </a:p>
        </p:txBody>
      </p:sp>
      <p:sp>
        <p:nvSpPr>
          <p:cNvPr id="95" name="Title 1"/>
          <p:cNvSpPr txBox="1"/>
          <p:nvPr/>
        </p:nvSpPr>
        <p:spPr>
          <a:xfrm>
            <a:off x="433131" y="1283804"/>
            <a:ext cx="5147428"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HEARD!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ads trademark black transparent.png" descr="Pads trademark black transparent.png"/>
          <p:cNvPicPr>
            <a:picLocks noChangeAspect="1"/>
          </p:cNvPicPr>
          <p:nvPr/>
        </p:nvPicPr>
        <p:blipFill>
          <a:blip r:embed="rId2"/>
          <a:stretch>
            <a:fillRect/>
          </a:stretch>
        </p:blipFill>
        <p:spPr>
          <a:xfrm>
            <a:off x="416971" y="5832485"/>
            <a:ext cx="1968390" cy="714863"/>
          </a:xfrm>
          <a:prstGeom prst="rect">
            <a:avLst/>
          </a:prstGeom>
          <a:ln w="12700">
            <a:miter lim="400000"/>
          </a:ln>
        </p:spPr>
      </p:pic>
      <p:pic>
        <p:nvPicPr>
          <p:cNvPr id="98" name="UUK_SQUARE_FECbelow_bluewht_rgb.jpg" descr="UUK_SQUARE_FECbelow_bluewht_rgb.jpg"/>
          <p:cNvPicPr>
            <a:picLocks noChangeAspect="1"/>
          </p:cNvPicPr>
          <p:nvPr/>
        </p:nvPicPr>
        <p:blipFill>
          <a:blip r:embed="rId3"/>
          <a:stretch>
            <a:fillRect/>
          </a:stretch>
        </p:blipFill>
        <p:spPr>
          <a:xfrm>
            <a:off x="517933" y="0"/>
            <a:ext cx="1766468" cy="1545892"/>
          </a:xfrm>
          <a:prstGeom prst="rect">
            <a:avLst/>
          </a:prstGeom>
          <a:ln w="12700">
            <a:miter lim="400000"/>
          </a:ln>
        </p:spPr>
      </p:pic>
      <p:pic>
        <p:nvPicPr>
          <p:cNvPr id="99" name="Image" descr="Image"/>
          <p:cNvPicPr>
            <a:picLocks noChangeAspect="1"/>
          </p:cNvPicPr>
          <p:nvPr/>
        </p:nvPicPr>
        <p:blipFill>
          <a:blip r:embed="rId4"/>
          <a:stretch>
            <a:fillRect/>
          </a:stretch>
        </p:blipFill>
        <p:spPr>
          <a:xfrm>
            <a:off x="526532" y="2681517"/>
            <a:ext cx="5997331" cy="1733523"/>
          </a:xfrm>
          <a:prstGeom prst="rect">
            <a:avLst/>
          </a:prstGeom>
          <a:ln w="12700">
            <a:miter lim="400000"/>
          </a:ln>
        </p:spPr>
      </p:pic>
      <p:pic>
        <p:nvPicPr>
          <p:cNvPr id="100" name="PADD_Image_11 (2).png" descr="PADD_Image_11 (2).png"/>
          <p:cNvPicPr>
            <a:picLocks noChangeAspect="1"/>
          </p:cNvPicPr>
          <p:nvPr/>
        </p:nvPicPr>
        <p:blipFill>
          <a:blip r:embed="rId5"/>
          <a:stretch>
            <a:fillRect/>
          </a:stretch>
        </p:blipFill>
        <p:spPr>
          <a:xfrm>
            <a:off x="5818324" y="224531"/>
            <a:ext cx="5172014" cy="6408938"/>
          </a:xfrm>
          <a:prstGeom prst="rect">
            <a:avLst/>
          </a:prstGeom>
          <a:ln w="12700">
            <a:miter lim="400000"/>
          </a:ln>
        </p:spPr>
      </p:pic>
      <p:pic>
        <p:nvPicPr>
          <p:cNvPr id="101" name="PADD_PAW_PRINT.png" descr="PADD_PAW_PRINT.png"/>
          <p:cNvPicPr>
            <a:picLocks noChangeAspect="1"/>
          </p:cNvPicPr>
          <p:nvPr/>
        </p:nvPicPr>
        <p:blipFill>
          <a:blip r:embed="rId6"/>
          <a:stretch>
            <a:fillRect/>
          </a:stretch>
        </p:blipFill>
        <p:spPr>
          <a:xfrm>
            <a:off x="3062491" y="5051977"/>
            <a:ext cx="1184082" cy="1070203"/>
          </a:xfrm>
          <a:prstGeom prst="rect">
            <a:avLst/>
          </a:prstGeom>
          <a:ln w="12700">
            <a:miter lim="400000"/>
          </a:ln>
        </p:spPr>
      </p:pic>
      <p:pic>
        <p:nvPicPr>
          <p:cNvPr id="102" name="PADD_PAW_PRINT.png" descr="PADD_PAW_PRINT.png"/>
          <p:cNvPicPr>
            <a:picLocks noChangeAspect="1"/>
          </p:cNvPicPr>
          <p:nvPr/>
        </p:nvPicPr>
        <p:blipFill>
          <a:blip r:embed="rId6"/>
          <a:stretch>
            <a:fillRect/>
          </a:stretch>
        </p:blipFill>
        <p:spPr>
          <a:xfrm>
            <a:off x="5019203" y="5331026"/>
            <a:ext cx="1184082" cy="107020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RS116585_27329_20190316_UK_JMC_005-scr.JPG" descr="RS116585_27329_20190316_UK_JMC_005-scr.JPG"/>
          <p:cNvPicPr>
            <a:picLocks noChangeAspect="1"/>
          </p:cNvPicPr>
          <p:nvPr/>
        </p:nvPicPr>
        <p:blipFill>
          <a:blip r:embed="rId3"/>
          <a:srcRect b="6462"/>
          <a:stretch>
            <a:fillRect/>
          </a:stretch>
        </p:blipFill>
        <p:spPr>
          <a:xfrm>
            <a:off x="7248128" y="-41458"/>
            <a:ext cx="4943889" cy="6940916"/>
          </a:xfrm>
          <a:prstGeom prst="rect">
            <a:avLst/>
          </a:prstGeom>
          <a:ln w="12700">
            <a:miter lim="400000"/>
          </a:ln>
        </p:spPr>
      </p:pic>
      <p:sp>
        <p:nvSpPr>
          <p:cNvPr id="105" name="Paddington is going to help us learn about climate change and children’s rights…"/>
          <p:cNvSpPr txBox="1">
            <a:spLocks noGrp="1"/>
          </p:cNvSpPr>
          <p:nvPr>
            <p:ph type="body" sz="quarter" idx="4294967295"/>
          </p:nvPr>
        </p:nvSpPr>
        <p:spPr>
          <a:xfrm>
            <a:off x="433131" y="2326828"/>
            <a:ext cx="6396056" cy="2303893"/>
          </a:xfrm>
          <a:prstGeom prst="rect">
            <a:avLst/>
          </a:prstGeom>
        </p:spPr>
        <p:txBody>
          <a:bodyPr lIns="72000" tIns="72000" rIns="72000" bIns="72000"/>
          <a:lstStyle/>
          <a:p>
            <a:pPr marL="0" indent="0">
              <a:lnSpc>
                <a:spcPct val="110000"/>
              </a:lnSpc>
              <a:buSzTx/>
              <a:buNone/>
              <a:defRPr sz="2400">
                <a:solidFill>
                  <a:srgbClr val="FFFFFF"/>
                </a:solidFill>
              </a:defRPr>
            </a:pPr>
            <a:r>
              <a:t>Paddington is a champion for children and, like Unicef UK, wants you to use your voices to make the world a better place.</a:t>
            </a:r>
            <a:endParaRPr sz="2600"/>
          </a:p>
          <a:p>
            <a:pPr marL="0" indent="0">
              <a:lnSpc>
                <a:spcPct val="110000"/>
              </a:lnSpc>
              <a:buSzTx/>
              <a:buNone/>
              <a:defRPr sz="2400">
                <a:solidFill>
                  <a:srgbClr val="FFFFFF"/>
                </a:solidFill>
              </a:defRPr>
            </a:pPr>
            <a:r>
              <a:t>Through the campaign, you will learn about climate change and children's rights.</a:t>
            </a:r>
          </a:p>
        </p:txBody>
      </p:sp>
      <p:sp>
        <p:nvSpPr>
          <p:cNvPr id="106" name="Taking action against climate change in Scotland ©Unicef/Sutton-Hibbert"/>
          <p:cNvSpPr txBox="1"/>
          <p:nvPr/>
        </p:nvSpPr>
        <p:spPr>
          <a:xfrm>
            <a:off x="7451183" y="6509373"/>
            <a:ext cx="4571318" cy="48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ts val="2400"/>
              </a:lnSpc>
              <a:tabLst>
                <a:tab pos="279400" algn="l"/>
                <a:tab pos="317500" algn="l"/>
              </a:tabLst>
              <a:defRPr sz="900" spc="-25">
                <a:solidFill>
                  <a:srgbClr val="FFFFFF"/>
                </a:solidFill>
              </a:defRPr>
            </a:lvl1pPr>
          </a:lstStyle>
          <a:p>
            <a:r>
              <a:t>Children speak out at an air pollution rally. © Unicef</a:t>
            </a:r>
          </a:p>
        </p:txBody>
      </p:sp>
      <p:sp>
        <p:nvSpPr>
          <p:cNvPr id="107" name="Straight Connector 24"/>
          <p:cNvSpPr/>
          <p:nvPr/>
        </p:nvSpPr>
        <p:spPr>
          <a:xfrm>
            <a:off x="506997" y="1976675"/>
            <a:ext cx="5858929" cy="1"/>
          </a:xfrm>
          <a:prstGeom prst="line">
            <a:avLst/>
          </a:prstGeom>
          <a:ln w="44450">
            <a:solidFill>
              <a:srgbClr val="FFFFFF"/>
            </a:solidFill>
            <a:prstDash val="lgDash"/>
            <a:miter/>
          </a:ln>
        </p:spPr>
        <p:txBody>
          <a:bodyPr lIns="45718" tIns="45718" rIns="45718" bIns="45718"/>
          <a:lstStyle/>
          <a:p>
            <a:endParaRPr/>
          </a:p>
        </p:txBody>
      </p:sp>
      <p:sp>
        <p:nvSpPr>
          <p:cNvPr id="108" name="Title 1"/>
          <p:cNvSpPr txBox="1"/>
          <p:nvPr/>
        </p:nvSpPr>
        <p:spPr>
          <a:xfrm>
            <a:off x="433135" y="412218"/>
            <a:ext cx="6252717" cy="1214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600" b="1" spc="100">
                <a:solidFill>
                  <a:srgbClr val="FFFFFF"/>
                </a:solidFill>
              </a:defRPr>
            </a:pPr>
            <a:r>
              <a:t>SPEAKING OUT ABOUT</a:t>
            </a:r>
          </a:p>
          <a:p>
            <a:pPr>
              <a:lnSpc>
                <a:spcPct val="90000"/>
              </a:lnSpc>
              <a:defRPr sz="3600" b="1" spc="100">
                <a:solidFill>
                  <a:srgbClr val="FFFFFF"/>
                </a:solidFill>
              </a:defRPr>
            </a:pPr>
            <a:r>
              <a:t>CLIMATE CHANGE</a:t>
            </a:r>
          </a:p>
        </p:txBody>
      </p:sp>
      <p:pic>
        <p:nvPicPr>
          <p:cNvPr id="109" name="PADD_PAW_PRINT.png" descr="PADD_PAW_PRINT.png"/>
          <p:cNvPicPr>
            <a:picLocks noChangeAspect="1"/>
          </p:cNvPicPr>
          <p:nvPr/>
        </p:nvPicPr>
        <p:blipFill>
          <a:blip r:embed="rId4"/>
          <a:stretch>
            <a:fillRect/>
          </a:stretch>
        </p:blipFill>
        <p:spPr>
          <a:xfrm>
            <a:off x="3200817" y="5051977"/>
            <a:ext cx="1184082" cy="1070203"/>
          </a:xfrm>
          <a:prstGeom prst="rect">
            <a:avLst/>
          </a:prstGeom>
          <a:ln w="12700">
            <a:miter lim="400000"/>
          </a:ln>
        </p:spPr>
      </p:pic>
      <p:pic>
        <p:nvPicPr>
          <p:cNvPr id="110" name="PADD_PAW_PRINT.png" descr="PADD_PAW_PRINT.png"/>
          <p:cNvPicPr>
            <a:picLocks noChangeAspect="1"/>
          </p:cNvPicPr>
          <p:nvPr/>
        </p:nvPicPr>
        <p:blipFill>
          <a:blip r:embed="rId4"/>
          <a:stretch>
            <a:fillRect/>
          </a:stretch>
        </p:blipFill>
        <p:spPr>
          <a:xfrm>
            <a:off x="5503959" y="5331026"/>
            <a:ext cx="1184082" cy="1070203"/>
          </a:xfrm>
          <a:prstGeom prst="rect">
            <a:avLst/>
          </a:prstGeom>
          <a:ln w="12700">
            <a:miter lim="400000"/>
          </a:ln>
        </p:spPr>
      </p:pic>
      <p:pic>
        <p:nvPicPr>
          <p:cNvPr id="111" name="PADD_PAW_PRINT.png" descr="PADD_PAW_PRINT.png"/>
          <p:cNvPicPr>
            <a:picLocks noChangeAspect="1"/>
          </p:cNvPicPr>
          <p:nvPr/>
        </p:nvPicPr>
        <p:blipFill>
          <a:blip r:embed="rId4"/>
          <a:stretch>
            <a:fillRect/>
          </a:stretch>
        </p:blipFill>
        <p:spPr>
          <a:xfrm>
            <a:off x="971330" y="5331026"/>
            <a:ext cx="1184082" cy="107020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UN0286416.jpg" descr="UN0286416.jpg"/>
          <p:cNvPicPr>
            <a:picLocks noChangeAspect="1"/>
          </p:cNvPicPr>
          <p:nvPr/>
        </p:nvPicPr>
        <p:blipFill>
          <a:blip r:embed="rId3"/>
          <a:srcRect l="22610" r="21418"/>
          <a:stretch>
            <a:fillRect/>
          </a:stretch>
        </p:blipFill>
        <p:spPr>
          <a:xfrm>
            <a:off x="6520662" y="-4787"/>
            <a:ext cx="5765798" cy="6867598"/>
          </a:xfrm>
          <a:prstGeom prst="rect">
            <a:avLst/>
          </a:prstGeom>
          <a:ln w="12700">
            <a:miter lim="400000"/>
          </a:ln>
        </p:spPr>
      </p:pic>
      <p:sp>
        <p:nvSpPr>
          <p:cNvPr id="116" name="With Paddington as our guide, we will find out how climate change is impacting children’s rights, including:…"/>
          <p:cNvSpPr txBox="1">
            <a:spLocks noGrp="1"/>
          </p:cNvSpPr>
          <p:nvPr>
            <p:ph type="body" sz="quarter" idx="4294967295"/>
          </p:nvPr>
        </p:nvSpPr>
        <p:spPr>
          <a:xfrm>
            <a:off x="448189" y="2326828"/>
            <a:ext cx="5137405" cy="3225712"/>
          </a:xfrm>
          <a:prstGeom prst="rect">
            <a:avLst/>
          </a:prstGeom>
        </p:spPr>
        <p:txBody>
          <a:bodyPr lIns="72000" tIns="72000" rIns="72000" bIns="72000">
            <a:normAutofit lnSpcReduction="10000"/>
          </a:bodyPr>
          <a:lstStyle/>
          <a:p>
            <a:pPr marL="0" indent="0" defTabSz="905255">
              <a:lnSpc>
                <a:spcPct val="110000"/>
              </a:lnSpc>
              <a:spcBef>
                <a:spcPts val="900"/>
              </a:spcBef>
              <a:buSzTx/>
              <a:buNone/>
              <a:defRPr sz="2400">
                <a:solidFill>
                  <a:srgbClr val="FFFFFF"/>
                </a:solidFill>
              </a:defRPr>
            </a:pPr>
            <a:r>
              <a:t>We will find out how climate change is impacting children’s rights, including:</a:t>
            </a:r>
          </a:p>
          <a:p>
            <a:pPr marL="258077" indent="-258077" defTabSz="905255">
              <a:lnSpc>
                <a:spcPct val="110000"/>
              </a:lnSpc>
              <a:spcBef>
                <a:spcPts val="900"/>
              </a:spcBef>
              <a:buFontTx/>
              <a:defRPr sz="2400">
                <a:solidFill>
                  <a:srgbClr val="FFFFFF"/>
                </a:solidFill>
              </a:defRPr>
            </a:pPr>
            <a:r>
              <a:t>the right to education</a:t>
            </a:r>
          </a:p>
          <a:p>
            <a:pPr marL="258077" indent="-258077" defTabSz="905255">
              <a:lnSpc>
                <a:spcPct val="110000"/>
              </a:lnSpc>
              <a:spcBef>
                <a:spcPts val="900"/>
              </a:spcBef>
              <a:buFontTx/>
              <a:defRPr sz="2400">
                <a:solidFill>
                  <a:srgbClr val="FFFFFF"/>
                </a:solidFill>
              </a:defRPr>
            </a:pPr>
            <a:r>
              <a:t>the right to be healthy</a:t>
            </a:r>
          </a:p>
          <a:p>
            <a:pPr marL="258077" indent="-258077" defTabSz="905255">
              <a:lnSpc>
                <a:spcPct val="110000"/>
              </a:lnSpc>
              <a:spcBef>
                <a:spcPts val="900"/>
              </a:spcBef>
              <a:buFontTx/>
              <a:defRPr sz="2400">
                <a:solidFill>
                  <a:srgbClr val="FFFFFF"/>
                </a:solidFill>
              </a:defRPr>
            </a:pPr>
            <a:r>
              <a:t>the right to have somewhere </a:t>
            </a:r>
            <a:br/>
            <a:r>
              <a:t>safe to live</a:t>
            </a:r>
          </a:p>
        </p:txBody>
      </p:sp>
      <p:sp>
        <p:nvSpPr>
          <p:cNvPr id="117" name="On the way to school during floods in Bangladesh © Unicef/Akash"/>
          <p:cNvSpPr txBox="1"/>
          <p:nvPr/>
        </p:nvSpPr>
        <p:spPr>
          <a:xfrm>
            <a:off x="7451183" y="6509373"/>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On the way to school during floods in Bangladesh. © Unicef/Akash</a:t>
            </a:r>
          </a:p>
        </p:txBody>
      </p:sp>
      <p:sp>
        <p:nvSpPr>
          <p:cNvPr id="118" name="Straight Connector 24"/>
          <p:cNvSpPr/>
          <p:nvPr/>
        </p:nvSpPr>
        <p:spPr>
          <a:xfrm>
            <a:off x="506997" y="1976675"/>
            <a:ext cx="5294355" cy="1"/>
          </a:xfrm>
          <a:prstGeom prst="line">
            <a:avLst/>
          </a:prstGeom>
          <a:ln w="44450">
            <a:solidFill>
              <a:srgbClr val="FFFFFF"/>
            </a:solidFill>
            <a:prstDash val="lgDash"/>
            <a:miter/>
          </a:ln>
        </p:spPr>
        <p:txBody>
          <a:bodyPr lIns="45718" tIns="45718" rIns="45718" bIns="45718"/>
          <a:lstStyle/>
          <a:p>
            <a:endParaRPr/>
          </a:p>
        </p:txBody>
      </p:sp>
      <p:sp>
        <p:nvSpPr>
          <p:cNvPr id="119" name="Title 1"/>
          <p:cNvSpPr txBox="1"/>
          <p:nvPr/>
        </p:nvSpPr>
        <p:spPr>
          <a:xfrm>
            <a:off x="433135" y="412218"/>
            <a:ext cx="6252717" cy="1214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3600" b="1" spc="100">
                <a:solidFill>
                  <a:srgbClr val="FFFFFF"/>
                </a:solidFill>
              </a:defRPr>
            </a:lvl1pPr>
          </a:lstStyle>
          <a:p>
            <a:r>
              <a:t>CLIMATE CHANGE AND CHILDREN’S RIGHTS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3" descr="Picture 3"/>
          <p:cNvPicPr>
            <a:picLocks noChangeAspect="1"/>
          </p:cNvPicPr>
          <p:nvPr/>
        </p:nvPicPr>
        <p:blipFill>
          <a:blip r:embed="rId2"/>
          <a:srcRect l="4211"/>
          <a:stretch>
            <a:fillRect/>
          </a:stretch>
        </p:blipFill>
        <p:spPr>
          <a:xfrm>
            <a:off x="5752785" y="1675445"/>
            <a:ext cx="6678145" cy="5226537"/>
          </a:xfrm>
          <a:prstGeom prst="rect">
            <a:avLst/>
          </a:prstGeom>
          <a:ln w="12700">
            <a:miter lim="400000"/>
          </a:ln>
        </p:spPr>
      </p:pic>
      <p:sp>
        <p:nvSpPr>
          <p:cNvPr id="124" name="Straight Connector 24"/>
          <p:cNvSpPr/>
          <p:nvPr/>
        </p:nvSpPr>
        <p:spPr>
          <a:xfrm>
            <a:off x="506997" y="1329230"/>
            <a:ext cx="11178005" cy="8"/>
          </a:xfrm>
          <a:prstGeom prst="line">
            <a:avLst/>
          </a:prstGeom>
          <a:ln w="44450">
            <a:solidFill>
              <a:srgbClr val="FFFFFF"/>
            </a:solidFill>
            <a:prstDash val="lgDash"/>
            <a:miter/>
          </a:ln>
        </p:spPr>
        <p:txBody>
          <a:bodyPr lIns="45718" tIns="45718" rIns="45718" bIns="45718"/>
          <a:lstStyle/>
          <a:p>
            <a:endParaRPr/>
          </a:p>
        </p:txBody>
      </p:sp>
      <p:sp>
        <p:nvSpPr>
          <p:cNvPr id="125" name="By taking part in OutRight, you will have the chance to:…"/>
          <p:cNvSpPr txBox="1">
            <a:spLocks noGrp="1"/>
          </p:cNvSpPr>
          <p:nvPr>
            <p:ph type="body" sz="half" idx="4294967295"/>
          </p:nvPr>
        </p:nvSpPr>
        <p:spPr>
          <a:xfrm>
            <a:off x="433133" y="1675445"/>
            <a:ext cx="5151875" cy="5058741"/>
          </a:xfrm>
          <a:prstGeom prst="rect">
            <a:avLst/>
          </a:prstGeom>
        </p:spPr>
        <p:txBody>
          <a:bodyPr lIns="72000" tIns="72000" rIns="72000" bIns="72000"/>
          <a:lstStyle/>
          <a:p>
            <a:pPr marL="0" indent="0" defTabSz="731519">
              <a:lnSpc>
                <a:spcPct val="110000"/>
              </a:lnSpc>
              <a:spcBef>
                <a:spcPts val="800"/>
              </a:spcBef>
              <a:buSzTx/>
              <a:buNone/>
              <a:defRPr sz="2000">
                <a:solidFill>
                  <a:srgbClr val="FFFFFF"/>
                </a:solidFill>
              </a:defRPr>
            </a:pPr>
            <a:r>
              <a:t>By taking part in OutRight, you will have the chance to:</a:t>
            </a:r>
          </a:p>
          <a:p>
            <a:pPr marL="208547" indent="-208547" defTabSz="731519">
              <a:lnSpc>
                <a:spcPct val="110000"/>
              </a:lnSpc>
              <a:spcBef>
                <a:spcPts val="800"/>
              </a:spcBef>
              <a:buFontTx/>
              <a:defRPr sz="2000">
                <a:solidFill>
                  <a:srgbClr val="FFFFFF"/>
                </a:solidFill>
              </a:defRPr>
            </a:pPr>
            <a:r>
              <a:t>Take part in climate change quizzes</a:t>
            </a:r>
          </a:p>
          <a:p>
            <a:pPr marL="208547" indent="-208547" defTabSz="731519">
              <a:lnSpc>
                <a:spcPct val="110000"/>
              </a:lnSpc>
              <a:spcBef>
                <a:spcPts val="800"/>
              </a:spcBef>
              <a:buFontTx/>
              <a:defRPr sz="2000">
                <a:solidFill>
                  <a:srgbClr val="FFFFFF"/>
                </a:solidFill>
              </a:defRPr>
            </a:pPr>
            <a:r>
              <a:t>Interview a trusted adult about their experiences of a changing climate</a:t>
            </a:r>
          </a:p>
          <a:p>
            <a:pPr marL="208547" indent="-208547" defTabSz="731519">
              <a:lnSpc>
                <a:spcPct val="110000"/>
              </a:lnSpc>
              <a:spcBef>
                <a:spcPts val="800"/>
              </a:spcBef>
              <a:buFontTx/>
              <a:defRPr sz="2000">
                <a:solidFill>
                  <a:srgbClr val="FFFFFF"/>
                </a:solidFill>
              </a:defRPr>
            </a:pPr>
            <a:r>
              <a:t>Measure the footprint you are making on our planet  </a:t>
            </a:r>
          </a:p>
          <a:p>
            <a:pPr marL="208547" indent="-208547" defTabSz="731519">
              <a:lnSpc>
                <a:spcPct val="110000"/>
              </a:lnSpc>
              <a:spcBef>
                <a:spcPts val="800"/>
              </a:spcBef>
              <a:buFontTx/>
              <a:defRPr sz="2000">
                <a:solidFill>
                  <a:srgbClr val="FFFFFF"/>
                </a:solidFill>
              </a:defRPr>
            </a:pPr>
            <a:r>
              <a:t>Find out how children and young people around the world are impacted by climate change </a:t>
            </a:r>
          </a:p>
          <a:p>
            <a:pPr marL="208547" indent="-208547" defTabSz="731519">
              <a:lnSpc>
                <a:spcPct val="110000"/>
              </a:lnSpc>
              <a:spcBef>
                <a:spcPts val="800"/>
              </a:spcBef>
              <a:buFontTx/>
              <a:defRPr sz="2000">
                <a:solidFill>
                  <a:srgbClr val="FFFFFF"/>
                </a:solidFill>
              </a:defRPr>
            </a:pPr>
            <a:r>
              <a:t>Speak out and call on people in power </a:t>
            </a:r>
            <a:br/>
            <a:r>
              <a:t>to take actions to protect children’s rights</a:t>
            </a:r>
          </a:p>
        </p:txBody>
      </p:sp>
      <p:sp>
        <p:nvSpPr>
          <p:cNvPr id="126" name="Title 1"/>
          <p:cNvSpPr txBox="1">
            <a:spLocks noGrp="1"/>
          </p:cNvSpPr>
          <p:nvPr>
            <p:ph type="title" idx="4294967295"/>
          </p:nvPr>
        </p:nvSpPr>
        <p:spPr>
          <a:xfrm>
            <a:off x="449100" y="301669"/>
            <a:ext cx="9396533" cy="681355"/>
          </a:xfrm>
          <a:prstGeom prst="rect">
            <a:avLst/>
          </a:prstGeom>
        </p:spPr>
        <p:txBody>
          <a:bodyPr anchor="ctr"/>
          <a:lstStyle>
            <a:lvl1pPr defTabSz="640079">
              <a:defRPr sz="4200" cap="none" spc="200"/>
            </a:lvl1pPr>
          </a:lstStyle>
          <a:p>
            <a:r>
              <a:t>TAKING PART IN OUTRIGHT</a:t>
            </a:r>
          </a:p>
        </p:txBody>
      </p:sp>
      <p:sp>
        <p:nvSpPr>
          <p:cNvPr id="127" name="Children taking part in the OutRight toxic air campaign at the Houses of Parliament @Unicef"/>
          <p:cNvSpPr txBox="1"/>
          <p:nvPr/>
        </p:nvSpPr>
        <p:spPr>
          <a:xfrm>
            <a:off x="6574734" y="6509373"/>
            <a:ext cx="5447767"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Children taking part in the OutRight toxic air campaign at the Houses of Parliament. © Unicef</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p:cNvSpPr/>
          <p:nvPr/>
        </p:nvSpPr>
        <p:spPr>
          <a:xfrm>
            <a:off x="-28970" y="4315964"/>
            <a:ext cx="5931181" cy="941518"/>
          </a:xfrm>
          <a:prstGeom prst="rect">
            <a:avLst/>
          </a:prstGeom>
          <a:solidFill>
            <a:srgbClr val="000000"/>
          </a:solidFill>
          <a:ln w="12700">
            <a:miter lim="400000"/>
          </a:ln>
        </p:spPr>
        <p:txBody>
          <a:bodyPr lIns="45718" tIns="45718" rIns="45718" bIns="45718" anchor="ctr"/>
          <a:lstStyle/>
          <a:p>
            <a:endParaRPr/>
          </a:p>
        </p:txBody>
      </p:sp>
      <p:pic>
        <p:nvPicPr>
          <p:cNvPr id="130" name="Full screen preview" descr="Full screen preview"/>
          <p:cNvPicPr>
            <a:picLocks noChangeAspect="1"/>
          </p:cNvPicPr>
          <p:nvPr/>
        </p:nvPicPr>
        <p:blipFill>
          <a:blip r:embed="rId3"/>
          <a:srcRect t="19022" b="39197"/>
          <a:stretch>
            <a:fillRect/>
          </a:stretch>
        </p:blipFill>
        <p:spPr>
          <a:xfrm>
            <a:off x="-7409" y="0"/>
            <a:ext cx="12206817" cy="3394238"/>
          </a:xfrm>
          <a:prstGeom prst="rect">
            <a:avLst/>
          </a:prstGeom>
          <a:ln w="12700">
            <a:miter lim="400000"/>
          </a:ln>
        </p:spPr>
      </p:pic>
      <p:sp>
        <p:nvSpPr>
          <p:cNvPr id="131" name="Actor and Unicef UK Ambassador Cel Spellman has this message for you about taking part in OutRight…"/>
          <p:cNvSpPr txBox="1">
            <a:spLocks noGrp="1"/>
          </p:cNvSpPr>
          <p:nvPr>
            <p:ph type="body" sz="quarter" idx="4294967295"/>
          </p:nvPr>
        </p:nvSpPr>
        <p:spPr>
          <a:xfrm>
            <a:off x="6556392" y="4232903"/>
            <a:ext cx="5032069" cy="2723328"/>
          </a:xfrm>
          <a:prstGeom prst="rect">
            <a:avLst/>
          </a:prstGeom>
        </p:spPr>
        <p:txBody>
          <a:bodyPr lIns="72000" tIns="72000" rIns="72000" bIns="72000"/>
          <a:lstStyle/>
          <a:p>
            <a:pPr marL="0" indent="0" defTabSz="859536">
              <a:lnSpc>
                <a:spcPct val="110000"/>
              </a:lnSpc>
              <a:spcBef>
                <a:spcPts val="900"/>
              </a:spcBef>
              <a:buSzTx/>
              <a:buNone/>
              <a:defRPr sz="2400">
                <a:solidFill>
                  <a:srgbClr val="FFFFFF"/>
                </a:solidFill>
              </a:defRPr>
            </a:pPr>
            <a:r>
              <a:rPr dirty="0"/>
              <a:t>Actor and Unicef UK Ambassador </a:t>
            </a:r>
            <a:r>
              <a:rPr dirty="0" err="1"/>
              <a:t>Cel</a:t>
            </a:r>
            <a:r>
              <a:rPr dirty="0"/>
              <a:t> Spellman has this </a:t>
            </a:r>
            <a:r>
              <a:rPr dirty="0">
                <a:hlinkClick r:id="rId4"/>
              </a:rPr>
              <a:t>message</a:t>
            </a:r>
            <a:r>
              <a:rPr dirty="0"/>
              <a:t> for you about taking part in </a:t>
            </a:r>
            <a:r>
              <a:rPr dirty="0" err="1"/>
              <a:t>OutRight</a:t>
            </a:r>
            <a:r>
              <a:rPr dirty="0"/>
              <a:t>…</a:t>
            </a:r>
            <a:endParaRPr u="sng" dirty="0">
              <a:solidFill>
                <a:srgbClr val="0000FF"/>
              </a:solidFill>
              <a:uFill>
                <a:solidFill>
                  <a:srgbClr val="0000FF"/>
                </a:solidFill>
              </a:uFill>
              <a:hlinkClick r:id="rId5"/>
            </a:endParaRPr>
          </a:p>
        </p:txBody>
      </p:sp>
      <p:sp>
        <p:nvSpPr>
          <p:cNvPr id="132" name="Title 1"/>
          <p:cNvSpPr txBox="1">
            <a:spLocks noGrp="1"/>
          </p:cNvSpPr>
          <p:nvPr>
            <p:ph type="title"/>
          </p:nvPr>
        </p:nvSpPr>
        <p:spPr>
          <a:xfrm>
            <a:off x="487201" y="3618819"/>
            <a:ext cx="5602986" cy="571268"/>
          </a:xfrm>
          <a:prstGeom prst="rect">
            <a:avLst/>
          </a:prstGeom>
        </p:spPr>
        <p:txBody>
          <a:bodyPr anchor="ctr"/>
          <a:lstStyle>
            <a:lvl1pPr defTabSz="521208">
              <a:defRPr sz="3400" cap="none" spc="100"/>
            </a:lvl1pPr>
          </a:lstStyle>
          <a:p>
            <a:r>
              <a:t>A MESSAGE FROM</a:t>
            </a:r>
          </a:p>
        </p:txBody>
      </p:sp>
      <p:sp>
        <p:nvSpPr>
          <p:cNvPr id="133" name="Straight Connector 22"/>
          <p:cNvSpPr/>
          <p:nvPr/>
        </p:nvSpPr>
        <p:spPr>
          <a:xfrm>
            <a:off x="570885" y="5594565"/>
            <a:ext cx="5359418" cy="5"/>
          </a:xfrm>
          <a:prstGeom prst="line">
            <a:avLst/>
          </a:prstGeom>
          <a:ln w="44450">
            <a:solidFill>
              <a:srgbClr val="FFFFFF"/>
            </a:solidFill>
            <a:prstDash val="lgDash"/>
            <a:miter/>
          </a:ln>
        </p:spPr>
        <p:txBody>
          <a:bodyPr lIns="45718" tIns="45718" rIns="45718" bIns="45718"/>
          <a:lstStyle/>
          <a:p>
            <a:endParaRPr/>
          </a:p>
        </p:txBody>
      </p:sp>
      <p:sp>
        <p:nvSpPr>
          <p:cNvPr id="134" name="Title 1"/>
          <p:cNvSpPr txBox="1"/>
          <p:nvPr/>
        </p:nvSpPr>
        <p:spPr>
          <a:xfrm>
            <a:off x="449101" y="4393622"/>
            <a:ext cx="5602986" cy="786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749808">
              <a:lnSpc>
                <a:spcPct val="90000"/>
              </a:lnSpc>
              <a:defRPr sz="4900" b="1" spc="200">
                <a:solidFill>
                  <a:srgbClr val="FFFFFF"/>
                </a:solidFill>
              </a:defRPr>
            </a:lvl1pPr>
          </a:lstStyle>
          <a:p>
            <a:r>
              <a:t>CEL SPELLMAN</a:t>
            </a:r>
          </a:p>
        </p:txBody>
      </p:sp>
      <p:sp>
        <p:nvSpPr>
          <p:cNvPr id="135" name="Cel Spellman (centre) championing children’s rights. ©Unicef/Dawe"/>
          <p:cNvSpPr txBox="1"/>
          <p:nvPr/>
        </p:nvSpPr>
        <p:spPr>
          <a:xfrm>
            <a:off x="116180" y="76962"/>
            <a:ext cx="4571318" cy="214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07916"/>
              </a:lnSpc>
              <a:spcBef>
                <a:spcPts val="800"/>
              </a:spcBef>
              <a:defRPr sz="900">
                <a:solidFill>
                  <a:srgbClr val="FFFFFF"/>
                </a:solidFill>
                <a:uFill>
                  <a:solidFill>
                    <a:srgbClr val="000000"/>
                  </a:solidFill>
                </a:uFill>
              </a:defRPr>
            </a:lvl1pPr>
          </a:lstStyle>
          <a:p>
            <a:r>
              <a:t>Cel Spellman (centre) championing children’s rights. © Unicef/Dawe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Widescreen</PresentationFormat>
  <Paragraphs>77</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WHAT IS UNICEF?</vt:lpstr>
      <vt:lpstr>WHAT IS OUTRIGHT?</vt:lpstr>
      <vt:lpstr>MAKE YOUR VOICE</vt:lpstr>
      <vt:lpstr>PowerPoint Presentation</vt:lpstr>
      <vt:lpstr>PowerPoint Presentation</vt:lpstr>
      <vt:lpstr>PowerPoint Presentation</vt:lpstr>
      <vt:lpstr>TAKING PART IN OUTRIGHT</vt:lpstr>
      <vt:lpstr>A MESSAGE FROM</vt:lpstr>
      <vt:lpstr>WHY</vt:lpstr>
      <vt:lpstr>PowerPoint Presentation</vt:lpstr>
      <vt:lpstr>CELEBRATE</vt:lpstr>
      <vt:lpstr>TAKE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Bool</cp:lastModifiedBy>
  <cp:revision>1</cp:revision>
  <dcterms:modified xsi:type="dcterms:W3CDTF">2020-09-02T14:15:33Z</dcterms:modified>
</cp:coreProperties>
</file>