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Col>
    <a:lastRow>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lastRow>
    <a:firstRow>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Col>
    <a:lastRow>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lastRow>
    <a:firstRow>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Col>
    <a:lastRow>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lastRow>
    <a:firstRow>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AEEF"/>
          </a:solidFill>
        </a:fill>
      </a:tcStyle>
    </a:band2H>
    <a:firstCol>
      <a:tcTxStyle b="on" i="off">
        <a:fontRef idx="minor">
          <a:srgbClr val="00AEEF"/>
        </a:fontRef>
        <a:srgbClr val="00AE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AEEF"/>
          </a:solidFill>
        </a:fill>
      </a:tcStyle>
    </a:lastRow>
    <a:firstRow>
      <a:tcTxStyle b="on" i="off">
        <a:fontRef idx="minor">
          <a:srgbClr val="00AEEF"/>
        </a:fontRef>
        <a:srgbClr val="00AEE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Col>
    <a:lastRow>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lastRow>
    <a:firstRow>
      <a:tcTxStyle b="on" i="off">
        <a:fontRef idx="min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82" autoAdjust="0"/>
  </p:normalViewPr>
  <p:slideViewPr>
    <p:cSldViewPr snapToGrid="0">
      <p:cViewPr varScale="1">
        <p:scale>
          <a:sx n="70" d="100"/>
          <a:sy n="70" d="100"/>
        </p:scale>
        <p:origin x="20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r03.safelinks.protection.outlook.com/?url=https%3A%2F%2Fyoutu.be%2Fju_Ms8gSOb8&amp;data=02%7C01%7CJessicaB%40unicef.org.uk%7C207396a90ab54f4d9daa08d84f45b2d8%7C2e8b3e917b2d435dacdaa68ba2653e5a%7C0%7C0%7C637346508053569303&amp;sdata=cgJhObifvW9ogpWd%2B9GOIp8k7A7v4LfyqI1B5vnvGlw%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prstGeom prst="rect">
            <a:avLst/>
          </a:prstGeom>
        </p:spPr>
        <p:txBody>
          <a:bodyPr/>
          <a:lstStyle/>
          <a:p>
            <a:endParaRPr/>
          </a:p>
        </p:txBody>
      </p:sp>
      <p:sp>
        <p:nvSpPr>
          <p:cNvPr id="76" name="Shape 76"/>
          <p:cNvSpPr>
            <a:spLocks noGrp="1"/>
          </p:cNvSpPr>
          <p:nvPr>
            <p:ph type="body" sz="quarter" idx="1"/>
          </p:nvPr>
        </p:nvSpPr>
        <p:spPr>
          <a:prstGeom prst="rect">
            <a:avLst/>
          </a:prstGeom>
        </p:spPr>
        <p:txBody>
          <a:bodyPr/>
          <a:lstStyle/>
          <a:p>
            <a:r>
              <a:t>If you are a Rights Respecting School and your group is already familiar with Unicef and its work, you can remove this slide before sharing.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welcome message from </a:t>
            </a:r>
            <a:r>
              <a:rPr lang="en-GB" dirty="0" err="1"/>
              <a:t>Cel</a:t>
            </a:r>
            <a:r>
              <a:rPr lang="en-GB" dirty="0"/>
              <a:t> Spellman is available here: </a:t>
            </a:r>
            <a:r>
              <a:rPr lang="en-GB" sz="1800" u="sng" dirty="0">
                <a:solidFill>
                  <a:srgbClr val="0563C1"/>
                </a:solidFill>
                <a:effectLst/>
                <a:latin typeface="Calibri" panose="020F0502020204030204" pitchFamily="34" charset="0"/>
                <a:ea typeface="Calibri" panose="020F0502020204030204" pitchFamily="34" charset="0"/>
                <a:hlinkClick r:id="rId3"/>
              </a:rPr>
              <a:t>https://youtu.be/ju_Ms8gSOb8</a:t>
            </a:r>
            <a:endParaRPr lang="en-GB" dirty="0"/>
          </a:p>
        </p:txBody>
      </p:sp>
    </p:spTree>
    <p:extLst>
      <p:ext uri="{BB962C8B-B14F-4D97-AF65-F5344CB8AC3E}">
        <p14:creationId xmlns:p14="http://schemas.microsoft.com/office/powerpoint/2010/main" val="420765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endParaRPr/>
          </a:p>
        </p:txBody>
      </p:sp>
      <p:sp>
        <p:nvSpPr>
          <p:cNvPr id="116" name="Shape 116"/>
          <p:cNvSpPr>
            <a:spLocks noGrp="1"/>
          </p:cNvSpPr>
          <p:nvPr>
            <p:ph type="body" sz="quarter" idx="1"/>
          </p:nvPr>
        </p:nvSpPr>
        <p:spPr>
          <a:prstGeom prst="rect">
            <a:avLst/>
          </a:prstGeom>
        </p:spPr>
        <p:txBody>
          <a:bodyPr/>
          <a:lstStyle/>
          <a:p>
            <a:r>
              <a:t>Ask young people to suggest what rights they think might be impacted by climate change and for their ideas for making their voices heard, before moving to the next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Climate change affects the rights of young people in lots of ways. Firstly, it threatens a child’s ability to survive, grow and to thrive. Extreme weather events threaten lives, undermining access to clean drinking water, which can lead to the spread of diseases. </a:t>
            </a:r>
          </a:p>
          <a:p>
            <a:endParaRPr/>
          </a:p>
          <a:p>
            <a:r>
              <a:t>Extreme weather events like cyclones and floods can also destroy homes, forcing families to leave their villages and destroying schools so that children can no longer get educated.</a:t>
            </a:r>
          </a:p>
          <a:p>
            <a:endParaRPr/>
          </a:p>
          <a:p>
            <a:r>
              <a:t>Increases in temperature and rainfall can threaten people’s crops and lead to food shortages. Air pollution can also have a direct and negative impact on children’s health.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By signing petitions, making videos, writing blogs, speaking to their local representatives and local media, young people can show those in power just how much they care about climate change and its impacts and how they’re affecting children’s rights.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t>The last few months have seen us all experience a global event that has affected every aspect of our daily lives. The pandemic has caused widespread disruption and upheaval, but it has also give us an opportunity to build back better and reimagine a better future for everyone – and for our planet.</a:t>
            </a:r>
          </a:p>
          <a:p>
            <a:endParaRPr/>
          </a:p>
          <a:p>
            <a:r>
              <a:t>Unicef is asking the UK Government to listen to young people like you and put the rights of young people first – now and in the future. Young people like those you are working with can lead this change, making  their voices heard and telling decision-makers what they want and need to thrive and survive – to reimagine a happier, healthier future for all young people and for our planet after the coronavirus pandemic.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11"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 name="Click to edit title"/>
          <p:cNvSpPr txBox="1">
            <a:spLocks noGrp="1"/>
          </p:cNvSpPr>
          <p:nvPr>
            <p:ph type="title" hasCustomPrompt="1"/>
          </p:nvPr>
        </p:nvSpPr>
        <p:spPr>
          <a:xfrm>
            <a:off x="0" y="5234399"/>
            <a:ext cx="9756058" cy="745579"/>
          </a:xfrm>
          <a:prstGeom prst="rect">
            <a:avLst/>
          </a:prstGeom>
          <a:solidFill>
            <a:srgbClr val="00AEEF"/>
          </a:solidFill>
        </p:spPr>
        <p:txBody>
          <a:bodyPr anchor="ctr"/>
          <a:lstStyle>
            <a:lvl1pPr>
              <a:defRPr sz="4000"/>
            </a:lvl1pPr>
          </a:lstStyle>
          <a:p>
            <a:r>
              <a:t>Click to edit title</a:t>
            </a:r>
          </a:p>
        </p:txBody>
      </p:sp>
      <p:sp>
        <p:nvSpPr>
          <p:cNvPr id="13"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2">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mple copy">
    <p:bg>
      <p:bgPr>
        <a:solidFill>
          <a:srgbClr val="FFFFFF"/>
        </a:solidFill>
        <a:effectLst/>
      </p:bgPr>
    </p:bg>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 causes Happy Healthy">
    <p:spTree>
      <p:nvGrpSpPr>
        <p:cNvPr id="1" name=""/>
        <p:cNvGrpSpPr/>
        <p:nvPr/>
      </p:nvGrpSpPr>
      <p:grpSpPr>
        <a:xfrm>
          <a:off x="0" y="0"/>
          <a:ext cx="0" cy="0"/>
          <a:chOff x="0" y="0"/>
          <a:chExt cx="0" cy="0"/>
        </a:xfrm>
      </p:grpSpPr>
      <p:sp>
        <p:nvSpPr>
          <p:cNvPr id="34" name="Happy, healthy lives"/>
          <p:cNvSpPr txBox="1">
            <a:spLocks noGrp="1"/>
          </p:cNvSpPr>
          <p:nvPr>
            <p:ph type="title" hasCustomPrompt="1"/>
          </p:nvPr>
        </p:nvSpPr>
        <p:spPr>
          <a:prstGeom prst="rect">
            <a:avLst/>
          </a:prstGeom>
        </p:spPr>
        <p:txBody>
          <a:bodyPr/>
          <a:lstStyle/>
          <a:p>
            <a:r>
              <a:t> Happy, healthy lives </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 name="ANY QUESTIONS?"/>
          <p:cNvSpPr txBox="1">
            <a:spLocks noGrp="1"/>
          </p:cNvSpPr>
          <p:nvPr>
            <p:ph type="title" hasCustomPrompt="1"/>
          </p:nvPr>
        </p:nvSpPr>
        <p:spPr>
          <a:xfrm>
            <a:off x="-3" y="5167888"/>
            <a:ext cx="8219665" cy="1022577"/>
          </a:xfrm>
          <a:prstGeom prst="rect">
            <a:avLst/>
          </a:prstGeom>
          <a:solidFill>
            <a:srgbClr val="000000">
              <a:alpha val="70000"/>
            </a:srgbClr>
          </a:solidFill>
        </p:spPr>
        <p:txBody>
          <a:bodyPr anchor="ctr"/>
          <a:lstStyle>
            <a:lvl1pPr>
              <a:defRPr sz="6000" cap="none"/>
            </a:lvl1pPr>
          </a:lstStyle>
          <a:p>
            <a:r>
              <a:t>ANY QUESTIONS?</a:t>
            </a:r>
          </a:p>
        </p:txBody>
      </p:sp>
      <p:sp>
        <p:nvSpPr>
          <p:cNvPr id="44"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pic>
        <p:nvPicPr>
          <p:cNvPr id="51" name="PADD_example_08-2.jpg" descr="PADD_example_08-2.jpg"/>
          <p:cNvPicPr>
            <a:picLocks noChangeAspect="1"/>
          </p:cNvPicPr>
          <p:nvPr/>
        </p:nvPicPr>
        <p:blipFill>
          <a:blip r:embed="rId2"/>
          <a:stretch>
            <a:fillRect/>
          </a:stretch>
        </p:blipFill>
        <p:spPr>
          <a:xfrm>
            <a:off x="-686284" y="-2200408"/>
            <a:ext cx="12925470" cy="9139630"/>
          </a:xfrm>
          <a:prstGeom prst="rect">
            <a:avLst/>
          </a:prstGeom>
          <a:ln w="12700">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 Happy, healthy lives </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nicef.uk/outright2021resources"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ju_Ms8gSOb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RS121547_27741_20190313_UK_london_Barnett_0080-scr.jpg" descr="RS121547_27741_20190313_UK_london_Barnett_0080-scr.jpg"/>
          <p:cNvPicPr>
            <a:picLocks noChangeAspect="1"/>
          </p:cNvPicPr>
          <p:nvPr/>
        </p:nvPicPr>
        <p:blipFill>
          <a:blip r:embed="rId2"/>
          <a:srcRect t="12309" r="7282" b="7815"/>
          <a:stretch>
            <a:fillRect/>
          </a:stretch>
        </p:blipFill>
        <p:spPr>
          <a:xfrm>
            <a:off x="-10375" y="-77974"/>
            <a:ext cx="12212750" cy="7013948"/>
          </a:xfrm>
          <a:prstGeom prst="rect">
            <a:avLst/>
          </a:prstGeom>
          <a:ln w="12700">
            <a:miter lim="400000"/>
          </a:ln>
        </p:spPr>
      </p:pic>
      <p:sp>
        <p:nvSpPr>
          <p:cNvPr id="62" name="Rectangle"/>
          <p:cNvSpPr/>
          <p:nvPr/>
        </p:nvSpPr>
        <p:spPr>
          <a:xfrm>
            <a:off x="-14085" y="4001963"/>
            <a:ext cx="5456193" cy="1020760"/>
          </a:xfrm>
          <a:prstGeom prst="rect">
            <a:avLst/>
          </a:prstGeom>
          <a:solidFill>
            <a:srgbClr val="00AEEF"/>
          </a:solidFill>
          <a:ln w="12700">
            <a:miter lim="400000"/>
          </a:ln>
        </p:spPr>
        <p:txBody>
          <a:bodyPr lIns="45718" tIns="45718" rIns="45718" bIns="45718" anchor="ctr"/>
          <a:lstStyle/>
          <a:p>
            <a:endParaRPr/>
          </a:p>
        </p:txBody>
      </p:sp>
      <p:sp>
        <p:nvSpPr>
          <p:cNvPr id="63" name="Do you know your rights?"/>
          <p:cNvSpPr txBox="1"/>
          <p:nvPr/>
        </p:nvSpPr>
        <p:spPr>
          <a:xfrm>
            <a:off x="199192" y="4040127"/>
            <a:ext cx="6864813" cy="94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5000" b="1" cap="all" spc="375">
                <a:solidFill>
                  <a:srgbClr val="FFFFFF"/>
                </a:solidFill>
              </a:defRPr>
            </a:pPr>
            <a:r>
              <a:t>WELCOME TO</a:t>
            </a:r>
          </a:p>
        </p:txBody>
      </p:sp>
      <p:sp>
        <p:nvSpPr>
          <p:cNvPr id="64" name="Children taking part in a Unicef UK Clean Air Action Day, ©Unicef"/>
          <p:cNvSpPr txBox="1"/>
          <p:nvPr/>
        </p:nvSpPr>
        <p:spPr>
          <a:xfrm>
            <a:off x="6111109" y="6509373"/>
            <a:ext cx="5911395"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Young people taking part in Unicef'sChild Friendly Cities programme. © Unicef/Dawe</a:t>
            </a:r>
          </a:p>
        </p:txBody>
      </p:sp>
      <p:sp>
        <p:nvSpPr>
          <p:cNvPr id="65" name="Rectangle"/>
          <p:cNvSpPr/>
          <p:nvPr/>
        </p:nvSpPr>
        <p:spPr>
          <a:xfrm>
            <a:off x="-39484" y="5017963"/>
            <a:ext cx="7026576" cy="1020760"/>
          </a:xfrm>
          <a:prstGeom prst="rect">
            <a:avLst/>
          </a:prstGeom>
          <a:solidFill>
            <a:srgbClr val="000000"/>
          </a:solidFill>
          <a:ln w="12700">
            <a:miter lim="400000"/>
          </a:ln>
        </p:spPr>
        <p:txBody>
          <a:bodyPr lIns="45718" tIns="45718" rIns="45718" bIns="45718" anchor="ctr"/>
          <a:lstStyle/>
          <a:p>
            <a:endParaRPr/>
          </a:p>
        </p:txBody>
      </p:sp>
      <p:sp>
        <p:nvSpPr>
          <p:cNvPr id="66" name="Do you know your rights?"/>
          <p:cNvSpPr txBox="1"/>
          <p:nvPr/>
        </p:nvSpPr>
        <p:spPr>
          <a:xfrm>
            <a:off x="117385" y="5056127"/>
            <a:ext cx="8223140" cy="94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5000" b="1" cap="all" spc="375">
                <a:solidFill>
                  <a:srgbClr val="FFFFFF"/>
                </a:solidFill>
              </a:defRPr>
            </a:pPr>
            <a:r>
              <a:t>OUTRIGHT 2020/21</a:t>
            </a:r>
          </a:p>
        </p:txBody>
      </p:sp>
      <p:pic>
        <p:nvPicPr>
          <p:cNvPr id="67" name="UUK_SQUARE_FECabove_blue_rgb.jpg" descr="UUK_SQUARE_FECabove_blue_rgb.jpg"/>
          <p:cNvPicPr>
            <a:picLocks noChangeAspect="1"/>
          </p:cNvPicPr>
          <p:nvPr/>
        </p:nvPicPr>
        <p:blipFill>
          <a:blip r:embed="rId3"/>
          <a:stretch>
            <a:fillRect/>
          </a:stretch>
        </p:blipFill>
        <p:spPr>
          <a:xfrm>
            <a:off x="442730" y="0"/>
            <a:ext cx="2329989" cy="203904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idx="4294967295"/>
          </p:nvPr>
        </p:nvSpPr>
        <p:spPr>
          <a:xfrm>
            <a:off x="433129" y="182406"/>
            <a:ext cx="5147433" cy="1002250"/>
          </a:xfrm>
          <a:prstGeom prst="rect">
            <a:avLst/>
          </a:prstGeom>
          <a:solidFill>
            <a:srgbClr val="00AEEF"/>
          </a:solidFill>
        </p:spPr>
        <p:txBody>
          <a:bodyPr anchor="ctr"/>
          <a:lstStyle>
            <a:lvl1pPr>
              <a:defRPr sz="4000" cap="none" spc="200"/>
            </a:lvl1pPr>
          </a:lstStyle>
          <a:p>
            <a:r>
              <a:t>WHY</a:t>
            </a:r>
          </a:p>
        </p:txBody>
      </p:sp>
      <p:sp>
        <p:nvSpPr>
          <p:cNvPr id="140" name="Rectangle"/>
          <p:cNvSpPr/>
          <p:nvPr/>
        </p:nvSpPr>
        <p:spPr>
          <a:xfrm>
            <a:off x="-82526" y="1107342"/>
            <a:ext cx="5593671" cy="917126"/>
          </a:xfrm>
          <a:prstGeom prst="rect">
            <a:avLst/>
          </a:prstGeom>
          <a:solidFill>
            <a:srgbClr val="FF9933"/>
          </a:solidFill>
          <a:ln w="12700">
            <a:miter lim="400000"/>
          </a:ln>
        </p:spPr>
        <p:txBody>
          <a:bodyPr lIns="45718" tIns="45718" rIns="45718" bIns="45718" anchor="ctr"/>
          <a:lstStyle/>
          <a:p>
            <a:endParaRPr/>
          </a:p>
        </p:txBody>
      </p:sp>
      <p:sp>
        <p:nvSpPr>
          <p:cNvPr id="141" name="Straight Connector 24"/>
          <p:cNvSpPr/>
          <p:nvPr/>
        </p:nvSpPr>
        <p:spPr>
          <a:xfrm>
            <a:off x="506997" y="2375228"/>
            <a:ext cx="5147429" cy="4"/>
          </a:xfrm>
          <a:prstGeom prst="line">
            <a:avLst/>
          </a:prstGeom>
          <a:ln w="44450">
            <a:solidFill>
              <a:srgbClr val="FFFFFF"/>
            </a:solidFill>
            <a:prstDash val="lgDash"/>
            <a:miter/>
          </a:ln>
        </p:spPr>
        <p:txBody>
          <a:bodyPr lIns="45718" tIns="45718" rIns="45718" bIns="45718"/>
          <a:lstStyle/>
          <a:p>
            <a:endParaRPr/>
          </a:p>
        </p:txBody>
      </p:sp>
      <p:sp>
        <p:nvSpPr>
          <p:cNvPr id="142" name="Children like you have an important role to play in campaigning to create change…"/>
          <p:cNvSpPr txBox="1">
            <a:spLocks noGrp="1"/>
          </p:cNvSpPr>
          <p:nvPr>
            <p:ph type="body" sz="half" idx="4294967295"/>
          </p:nvPr>
        </p:nvSpPr>
        <p:spPr>
          <a:xfrm>
            <a:off x="433128" y="2658025"/>
            <a:ext cx="5593676" cy="4288065"/>
          </a:xfrm>
          <a:prstGeom prst="rect">
            <a:avLst/>
          </a:prstGeom>
        </p:spPr>
        <p:txBody>
          <a:bodyPr lIns="72000" tIns="72000" rIns="72000" bIns="72000"/>
          <a:lstStyle/>
          <a:p>
            <a:pPr marL="0" indent="0" defTabSz="734811">
              <a:lnSpc>
                <a:spcPct val="110000"/>
              </a:lnSpc>
              <a:spcBef>
                <a:spcPts val="700"/>
              </a:spcBef>
              <a:buSzTx/>
              <a:buNone/>
              <a:defRPr sz="2200">
                <a:solidFill>
                  <a:srgbClr val="FFFFFF"/>
                </a:solidFill>
              </a:defRPr>
            </a:pPr>
            <a:r>
              <a:t>Young people like you have an important role to play in campaigning to create change. Your voices matter!</a:t>
            </a:r>
            <a:br/>
            <a:endParaRPr/>
          </a:p>
          <a:p>
            <a:pPr marL="0" indent="0" defTabSz="734811">
              <a:lnSpc>
                <a:spcPct val="110000"/>
              </a:lnSpc>
              <a:spcBef>
                <a:spcPts val="700"/>
              </a:spcBef>
              <a:buSzTx/>
              <a:buNone/>
              <a:defRPr sz="2200" b="1">
                <a:solidFill>
                  <a:srgbClr val="FFFFFF"/>
                </a:solidFill>
              </a:defRPr>
            </a:pPr>
            <a:r>
              <a:t>UN Convention on the Rights of the Child: Article 12</a:t>
            </a:r>
          </a:p>
          <a:p>
            <a:pPr marL="0" indent="0" defTabSz="734811">
              <a:lnSpc>
                <a:spcPct val="110000"/>
              </a:lnSpc>
              <a:spcBef>
                <a:spcPts val="700"/>
              </a:spcBef>
              <a:buSzTx/>
              <a:buNone/>
              <a:defRPr sz="2200">
                <a:solidFill>
                  <a:srgbClr val="FFFFFF"/>
                </a:solidFill>
              </a:defRPr>
            </a:pPr>
            <a:r>
              <a:t>Every child has the right to say what they think in all matters affecting them, and to have their views taken seriously.</a:t>
            </a:r>
          </a:p>
        </p:txBody>
      </p:sp>
      <p:sp>
        <p:nvSpPr>
          <p:cNvPr id="143" name="Youth climate activists join a demonstration in New York calling for global action to combat climate change…"/>
          <p:cNvSpPr txBox="1"/>
          <p:nvPr/>
        </p:nvSpPr>
        <p:spPr>
          <a:xfrm>
            <a:off x="5506513" y="129838"/>
            <a:ext cx="6515984" cy="393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defTabSz="457200">
              <a:lnSpc>
                <a:spcPct val="60000"/>
              </a:lnSpc>
              <a:spcBef>
                <a:spcPts val="800"/>
              </a:spcBef>
              <a:defRPr sz="900">
                <a:solidFill>
                  <a:srgbClr val="FFFFFF"/>
                </a:solidFill>
                <a:uFill>
                  <a:solidFill>
                    <a:srgbClr val="000000"/>
                  </a:solidFill>
                </a:uFill>
              </a:defRPr>
            </a:pPr>
            <a:r>
              <a:t>Youth climate activists join a demonstration in New York calling for global action to combat climate change</a:t>
            </a:r>
          </a:p>
          <a:p>
            <a:pPr algn="r" defTabSz="457200">
              <a:lnSpc>
                <a:spcPct val="60000"/>
              </a:lnSpc>
              <a:spcBef>
                <a:spcPts val="800"/>
              </a:spcBef>
              <a:defRPr sz="900">
                <a:solidFill>
                  <a:srgbClr val="FFFFFF"/>
                </a:solidFill>
                <a:uFill>
                  <a:solidFill>
                    <a:srgbClr val="000000"/>
                  </a:solidFill>
                </a:uFill>
              </a:defRPr>
            </a:pPr>
            <a:r>
              <a:t>© Unicef/Chalasan</a:t>
            </a:r>
          </a:p>
        </p:txBody>
      </p:sp>
      <p:sp>
        <p:nvSpPr>
          <p:cNvPr id="144" name="Title 1"/>
          <p:cNvSpPr txBox="1"/>
          <p:nvPr/>
        </p:nvSpPr>
        <p:spPr>
          <a:xfrm>
            <a:off x="433129" y="1064781"/>
            <a:ext cx="5147433" cy="1002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r>
              <a:t>CAMPAIGN?</a:t>
            </a:r>
          </a:p>
        </p:txBody>
      </p:sp>
      <p:pic>
        <p:nvPicPr>
          <p:cNvPr id="145" name="Emma Gonzalez.jpg" descr="Emma Gonzalez.jpg"/>
          <p:cNvPicPr>
            <a:picLocks noChangeAspect="1"/>
          </p:cNvPicPr>
          <p:nvPr/>
        </p:nvPicPr>
        <p:blipFill>
          <a:blip r:embed="rId3"/>
          <a:srcRect l="41572"/>
          <a:stretch>
            <a:fillRect/>
          </a:stretch>
        </p:blipFill>
        <p:spPr>
          <a:xfrm>
            <a:off x="6186585" y="-51302"/>
            <a:ext cx="6075269" cy="6935459"/>
          </a:xfrm>
          <a:prstGeom prst="rect">
            <a:avLst/>
          </a:prstGeom>
          <a:ln w="12700">
            <a:miter lim="400000"/>
          </a:ln>
        </p:spPr>
      </p:pic>
      <p:sp>
        <p:nvSpPr>
          <p:cNvPr id="146" name="Children taking part in a Unicef UK Clean Air Action Day, ©Unicef"/>
          <p:cNvSpPr txBox="1"/>
          <p:nvPr/>
        </p:nvSpPr>
        <p:spPr>
          <a:xfrm>
            <a:off x="6488872" y="6407772"/>
            <a:ext cx="5533631" cy="482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rPr dirty="0"/>
              <a:t>Parkland shooting survivor Emma Gonzalez speaks at the March For Our Lives Rally in Washington, D.C.</a:t>
            </a:r>
            <a:endParaRPr lang="en-GB" dirty="0"/>
          </a:p>
          <a:p>
            <a:r>
              <a:rPr dirty="0"/>
              <a:t>© </a:t>
            </a:r>
            <a:r>
              <a:rPr dirty="0" err="1"/>
              <a:t>Cheriss</a:t>
            </a:r>
            <a:r>
              <a:rPr dirty="0"/>
              <a:t> May/</a:t>
            </a:r>
            <a:r>
              <a:rPr dirty="0" err="1"/>
              <a:t>NurPhoto</a:t>
            </a:r>
            <a:r>
              <a:rPr dirty="0"/>
              <a:t> via Getty Images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1" descr="Picture 11"/>
          <p:cNvPicPr>
            <a:picLocks noChangeAspect="1"/>
          </p:cNvPicPr>
          <p:nvPr/>
        </p:nvPicPr>
        <p:blipFill>
          <a:blip r:embed="rId2"/>
          <a:srcRect l="16651" r="19780"/>
          <a:stretch>
            <a:fillRect/>
          </a:stretch>
        </p:blipFill>
        <p:spPr>
          <a:xfrm>
            <a:off x="6367691" y="-4788"/>
            <a:ext cx="5822328" cy="6867574"/>
          </a:xfrm>
          <a:prstGeom prst="rect">
            <a:avLst/>
          </a:prstGeom>
          <a:ln w="12700">
            <a:miter lim="400000"/>
          </a:ln>
        </p:spPr>
      </p:pic>
      <p:sp>
        <p:nvSpPr>
          <p:cNvPr id="151" name="Rectangle"/>
          <p:cNvSpPr txBox="1"/>
          <p:nvPr/>
        </p:nvSpPr>
        <p:spPr>
          <a:xfrm>
            <a:off x="433131" y="596873"/>
            <a:ext cx="5461026" cy="1904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lvl1pPr>
              <a:lnSpc>
                <a:spcPct val="110000"/>
              </a:lnSpc>
              <a:spcBef>
                <a:spcPts val="1000"/>
              </a:spcBef>
              <a:defRPr sz="2600" u="sng">
                <a:solidFill>
                  <a:srgbClr val="0000FF"/>
                </a:solidFill>
                <a:uFill>
                  <a:solidFill>
                    <a:srgbClr val="0000FF"/>
                  </a:solidFill>
                </a:uFill>
                <a:hlinkClick r:id="rId3"/>
              </a:defRPr>
            </a:lvl1pPr>
          </a:lstStyle>
          <a:p>
            <a:r>
              <a:rPr>
                <a:hlinkClick r:id="rId3"/>
              </a:rPr>
              <a:t> </a:t>
            </a:r>
          </a:p>
        </p:txBody>
      </p:sp>
      <p:sp>
        <p:nvSpPr>
          <p:cNvPr id="152" name="Rectangle"/>
          <p:cNvSpPr/>
          <p:nvPr/>
        </p:nvSpPr>
        <p:spPr>
          <a:xfrm>
            <a:off x="-90288" y="1328562"/>
            <a:ext cx="6239275" cy="647943"/>
          </a:xfrm>
          <a:prstGeom prst="rect">
            <a:avLst/>
          </a:prstGeom>
          <a:solidFill>
            <a:srgbClr val="FF9300"/>
          </a:solidFill>
          <a:ln w="12700">
            <a:miter lim="400000"/>
          </a:ln>
        </p:spPr>
        <p:txBody>
          <a:bodyPr lIns="45718" tIns="45718" rIns="45718" bIns="45718" anchor="ctr"/>
          <a:lstStyle/>
          <a:p>
            <a:endParaRPr/>
          </a:p>
        </p:txBody>
      </p:sp>
      <p:sp>
        <p:nvSpPr>
          <p:cNvPr id="153" name="Do you know your rights?"/>
          <p:cNvSpPr txBox="1"/>
          <p:nvPr/>
        </p:nvSpPr>
        <p:spPr>
          <a:xfrm>
            <a:off x="244387" y="1333331"/>
            <a:ext cx="7873518" cy="647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3000" b="1" cap="all" spc="225">
                <a:solidFill>
                  <a:srgbClr val="FFFFFF"/>
                </a:solidFill>
              </a:defRPr>
            </a:pPr>
            <a:r>
              <a:t>MAKE YOUR VOICE HEARD</a:t>
            </a:r>
          </a:p>
        </p:txBody>
      </p:sp>
      <p:sp>
        <p:nvSpPr>
          <p:cNvPr id="154" name="Rectangle"/>
          <p:cNvSpPr/>
          <p:nvPr/>
        </p:nvSpPr>
        <p:spPr>
          <a:xfrm>
            <a:off x="-39488" y="553577"/>
            <a:ext cx="3248861" cy="783486"/>
          </a:xfrm>
          <a:prstGeom prst="rect">
            <a:avLst/>
          </a:prstGeom>
          <a:solidFill>
            <a:srgbClr val="000000"/>
          </a:solidFill>
          <a:ln w="12700">
            <a:miter lim="400000"/>
          </a:ln>
        </p:spPr>
        <p:txBody>
          <a:bodyPr lIns="45718" tIns="45718" rIns="45718" bIns="45718" anchor="ctr"/>
          <a:lstStyle/>
          <a:p>
            <a:endParaRPr/>
          </a:p>
        </p:txBody>
      </p:sp>
      <p:sp>
        <p:nvSpPr>
          <p:cNvPr id="155" name="Do you know your rights?"/>
          <p:cNvSpPr txBox="1"/>
          <p:nvPr/>
        </p:nvSpPr>
        <p:spPr>
          <a:xfrm>
            <a:off x="295186" y="579473"/>
            <a:ext cx="2880562" cy="78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4000" b="1" cap="all" spc="299">
                <a:solidFill>
                  <a:srgbClr val="FFFFFF"/>
                </a:solidFill>
              </a:defRPr>
            </a:pPr>
            <a:r>
              <a:t>JOIN CEL</a:t>
            </a:r>
          </a:p>
        </p:txBody>
      </p:sp>
      <p:sp>
        <p:nvSpPr>
          <p:cNvPr id="156" name="You can share your views on climate change with the COP26 President…"/>
          <p:cNvSpPr txBox="1">
            <a:spLocks noGrp="1"/>
          </p:cNvSpPr>
          <p:nvPr>
            <p:ph type="body" sz="half" idx="4294967295"/>
          </p:nvPr>
        </p:nvSpPr>
        <p:spPr>
          <a:xfrm>
            <a:off x="224024" y="2269476"/>
            <a:ext cx="5879240" cy="4600138"/>
          </a:xfrm>
          <a:prstGeom prst="rect">
            <a:avLst/>
          </a:prstGeom>
        </p:spPr>
        <p:txBody>
          <a:bodyPr lIns="72000" tIns="72000" rIns="72000" bIns="72000"/>
          <a:lstStyle/>
          <a:p>
            <a:pPr marL="193675" indent="-193675" defTabSz="691284">
              <a:lnSpc>
                <a:spcPct val="99000"/>
              </a:lnSpc>
              <a:spcBef>
                <a:spcPts val="1800"/>
              </a:spcBef>
              <a:buFontTx/>
              <a:defRPr sz="2200">
                <a:solidFill>
                  <a:srgbClr val="FFFFFF"/>
                </a:solidFill>
              </a:defRPr>
            </a:pPr>
            <a:r>
              <a:t>You can share your views on climate change</a:t>
            </a:r>
            <a:endParaRPr strike="sngStrike"/>
          </a:p>
          <a:p>
            <a:pPr marL="193707" indent="-193707" defTabSz="691284">
              <a:lnSpc>
                <a:spcPct val="99000"/>
              </a:lnSpc>
              <a:spcBef>
                <a:spcPts val="1800"/>
              </a:spcBef>
              <a:buFontTx/>
              <a:defRPr sz="2200">
                <a:solidFill>
                  <a:srgbClr val="FFFFFF"/>
                </a:solidFill>
              </a:defRPr>
            </a:pPr>
            <a:r>
              <a:t>You can take action by writing to your local decision-maker, e.g. your MP, to tell them why you care about climate change, and invite them to meet your group</a:t>
            </a:r>
          </a:p>
          <a:p>
            <a:pPr marL="193707" indent="-193707" defTabSz="691284">
              <a:lnSpc>
                <a:spcPct val="99000"/>
              </a:lnSpc>
              <a:spcBef>
                <a:spcPts val="1800"/>
              </a:spcBef>
              <a:buFontTx/>
              <a:defRPr sz="2200">
                <a:solidFill>
                  <a:srgbClr val="FFFFFF"/>
                </a:solidFill>
              </a:defRPr>
            </a:pPr>
            <a:r>
              <a:t>You can get involved in </a:t>
            </a:r>
            <a:r>
              <a:rPr b="1"/>
              <a:t>World Children’s Day </a:t>
            </a:r>
            <a:r>
              <a:t>(20 November) activities or tell your local newspaper or radio station what you’re doing for OutRight 2020/21</a:t>
            </a:r>
          </a:p>
        </p:txBody>
      </p:sp>
      <p:sp>
        <p:nvSpPr>
          <p:cNvPr id="157" name="You can share your views on climate change with the COP26 President…"/>
          <p:cNvSpPr txBox="1"/>
          <p:nvPr/>
        </p:nvSpPr>
        <p:spPr>
          <a:xfrm>
            <a:off x="7889901" y="6350196"/>
            <a:ext cx="4132601" cy="504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lvl1pPr algn="r" defTabSz="457200">
              <a:lnSpc>
                <a:spcPct val="110000"/>
              </a:lnSpc>
              <a:spcBef>
                <a:spcPts val="800"/>
              </a:spcBef>
              <a:defRPr sz="900">
                <a:solidFill>
                  <a:srgbClr val="FFFFFF"/>
                </a:solidFill>
                <a:uFill>
                  <a:solidFill>
                    <a:srgbClr val="000000"/>
                  </a:solidFill>
                </a:uFill>
              </a:defRPr>
            </a:lvl1pPr>
          </a:lstStyle>
          <a:p>
            <a:r>
              <a:t>Cel Spellman joined children at an event in the Houses of Parliament to talk to Parliamentarians about the OutRight campaign on toxic air. © Unicef</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159" name="UN055819.jpg" descr="UN055819.jpg"/>
          <p:cNvPicPr>
            <a:picLocks noChangeAspect="1"/>
          </p:cNvPicPr>
          <p:nvPr/>
        </p:nvPicPr>
        <p:blipFill>
          <a:blip r:embed="rId2"/>
          <a:srcRect l="31654" t="8055" r="15614"/>
          <a:stretch>
            <a:fillRect/>
          </a:stretch>
        </p:blipFill>
        <p:spPr>
          <a:xfrm>
            <a:off x="6219428" y="-42337"/>
            <a:ext cx="5972432" cy="6942674"/>
          </a:xfrm>
          <a:prstGeom prst="rect">
            <a:avLst/>
          </a:prstGeom>
          <a:ln w="12700">
            <a:miter lim="400000"/>
          </a:ln>
        </p:spPr>
      </p:pic>
      <p:sp>
        <p:nvSpPr>
          <p:cNvPr id="160" name="Children taking part in a Unicef UK Clean Air Action Day, ©Unicef"/>
          <p:cNvSpPr txBox="1"/>
          <p:nvPr/>
        </p:nvSpPr>
        <p:spPr>
          <a:xfrm>
            <a:off x="7451183" y="6509373"/>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Amia, 11, stands on an ice floe near her home in Alaska, USA. © Unicef/Sokhin</a:t>
            </a:r>
          </a:p>
        </p:txBody>
      </p:sp>
      <p:sp>
        <p:nvSpPr>
          <p:cNvPr id="161" name="Straight Connector 24"/>
          <p:cNvSpPr/>
          <p:nvPr/>
        </p:nvSpPr>
        <p:spPr>
          <a:xfrm>
            <a:off x="506997" y="2498973"/>
            <a:ext cx="5204466" cy="7"/>
          </a:xfrm>
          <a:prstGeom prst="line">
            <a:avLst/>
          </a:prstGeom>
          <a:ln w="44450">
            <a:solidFill>
              <a:srgbClr val="00AEEF"/>
            </a:solidFill>
            <a:prstDash val="lgDash"/>
            <a:miter/>
          </a:ln>
        </p:spPr>
        <p:txBody>
          <a:bodyPr lIns="45718" tIns="45718" rIns="45718" bIns="45718"/>
          <a:lstStyle/>
          <a:p>
            <a:endParaRPr/>
          </a:p>
        </p:txBody>
      </p:sp>
      <p:pic>
        <p:nvPicPr>
          <p:cNvPr id="162" name="Image" descr="Image"/>
          <p:cNvPicPr>
            <a:picLocks noChangeAspect="1"/>
          </p:cNvPicPr>
          <p:nvPr/>
        </p:nvPicPr>
        <p:blipFill>
          <a:blip r:embed="rId3"/>
          <a:srcRect l="32741" b="39398"/>
          <a:stretch>
            <a:fillRect/>
          </a:stretch>
        </p:blipFill>
        <p:spPr>
          <a:xfrm>
            <a:off x="511836" y="1278462"/>
            <a:ext cx="5352123" cy="828835"/>
          </a:xfrm>
          <a:prstGeom prst="rect">
            <a:avLst/>
          </a:prstGeom>
          <a:ln w="12700">
            <a:miter lim="400000"/>
          </a:ln>
        </p:spPr>
      </p:pic>
      <p:sp>
        <p:nvSpPr>
          <p:cNvPr id="163" name="By taking part in OutRight, you will have the chance to:…"/>
          <p:cNvSpPr txBox="1"/>
          <p:nvPr/>
        </p:nvSpPr>
        <p:spPr>
          <a:xfrm>
            <a:off x="433131" y="2890810"/>
            <a:ext cx="5352198" cy="5058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p>
            <a:pPr marL="200524" indent="-200524" defTabSz="731519">
              <a:lnSpc>
                <a:spcPct val="110000"/>
              </a:lnSpc>
              <a:spcBef>
                <a:spcPts val="800"/>
              </a:spcBef>
              <a:buSzPct val="100000"/>
              <a:buChar char="•"/>
              <a:defRPr sz="2300"/>
            </a:pPr>
            <a:r>
              <a:t>World Children’s Day on 20 November celebrates the United Nations Convention on the Rights of the Child, which protects children’s rights around the world</a:t>
            </a:r>
          </a:p>
          <a:p>
            <a:pPr marL="200524" indent="-200524" defTabSz="731519">
              <a:lnSpc>
                <a:spcPct val="110000"/>
              </a:lnSpc>
              <a:spcBef>
                <a:spcPts val="800"/>
              </a:spcBef>
              <a:buSzPct val="100000"/>
              <a:buChar char="•"/>
              <a:defRPr sz="2300"/>
            </a:pPr>
            <a:r>
              <a:t>To protect children’s rights, we must tackle climate change and greenhouse gas emissions urgently</a:t>
            </a:r>
          </a:p>
        </p:txBody>
      </p:sp>
      <p:sp>
        <p:nvSpPr>
          <p:cNvPr id="164" name="Title 1"/>
          <p:cNvSpPr txBox="1">
            <a:spLocks noGrp="1"/>
          </p:cNvSpPr>
          <p:nvPr>
            <p:ph type="title" idx="4294967295"/>
          </p:nvPr>
        </p:nvSpPr>
        <p:spPr>
          <a:xfrm>
            <a:off x="449099" y="301670"/>
            <a:ext cx="8160630" cy="1198217"/>
          </a:xfrm>
          <a:prstGeom prst="rect">
            <a:avLst/>
          </a:prstGeom>
        </p:spPr>
        <p:txBody>
          <a:bodyPr anchor="ctr"/>
          <a:lstStyle>
            <a:lvl1pPr defTabSz="640079">
              <a:lnSpc>
                <a:spcPct val="100000"/>
              </a:lnSpc>
              <a:defRPr sz="5000" cap="none" spc="100">
                <a:solidFill>
                  <a:srgbClr val="00AEEF"/>
                </a:solidFill>
              </a:defRPr>
            </a:lvl1pPr>
          </a:lstStyle>
          <a:p>
            <a:r>
              <a:t>CELEBRATE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UNI280296.jpg" descr="UNI280296.jpg"/>
          <p:cNvPicPr>
            <a:picLocks noChangeAspect="1"/>
          </p:cNvPicPr>
          <p:nvPr/>
        </p:nvPicPr>
        <p:blipFill>
          <a:blip r:embed="rId3"/>
          <a:srcRect l="15211" r="15210"/>
          <a:stretch>
            <a:fillRect/>
          </a:stretch>
        </p:blipFill>
        <p:spPr>
          <a:xfrm>
            <a:off x="5034755" y="-3"/>
            <a:ext cx="7157403" cy="6858004"/>
          </a:xfrm>
          <a:prstGeom prst="rect">
            <a:avLst/>
          </a:prstGeom>
          <a:ln w="12700">
            <a:miter lim="400000"/>
          </a:ln>
        </p:spPr>
      </p:pic>
      <p:sp>
        <p:nvSpPr>
          <p:cNvPr id="167" name="Title 1"/>
          <p:cNvSpPr txBox="1">
            <a:spLocks noGrp="1"/>
          </p:cNvSpPr>
          <p:nvPr>
            <p:ph type="title" idx="4294967295"/>
          </p:nvPr>
        </p:nvSpPr>
        <p:spPr>
          <a:xfrm>
            <a:off x="433133" y="477631"/>
            <a:ext cx="1709792" cy="1002250"/>
          </a:xfrm>
          <a:prstGeom prst="rect">
            <a:avLst/>
          </a:prstGeom>
          <a:solidFill>
            <a:srgbClr val="00AEEF"/>
          </a:solidFill>
        </p:spPr>
        <p:txBody>
          <a:bodyPr anchor="ctr"/>
          <a:lstStyle>
            <a:lvl1pPr defTabSz="594359">
              <a:defRPr sz="4000" cap="none" spc="100"/>
            </a:lvl1pPr>
          </a:lstStyle>
          <a:p>
            <a:r>
              <a:t>TAKE</a:t>
            </a:r>
          </a:p>
        </p:txBody>
      </p:sp>
      <p:sp>
        <p:nvSpPr>
          <p:cNvPr id="168" name="Rectangle"/>
          <p:cNvSpPr/>
          <p:nvPr/>
        </p:nvSpPr>
        <p:spPr>
          <a:xfrm>
            <a:off x="-445480" y="1326366"/>
            <a:ext cx="4277512" cy="917127"/>
          </a:xfrm>
          <a:prstGeom prst="rect">
            <a:avLst/>
          </a:prstGeom>
          <a:solidFill>
            <a:srgbClr val="FF9933"/>
          </a:solidFill>
          <a:ln w="12700">
            <a:miter lim="400000"/>
          </a:ln>
        </p:spPr>
        <p:txBody>
          <a:bodyPr lIns="45718" tIns="45718" rIns="45718" bIns="45718" anchor="ctr"/>
          <a:lstStyle/>
          <a:p>
            <a:endParaRPr/>
          </a:p>
        </p:txBody>
      </p:sp>
      <p:sp>
        <p:nvSpPr>
          <p:cNvPr id="169" name="Straight Connector 24"/>
          <p:cNvSpPr/>
          <p:nvPr/>
        </p:nvSpPr>
        <p:spPr>
          <a:xfrm>
            <a:off x="506995" y="2594248"/>
            <a:ext cx="4129778" cy="9"/>
          </a:xfrm>
          <a:prstGeom prst="line">
            <a:avLst/>
          </a:prstGeom>
          <a:ln w="44450">
            <a:solidFill>
              <a:srgbClr val="FFFFFF"/>
            </a:solidFill>
            <a:prstDash val="lgDash"/>
            <a:miter/>
          </a:ln>
        </p:spPr>
        <p:txBody>
          <a:bodyPr lIns="45718" tIns="45718" rIns="45718" bIns="45718"/>
          <a:lstStyle/>
          <a:p>
            <a:endParaRPr/>
          </a:p>
        </p:txBody>
      </p:sp>
      <p:sp>
        <p:nvSpPr>
          <p:cNvPr id="170" name="OutRight will help children like you to stand up for the rights of children in the UK and around the world, with the support of our campaign champions Paddington and actor Cel Spellman.…"/>
          <p:cNvSpPr txBox="1">
            <a:spLocks noGrp="1"/>
          </p:cNvSpPr>
          <p:nvPr>
            <p:ph type="body" sz="quarter" idx="4294967295"/>
          </p:nvPr>
        </p:nvSpPr>
        <p:spPr>
          <a:xfrm>
            <a:off x="433130" y="2902448"/>
            <a:ext cx="4277512" cy="3628883"/>
          </a:xfrm>
          <a:prstGeom prst="rect">
            <a:avLst/>
          </a:prstGeom>
        </p:spPr>
        <p:txBody>
          <a:bodyPr lIns="72000" tIns="72000" rIns="72000" bIns="72000"/>
          <a:lstStyle/>
          <a:p>
            <a:pPr marL="0" indent="0" defTabSz="782177">
              <a:lnSpc>
                <a:spcPct val="110000"/>
              </a:lnSpc>
              <a:spcBef>
                <a:spcPts val="800"/>
              </a:spcBef>
              <a:buSzTx/>
              <a:buNone/>
              <a:defRPr sz="2100">
                <a:solidFill>
                  <a:srgbClr val="FFFFFF"/>
                </a:solidFill>
              </a:defRPr>
            </a:pPr>
            <a:r>
              <a:t>By getting involved in OutRight this year, you’ll be making your voice heard on one of the most important issues facing our planet – climate change.</a:t>
            </a:r>
          </a:p>
          <a:p>
            <a:pPr marL="0" indent="0" defTabSz="782177">
              <a:lnSpc>
                <a:spcPct val="110000"/>
              </a:lnSpc>
              <a:spcBef>
                <a:spcPts val="800"/>
              </a:spcBef>
              <a:buSzTx/>
              <a:buNone/>
              <a:defRPr sz="2100">
                <a:solidFill>
                  <a:srgbClr val="FFFFFF"/>
                </a:solidFill>
              </a:defRPr>
            </a:pPr>
            <a:r>
              <a:t>Together, we can help make sure children and young people in the UK and all over the world live happy, healthy lives.</a:t>
            </a:r>
          </a:p>
        </p:txBody>
      </p:sp>
      <p:sp>
        <p:nvSpPr>
          <p:cNvPr id="171" name="Speaking out at a Unicef UK Clean Air Action Day, @Unicef"/>
          <p:cNvSpPr txBox="1"/>
          <p:nvPr/>
        </p:nvSpPr>
        <p:spPr>
          <a:xfrm>
            <a:off x="7451183" y="129838"/>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Children at the playground of their school, Côte d’Ivoire. © Unicef/Dejongh</a:t>
            </a:r>
          </a:p>
        </p:txBody>
      </p:sp>
      <p:sp>
        <p:nvSpPr>
          <p:cNvPr id="172" name="Title 1"/>
          <p:cNvSpPr txBox="1"/>
          <p:nvPr/>
        </p:nvSpPr>
        <p:spPr>
          <a:xfrm>
            <a:off x="433129" y="1283804"/>
            <a:ext cx="5147433" cy="1002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r>
              <a:t>ACTION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RS119284_27868_20190313_UK_london_Barnett_0416-scr.JPG" descr="RS119284_27868_20190313_UK_london_Barnett_0416-scr.JPG"/>
          <p:cNvPicPr>
            <a:picLocks noChangeAspect="1"/>
          </p:cNvPicPr>
          <p:nvPr/>
        </p:nvPicPr>
        <p:blipFill>
          <a:blip r:embed="rId2"/>
          <a:srcRect t="6363" b="9316"/>
          <a:stretch>
            <a:fillRect/>
          </a:stretch>
        </p:blipFill>
        <p:spPr>
          <a:xfrm>
            <a:off x="-54738" y="-28520"/>
            <a:ext cx="12301478" cy="6915040"/>
          </a:xfrm>
          <a:prstGeom prst="rect">
            <a:avLst/>
          </a:prstGeom>
          <a:ln w="12700">
            <a:miter lim="400000"/>
          </a:ln>
        </p:spPr>
      </p:pic>
      <p:sp>
        <p:nvSpPr>
          <p:cNvPr id="177" name="Rectangle"/>
          <p:cNvSpPr/>
          <p:nvPr/>
        </p:nvSpPr>
        <p:spPr>
          <a:xfrm>
            <a:off x="-75992" y="4604882"/>
            <a:ext cx="6733305" cy="1915669"/>
          </a:xfrm>
          <a:prstGeom prst="rect">
            <a:avLst/>
          </a:prstGeom>
          <a:solidFill>
            <a:srgbClr val="000000"/>
          </a:solidFill>
          <a:ln w="12700">
            <a:miter lim="400000"/>
          </a:ln>
        </p:spPr>
        <p:txBody>
          <a:bodyPr lIns="45718" tIns="45718" rIns="45718" bIns="45718" anchor="ctr"/>
          <a:lstStyle/>
          <a:p>
            <a:endParaRPr/>
          </a:p>
        </p:txBody>
      </p:sp>
      <p:sp>
        <p:nvSpPr>
          <p:cNvPr id="178" name="Rectangle"/>
          <p:cNvSpPr/>
          <p:nvPr/>
        </p:nvSpPr>
        <p:spPr>
          <a:xfrm>
            <a:off x="-39486" y="3671892"/>
            <a:ext cx="4843916" cy="944432"/>
          </a:xfrm>
          <a:prstGeom prst="rect">
            <a:avLst/>
          </a:prstGeom>
          <a:solidFill>
            <a:srgbClr val="00AEEF"/>
          </a:solidFill>
          <a:ln w="12700">
            <a:miter lim="400000"/>
          </a:ln>
        </p:spPr>
        <p:txBody>
          <a:bodyPr lIns="45718" tIns="45718" rIns="45718" bIns="45718" anchor="ctr"/>
          <a:lstStyle/>
          <a:p>
            <a:endParaRPr/>
          </a:p>
        </p:txBody>
      </p:sp>
      <p:sp>
        <p:nvSpPr>
          <p:cNvPr id="179" name="Do you know your rights?"/>
          <p:cNvSpPr txBox="1"/>
          <p:nvPr/>
        </p:nvSpPr>
        <p:spPr>
          <a:xfrm>
            <a:off x="320583" y="3671892"/>
            <a:ext cx="4465236" cy="94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5000" b="1" cap="all" spc="375">
                <a:solidFill>
                  <a:srgbClr val="FFFFFF"/>
                </a:solidFill>
              </a:defRPr>
            </a:pPr>
            <a:r>
              <a:t>THANK YOU</a:t>
            </a:r>
          </a:p>
        </p:txBody>
      </p:sp>
      <p:pic>
        <p:nvPicPr>
          <p:cNvPr id="180" name="UUK_SQUARE_FECabove_blue_rgb.jpg" descr="UUK_SQUARE_FECabove_blue_rgb.jpg"/>
          <p:cNvPicPr>
            <a:picLocks noChangeAspect="1"/>
          </p:cNvPicPr>
          <p:nvPr/>
        </p:nvPicPr>
        <p:blipFill>
          <a:blip r:embed="rId3"/>
          <a:stretch>
            <a:fillRect/>
          </a:stretch>
        </p:blipFill>
        <p:spPr>
          <a:xfrm>
            <a:off x="442730" y="0"/>
            <a:ext cx="2329989" cy="2039043"/>
          </a:xfrm>
          <a:prstGeom prst="rect">
            <a:avLst/>
          </a:prstGeom>
          <a:ln w="12700">
            <a:miter lim="400000"/>
          </a:ln>
        </p:spPr>
      </p:pic>
      <p:sp>
        <p:nvSpPr>
          <p:cNvPr id="181" name="Children taking part in a Unicef UK Clean Air Action Day, ©Unicef"/>
          <p:cNvSpPr txBox="1"/>
          <p:nvPr/>
        </p:nvSpPr>
        <p:spPr>
          <a:xfrm>
            <a:off x="7451183" y="6509373"/>
            <a:ext cx="4571320" cy="227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900">
                <a:solidFill>
                  <a:srgbClr val="FFFFFF"/>
                </a:solidFill>
                <a:latin typeface="Helvetica Neue"/>
                <a:ea typeface="Helvetica Neue"/>
                <a:cs typeface="Helvetica Neue"/>
                <a:sym typeface="Helvetica Neue"/>
              </a:defRPr>
            </a:lvl1pPr>
          </a:lstStyle>
          <a:p>
            <a:r>
              <a:t>Taking part in Unicef's Child Friendly Cities programme. © Unicef/Dawe</a:t>
            </a:r>
          </a:p>
        </p:txBody>
      </p:sp>
      <p:sp>
        <p:nvSpPr>
          <p:cNvPr id="182" name="Thank you so much for taking part in OutRight this year and for making your voice heard…"/>
          <p:cNvSpPr txBox="1">
            <a:spLocks noGrp="1"/>
          </p:cNvSpPr>
          <p:nvPr>
            <p:ph type="body" sz="quarter" idx="4294967295"/>
          </p:nvPr>
        </p:nvSpPr>
        <p:spPr>
          <a:xfrm>
            <a:off x="435088" y="4889934"/>
            <a:ext cx="6011766" cy="1550296"/>
          </a:xfrm>
          <a:prstGeom prst="rect">
            <a:avLst/>
          </a:prstGeom>
        </p:spPr>
        <p:txBody>
          <a:bodyPr lIns="72000" tIns="72000" rIns="72000" bIns="72000"/>
          <a:lstStyle/>
          <a:p>
            <a:pPr marL="0" indent="0" defTabSz="799368">
              <a:lnSpc>
                <a:spcPct val="120000"/>
              </a:lnSpc>
              <a:spcBef>
                <a:spcPts val="800"/>
              </a:spcBef>
              <a:buSzTx/>
              <a:buNone/>
              <a:defRPr sz="2200">
                <a:solidFill>
                  <a:srgbClr val="FFFFFF"/>
                </a:solidFill>
              </a:defRPr>
            </a:pPr>
            <a:r>
              <a:t>Thank you so much for taking part in OutRight this year and for making your voices heard.</a:t>
            </a:r>
            <a:br/>
            <a:r>
              <a:t>We look forward to hearing what you get up to!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0305"/>
        </a:solidFill>
        <a:effectLst/>
      </p:bgPr>
    </p:bg>
    <p:spTree>
      <p:nvGrpSpPr>
        <p:cNvPr id="1" name=""/>
        <p:cNvGrpSpPr/>
        <p:nvPr/>
      </p:nvGrpSpPr>
      <p:grpSpPr>
        <a:xfrm>
          <a:off x="0" y="0"/>
          <a:ext cx="0" cy="0"/>
          <a:chOff x="0" y="0"/>
          <a:chExt cx="0" cy="0"/>
        </a:xfrm>
      </p:grpSpPr>
      <p:pic>
        <p:nvPicPr>
          <p:cNvPr id="69" name="UNI341947.jpg" descr="UNI341947.jpg"/>
          <p:cNvPicPr>
            <a:picLocks noChangeAspect="1"/>
          </p:cNvPicPr>
          <p:nvPr/>
        </p:nvPicPr>
        <p:blipFill>
          <a:blip r:embed="rId3"/>
          <a:srcRect l="27916" r="9895"/>
          <a:stretch>
            <a:fillRect/>
          </a:stretch>
        </p:blipFill>
        <p:spPr>
          <a:xfrm>
            <a:off x="5794771" y="0"/>
            <a:ext cx="6397262" cy="6858000"/>
          </a:xfrm>
          <a:prstGeom prst="rect">
            <a:avLst/>
          </a:prstGeom>
          <a:ln w="12700">
            <a:miter lim="400000"/>
          </a:ln>
        </p:spPr>
      </p:pic>
      <p:sp>
        <p:nvSpPr>
          <p:cNvPr id="70" name="Rectangle"/>
          <p:cNvSpPr/>
          <p:nvPr/>
        </p:nvSpPr>
        <p:spPr>
          <a:xfrm>
            <a:off x="-52043" y="1220279"/>
            <a:ext cx="5856984" cy="905138"/>
          </a:xfrm>
          <a:prstGeom prst="rect">
            <a:avLst/>
          </a:prstGeom>
          <a:solidFill>
            <a:srgbClr val="00AEEF"/>
          </a:solidFill>
          <a:ln w="12700">
            <a:miter lim="400000"/>
          </a:ln>
        </p:spPr>
        <p:txBody>
          <a:bodyPr lIns="45718" tIns="45718" rIns="45718" bIns="45718" anchor="ctr"/>
          <a:lstStyle/>
          <a:p>
            <a:endParaRPr/>
          </a:p>
        </p:txBody>
      </p:sp>
      <p:sp>
        <p:nvSpPr>
          <p:cNvPr id="71" name="Title 1"/>
          <p:cNvSpPr txBox="1">
            <a:spLocks noGrp="1"/>
          </p:cNvSpPr>
          <p:nvPr>
            <p:ph type="title" idx="4294967295"/>
          </p:nvPr>
        </p:nvSpPr>
        <p:spPr>
          <a:xfrm>
            <a:off x="449096" y="1220279"/>
            <a:ext cx="5052788" cy="905138"/>
          </a:xfrm>
          <a:prstGeom prst="rect">
            <a:avLst/>
          </a:prstGeom>
        </p:spPr>
        <p:txBody>
          <a:bodyPr anchor="ctr"/>
          <a:lstStyle>
            <a:lvl1pPr defTabSz="621791">
              <a:defRPr sz="4000" cap="none" spc="200"/>
            </a:lvl1pPr>
          </a:lstStyle>
          <a:p>
            <a:r>
              <a:t>WHAT IS UNICEF?</a:t>
            </a:r>
          </a:p>
        </p:txBody>
      </p:sp>
      <p:sp>
        <p:nvSpPr>
          <p:cNvPr id="72" name="Straight Connector 24"/>
          <p:cNvSpPr/>
          <p:nvPr/>
        </p:nvSpPr>
        <p:spPr>
          <a:xfrm>
            <a:off x="586116" y="2513931"/>
            <a:ext cx="4873395" cy="6"/>
          </a:xfrm>
          <a:prstGeom prst="line">
            <a:avLst/>
          </a:prstGeom>
          <a:ln w="44450">
            <a:solidFill>
              <a:srgbClr val="FFFFFF"/>
            </a:solidFill>
            <a:prstDash val="lgDash"/>
            <a:miter/>
          </a:ln>
        </p:spPr>
        <p:txBody>
          <a:bodyPr lIns="45718" tIns="45718" rIns="45718" bIns="45718"/>
          <a:lstStyle/>
          <a:p>
            <a:endParaRPr/>
          </a:p>
        </p:txBody>
      </p:sp>
      <p:sp>
        <p:nvSpPr>
          <p:cNvPr id="73" name="Three friends in their classroom in Côte d'Ivoire. © Unicef/Dejongh"/>
          <p:cNvSpPr txBox="1"/>
          <p:nvPr/>
        </p:nvSpPr>
        <p:spPr>
          <a:xfrm>
            <a:off x="7451183" y="129838"/>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Three friends in their classroom in Côte d'Ivoire. © Unicef/Dejongh</a:t>
            </a:r>
          </a:p>
        </p:txBody>
      </p:sp>
      <p:sp>
        <p:nvSpPr>
          <p:cNvPr id="74" name="Unicef is a UK charity that cares about the rights and well-being of every child – children just like you…"/>
          <p:cNvSpPr txBox="1">
            <a:spLocks noGrp="1"/>
          </p:cNvSpPr>
          <p:nvPr>
            <p:ph type="body" sz="quarter" idx="4294967295"/>
          </p:nvPr>
        </p:nvSpPr>
        <p:spPr>
          <a:xfrm>
            <a:off x="433131" y="2902449"/>
            <a:ext cx="5084715" cy="2440471"/>
          </a:xfrm>
          <a:prstGeom prst="rect">
            <a:avLst/>
          </a:prstGeom>
        </p:spPr>
        <p:txBody>
          <a:bodyPr lIns="72000" tIns="72000" rIns="72000" bIns="72000"/>
          <a:lstStyle/>
          <a:p>
            <a:pPr marL="0" indent="0">
              <a:lnSpc>
                <a:spcPct val="110000"/>
              </a:lnSpc>
              <a:buSzTx/>
              <a:buNone/>
              <a:defRPr sz="2400">
                <a:solidFill>
                  <a:srgbClr val="FFFFFF"/>
                </a:solidFill>
              </a:defRPr>
            </a:pPr>
            <a:r>
              <a:t>Unicef UK is a charity that cares about the rights and well-being of every child – wherever they live.</a:t>
            </a:r>
          </a:p>
          <a:p>
            <a:pPr marL="0" indent="0">
              <a:lnSpc>
                <a:spcPct val="110000"/>
              </a:lnSpc>
              <a:buSzTx/>
              <a:buNone/>
              <a:defRPr sz="2400">
                <a:solidFill>
                  <a:srgbClr val="FFFFFF"/>
                </a:solidFill>
              </a:defRPr>
            </a:pPr>
            <a:r>
              <a:t>Unicef works in 190 countries around the world.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p:cNvSpPr/>
          <p:nvPr/>
        </p:nvSpPr>
        <p:spPr>
          <a:xfrm>
            <a:off x="-13272" y="666782"/>
            <a:ext cx="4864512" cy="917127"/>
          </a:xfrm>
          <a:prstGeom prst="rect">
            <a:avLst/>
          </a:prstGeom>
          <a:solidFill>
            <a:srgbClr val="000000"/>
          </a:solidFill>
          <a:ln w="12700">
            <a:miter lim="400000"/>
          </a:ln>
        </p:spPr>
        <p:txBody>
          <a:bodyPr lIns="45718" tIns="45718" rIns="45718" bIns="45718" anchor="ctr"/>
          <a:lstStyle/>
          <a:p>
            <a:endParaRPr/>
          </a:p>
        </p:txBody>
      </p:sp>
      <p:sp>
        <p:nvSpPr>
          <p:cNvPr id="79" name="OutRight is a youth campaign run by Unicef UK that helps children and young people to speak out about children’s rights in the UK and abroad…"/>
          <p:cNvSpPr txBox="1">
            <a:spLocks noGrp="1"/>
          </p:cNvSpPr>
          <p:nvPr>
            <p:ph type="body" sz="half" idx="4294967295"/>
          </p:nvPr>
        </p:nvSpPr>
        <p:spPr>
          <a:xfrm>
            <a:off x="433128" y="2360938"/>
            <a:ext cx="4978408" cy="3598620"/>
          </a:xfrm>
          <a:prstGeom prst="rect">
            <a:avLst/>
          </a:prstGeom>
        </p:spPr>
        <p:txBody>
          <a:bodyPr lIns="72000" tIns="72000" rIns="72000" bIns="72000"/>
          <a:lstStyle/>
          <a:p>
            <a:pPr marL="0" indent="0" defTabSz="905255">
              <a:lnSpc>
                <a:spcPct val="110000"/>
              </a:lnSpc>
              <a:spcBef>
                <a:spcPts val="900"/>
              </a:spcBef>
              <a:buSzTx/>
              <a:buNone/>
              <a:defRPr sz="2500">
                <a:solidFill>
                  <a:srgbClr val="FFFFFF"/>
                </a:solidFill>
              </a:defRPr>
            </a:pPr>
            <a:r>
              <a:t>OutRight is a youth campaign run by Unicef UK that helps children and young people to speak out about children’s rights in the UK and abroad.</a:t>
            </a:r>
          </a:p>
          <a:p>
            <a:pPr marL="0" indent="0" defTabSz="905255">
              <a:lnSpc>
                <a:spcPct val="110000"/>
              </a:lnSpc>
              <a:spcBef>
                <a:spcPts val="900"/>
              </a:spcBef>
              <a:buSzTx/>
              <a:buNone/>
              <a:defRPr sz="2500">
                <a:solidFill>
                  <a:srgbClr val="FFFFFF"/>
                </a:solidFill>
              </a:defRPr>
            </a:pPr>
            <a:r>
              <a:t>It’s a campaign by young people, for young people.</a:t>
            </a:r>
          </a:p>
        </p:txBody>
      </p:sp>
      <p:pic>
        <p:nvPicPr>
          <p:cNvPr id="80" name="27780_20190313_UK_london_Barnett_0179_┬®Unicef_Dawe.jpg" descr="27780_20190313_UK_london_Barnett_0179_┬®Unicef_Dawe.jpg"/>
          <p:cNvPicPr>
            <a:picLocks noChangeAspect="1"/>
          </p:cNvPicPr>
          <p:nvPr/>
        </p:nvPicPr>
        <p:blipFill>
          <a:blip r:embed="rId2"/>
          <a:srcRect l="24925" r="11733"/>
          <a:stretch>
            <a:fillRect/>
          </a:stretch>
        </p:blipFill>
        <p:spPr>
          <a:xfrm>
            <a:off x="5717031" y="0"/>
            <a:ext cx="6515108" cy="6858001"/>
          </a:xfrm>
          <a:prstGeom prst="rect">
            <a:avLst/>
          </a:prstGeom>
          <a:ln w="12700">
            <a:miter lim="400000"/>
          </a:ln>
        </p:spPr>
      </p:pic>
      <p:sp>
        <p:nvSpPr>
          <p:cNvPr id="81" name="Speaking out at a Unicef UK Clean Air Action Day, @Unicef"/>
          <p:cNvSpPr txBox="1"/>
          <p:nvPr/>
        </p:nvSpPr>
        <p:spPr>
          <a:xfrm>
            <a:off x="5687402" y="129838"/>
            <a:ext cx="6335101"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Two friends in London, taking part in Unicef’s Child Friendly Cities programme. © Unicef/Dawe</a:t>
            </a:r>
          </a:p>
        </p:txBody>
      </p:sp>
      <p:sp>
        <p:nvSpPr>
          <p:cNvPr id="82" name="Straight Connector 24"/>
          <p:cNvSpPr/>
          <p:nvPr/>
        </p:nvSpPr>
        <p:spPr>
          <a:xfrm>
            <a:off x="556033" y="1972422"/>
            <a:ext cx="4732599" cy="4"/>
          </a:xfrm>
          <a:prstGeom prst="line">
            <a:avLst/>
          </a:prstGeom>
          <a:ln w="44450">
            <a:solidFill>
              <a:srgbClr val="FFFFFF"/>
            </a:solidFill>
            <a:prstDash val="lgDash"/>
            <a:miter/>
          </a:ln>
        </p:spPr>
        <p:txBody>
          <a:bodyPr lIns="45718" tIns="45718" rIns="45718" bIns="45718"/>
          <a:lstStyle/>
          <a:p>
            <a:endParaRPr/>
          </a:p>
        </p:txBody>
      </p:sp>
      <p:sp>
        <p:nvSpPr>
          <p:cNvPr id="83" name="Title 1"/>
          <p:cNvSpPr txBox="1">
            <a:spLocks noGrp="1"/>
          </p:cNvSpPr>
          <p:nvPr>
            <p:ph type="title"/>
          </p:nvPr>
        </p:nvSpPr>
        <p:spPr>
          <a:xfrm>
            <a:off x="449098" y="624221"/>
            <a:ext cx="5827996" cy="1002250"/>
          </a:xfrm>
          <a:prstGeom prst="rect">
            <a:avLst/>
          </a:prstGeom>
        </p:spPr>
        <p:txBody>
          <a:bodyPr anchor="ctr"/>
          <a:lstStyle>
            <a:lvl1pPr defTabSz="534739">
              <a:defRPr sz="3000" cap="none" spc="100"/>
            </a:lvl1pPr>
          </a:lstStyle>
          <a:p>
            <a:r>
              <a:t>WHAT IS OUTRIGHT?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p:cNvSpPr txBox="1">
            <a:spLocks noGrp="1"/>
          </p:cNvSpPr>
          <p:nvPr>
            <p:ph type="title" idx="4294967295"/>
          </p:nvPr>
        </p:nvSpPr>
        <p:spPr>
          <a:xfrm>
            <a:off x="433129" y="312530"/>
            <a:ext cx="5147433" cy="1002250"/>
          </a:xfrm>
          <a:prstGeom prst="rect">
            <a:avLst/>
          </a:prstGeom>
          <a:solidFill>
            <a:srgbClr val="00AEEF"/>
          </a:solidFill>
        </p:spPr>
        <p:txBody>
          <a:bodyPr anchor="ctr"/>
          <a:lstStyle>
            <a:lvl1pPr defTabSz="594359">
              <a:defRPr sz="4000" cap="none" spc="100"/>
            </a:lvl1pPr>
          </a:lstStyle>
          <a:p>
            <a:r>
              <a:t>MAKE YOUR VOICE</a:t>
            </a:r>
          </a:p>
        </p:txBody>
      </p:sp>
      <p:sp>
        <p:nvSpPr>
          <p:cNvPr id="86" name="Rectangle"/>
          <p:cNvSpPr/>
          <p:nvPr/>
        </p:nvSpPr>
        <p:spPr>
          <a:xfrm>
            <a:off x="-20096" y="1241243"/>
            <a:ext cx="3859916" cy="1002250"/>
          </a:xfrm>
          <a:prstGeom prst="rect">
            <a:avLst/>
          </a:prstGeom>
          <a:solidFill>
            <a:srgbClr val="000000"/>
          </a:solidFill>
          <a:ln w="12700">
            <a:miter lim="400000"/>
          </a:ln>
        </p:spPr>
        <p:txBody>
          <a:bodyPr lIns="45718" tIns="45718" rIns="45718" bIns="45718" anchor="ctr"/>
          <a:lstStyle/>
          <a:p>
            <a:endParaRPr/>
          </a:p>
        </p:txBody>
      </p:sp>
      <p:sp>
        <p:nvSpPr>
          <p:cNvPr id="87" name="Straight Connector 24"/>
          <p:cNvSpPr/>
          <p:nvPr/>
        </p:nvSpPr>
        <p:spPr>
          <a:xfrm>
            <a:off x="506995" y="2594248"/>
            <a:ext cx="5355142" cy="4"/>
          </a:xfrm>
          <a:prstGeom prst="line">
            <a:avLst/>
          </a:prstGeom>
          <a:ln w="44450">
            <a:solidFill>
              <a:srgbClr val="FFFFFF"/>
            </a:solidFill>
            <a:prstDash val="lgDash"/>
            <a:miter/>
          </a:ln>
        </p:spPr>
        <p:txBody>
          <a:bodyPr lIns="45718" tIns="45718" rIns="45718" bIns="45718"/>
          <a:lstStyle/>
          <a:p>
            <a:endParaRPr/>
          </a:p>
        </p:txBody>
      </p:sp>
      <p:sp>
        <p:nvSpPr>
          <p:cNvPr id="88" name="OutRight will help children like you to stand up for the rights of children in the UK and around the world, with the support of our campaign champions Paddington and actor Cel Spellman.…"/>
          <p:cNvSpPr txBox="1">
            <a:spLocks noGrp="1"/>
          </p:cNvSpPr>
          <p:nvPr>
            <p:ph type="body" sz="half" idx="4294967295"/>
          </p:nvPr>
        </p:nvSpPr>
        <p:spPr>
          <a:xfrm>
            <a:off x="433130" y="2902448"/>
            <a:ext cx="5502876" cy="3628883"/>
          </a:xfrm>
          <a:prstGeom prst="rect">
            <a:avLst/>
          </a:prstGeom>
        </p:spPr>
        <p:txBody>
          <a:bodyPr lIns="72000" tIns="72000" rIns="72000" bIns="72000"/>
          <a:lstStyle/>
          <a:p>
            <a:pPr marL="0" indent="0" defTabSz="859536">
              <a:lnSpc>
                <a:spcPct val="110000"/>
              </a:lnSpc>
              <a:spcBef>
                <a:spcPts val="900"/>
              </a:spcBef>
              <a:buSzTx/>
              <a:buNone/>
              <a:defRPr sz="2400">
                <a:solidFill>
                  <a:srgbClr val="FFFFFF"/>
                </a:solidFill>
              </a:defRPr>
            </a:pPr>
            <a:r>
              <a:t>OutRight will help young people like you to stand up for the rights of children in the UK and around the world, with the support of our campaign champion, actor Cel Spellman.</a:t>
            </a:r>
          </a:p>
          <a:p>
            <a:pPr marL="0" indent="0" defTabSz="859536">
              <a:lnSpc>
                <a:spcPct val="110000"/>
              </a:lnSpc>
              <a:spcBef>
                <a:spcPts val="900"/>
              </a:spcBef>
              <a:buSzTx/>
              <a:buNone/>
              <a:defRPr sz="2400">
                <a:solidFill>
                  <a:srgbClr val="FFFFFF"/>
                </a:solidFill>
              </a:defRPr>
            </a:pPr>
            <a:r>
              <a:t>This year, OutRight is all about climate change and children’s rights.</a:t>
            </a:r>
          </a:p>
        </p:txBody>
      </p:sp>
      <p:sp>
        <p:nvSpPr>
          <p:cNvPr id="89" name="Title 1"/>
          <p:cNvSpPr txBox="1"/>
          <p:nvPr/>
        </p:nvSpPr>
        <p:spPr>
          <a:xfrm>
            <a:off x="433129" y="1258404"/>
            <a:ext cx="5147433" cy="1002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r>
              <a:t>HEARD!</a:t>
            </a:r>
          </a:p>
        </p:txBody>
      </p:sp>
      <p:pic>
        <p:nvPicPr>
          <p:cNvPr id="90" name="UNI207019.jpg" descr="UNI207019.jpg"/>
          <p:cNvPicPr>
            <a:picLocks noChangeAspect="1"/>
          </p:cNvPicPr>
          <p:nvPr/>
        </p:nvPicPr>
        <p:blipFill>
          <a:blip r:embed="rId2"/>
          <a:srcRect l="37952" r="4263"/>
          <a:stretch>
            <a:fillRect/>
          </a:stretch>
        </p:blipFill>
        <p:spPr>
          <a:xfrm>
            <a:off x="6248679" y="0"/>
            <a:ext cx="5943853" cy="6858004"/>
          </a:xfrm>
          <a:prstGeom prst="rect">
            <a:avLst/>
          </a:prstGeom>
          <a:ln w="12700">
            <a:miter lim="400000"/>
          </a:ln>
        </p:spPr>
      </p:pic>
      <p:sp>
        <p:nvSpPr>
          <p:cNvPr id="91" name="Speaking out at a Unicef UK Clean Air Action Day, @Unicef"/>
          <p:cNvSpPr txBox="1"/>
          <p:nvPr/>
        </p:nvSpPr>
        <p:spPr>
          <a:xfrm>
            <a:off x="6304260" y="6531864"/>
            <a:ext cx="5718244" cy="214698"/>
          </a:xfrm>
          <a:prstGeom prst="rect">
            <a:avLst/>
          </a:prstGeom>
          <a:ln w="12700">
            <a:miter lim="400000"/>
          </a:ln>
          <a:effectLst>
            <a:outerShdw blurRad="114300"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Youth climate activists at a demonstration in New York. © Unicef/Chalasani</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Welcome letter 9406_20161121_Cel Spellman_Charles Dickens_DAWE_0118_(c)Unicef_Dawe_9406.jpg" descr="Welcome letter 9406_20161121_Cel Spellman_Charles Dickens_DAWE_0118_(c)Unicef_Dawe_9406.jpg"/>
          <p:cNvPicPr>
            <a:picLocks noChangeAspect="1"/>
          </p:cNvPicPr>
          <p:nvPr/>
        </p:nvPicPr>
        <p:blipFill>
          <a:blip r:embed="rId2"/>
          <a:srcRect t="15613"/>
          <a:stretch>
            <a:fillRect/>
          </a:stretch>
        </p:blipFill>
        <p:spPr>
          <a:xfrm>
            <a:off x="-40849" y="-23459"/>
            <a:ext cx="12273699" cy="6904917"/>
          </a:xfrm>
          <a:prstGeom prst="rect">
            <a:avLst/>
          </a:prstGeom>
          <a:ln w="12700">
            <a:miter lim="400000"/>
          </a:ln>
        </p:spPr>
      </p:pic>
      <p:sp>
        <p:nvSpPr>
          <p:cNvPr id="94" name="Rectangle"/>
          <p:cNvSpPr/>
          <p:nvPr/>
        </p:nvSpPr>
        <p:spPr>
          <a:xfrm>
            <a:off x="-39487" y="4001963"/>
            <a:ext cx="5624604" cy="1020760"/>
          </a:xfrm>
          <a:prstGeom prst="rect">
            <a:avLst/>
          </a:prstGeom>
          <a:solidFill>
            <a:srgbClr val="000000"/>
          </a:solidFill>
          <a:ln w="12700">
            <a:miter lim="400000"/>
          </a:ln>
        </p:spPr>
        <p:txBody>
          <a:bodyPr lIns="45718" tIns="45718" rIns="45718" bIns="45718" anchor="ctr"/>
          <a:lstStyle/>
          <a:p>
            <a:endParaRPr/>
          </a:p>
        </p:txBody>
      </p:sp>
      <p:sp>
        <p:nvSpPr>
          <p:cNvPr id="95" name="Do you know your rights?"/>
          <p:cNvSpPr txBox="1"/>
          <p:nvPr/>
        </p:nvSpPr>
        <p:spPr>
          <a:xfrm>
            <a:off x="199192" y="4040127"/>
            <a:ext cx="6923672" cy="94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5000" b="1" cap="all" spc="375">
                <a:solidFill>
                  <a:srgbClr val="FFFFFF"/>
                </a:solidFill>
              </a:defRPr>
            </a:pPr>
            <a:r>
              <a:t>Introducing</a:t>
            </a:r>
          </a:p>
        </p:txBody>
      </p:sp>
      <p:pic>
        <p:nvPicPr>
          <p:cNvPr id="96" name="UUK_SQUARE_FECabove_blue_rgb.jpg" descr="UUK_SQUARE_FECabove_blue_rgb.jpg"/>
          <p:cNvPicPr>
            <a:picLocks noChangeAspect="1"/>
          </p:cNvPicPr>
          <p:nvPr/>
        </p:nvPicPr>
        <p:blipFill>
          <a:blip r:embed="rId3"/>
          <a:stretch>
            <a:fillRect/>
          </a:stretch>
        </p:blipFill>
        <p:spPr>
          <a:xfrm>
            <a:off x="9146933" y="0"/>
            <a:ext cx="2329992" cy="2039043"/>
          </a:xfrm>
          <a:prstGeom prst="rect">
            <a:avLst/>
          </a:prstGeom>
          <a:ln w="12700">
            <a:miter lim="400000"/>
          </a:ln>
        </p:spPr>
      </p:pic>
      <p:sp>
        <p:nvSpPr>
          <p:cNvPr id="97" name="Children taking part in a Unicef UK Clean Air Action Day, ©Unicef"/>
          <p:cNvSpPr txBox="1"/>
          <p:nvPr/>
        </p:nvSpPr>
        <p:spPr>
          <a:xfrm>
            <a:off x="7451183" y="6509373"/>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 Unicef/Dawe</a:t>
            </a:r>
          </a:p>
        </p:txBody>
      </p:sp>
      <p:sp>
        <p:nvSpPr>
          <p:cNvPr id="98" name="Rectangle"/>
          <p:cNvSpPr/>
          <p:nvPr/>
        </p:nvSpPr>
        <p:spPr>
          <a:xfrm>
            <a:off x="-39485" y="5017963"/>
            <a:ext cx="2329990" cy="1079977"/>
          </a:xfrm>
          <a:prstGeom prst="rect">
            <a:avLst/>
          </a:prstGeom>
          <a:solidFill>
            <a:srgbClr val="00AEEF"/>
          </a:solidFill>
          <a:ln w="12700">
            <a:miter lim="400000"/>
          </a:ln>
        </p:spPr>
        <p:txBody>
          <a:bodyPr lIns="45718" tIns="45718" rIns="45718" bIns="45718" anchor="ctr"/>
          <a:lstStyle/>
          <a:p>
            <a:endParaRPr/>
          </a:p>
        </p:txBody>
      </p:sp>
      <p:sp>
        <p:nvSpPr>
          <p:cNvPr id="99" name="Do you know your rights?"/>
          <p:cNvSpPr txBox="1"/>
          <p:nvPr/>
        </p:nvSpPr>
        <p:spPr>
          <a:xfrm>
            <a:off x="269782" y="5017963"/>
            <a:ext cx="2993590" cy="1079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6000" b="1" cap="all" spc="450">
                <a:solidFill>
                  <a:srgbClr val="FFFFFF"/>
                </a:solidFill>
              </a:defRPr>
            </a:pPr>
            <a:r>
              <a:t>CEL</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ctor and Unicef UK Ambassador Cel Spellman has this message for you about taking part in OutRight…"/>
          <p:cNvSpPr txBox="1">
            <a:spLocks noGrp="1"/>
          </p:cNvSpPr>
          <p:nvPr>
            <p:ph type="body" sz="half" idx="4294967295"/>
          </p:nvPr>
        </p:nvSpPr>
        <p:spPr>
          <a:xfrm>
            <a:off x="460392" y="2876641"/>
            <a:ext cx="5032069" cy="3457212"/>
          </a:xfrm>
          <a:prstGeom prst="rect">
            <a:avLst/>
          </a:prstGeom>
        </p:spPr>
        <p:txBody>
          <a:bodyPr lIns="72000" tIns="72000" rIns="72000" bIns="72000"/>
          <a:lstStyle/>
          <a:p>
            <a:pPr marL="0" indent="0" defTabSz="756390">
              <a:lnSpc>
                <a:spcPct val="110000"/>
              </a:lnSpc>
              <a:spcBef>
                <a:spcPts val="700"/>
              </a:spcBef>
              <a:buSzTx/>
              <a:buNone/>
              <a:defRPr sz="2100">
                <a:solidFill>
                  <a:srgbClr val="FFFFFF"/>
                </a:solidFill>
              </a:defRPr>
            </a:pPr>
            <a:r>
              <a:rPr dirty="0"/>
              <a:t>Actor and </a:t>
            </a:r>
            <a:r>
              <a:rPr dirty="0" err="1"/>
              <a:t>Unicef</a:t>
            </a:r>
            <a:r>
              <a:rPr dirty="0"/>
              <a:t> UK Ambassador </a:t>
            </a:r>
          </a:p>
          <a:p>
            <a:pPr marL="0" indent="0" defTabSz="756390">
              <a:lnSpc>
                <a:spcPct val="110000"/>
              </a:lnSpc>
              <a:spcBef>
                <a:spcPts val="700"/>
              </a:spcBef>
              <a:buSzTx/>
              <a:buNone/>
              <a:defRPr sz="2100">
                <a:solidFill>
                  <a:srgbClr val="FFFFFF"/>
                </a:solidFill>
              </a:defRPr>
            </a:pPr>
            <a:r>
              <a:rPr dirty="0" err="1"/>
              <a:t>Cel</a:t>
            </a:r>
            <a:r>
              <a:rPr dirty="0"/>
              <a:t> Spellman has this </a:t>
            </a:r>
            <a:r>
              <a:rPr dirty="0">
                <a:hlinkClick r:id="rId3"/>
              </a:rPr>
              <a:t>message</a:t>
            </a:r>
            <a:r>
              <a:rPr dirty="0"/>
              <a:t> for</a:t>
            </a:r>
          </a:p>
          <a:p>
            <a:pPr marL="0" indent="0" defTabSz="756390">
              <a:lnSpc>
                <a:spcPct val="110000"/>
              </a:lnSpc>
              <a:spcBef>
                <a:spcPts val="700"/>
              </a:spcBef>
              <a:buSzTx/>
              <a:buNone/>
              <a:defRPr sz="2100">
                <a:solidFill>
                  <a:srgbClr val="FFFFFF"/>
                </a:solidFill>
              </a:defRPr>
            </a:pPr>
            <a:r>
              <a:rPr dirty="0"/>
              <a:t>you about taking part in </a:t>
            </a:r>
            <a:r>
              <a:rPr dirty="0" err="1"/>
              <a:t>OutRight</a:t>
            </a:r>
            <a:r>
              <a:rPr dirty="0"/>
              <a:t>…</a:t>
            </a:r>
          </a:p>
          <a:p>
            <a:pPr marL="0" indent="0" defTabSz="756390">
              <a:lnSpc>
                <a:spcPct val="110000"/>
              </a:lnSpc>
              <a:spcBef>
                <a:spcPts val="700"/>
              </a:spcBef>
              <a:buSzTx/>
              <a:buNone/>
              <a:defRPr sz="2100">
                <a:solidFill>
                  <a:srgbClr val="FFFFFF"/>
                </a:solidFill>
              </a:defRPr>
            </a:pPr>
            <a:endParaRPr dirty="0"/>
          </a:p>
        </p:txBody>
      </p:sp>
      <p:sp>
        <p:nvSpPr>
          <p:cNvPr id="102" name="Cel Spellman (centre) championing children’s rights. ©Unicef/Dawe"/>
          <p:cNvSpPr txBox="1"/>
          <p:nvPr/>
        </p:nvSpPr>
        <p:spPr>
          <a:xfrm>
            <a:off x="7451183" y="129838"/>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Cel Spellman (centre) championing children’s rights. ©Unicef/Dawe</a:t>
            </a:r>
          </a:p>
        </p:txBody>
      </p:sp>
      <p:sp>
        <p:nvSpPr>
          <p:cNvPr id="103" name="Title 1"/>
          <p:cNvSpPr txBox="1">
            <a:spLocks noGrp="1"/>
          </p:cNvSpPr>
          <p:nvPr>
            <p:ph type="title"/>
          </p:nvPr>
        </p:nvSpPr>
        <p:spPr>
          <a:xfrm>
            <a:off x="449097" y="-148850"/>
            <a:ext cx="5187314" cy="1867294"/>
          </a:xfrm>
          <a:prstGeom prst="rect">
            <a:avLst/>
          </a:prstGeom>
        </p:spPr>
        <p:txBody>
          <a:bodyPr anchor="ctr"/>
          <a:lstStyle>
            <a:lvl1pPr defTabSz="521208">
              <a:defRPr sz="3600" cap="none" spc="100"/>
            </a:lvl1pPr>
          </a:lstStyle>
          <a:p>
            <a:r>
              <a:t>A MESSAGE FROM</a:t>
            </a:r>
          </a:p>
        </p:txBody>
      </p:sp>
      <p:sp>
        <p:nvSpPr>
          <p:cNvPr id="104" name="Straight Connector 22"/>
          <p:cNvSpPr/>
          <p:nvPr/>
        </p:nvSpPr>
        <p:spPr>
          <a:xfrm>
            <a:off x="570882" y="2461896"/>
            <a:ext cx="4093279" cy="4"/>
          </a:xfrm>
          <a:prstGeom prst="line">
            <a:avLst/>
          </a:prstGeom>
          <a:ln w="44450">
            <a:solidFill>
              <a:srgbClr val="FFFFFF"/>
            </a:solidFill>
            <a:prstDash val="lgDash"/>
            <a:miter/>
          </a:ln>
        </p:spPr>
        <p:txBody>
          <a:bodyPr lIns="45718" tIns="45718" rIns="45718" bIns="45718"/>
          <a:lstStyle/>
          <a:p>
            <a:endParaRPr/>
          </a:p>
        </p:txBody>
      </p:sp>
      <p:pic>
        <p:nvPicPr>
          <p:cNvPr id="105" name="Full screen preview" descr="Full screen preview"/>
          <p:cNvPicPr>
            <a:picLocks noChangeAspect="1"/>
          </p:cNvPicPr>
          <p:nvPr/>
        </p:nvPicPr>
        <p:blipFill>
          <a:blip r:embed="rId4"/>
          <a:srcRect l="33743" t="9076" r="5113"/>
          <a:stretch>
            <a:fillRect/>
          </a:stretch>
        </p:blipFill>
        <p:spPr>
          <a:xfrm>
            <a:off x="5226689" y="0"/>
            <a:ext cx="6982381" cy="6922377"/>
          </a:xfrm>
          <a:prstGeom prst="rect">
            <a:avLst/>
          </a:prstGeom>
          <a:ln w="12700">
            <a:miter lim="400000"/>
          </a:ln>
        </p:spPr>
      </p:pic>
      <p:sp>
        <p:nvSpPr>
          <p:cNvPr id="106" name="Rectangle"/>
          <p:cNvSpPr/>
          <p:nvPr/>
        </p:nvSpPr>
        <p:spPr>
          <a:xfrm>
            <a:off x="-258184" y="1183295"/>
            <a:ext cx="6160398" cy="941520"/>
          </a:xfrm>
          <a:prstGeom prst="rect">
            <a:avLst/>
          </a:prstGeom>
          <a:solidFill>
            <a:srgbClr val="000000"/>
          </a:solidFill>
          <a:ln w="12700">
            <a:miter lim="400000"/>
          </a:ln>
        </p:spPr>
        <p:txBody>
          <a:bodyPr lIns="45718" tIns="45718" rIns="45718" bIns="45718" anchor="ctr"/>
          <a:lstStyle/>
          <a:p>
            <a:endParaRPr/>
          </a:p>
        </p:txBody>
      </p:sp>
      <p:sp>
        <p:nvSpPr>
          <p:cNvPr id="107" name="Title 1"/>
          <p:cNvSpPr txBox="1"/>
          <p:nvPr/>
        </p:nvSpPr>
        <p:spPr>
          <a:xfrm>
            <a:off x="449101" y="1260954"/>
            <a:ext cx="5602986" cy="786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742309">
              <a:lnSpc>
                <a:spcPct val="90000"/>
              </a:lnSpc>
              <a:defRPr sz="4900" b="1" spc="200">
                <a:solidFill>
                  <a:srgbClr val="FFFFFF"/>
                </a:solidFill>
              </a:defRPr>
            </a:lvl1pPr>
          </a:lstStyle>
          <a:p>
            <a:r>
              <a:t>CEL SPELLMAN</a:t>
            </a:r>
          </a:p>
        </p:txBody>
      </p:sp>
      <p:sp>
        <p:nvSpPr>
          <p:cNvPr id="108" name="Children taking part in a Unicef UK Clean Air Action Day, ©Unicef"/>
          <p:cNvSpPr txBox="1"/>
          <p:nvPr/>
        </p:nvSpPr>
        <p:spPr>
          <a:xfrm>
            <a:off x="7451183" y="6509373"/>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uFill>
                  <a:solidFill>
                    <a:srgbClr val="000000"/>
                  </a:solidFill>
                </a:uFill>
              </a:defRPr>
            </a:lvl1pPr>
          </a:lstStyle>
          <a:p>
            <a:r>
              <a:t>© Unicef/Dawe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addington is going to help us learn about climate change and children’s rights…"/>
          <p:cNvSpPr txBox="1">
            <a:spLocks noGrp="1"/>
          </p:cNvSpPr>
          <p:nvPr>
            <p:ph type="body" sz="half" idx="4294967295"/>
          </p:nvPr>
        </p:nvSpPr>
        <p:spPr>
          <a:xfrm>
            <a:off x="433129" y="2801354"/>
            <a:ext cx="4571329" cy="3749208"/>
          </a:xfrm>
          <a:prstGeom prst="rect">
            <a:avLst/>
          </a:prstGeom>
        </p:spPr>
        <p:txBody>
          <a:bodyPr lIns="72000" tIns="72000" rIns="72000" bIns="72000"/>
          <a:lstStyle/>
          <a:p>
            <a:pPr marL="260682" indent="-260682">
              <a:lnSpc>
                <a:spcPct val="110000"/>
              </a:lnSpc>
              <a:buFontTx/>
              <a:defRPr sz="2400">
                <a:solidFill>
                  <a:srgbClr val="FFFFFF"/>
                </a:solidFill>
              </a:defRPr>
            </a:pPr>
            <a:r>
              <a:t>This year, OutRight turns the spotlight on climate change and children’s rights. </a:t>
            </a:r>
          </a:p>
          <a:p>
            <a:pPr marL="260682" indent="-260682">
              <a:lnSpc>
                <a:spcPct val="110000"/>
              </a:lnSpc>
              <a:buFontTx/>
              <a:defRPr sz="2400">
                <a:solidFill>
                  <a:srgbClr val="FFFFFF"/>
                </a:solidFill>
              </a:defRPr>
            </a:pPr>
            <a:r>
              <a:t>We want young people like you to use your voices to make the world a better place.</a:t>
            </a:r>
          </a:p>
        </p:txBody>
      </p:sp>
      <p:sp>
        <p:nvSpPr>
          <p:cNvPr id="111" name="Straight Connector 24"/>
          <p:cNvSpPr/>
          <p:nvPr/>
        </p:nvSpPr>
        <p:spPr>
          <a:xfrm>
            <a:off x="506995" y="2417078"/>
            <a:ext cx="4269122" cy="6"/>
          </a:xfrm>
          <a:prstGeom prst="line">
            <a:avLst/>
          </a:prstGeom>
          <a:ln w="44450">
            <a:solidFill>
              <a:srgbClr val="FFFFFF"/>
            </a:solidFill>
            <a:prstDash val="lgDash"/>
            <a:miter/>
          </a:ln>
        </p:spPr>
        <p:txBody>
          <a:bodyPr lIns="45718" tIns="45718" rIns="45718" bIns="45718"/>
          <a:lstStyle/>
          <a:p>
            <a:endParaRPr/>
          </a:p>
        </p:txBody>
      </p:sp>
      <p:sp>
        <p:nvSpPr>
          <p:cNvPr id="112" name="Title 1"/>
          <p:cNvSpPr txBox="1"/>
          <p:nvPr/>
        </p:nvSpPr>
        <p:spPr>
          <a:xfrm>
            <a:off x="433133" y="412216"/>
            <a:ext cx="4571320" cy="1747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nSpc>
                <a:spcPct val="90000"/>
              </a:lnSpc>
              <a:defRPr sz="3600" b="1" spc="100">
                <a:solidFill>
                  <a:srgbClr val="FFFFFF"/>
                </a:solidFill>
              </a:defRPr>
            </a:pPr>
            <a:r>
              <a:t>SPEAKING </a:t>
            </a:r>
            <a:br/>
            <a:r>
              <a:t>OUT ABOUT CLIMATE CHANGE</a:t>
            </a:r>
          </a:p>
        </p:txBody>
      </p:sp>
      <p:pic>
        <p:nvPicPr>
          <p:cNvPr id="113" name="27381_20190316_uk_lb0017_©Unicef.jpg" descr="27381_20190316_uk_lb0017_©Unicef.jpg"/>
          <p:cNvPicPr>
            <a:picLocks noChangeAspect="1"/>
          </p:cNvPicPr>
          <p:nvPr/>
        </p:nvPicPr>
        <p:blipFill>
          <a:blip r:embed="rId3"/>
          <a:srcRect l="15198" r="19502"/>
          <a:stretch>
            <a:fillRect/>
          </a:stretch>
        </p:blipFill>
        <p:spPr>
          <a:xfrm>
            <a:off x="5420421" y="-27849"/>
            <a:ext cx="6771663" cy="6913514"/>
          </a:xfrm>
          <a:prstGeom prst="rect">
            <a:avLst/>
          </a:prstGeom>
          <a:ln w="12700">
            <a:miter lim="400000"/>
          </a:ln>
        </p:spPr>
      </p:pic>
      <p:sp>
        <p:nvSpPr>
          <p:cNvPr id="114" name="Children taking part in a Unicef UK Clean Air Action Day, ©Unicef"/>
          <p:cNvSpPr txBox="1"/>
          <p:nvPr/>
        </p:nvSpPr>
        <p:spPr>
          <a:xfrm>
            <a:off x="7451183" y="6509373"/>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Families taking part in the Unicef UK Action Day. © Unicef</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UN0216407.jpg" descr="UN0216407.jpg"/>
          <p:cNvPicPr>
            <a:picLocks noChangeAspect="1"/>
          </p:cNvPicPr>
          <p:nvPr/>
        </p:nvPicPr>
        <p:blipFill>
          <a:blip r:embed="rId3"/>
          <a:srcRect l="43514"/>
          <a:stretch>
            <a:fillRect/>
          </a:stretch>
        </p:blipFill>
        <p:spPr>
          <a:xfrm>
            <a:off x="6483744" y="0"/>
            <a:ext cx="5810645" cy="6858001"/>
          </a:xfrm>
          <a:prstGeom prst="rect">
            <a:avLst/>
          </a:prstGeom>
          <a:ln w="12700">
            <a:miter lim="400000"/>
          </a:ln>
        </p:spPr>
      </p:pic>
      <p:sp>
        <p:nvSpPr>
          <p:cNvPr id="119" name="Paddington is going to help us learn about climate change and children’s rights…"/>
          <p:cNvSpPr txBox="1">
            <a:spLocks noGrp="1"/>
          </p:cNvSpPr>
          <p:nvPr>
            <p:ph type="body" sz="quarter" idx="4294967295"/>
          </p:nvPr>
        </p:nvSpPr>
        <p:spPr>
          <a:xfrm>
            <a:off x="433131" y="2269126"/>
            <a:ext cx="5810649" cy="1300591"/>
          </a:xfrm>
          <a:prstGeom prst="rect">
            <a:avLst/>
          </a:prstGeom>
        </p:spPr>
        <p:txBody>
          <a:bodyPr lIns="72000" tIns="72000" rIns="72000" bIns="72000"/>
          <a:lstStyle>
            <a:lvl1pPr marL="0" indent="0" defTabSz="905255">
              <a:lnSpc>
                <a:spcPct val="99000"/>
              </a:lnSpc>
              <a:spcBef>
                <a:spcPts val="900"/>
              </a:spcBef>
              <a:buSzTx/>
              <a:buNone/>
              <a:defRPr sz="2400">
                <a:solidFill>
                  <a:srgbClr val="FFFFFF"/>
                </a:solidFill>
              </a:defRPr>
            </a:lvl1pPr>
          </a:lstStyle>
          <a:p>
            <a:r>
              <a:rPr dirty="0"/>
              <a:t>Through this year’s </a:t>
            </a:r>
            <a:r>
              <a:rPr dirty="0" err="1"/>
              <a:t>OutRight</a:t>
            </a:r>
            <a:r>
              <a:rPr dirty="0"/>
              <a:t> campaign, we will find out how climate change is impacting children’s rights, including:</a:t>
            </a:r>
          </a:p>
        </p:txBody>
      </p:sp>
      <p:sp>
        <p:nvSpPr>
          <p:cNvPr id="120" name="Straight Connector 24"/>
          <p:cNvSpPr/>
          <p:nvPr/>
        </p:nvSpPr>
        <p:spPr>
          <a:xfrm>
            <a:off x="506995" y="1909078"/>
            <a:ext cx="5296339" cy="4"/>
          </a:xfrm>
          <a:prstGeom prst="line">
            <a:avLst/>
          </a:prstGeom>
          <a:ln w="44450">
            <a:solidFill>
              <a:srgbClr val="FFFFFF"/>
            </a:solidFill>
            <a:prstDash val="lgDash"/>
            <a:miter/>
          </a:ln>
        </p:spPr>
        <p:txBody>
          <a:bodyPr lIns="45718" tIns="45718" rIns="45718" bIns="45718"/>
          <a:lstStyle/>
          <a:p>
            <a:endParaRPr/>
          </a:p>
        </p:txBody>
      </p:sp>
      <p:sp>
        <p:nvSpPr>
          <p:cNvPr id="121" name="Title 1"/>
          <p:cNvSpPr txBox="1"/>
          <p:nvPr/>
        </p:nvSpPr>
        <p:spPr>
          <a:xfrm>
            <a:off x="433130" y="412218"/>
            <a:ext cx="5895135" cy="1136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defRPr sz="3400" b="1">
                <a:solidFill>
                  <a:srgbClr val="FFFFFF"/>
                </a:solidFill>
              </a:defRPr>
            </a:lvl1pPr>
          </a:lstStyle>
          <a:p>
            <a:r>
              <a:t>CLIMATE CHANGE AND CHILDREN’S RIGHTS</a:t>
            </a:r>
          </a:p>
        </p:txBody>
      </p:sp>
      <p:sp>
        <p:nvSpPr>
          <p:cNvPr id="122" name="Children taking part in a Unicef UK Clean Air Action Day, ©Unicef"/>
          <p:cNvSpPr txBox="1"/>
          <p:nvPr/>
        </p:nvSpPr>
        <p:spPr>
          <a:xfrm>
            <a:off x="6726163" y="6346039"/>
            <a:ext cx="5296339" cy="351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Siba, 18, on her way from Za’atari Refugee Camp in Jordan to talk about climate change innovations. © Unicef/Herwig</a:t>
            </a:r>
          </a:p>
        </p:txBody>
      </p:sp>
      <p:sp>
        <p:nvSpPr>
          <p:cNvPr id="123" name="the right to go to school"/>
          <p:cNvSpPr txBox="1"/>
          <p:nvPr/>
        </p:nvSpPr>
        <p:spPr>
          <a:xfrm>
            <a:off x="392439" y="3738148"/>
            <a:ext cx="4426959" cy="437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58077" indent="-258077" defTabSz="905255">
              <a:lnSpc>
                <a:spcPct val="99000"/>
              </a:lnSpc>
              <a:spcBef>
                <a:spcPts val="900"/>
              </a:spcBef>
              <a:buSzPct val="100000"/>
              <a:buChar char="•"/>
              <a:defRPr sz="2400">
                <a:solidFill>
                  <a:srgbClr val="FFFFFF"/>
                </a:solidFill>
              </a:defRPr>
            </a:lvl1pPr>
          </a:lstStyle>
          <a:p>
            <a:r>
              <a:rPr dirty="0"/>
              <a:t>the right to go to school</a:t>
            </a:r>
          </a:p>
        </p:txBody>
      </p:sp>
      <p:sp>
        <p:nvSpPr>
          <p:cNvPr id="124" name="the right to be healthy"/>
          <p:cNvSpPr txBox="1"/>
          <p:nvPr/>
        </p:nvSpPr>
        <p:spPr>
          <a:xfrm>
            <a:off x="392437" y="4291979"/>
            <a:ext cx="4048145" cy="437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58077" indent="-258077" defTabSz="905255">
              <a:lnSpc>
                <a:spcPct val="99000"/>
              </a:lnSpc>
              <a:spcBef>
                <a:spcPts val="900"/>
              </a:spcBef>
              <a:buSzPct val="100000"/>
              <a:buChar char="•"/>
              <a:defRPr sz="2400">
                <a:solidFill>
                  <a:srgbClr val="FFFFFF"/>
                </a:solidFill>
              </a:defRPr>
            </a:lvl1pPr>
          </a:lstStyle>
          <a:p>
            <a:r>
              <a:t>the right to be healthy</a:t>
            </a:r>
          </a:p>
        </p:txBody>
      </p:sp>
      <p:sp>
        <p:nvSpPr>
          <p:cNvPr id="125" name="the right to have somewhere safe to live"/>
          <p:cNvSpPr txBox="1"/>
          <p:nvPr/>
        </p:nvSpPr>
        <p:spPr>
          <a:xfrm>
            <a:off x="392437" y="4845808"/>
            <a:ext cx="5976520" cy="437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58077" indent="-258077" defTabSz="905255">
              <a:lnSpc>
                <a:spcPct val="99000"/>
              </a:lnSpc>
              <a:spcBef>
                <a:spcPts val="900"/>
              </a:spcBef>
              <a:buSzPct val="100000"/>
              <a:buChar char="•"/>
              <a:defRPr sz="2400">
                <a:solidFill>
                  <a:srgbClr val="FFFFFF"/>
                </a:solidFill>
              </a:defRPr>
            </a:lvl1pPr>
          </a:lstStyle>
          <a:p>
            <a:r>
              <a:rPr dirty="0"/>
              <a:t>the right to have somewhere safe to live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19"/>
                                        </p:tgtEl>
                                        <p:attrNameLst>
                                          <p:attrName>style.visibility</p:attrName>
                                        </p:attrNameLst>
                                      </p:cBhvr>
                                      <p:to>
                                        <p:strVal val="visible"/>
                                      </p:to>
                                    </p:set>
                                    <p:anim calcmode="lin" valueType="num">
                                      <p:cBhvr>
                                        <p:cTn id="7" dur="1000" fill="hold"/>
                                        <p:tgtEl>
                                          <p:spTgt spid="119"/>
                                        </p:tgtEl>
                                        <p:attrNameLst>
                                          <p:attrName>ppt_x</p:attrName>
                                        </p:attrNameLst>
                                      </p:cBhvr>
                                      <p:tavLst>
                                        <p:tav tm="0">
                                          <p:val>
                                            <p:strVal val="0-#ppt_w/2"/>
                                          </p:val>
                                        </p:tav>
                                        <p:tav tm="100000">
                                          <p:val>
                                            <p:strVal val="#ppt_x"/>
                                          </p:val>
                                        </p:tav>
                                      </p:tavLst>
                                    </p:anim>
                                    <p:anim calcmode="lin" valueType="num">
                                      <p:cBhvr>
                                        <p:cTn id="8"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23"/>
                                        </p:tgtEl>
                                        <p:attrNameLst>
                                          <p:attrName>style.visibility</p:attrName>
                                        </p:attrNameLst>
                                      </p:cBhvr>
                                      <p:to>
                                        <p:strVal val="visible"/>
                                      </p:to>
                                    </p:set>
                                    <p:anim calcmode="lin" valueType="num">
                                      <p:cBhvr>
                                        <p:cTn id="13" dur="1000" fill="hold"/>
                                        <p:tgtEl>
                                          <p:spTgt spid="123"/>
                                        </p:tgtEl>
                                        <p:attrNameLst>
                                          <p:attrName>ppt_x</p:attrName>
                                        </p:attrNameLst>
                                      </p:cBhvr>
                                      <p:tavLst>
                                        <p:tav tm="0">
                                          <p:val>
                                            <p:strVal val="0-#ppt_w/2"/>
                                          </p:val>
                                        </p:tav>
                                        <p:tav tm="100000">
                                          <p:val>
                                            <p:strVal val="#ppt_x"/>
                                          </p:val>
                                        </p:tav>
                                      </p:tavLst>
                                    </p:anim>
                                    <p:anim calcmode="lin" valueType="num">
                                      <p:cBhvr>
                                        <p:cTn id="14" dur="10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24"/>
                                        </p:tgtEl>
                                        <p:attrNameLst>
                                          <p:attrName>style.visibility</p:attrName>
                                        </p:attrNameLst>
                                      </p:cBhvr>
                                      <p:to>
                                        <p:strVal val="visible"/>
                                      </p:to>
                                    </p:set>
                                    <p:anim calcmode="lin" valueType="num">
                                      <p:cBhvr>
                                        <p:cTn id="19" dur="1000" fill="hold"/>
                                        <p:tgtEl>
                                          <p:spTgt spid="124"/>
                                        </p:tgtEl>
                                        <p:attrNameLst>
                                          <p:attrName>ppt_x</p:attrName>
                                        </p:attrNameLst>
                                      </p:cBhvr>
                                      <p:tavLst>
                                        <p:tav tm="0">
                                          <p:val>
                                            <p:strVal val="0-#ppt_w/2"/>
                                          </p:val>
                                        </p:tav>
                                        <p:tav tm="100000">
                                          <p:val>
                                            <p:strVal val="#ppt_x"/>
                                          </p:val>
                                        </p:tav>
                                      </p:tavLst>
                                    </p:anim>
                                    <p:anim calcmode="lin" valueType="num">
                                      <p:cBhvr>
                                        <p:cTn id="20" dur="10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25"/>
                                        </p:tgtEl>
                                        <p:attrNameLst>
                                          <p:attrName>style.visibility</p:attrName>
                                        </p:attrNameLst>
                                      </p:cBhvr>
                                      <p:to>
                                        <p:strVal val="visible"/>
                                      </p:to>
                                    </p:set>
                                    <p:anim calcmode="lin" valueType="num">
                                      <p:cBhvr>
                                        <p:cTn id="25" dur="1000" fill="hold"/>
                                        <p:tgtEl>
                                          <p:spTgt spid="125"/>
                                        </p:tgtEl>
                                        <p:attrNameLst>
                                          <p:attrName>ppt_x</p:attrName>
                                        </p:attrNameLst>
                                      </p:cBhvr>
                                      <p:tavLst>
                                        <p:tav tm="0">
                                          <p:val>
                                            <p:strVal val="0-#ppt_w/2"/>
                                          </p:val>
                                        </p:tav>
                                        <p:tav tm="100000">
                                          <p:val>
                                            <p:strVal val="#ppt_x"/>
                                          </p:val>
                                        </p:tav>
                                      </p:tavLst>
                                    </p:anim>
                                    <p:anim calcmode="lin" valueType="num">
                                      <p:cBhvr>
                                        <p:cTn id="26"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animBg="1" advAuto="0"/>
      <p:bldP spid="123" grpId="2" animBg="1" advAuto="0"/>
      <p:bldP spid="124" grpId="3" animBg="1" advAuto="0"/>
      <p:bldP spid="125"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addington is going to help us learn about climate change and children’s rights…"/>
          <p:cNvSpPr txBox="1">
            <a:spLocks noGrp="1"/>
          </p:cNvSpPr>
          <p:nvPr>
            <p:ph type="body" sz="quarter" idx="4294967295"/>
          </p:nvPr>
        </p:nvSpPr>
        <p:spPr>
          <a:xfrm>
            <a:off x="491838" y="1768267"/>
            <a:ext cx="6196261" cy="891668"/>
          </a:xfrm>
          <a:prstGeom prst="rect">
            <a:avLst/>
          </a:prstGeom>
        </p:spPr>
        <p:txBody>
          <a:bodyPr lIns="72000" tIns="72000" rIns="72000" bIns="72000"/>
          <a:lstStyle>
            <a:lvl1pPr marL="0" indent="0" defTabSz="813816">
              <a:lnSpc>
                <a:spcPct val="110000"/>
              </a:lnSpc>
              <a:spcBef>
                <a:spcPts val="800"/>
              </a:spcBef>
              <a:buSzTx/>
              <a:buNone/>
              <a:defRPr sz="2300">
                <a:solidFill>
                  <a:srgbClr val="FFFFFF"/>
                </a:solidFill>
              </a:defRPr>
            </a:lvl1pPr>
          </a:lstStyle>
          <a:p>
            <a:r>
              <a:t>By taking part in OutRight, you will have the chance to:</a:t>
            </a:r>
          </a:p>
        </p:txBody>
      </p:sp>
      <p:pic>
        <p:nvPicPr>
          <p:cNvPr id="130" name="Advocacy action 2  UN0263755.jpg" descr="Advocacy action 2  UN0263755.jpg"/>
          <p:cNvPicPr>
            <a:picLocks noChangeAspect="1"/>
          </p:cNvPicPr>
          <p:nvPr/>
        </p:nvPicPr>
        <p:blipFill>
          <a:blip r:embed="rId2"/>
          <a:srcRect l="37265" t="947" r="10826"/>
          <a:stretch>
            <a:fillRect/>
          </a:stretch>
        </p:blipFill>
        <p:spPr>
          <a:xfrm>
            <a:off x="6801246" y="-3"/>
            <a:ext cx="5390823" cy="6858005"/>
          </a:xfrm>
          <a:prstGeom prst="rect">
            <a:avLst/>
          </a:prstGeom>
          <a:ln w="12700">
            <a:miter lim="400000"/>
          </a:ln>
        </p:spPr>
      </p:pic>
      <p:sp>
        <p:nvSpPr>
          <p:cNvPr id="131" name="Children taking part in a Unicef UK Clean Air Action Day, ©Unicef"/>
          <p:cNvSpPr txBox="1"/>
          <p:nvPr/>
        </p:nvSpPr>
        <p:spPr>
          <a:xfrm>
            <a:off x="7451183" y="6509373"/>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rPr dirty="0"/>
              <a:t>A young woman standing up for her rights. © </a:t>
            </a:r>
            <a:r>
              <a:rPr dirty="0" err="1"/>
              <a:t>Unicef</a:t>
            </a:r>
            <a:r>
              <a:rPr dirty="0"/>
              <a:t>/Herwig</a:t>
            </a:r>
          </a:p>
        </p:txBody>
      </p:sp>
      <p:sp>
        <p:nvSpPr>
          <p:cNvPr id="132" name="Title 1"/>
          <p:cNvSpPr txBox="1"/>
          <p:nvPr/>
        </p:nvSpPr>
        <p:spPr>
          <a:xfrm>
            <a:off x="433130" y="161212"/>
            <a:ext cx="6343999" cy="1177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3400" b="1">
                <a:solidFill>
                  <a:srgbClr val="FFFFFF"/>
                </a:solidFill>
              </a:defRPr>
            </a:lvl1pPr>
          </a:lstStyle>
          <a:p>
            <a:r>
              <a:t>TAKING PART IN OUTRIGHT</a:t>
            </a:r>
          </a:p>
        </p:txBody>
      </p:sp>
      <p:sp>
        <p:nvSpPr>
          <p:cNvPr id="133" name="Straight Connector 24"/>
          <p:cNvSpPr/>
          <p:nvPr/>
        </p:nvSpPr>
        <p:spPr>
          <a:xfrm>
            <a:off x="519697" y="1376227"/>
            <a:ext cx="5821111" cy="4"/>
          </a:xfrm>
          <a:prstGeom prst="line">
            <a:avLst/>
          </a:prstGeom>
          <a:ln w="44450">
            <a:solidFill>
              <a:srgbClr val="FFFFFF"/>
            </a:solidFill>
            <a:prstDash val="lgDash"/>
            <a:miter/>
          </a:ln>
        </p:spPr>
        <p:txBody>
          <a:bodyPr lIns="45718" tIns="45718" rIns="45718" bIns="45718"/>
          <a:lstStyle/>
          <a:p>
            <a:endParaRPr/>
          </a:p>
        </p:txBody>
      </p:sp>
      <p:sp>
        <p:nvSpPr>
          <p:cNvPr id="134" name="Take part in a climate change quiz"/>
          <p:cNvSpPr txBox="1"/>
          <p:nvPr/>
        </p:nvSpPr>
        <p:spPr>
          <a:xfrm>
            <a:off x="550718" y="2764857"/>
            <a:ext cx="5733669" cy="424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32008" indent="-232008" defTabSz="813816">
              <a:lnSpc>
                <a:spcPct val="110000"/>
              </a:lnSpc>
              <a:spcBef>
                <a:spcPts val="800"/>
              </a:spcBef>
              <a:buSzPct val="100000"/>
              <a:buChar char="•"/>
              <a:defRPr sz="2300">
                <a:solidFill>
                  <a:srgbClr val="FFFFFF"/>
                </a:solidFill>
              </a:defRPr>
            </a:lvl1pPr>
          </a:lstStyle>
          <a:p>
            <a:r>
              <a:t>Take part in a climate change quiz</a:t>
            </a:r>
          </a:p>
        </p:txBody>
      </p:sp>
      <p:sp>
        <p:nvSpPr>
          <p:cNvPr id="135" name="Create a piece of climate change theatre"/>
          <p:cNvSpPr txBox="1"/>
          <p:nvPr/>
        </p:nvSpPr>
        <p:spPr>
          <a:xfrm>
            <a:off x="550718" y="3396858"/>
            <a:ext cx="6108822" cy="424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32008" indent="-232008" defTabSz="813816">
              <a:lnSpc>
                <a:spcPct val="110000"/>
              </a:lnSpc>
              <a:spcBef>
                <a:spcPts val="800"/>
              </a:spcBef>
              <a:buSzPct val="100000"/>
              <a:buChar char="•"/>
              <a:defRPr sz="2300">
                <a:solidFill>
                  <a:srgbClr val="FFFFFF"/>
                </a:solidFill>
              </a:defRPr>
            </a:lvl1pPr>
          </a:lstStyle>
          <a:p>
            <a:r>
              <a:t>Create a piece of climate change theatre</a:t>
            </a:r>
          </a:p>
        </p:txBody>
      </p:sp>
      <p:sp>
        <p:nvSpPr>
          <p:cNvPr id="136" name="Find out how young people around the world are impacted by climate change"/>
          <p:cNvSpPr txBox="1"/>
          <p:nvPr/>
        </p:nvSpPr>
        <p:spPr>
          <a:xfrm>
            <a:off x="550717" y="4028859"/>
            <a:ext cx="5733670" cy="801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32008" indent="-232008" defTabSz="813816">
              <a:lnSpc>
                <a:spcPct val="110000"/>
              </a:lnSpc>
              <a:spcBef>
                <a:spcPts val="800"/>
              </a:spcBef>
              <a:buSzPct val="100000"/>
              <a:buChar char="•"/>
              <a:defRPr sz="2300">
                <a:solidFill>
                  <a:srgbClr val="FFFFFF"/>
                </a:solidFill>
              </a:defRPr>
            </a:lvl1pPr>
          </a:lstStyle>
          <a:p>
            <a:r>
              <a:t>Find out how young people around the world are impacted by climate change</a:t>
            </a:r>
          </a:p>
        </p:txBody>
      </p:sp>
      <p:sp>
        <p:nvSpPr>
          <p:cNvPr id="137" name="Speak out and call on people in power to take actions that protect the climate and young people’s rights"/>
          <p:cNvSpPr txBox="1"/>
          <p:nvPr/>
        </p:nvSpPr>
        <p:spPr>
          <a:xfrm>
            <a:off x="550717" y="5037092"/>
            <a:ext cx="5780491" cy="1177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32008" indent="-232008" defTabSz="813816">
              <a:lnSpc>
                <a:spcPct val="110000"/>
              </a:lnSpc>
              <a:spcBef>
                <a:spcPts val="800"/>
              </a:spcBef>
              <a:buSzPct val="100000"/>
              <a:buChar char="•"/>
              <a:defRPr sz="2300">
                <a:solidFill>
                  <a:srgbClr val="FFFFFF"/>
                </a:solidFill>
              </a:defRPr>
            </a:lvl1pPr>
          </a:lstStyle>
          <a:p>
            <a:r>
              <a:t>Speak out and call on people in power to take actions that protect the climate and young people’s rights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9"/>
                                        </p:tgtEl>
                                        <p:attrNameLst>
                                          <p:attrName>style.visibility</p:attrName>
                                        </p:attrNameLst>
                                      </p:cBhvr>
                                      <p:to>
                                        <p:strVal val="visible"/>
                                      </p:to>
                                    </p:set>
                                    <p:anim calcmode="lin" valueType="num">
                                      <p:cBhvr>
                                        <p:cTn id="7" dur="1000" fill="hold"/>
                                        <p:tgtEl>
                                          <p:spTgt spid="129"/>
                                        </p:tgtEl>
                                        <p:attrNameLst>
                                          <p:attrName>ppt_x</p:attrName>
                                        </p:attrNameLst>
                                      </p:cBhvr>
                                      <p:tavLst>
                                        <p:tav tm="0">
                                          <p:val>
                                            <p:strVal val="0-#ppt_w/2"/>
                                          </p:val>
                                        </p:tav>
                                        <p:tav tm="100000">
                                          <p:val>
                                            <p:strVal val="#ppt_x"/>
                                          </p:val>
                                        </p:tav>
                                      </p:tavLst>
                                    </p:anim>
                                    <p:anim calcmode="lin" valueType="num">
                                      <p:cBhvr>
                                        <p:cTn id="8" dur="10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34"/>
                                        </p:tgtEl>
                                        <p:attrNameLst>
                                          <p:attrName>style.visibility</p:attrName>
                                        </p:attrNameLst>
                                      </p:cBhvr>
                                      <p:to>
                                        <p:strVal val="visible"/>
                                      </p:to>
                                    </p:set>
                                    <p:anim calcmode="lin" valueType="num">
                                      <p:cBhvr>
                                        <p:cTn id="13" dur="1000" fill="hold"/>
                                        <p:tgtEl>
                                          <p:spTgt spid="134"/>
                                        </p:tgtEl>
                                        <p:attrNameLst>
                                          <p:attrName>ppt_x</p:attrName>
                                        </p:attrNameLst>
                                      </p:cBhvr>
                                      <p:tavLst>
                                        <p:tav tm="0">
                                          <p:val>
                                            <p:strVal val="0-#ppt_w/2"/>
                                          </p:val>
                                        </p:tav>
                                        <p:tav tm="100000">
                                          <p:val>
                                            <p:strVal val="#ppt_x"/>
                                          </p:val>
                                        </p:tav>
                                      </p:tavLst>
                                    </p:anim>
                                    <p:anim calcmode="lin" valueType="num">
                                      <p:cBhvr>
                                        <p:cTn id="14" dur="10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35"/>
                                        </p:tgtEl>
                                        <p:attrNameLst>
                                          <p:attrName>style.visibility</p:attrName>
                                        </p:attrNameLst>
                                      </p:cBhvr>
                                      <p:to>
                                        <p:strVal val="visible"/>
                                      </p:to>
                                    </p:set>
                                    <p:anim calcmode="lin" valueType="num">
                                      <p:cBhvr>
                                        <p:cTn id="19" dur="1000" fill="hold"/>
                                        <p:tgtEl>
                                          <p:spTgt spid="135"/>
                                        </p:tgtEl>
                                        <p:attrNameLst>
                                          <p:attrName>ppt_x</p:attrName>
                                        </p:attrNameLst>
                                      </p:cBhvr>
                                      <p:tavLst>
                                        <p:tav tm="0">
                                          <p:val>
                                            <p:strVal val="0-#ppt_w/2"/>
                                          </p:val>
                                        </p:tav>
                                        <p:tav tm="100000">
                                          <p:val>
                                            <p:strVal val="#ppt_x"/>
                                          </p:val>
                                        </p:tav>
                                      </p:tavLst>
                                    </p:anim>
                                    <p:anim calcmode="lin" valueType="num">
                                      <p:cBhvr>
                                        <p:cTn id="20" dur="10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36"/>
                                        </p:tgtEl>
                                        <p:attrNameLst>
                                          <p:attrName>style.visibility</p:attrName>
                                        </p:attrNameLst>
                                      </p:cBhvr>
                                      <p:to>
                                        <p:strVal val="visible"/>
                                      </p:to>
                                    </p:set>
                                    <p:anim calcmode="lin" valueType="num">
                                      <p:cBhvr>
                                        <p:cTn id="25" dur="1000" fill="hold"/>
                                        <p:tgtEl>
                                          <p:spTgt spid="136"/>
                                        </p:tgtEl>
                                        <p:attrNameLst>
                                          <p:attrName>ppt_x</p:attrName>
                                        </p:attrNameLst>
                                      </p:cBhvr>
                                      <p:tavLst>
                                        <p:tav tm="0">
                                          <p:val>
                                            <p:strVal val="0-#ppt_w/2"/>
                                          </p:val>
                                        </p:tav>
                                        <p:tav tm="100000">
                                          <p:val>
                                            <p:strVal val="#ppt_x"/>
                                          </p:val>
                                        </p:tav>
                                      </p:tavLst>
                                    </p:anim>
                                    <p:anim calcmode="lin" valueType="num">
                                      <p:cBhvr>
                                        <p:cTn id="26" dur="10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137"/>
                                        </p:tgtEl>
                                        <p:attrNameLst>
                                          <p:attrName>style.visibility</p:attrName>
                                        </p:attrNameLst>
                                      </p:cBhvr>
                                      <p:to>
                                        <p:strVal val="visible"/>
                                      </p:to>
                                    </p:set>
                                    <p:anim calcmode="lin" valueType="num">
                                      <p:cBhvr>
                                        <p:cTn id="31" dur="1000" fill="hold"/>
                                        <p:tgtEl>
                                          <p:spTgt spid="137"/>
                                        </p:tgtEl>
                                        <p:attrNameLst>
                                          <p:attrName>ppt_x</p:attrName>
                                        </p:attrNameLst>
                                      </p:cBhvr>
                                      <p:tavLst>
                                        <p:tav tm="0">
                                          <p:val>
                                            <p:strVal val="0-#ppt_w/2"/>
                                          </p:val>
                                        </p:tav>
                                        <p:tav tm="100000">
                                          <p:val>
                                            <p:strVal val="#ppt_x"/>
                                          </p:val>
                                        </p:tav>
                                      </p:tavLst>
                                    </p:anim>
                                    <p:anim calcmode="lin" valueType="num">
                                      <p:cBhvr>
                                        <p:cTn id="32" dur="1000" fill="hold"/>
                                        <p:tgtEl>
                                          <p:spTgt spid="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P spid="134" grpId="2" animBg="1" advAuto="0"/>
      <p:bldP spid="135" grpId="3" animBg="1" advAuto="0"/>
      <p:bldP spid="136" grpId="4" animBg="1" advAuto="0"/>
      <p:bldP spid="137" grpId="5" animBg="1" advAuto="0"/>
    </p:bldLst>
  </p:timing>
</p:sld>
</file>

<file path=ppt/theme/theme1.xml><?xml version="1.0" encoding="utf-8"?>
<a:theme xmlns:a="http://schemas.openxmlformats.org/drawingml/2006/main" name="Office Theme">
  <a:themeElements>
    <a:clrScheme name="Office Theme">
      <a:dk1>
        <a:srgbClr val="000000"/>
      </a:dk1>
      <a:lt1>
        <a:srgbClr val="00AEE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Widescreen</PresentationFormat>
  <Paragraphs>83</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 Neue</vt:lpstr>
      <vt:lpstr>Office Theme</vt:lpstr>
      <vt:lpstr>PowerPoint Presentation</vt:lpstr>
      <vt:lpstr>WHAT IS UNICEF?</vt:lpstr>
      <vt:lpstr>WHAT IS OUTRIGHT?</vt:lpstr>
      <vt:lpstr>MAKE YOUR VOICE</vt:lpstr>
      <vt:lpstr>PowerPoint Presentation</vt:lpstr>
      <vt:lpstr>A MESSAGE FROM</vt:lpstr>
      <vt:lpstr>PowerPoint Presentation</vt:lpstr>
      <vt:lpstr>PowerPoint Presentation</vt:lpstr>
      <vt:lpstr>PowerPoint Presentation</vt:lpstr>
      <vt:lpstr>WHY</vt:lpstr>
      <vt:lpstr>PowerPoint Presentation</vt:lpstr>
      <vt:lpstr>CELEBRATE</vt:lpstr>
      <vt:lpstr>TAKE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Jessica Bool</cp:lastModifiedBy>
  <cp:revision>3</cp:revision>
  <dcterms:modified xsi:type="dcterms:W3CDTF">2020-09-02T14:15:57Z</dcterms:modified>
</cp:coreProperties>
</file>