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ool" initials="JB" lastIdx="5" clrIdx="0">
    <p:extLst>
      <p:ext uri="{19B8F6BF-5375-455C-9EA6-DF929625EA0E}">
        <p15:presenceInfo xmlns:p15="http://schemas.microsoft.com/office/powerpoint/2012/main" userId="S::JessicaB@unicef.org.uk::b63dd9cd-4b07-4660-83b4-e92ccdb5b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69683" autoAdjust="0"/>
  </p:normalViewPr>
  <p:slideViewPr>
    <p:cSldViewPr snapToGrid="0">
      <p:cViewPr varScale="1">
        <p:scale>
          <a:sx n="76" d="100"/>
          <a:sy n="76"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a:endParaRPr/>
          </a:p>
        </p:txBody>
      </p:sp>
      <p:sp>
        <p:nvSpPr>
          <p:cNvPr id="112" name="Shape 11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a:defRPr b="1"/>
            </a:pPr>
            <a:r>
              <a:t>Tracking your footprint: </a:t>
            </a:r>
          </a:p>
          <a:p>
            <a:r>
              <a:t>What you can do to help build a healthy planet</a:t>
            </a:r>
          </a:p>
          <a:p>
            <a:pPr>
              <a:defRPr b="1"/>
            </a:pPr>
            <a:r>
              <a:t>(Facilitator notes: Part 1, Step 1)</a:t>
            </a:r>
          </a:p>
          <a:p>
            <a:r>
              <a:t>Explain to the children that we are going to spend the next 2-3 days (depending upon how much time there is between sessions) paying attention to the actions we take every day that can either add to or help offset the climate problems we have been learning about.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a:defRPr b="1"/>
            </a:pPr>
            <a:r>
              <a:t>(Facilitator notes: Part 1, Steps 2 &amp; 3)</a:t>
            </a:r>
          </a:p>
          <a:p>
            <a:r>
              <a:t>Using one piece of paper, instruct each child to use a pen or pencil to trace their left foot (shoes on or off is okay); on a second piece of paper have children trace their right foot. (In a classroom, children can complete this in pairs. For virtual leaning, children can do the activity with a sibling or a trusted adult if they need help). If a child has a disability and is not able to trace their foot, they can draw a foot, or draw a Paddington paw print.</a:t>
            </a:r>
          </a:p>
          <a:p>
            <a:r>
              <a:t>Have the children label one footprint page with a plus (+) and one with a (-).  </a:t>
            </a:r>
          </a:p>
          <a:p>
            <a:endParaRPr/>
          </a:p>
          <a:p>
            <a:endParaRPr/>
          </a:p>
          <a:p>
            <a:r>
              <a:t>Alternative: Children can draw bear paw prints (as seen in title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381000" y="685800"/>
            <a:ext cx="6096000" cy="3429000"/>
          </a:xfrm>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pPr>
              <a:defRPr b="1"/>
            </a:pPr>
            <a:r>
              <a:t>(Facilitator notes: Part 1, Steps 4 &amp; 5 )</a:t>
            </a:r>
          </a:p>
          <a:p>
            <a:r>
              <a:t>Instruct the children that they will use these two footprints to track the actions that they do every day – like riding their bike, riding in a car, leaving the lights or the television on when they aren’t in use. </a:t>
            </a:r>
          </a:p>
          <a:p>
            <a:r>
              <a:t>On the footprint with the +, children should write a list every day of the actions that they take that help improve the environment. </a:t>
            </a:r>
          </a:p>
          <a:p>
            <a:r>
              <a:t>On the page with the -, children should write actions they take that are not good for the environment and are good for our health. </a:t>
            </a:r>
          </a:p>
          <a:p>
            <a:r>
              <a:t>Remind children that the negative actions aren’t all bad things – but we want to be aware of how much we are doing these things and try to replace these actions with positive alternatives as much as possible because this improves the environment and helps protect the health of children around the world.</a:t>
            </a:r>
          </a:p>
          <a:p>
            <a:r>
              <a:t>After tracking activities for 2-3 days (or completing a brainstorm as a one class activity option), have the children report back on their learnings using the following discussion questions:</a:t>
            </a:r>
          </a:p>
          <a:p>
            <a:r>
              <a:t>Which list was bigger: your + footprint or your - footprint? What are some of the actions that were recorded on each one of the footprints?</a:t>
            </a:r>
          </a:p>
          <a:p>
            <a:r>
              <a:t>What actions could you take to move items from your - footprint to your + footprint?</a:t>
            </a:r>
          </a:p>
          <a:p>
            <a:r>
              <a:t>How do the actions you listed in your + footprint improve your health and the environment? </a:t>
            </a:r>
          </a:p>
          <a:p>
            <a:r>
              <a:t>How are/were your actions on this list different during the time you’ve spent at home during the coronavirus pandemic? (did you ride your bicycle more and drive your car less?)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pPr>
              <a:defRPr b="1"/>
            </a:pPr>
            <a:r>
              <a:t>(Facilitator notes: Part 2, Step 1)</a:t>
            </a:r>
          </a:p>
          <a:p>
            <a:r>
              <a:t>Building on the discussion from Part 1, explain that the actions that we can each take to help keep our environment healthy are very important, but small actions are not enough alone. Explain that there is a spectrum of solutions required to combat climate change and ensure future generations have a healthy planet.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381000" y="685800"/>
            <a:ext cx="6096000" cy="3429000"/>
          </a:xfrm>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pPr>
              <a:defRPr b="1"/>
            </a:pPr>
            <a:r>
              <a:t>(Facilitator notes: Part 2, Step 1)</a:t>
            </a:r>
          </a:p>
          <a:p>
            <a:r>
              <a:t>Demonstrate (using the footprint analogy on the spectrum) that positive personal actions help to ensure that we don’t contribute to making the climate situation worse. However, we also need big innovative ideas for alternative ways of living, and we need governments to take serious action to reduce global heating and ensure the rights of children in the longer term.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pPr>
              <a:defRPr b="1"/>
            </a:pPr>
            <a:r>
              <a:rPr dirty="0"/>
              <a:t>(Facilitator notes: Part 2, Step 2)</a:t>
            </a:r>
          </a:p>
          <a:p>
            <a:r>
              <a:rPr dirty="0"/>
              <a:t>Children can contribute to these solutions in two ways: 1) by continuing to take action to keep our environment healthy and improve it as much as possible; and 2) by using your voice and your right to have your opinion taken seriously by government (Article 12) to call on governments and businesses to tackle climate change and put children’s rights first.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12" name="Rectangle"/>
          <p:cNvSpPr/>
          <p:nvPr/>
        </p:nvSpPr>
        <p:spPr>
          <a:xfrm>
            <a:off x="6653" y="-19940"/>
            <a:ext cx="12178694" cy="6897879"/>
          </a:xfrm>
          <a:prstGeom prst="rect">
            <a:avLst/>
          </a:prstGeom>
          <a:solidFill>
            <a:srgbClr val="00AEEF"/>
          </a:solidFill>
          <a:ln w="12700">
            <a:solidFill>
              <a:schemeClr val="accent1"/>
            </a:solidFill>
            <a:miter/>
          </a:ln>
        </p:spPr>
        <p:txBody>
          <a:bodyPr lIns="45718" tIns="45718" rIns="45718" bIns="45718" anchor="ctr"/>
          <a:lstStyle/>
          <a:p>
            <a:endParaRPr/>
          </a:p>
        </p:txBody>
      </p:sp>
      <p:sp>
        <p:nvSpPr>
          <p:cNvPr id="14"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pic>
        <p:nvPicPr>
          <p:cNvPr id="5" name="Picture 4" descr="A close up of a logo&#10;&#10;Description automatically generated">
            <a:extLst>
              <a:ext uri="{FF2B5EF4-FFF2-40B4-BE49-F238E27FC236}">
                <a16:creationId xmlns:a16="http://schemas.microsoft.com/office/drawing/2014/main" id="{F37CB166-A5A4-C94F-9969-434F856992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4070" y="6211429"/>
            <a:ext cx="3827929" cy="646571"/>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imple copy">
    <p:bg>
      <p:bgPr>
        <a:solidFill>
          <a:srgbClr val="FFFFFF"/>
        </a:solidFill>
        <a:effectLst/>
      </p:bgPr>
    </p:bg>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pic>
        <p:nvPicPr>
          <p:cNvPr id="2" name="UUK_WIDE_FECright_bluewht_rgb.jpg" descr="UUK_WIDE_FECright_bluewht_rgb.jpg"/>
          <p:cNvPicPr>
            <a:picLocks noChangeAspect="1"/>
          </p:cNvPicPr>
          <p:nvPr/>
        </p:nvPicPr>
        <p:blipFill>
          <a:blip r:embed="rId4"/>
          <a:stretch>
            <a:fillRect/>
          </a:stretch>
        </p:blipFill>
        <p:spPr>
          <a:xfrm>
            <a:off x="8452625" y="6223591"/>
            <a:ext cx="3739379" cy="634411"/>
          </a:xfrm>
          <a:prstGeom prst="rect">
            <a:avLst/>
          </a:prstGeom>
          <a:ln w="12700">
            <a:miter lim="400000"/>
          </a:ln>
        </p:spPr>
      </p:pic>
      <p:sp>
        <p:nvSpPr>
          <p:cNvPr id="3" name="Happy, healthy lives"/>
          <p:cNvSpPr txBox="1">
            <a:spLocks noGrp="1"/>
          </p:cNvSpPr>
          <p:nvPr>
            <p:ph type="title" hasCustomPrompt="1"/>
          </p:nvPr>
        </p:nvSpPr>
        <p:spPr>
          <a:xfrm>
            <a:off x="359999" y="261443"/>
            <a:ext cx="11247589" cy="877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r>
              <a:t> Happy, healthy lives </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ADD_TexturesBackground_05.jpg" descr="PADD_TexturesBackground_05.jpg"/>
          <p:cNvPicPr>
            <a:picLocks noChangeAspect="1"/>
          </p:cNvPicPr>
          <p:nvPr/>
        </p:nvPicPr>
        <p:blipFill>
          <a:blip r:embed="rId3"/>
          <a:srcRect t="14796" b="5116"/>
          <a:stretch>
            <a:fillRect/>
          </a:stretch>
        </p:blipFill>
        <p:spPr>
          <a:xfrm>
            <a:off x="-3" y="-23127"/>
            <a:ext cx="12192004" cy="6904252"/>
          </a:xfrm>
          <a:prstGeom prst="rect">
            <a:avLst/>
          </a:prstGeom>
          <a:ln w="12700">
            <a:miter lim="400000"/>
          </a:ln>
        </p:spPr>
      </p:pic>
      <p:sp>
        <p:nvSpPr>
          <p:cNvPr id="115" name="Rectangle"/>
          <p:cNvSpPr/>
          <p:nvPr/>
        </p:nvSpPr>
        <p:spPr>
          <a:xfrm>
            <a:off x="-23013" y="2820292"/>
            <a:ext cx="9755676" cy="811156"/>
          </a:xfrm>
          <a:prstGeom prst="rect">
            <a:avLst/>
          </a:prstGeom>
          <a:solidFill>
            <a:srgbClr val="00AEEF"/>
          </a:solidFill>
          <a:ln w="12700">
            <a:miter lim="400000"/>
          </a:ln>
        </p:spPr>
        <p:txBody>
          <a:bodyPr lIns="45718" tIns="45718" rIns="45718" bIns="45718" anchor="ctr"/>
          <a:lstStyle/>
          <a:p>
            <a:endParaRPr/>
          </a:p>
        </p:txBody>
      </p:sp>
      <p:sp>
        <p:nvSpPr>
          <p:cNvPr id="116" name="Do you know your rights?"/>
          <p:cNvSpPr txBox="1"/>
          <p:nvPr/>
        </p:nvSpPr>
        <p:spPr>
          <a:xfrm>
            <a:off x="258695" y="2846190"/>
            <a:ext cx="9866933" cy="783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4000" b="1" cap="all" spc="300">
                <a:solidFill>
                  <a:srgbClr val="FFFFFF"/>
                </a:solidFill>
              </a:defRPr>
            </a:pPr>
            <a:r>
              <a:rPr dirty="0"/>
              <a:t>TRACKING YOUR FOOTPRINT</a:t>
            </a:r>
          </a:p>
        </p:txBody>
      </p:sp>
      <p:pic>
        <p:nvPicPr>
          <p:cNvPr id="117" name="PADD_PAW_PRINT.png" descr="PADD_PAW_PRINT.png"/>
          <p:cNvPicPr>
            <a:picLocks noChangeAspect="1"/>
          </p:cNvPicPr>
          <p:nvPr/>
        </p:nvPicPr>
        <p:blipFill>
          <a:blip r:embed="rId4"/>
          <a:stretch>
            <a:fillRect/>
          </a:stretch>
        </p:blipFill>
        <p:spPr>
          <a:xfrm>
            <a:off x="2948537" y="5529953"/>
            <a:ext cx="1184081" cy="1070202"/>
          </a:xfrm>
          <a:prstGeom prst="rect">
            <a:avLst/>
          </a:prstGeom>
          <a:ln w="12700">
            <a:miter lim="400000"/>
          </a:ln>
        </p:spPr>
      </p:pic>
      <p:pic>
        <p:nvPicPr>
          <p:cNvPr id="118" name="PADD_PAW_PRINT.png" descr="PADD_PAW_PRINT.png"/>
          <p:cNvPicPr>
            <a:picLocks noChangeAspect="1"/>
          </p:cNvPicPr>
          <p:nvPr/>
        </p:nvPicPr>
        <p:blipFill>
          <a:blip r:embed="rId4"/>
          <a:stretch>
            <a:fillRect/>
          </a:stretch>
        </p:blipFill>
        <p:spPr>
          <a:xfrm>
            <a:off x="6817621" y="5529953"/>
            <a:ext cx="1184081" cy="1070202"/>
          </a:xfrm>
          <a:prstGeom prst="rect">
            <a:avLst/>
          </a:prstGeom>
          <a:ln w="12700">
            <a:miter lim="400000"/>
          </a:ln>
        </p:spPr>
      </p:pic>
      <p:sp>
        <p:nvSpPr>
          <p:cNvPr id="119" name="Do you know your rights?"/>
          <p:cNvSpPr txBox="1"/>
          <p:nvPr/>
        </p:nvSpPr>
        <p:spPr>
          <a:xfrm>
            <a:off x="300386" y="3792649"/>
            <a:ext cx="6750009" cy="1200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110000"/>
              </a:lnSpc>
              <a:defRPr sz="3200" b="1">
                <a:solidFill>
                  <a:srgbClr val="FFFFFF"/>
                </a:solidFill>
              </a:defRPr>
            </a:pPr>
            <a:r>
              <a:rPr dirty="0"/>
              <a:t>What you can do to help build a healthy planet </a:t>
            </a:r>
          </a:p>
        </p:txBody>
      </p:sp>
      <p:pic>
        <p:nvPicPr>
          <p:cNvPr id="120" name="PADD_PAW_PRINT.png" descr="PADD_PAW_PRINT.png"/>
          <p:cNvPicPr>
            <a:picLocks noChangeAspect="1"/>
          </p:cNvPicPr>
          <p:nvPr/>
        </p:nvPicPr>
        <p:blipFill>
          <a:blip r:embed="rId4"/>
          <a:stretch>
            <a:fillRect/>
          </a:stretch>
        </p:blipFill>
        <p:spPr>
          <a:xfrm>
            <a:off x="4883079" y="4921263"/>
            <a:ext cx="1184081" cy="1070202"/>
          </a:xfrm>
          <a:prstGeom prst="rect">
            <a:avLst/>
          </a:prstGeom>
          <a:ln w="12700">
            <a:miter lim="400000"/>
          </a:ln>
        </p:spPr>
      </p:pic>
      <p:pic>
        <p:nvPicPr>
          <p:cNvPr id="122" name="Pads trademark black transparent.png" descr="Pads trademark black transparent.png"/>
          <p:cNvPicPr>
            <a:picLocks noChangeAspect="1"/>
          </p:cNvPicPr>
          <p:nvPr/>
        </p:nvPicPr>
        <p:blipFill>
          <a:blip r:embed="rId5"/>
          <a:stretch>
            <a:fillRect/>
          </a:stretch>
        </p:blipFill>
        <p:spPr>
          <a:xfrm>
            <a:off x="416971" y="5832485"/>
            <a:ext cx="1968390" cy="714862"/>
          </a:xfrm>
          <a:prstGeom prst="rect">
            <a:avLst/>
          </a:prstGeom>
          <a:ln w="12700">
            <a:miter lim="400000"/>
          </a:ln>
        </p:spPr>
      </p:pic>
      <p:pic>
        <p:nvPicPr>
          <p:cNvPr id="123" name="PADD_Image_01.png" descr="PADD_Image_01.png"/>
          <p:cNvPicPr>
            <a:picLocks noChangeAspect="1"/>
          </p:cNvPicPr>
          <p:nvPr/>
        </p:nvPicPr>
        <p:blipFill>
          <a:blip r:embed="rId6"/>
          <a:stretch>
            <a:fillRect/>
          </a:stretch>
        </p:blipFill>
        <p:spPr>
          <a:xfrm>
            <a:off x="7137272" y="39286"/>
            <a:ext cx="5135763" cy="6858001"/>
          </a:xfrm>
          <a:prstGeom prst="rect">
            <a:avLst/>
          </a:prstGeom>
          <a:ln w="12700">
            <a:miter lim="400000"/>
          </a:ln>
        </p:spPr>
      </p:pic>
      <p:pic>
        <p:nvPicPr>
          <p:cNvPr id="124" name="Line Line" descr="Line Line"/>
          <p:cNvPicPr>
            <a:picLocks noChangeAspect="1"/>
          </p:cNvPicPr>
          <p:nvPr/>
        </p:nvPicPr>
        <p:blipFill>
          <a:blip r:embed="rId7"/>
          <a:stretch>
            <a:fillRect/>
          </a:stretch>
        </p:blipFill>
        <p:spPr>
          <a:xfrm>
            <a:off x="5218083" y="3212530"/>
            <a:ext cx="1623279" cy="50802"/>
          </a:xfrm>
          <a:prstGeom prst="rect">
            <a:avLst/>
          </a:prstGeom>
          <a:ln w="12700">
            <a:miter lim="400000"/>
          </a:ln>
        </p:spPr>
      </p:pic>
      <p:pic>
        <p:nvPicPr>
          <p:cNvPr id="125" name="Image" descr="Image"/>
          <p:cNvPicPr>
            <a:picLocks noChangeAspect="1"/>
          </p:cNvPicPr>
          <p:nvPr/>
        </p:nvPicPr>
        <p:blipFill>
          <a:blip r:embed="rId8"/>
          <a:stretch>
            <a:fillRect/>
          </a:stretch>
        </p:blipFill>
        <p:spPr>
          <a:xfrm>
            <a:off x="5576346" y="1975598"/>
            <a:ext cx="1039307" cy="683496"/>
          </a:xfrm>
          <a:prstGeom prst="rect">
            <a:avLst/>
          </a:prstGeom>
          <a:ln w="12700">
            <a:miter lim="400000"/>
          </a:ln>
        </p:spPr>
      </p:pic>
      <p:pic>
        <p:nvPicPr>
          <p:cNvPr id="14" name="Picture 13" descr="A close up of a logo&#10;&#10;Description automatically generated">
            <a:extLst>
              <a:ext uri="{FF2B5EF4-FFF2-40B4-BE49-F238E27FC236}">
                <a16:creationId xmlns:a16="http://schemas.microsoft.com/office/drawing/2014/main" id="{2D3E2614-E8D3-8444-8B1B-48A72D986F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763" y="0"/>
            <a:ext cx="2079934" cy="1822242"/>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
          <p:cNvSpPr txBox="1"/>
          <p:nvPr/>
        </p:nvSpPr>
        <p:spPr>
          <a:xfrm>
            <a:off x="1373960" y="793609"/>
            <a:ext cx="395988" cy="942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lnSpc>
                <a:spcPct val="90000"/>
              </a:lnSpc>
              <a:defRPr sz="6000" b="1" spc="300">
                <a:solidFill>
                  <a:srgbClr val="FFFFFF"/>
                </a:solidFill>
              </a:defRPr>
            </a:lvl1pPr>
          </a:lstStyle>
          <a:p>
            <a:r>
              <a:t>-</a:t>
            </a:r>
          </a:p>
        </p:txBody>
      </p:sp>
      <p:sp>
        <p:nvSpPr>
          <p:cNvPr id="130" name="+"/>
          <p:cNvSpPr txBox="1"/>
          <p:nvPr/>
        </p:nvSpPr>
        <p:spPr>
          <a:xfrm>
            <a:off x="10475004" y="924881"/>
            <a:ext cx="506717" cy="807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90000"/>
              </a:lnSpc>
              <a:defRPr sz="5000" b="1" spc="250">
                <a:solidFill>
                  <a:srgbClr val="FFFFFF"/>
                </a:solidFill>
              </a:defRPr>
            </a:lvl1pPr>
          </a:lstStyle>
          <a:p>
            <a:r>
              <a:t>+</a:t>
            </a:r>
          </a:p>
        </p:txBody>
      </p:sp>
      <p:sp>
        <p:nvSpPr>
          <p:cNvPr id="131" name="Circle"/>
          <p:cNvSpPr/>
          <p:nvPr/>
        </p:nvSpPr>
        <p:spPr>
          <a:xfrm>
            <a:off x="1256551" y="1013111"/>
            <a:ext cx="630815" cy="630815"/>
          </a:xfrm>
          <a:prstGeom prst="ellipse">
            <a:avLst/>
          </a:prstGeom>
          <a:ln w="76200">
            <a:solidFill>
              <a:srgbClr val="FFFFFF"/>
            </a:solidFill>
            <a:miter/>
          </a:ln>
        </p:spPr>
        <p:txBody>
          <a:bodyPr lIns="45718" tIns="45718" rIns="45718" bIns="45718" anchor="ctr"/>
          <a:lstStyle/>
          <a:p>
            <a:endParaRPr/>
          </a:p>
        </p:txBody>
      </p:sp>
      <p:sp>
        <p:nvSpPr>
          <p:cNvPr id="132" name="Circle"/>
          <p:cNvSpPr/>
          <p:nvPr/>
        </p:nvSpPr>
        <p:spPr>
          <a:xfrm>
            <a:off x="10387558" y="1013111"/>
            <a:ext cx="630815" cy="630815"/>
          </a:xfrm>
          <a:prstGeom prst="ellipse">
            <a:avLst/>
          </a:prstGeom>
          <a:ln w="76200">
            <a:solidFill>
              <a:srgbClr val="FFFFFF"/>
            </a:solidFill>
            <a:miter/>
          </a:ln>
        </p:spPr>
        <p:txBody>
          <a:bodyPr lIns="45718" tIns="45718" rIns="45718" bIns="45718" anchor="ctr"/>
          <a:lstStyle/>
          <a:p>
            <a:endParaRPr/>
          </a:p>
        </p:txBody>
      </p:sp>
      <p:pic>
        <p:nvPicPr>
          <p:cNvPr id="133" name="Image" descr="Image"/>
          <p:cNvPicPr>
            <a:picLocks noChangeAspect="1"/>
          </p:cNvPicPr>
          <p:nvPr/>
        </p:nvPicPr>
        <p:blipFill>
          <a:blip r:embed="rId3"/>
          <a:stretch>
            <a:fillRect/>
          </a:stretch>
        </p:blipFill>
        <p:spPr>
          <a:xfrm>
            <a:off x="2189537" y="456152"/>
            <a:ext cx="2613895" cy="4445902"/>
          </a:xfrm>
          <a:prstGeom prst="rect">
            <a:avLst/>
          </a:prstGeom>
          <a:ln w="12700">
            <a:miter lim="400000"/>
          </a:ln>
        </p:spPr>
      </p:pic>
      <p:pic>
        <p:nvPicPr>
          <p:cNvPr id="134" name="Image" descr="Image"/>
          <p:cNvPicPr>
            <a:picLocks noChangeAspect="1"/>
          </p:cNvPicPr>
          <p:nvPr/>
        </p:nvPicPr>
        <p:blipFill>
          <a:blip r:embed="rId3"/>
          <a:stretch>
            <a:fillRect/>
          </a:stretch>
        </p:blipFill>
        <p:spPr>
          <a:xfrm flipH="1">
            <a:off x="7498643" y="456152"/>
            <a:ext cx="2613895" cy="4445902"/>
          </a:xfrm>
          <a:prstGeom prst="rect">
            <a:avLst/>
          </a:prstGeom>
          <a:ln w="12700">
            <a:miter lim="400000"/>
          </a:ln>
        </p:spPr>
      </p:pic>
      <p:sp>
        <p:nvSpPr>
          <p:cNvPr id="135" name="Title 1"/>
          <p:cNvSpPr txBox="1"/>
          <p:nvPr/>
        </p:nvSpPr>
        <p:spPr>
          <a:xfrm>
            <a:off x="6922492" y="4970910"/>
            <a:ext cx="3251461" cy="1198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393190">
              <a:lnSpc>
                <a:spcPct val="90000"/>
              </a:lnSpc>
              <a:defRPr sz="1900" b="1">
                <a:solidFill>
                  <a:srgbClr val="FFFFFF"/>
                </a:solidFill>
              </a:defRPr>
            </a:lvl1pPr>
          </a:lstStyle>
          <a:p>
            <a:r>
              <a:t>POSITIVE ACTIONS TO MITIGATE/REDUCE CLIMATE CHANGE</a:t>
            </a:r>
          </a:p>
        </p:txBody>
      </p:sp>
      <p:sp>
        <p:nvSpPr>
          <p:cNvPr id="10" name="Title 1">
            <a:extLst>
              <a:ext uri="{FF2B5EF4-FFF2-40B4-BE49-F238E27FC236}">
                <a16:creationId xmlns:a16="http://schemas.microsoft.com/office/drawing/2014/main" id="{B961BE01-1DB3-6747-93A7-5458502E5130}"/>
              </a:ext>
            </a:extLst>
          </p:cNvPr>
          <p:cNvSpPr txBox="1">
            <a:spLocks/>
          </p:cNvSpPr>
          <p:nvPr/>
        </p:nvSpPr>
        <p:spPr>
          <a:xfrm>
            <a:off x="2439457" y="4970463"/>
            <a:ext cx="3009900" cy="1198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ctr" defTabSz="393190"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hangingPunct="1"/>
            <a:r>
              <a:rPr lang="en-GB"/>
              <a:t>EVERYDAY ACTIONS THAT CONTRIBUTE TO CLIMATE CHANGE</a:t>
            </a:r>
            <a:endParaRPr lang="en-GB"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
          <p:cNvSpPr txBox="1"/>
          <p:nvPr/>
        </p:nvSpPr>
        <p:spPr>
          <a:xfrm>
            <a:off x="1373960" y="793609"/>
            <a:ext cx="395988" cy="942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lnSpc>
                <a:spcPct val="90000"/>
              </a:lnSpc>
              <a:defRPr sz="6000" b="1" spc="300">
                <a:solidFill>
                  <a:srgbClr val="FFFFFF"/>
                </a:solidFill>
              </a:defRPr>
            </a:lvl1pPr>
          </a:lstStyle>
          <a:p>
            <a:r>
              <a:t>-</a:t>
            </a:r>
          </a:p>
        </p:txBody>
      </p:sp>
      <p:sp>
        <p:nvSpPr>
          <p:cNvPr id="141" name="+"/>
          <p:cNvSpPr txBox="1"/>
          <p:nvPr/>
        </p:nvSpPr>
        <p:spPr>
          <a:xfrm>
            <a:off x="10475004" y="924881"/>
            <a:ext cx="506717" cy="807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90000"/>
              </a:lnSpc>
              <a:defRPr sz="5000" b="1" spc="250">
                <a:solidFill>
                  <a:srgbClr val="FFFFFF"/>
                </a:solidFill>
              </a:defRPr>
            </a:lvl1pPr>
          </a:lstStyle>
          <a:p>
            <a:r>
              <a:t>+</a:t>
            </a:r>
          </a:p>
        </p:txBody>
      </p:sp>
      <p:sp>
        <p:nvSpPr>
          <p:cNvPr id="142" name="Circle"/>
          <p:cNvSpPr/>
          <p:nvPr/>
        </p:nvSpPr>
        <p:spPr>
          <a:xfrm>
            <a:off x="1256551" y="1013111"/>
            <a:ext cx="630815" cy="630815"/>
          </a:xfrm>
          <a:prstGeom prst="ellipse">
            <a:avLst/>
          </a:prstGeom>
          <a:ln w="76200">
            <a:solidFill>
              <a:srgbClr val="FFFFFF"/>
            </a:solidFill>
            <a:miter/>
          </a:ln>
        </p:spPr>
        <p:txBody>
          <a:bodyPr lIns="45718" tIns="45718" rIns="45718" bIns="45718" anchor="ctr"/>
          <a:lstStyle/>
          <a:p>
            <a:endParaRPr/>
          </a:p>
        </p:txBody>
      </p:sp>
      <p:sp>
        <p:nvSpPr>
          <p:cNvPr id="143" name="Circle"/>
          <p:cNvSpPr/>
          <p:nvPr/>
        </p:nvSpPr>
        <p:spPr>
          <a:xfrm>
            <a:off x="10387558" y="1013111"/>
            <a:ext cx="630815" cy="630815"/>
          </a:xfrm>
          <a:prstGeom prst="ellipse">
            <a:avLst/>
          </a:prstGeom>
          <a:ln w="76200">
            <a:solidFill>
              <a:srgbClr val="FFFFFF"/>
            </a:solidFill>
            <a:miter/>
          </a:ln>
        </p:spPr>
        <p:txBody>
          <a:bodyPr lIns="45718" tIns="45718" rIns="45718" bIns="45718" anchor="ctr"/>
          <a:lstStyle/>
          <a:p>
            <a:endParaRPr/>
          </a:p>
        </p:txBody>
      </p:sp>
      <p:sp>
        <p:nvSpPr>
          <p:cNvPr id="144" name="Title 1"/>
          <p:cNvSpPr txBox="1">
            <a:spLocks noGrp="1"/>
          </p:cNvSpPr>
          <p:nvPr>
            <p:ph type="title" idx="4294967295"/>
          </p:nvPr>
        </p:nvSpPr>
        <p:spPr>
          <a:xfrm>
            <a:off x="2439457" y="4970463"/>
            <a:ext cx="3009900" cy="1198562"/>
          </a:xfrm>
          <a:prstGeom prst="rect">
            <a:avLst/>
          </a:prstGeom>
        </p:spPr>
        <p:txBody>
          <a:bodyPr anchor="ctr"/>
          <a:lstStyle>
            <a:lvl1pPr algn="ctr" defTabSz="393190">
              <a:lnSpc>
                <a:spcPct val="100000"/>
              </a:lnSpc>
              <a:defRPr sz="1900" cap="none" spc="0"/>
            </a:lvl1pPr>
          </a:lstStyle>
          <a:p>
            <a:r>
              <a:rPr dirty="0"/>
              <a:t>EVERYDAY ACTIONS THAT CONTRIBUTE TO CLIMATE CHANGE</a:t>
            </a:r>
          </a:p>
        </p:txBody>
      </p:sp>
      <p:pic>
        <p:nvPicPr>
          <p:cNvPr id="145" name="Image" descr="Image"/>
          <p:cNvPicPr>
            <a:picLocks noChangeAspect="1"/>
          </p:cNvPicPr>
          <p:nvPr/>
        </p:nvPicPr>
        <p:blipFill>
          <a:blip r:embed="rId3"/>
          <a:stretch>
            <a:fillRect/>
          </a:stretch>
        </p:blipFill>
        <p:spPr>
          <a:xfrm>
            <a:off x="2189537" y="456152"/>
            <a:ext cx="2613895" cy="4445902"/>
          </a:xfrm>
          <a:prstGeom prst="rect">
            <a:avLst/>
          </a:prstGeom>
          <a:ln w="12700">
            <a:miter lim="400000"/>
          </a:ln>
        </p:spPr>
      </p:pic>
      <p:pic>
        <p:nvPicPr>
          <p:cNvPr id="146" name="Image" descr="Image"/>
          <p:cNvPicPr>
            <a:picLocks noChangeAspect="1"/>
          </p:cNvPicPr>
          <p:nvPr/>
        </p:nvPicPr>
        <p:blipFill>
          <a:blip r:embed="rId3"/>
          <a:stretch>
            <a:fillRect/>
          </a:stretch>
        </p:blipFill>
        <p:spPr>
          <a:xfrm flipH="1">
            <a:off x="7498643" y="456152"/>
            <a:ext cx="2613895" cy="4445902"/>
          </a:xfrm>
          <a:prstGeom prst="rect">
            <a:avLst/>
          </a:prstGeom>
          <a:ln w="12700">
            <a:miter lim="400000"/>
          </a:ln>
        </p:spPr>
      </p:pic>
      <p:sp>
        <p:nvSpPr>
          <p:cNvPr id="147" name="Title 1"/>
          <p:cNvSpPr txBox="1"/>
          <p:nvPr/>
        </p:nvSpPr>
        <p:spPr>
          <a:xfrm>
            <a:off x="6922492" y="4970910"/>
            <a:ext cx="3251461" cy="1198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393190">
              <a:lnSpc>
                <a:spcPct val="90000"/>
              </a:lnSpc>
              <a:defRPr sz="1900" b="1">
                <a:solidFill>
                  <a:srgbClr val="FFFFFF"/>
                </a:solidFill>
              </a:defRPr>
            </a:lvl1pPr>
          </a:lstStyle>
          <a:p>
            <a:r>
              <a:t>POSITIVE ACTIONS TO MITIGATE/REDUCE CLIMATE CHANGE</a:t>
            </a:r>
          </a:p>
        </p:txBody>
      </p:sp>
      <p:sp>
        <p:nvSpPr>
          <p:cNvPr id="148" name="Get a new dress and  throw away the old one"/>
          <p:cNvSpPr txBox="1"/>
          <p:nvPr/>
        </p:nvSpPr>
        <p:spPr>
          <a:xfrm>
            <a:off x="456555" y="2872632"/>
            <a:ext cx="1727263" cy="391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Getting a new dress and </a:t>
            </a:r>
            <a:br/>
            <a:r>
              <a:t>throwing away the old one</a:t>
            </a:r>
          </a:p>
        </p:txBody>
      </p:sp>
      <p:sp>
        <p:nvSpPr>
          <p:cNvPr id="149" name="Drove to  far away shops"/>
          <p:cNvSpPr txBox="1"/>
          <p:nvPr/>
        </p:nvSpPr>
        <p:spPr>
          <a:xfrm>
            <a:off x="1395755" y="3802869"/>
            <a:ext cx="1043702" cy="39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Driving to </a:t>
            </a:r>
            <a:br/>
            <a:r>
              <a:t>far away shops</a:t>
            </a:r>
          </a:p>
        </p:txBody>
      </p:sp>
      <p:sp>
        <p:nvSpPr>
          <p:cNvPr id="150" name="Drink bottle of water"/>
          <p:cNvSpPr txBox="1"/>
          <p:nvPr/>
        </p:nvSpPr>
        <p:spPr>
          <a:xfrm>
            <a:off x="1723393" y="4530287"/>
            <a:ext cx="1455230" cy="239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1100">
                <a:solidFill>
                  <a:srgbClr val="FFFFFF"/>
                </a:solidFill>
              </a:defRPr>
            </a:lvl1pPr>
          </a:lstStyle>
          <a:p>
            <a:r>
              <a:t>Drinking bottled water</a:t>
            </a:r>
          </a:p>
        </p:txBody>
      </p:sp>
      <p:sp>
        <p:nvSpPr>
          <p:cNvPr id="151" name="Takeaway dinner…"/>
          <p:cNvSpPr txBox="1"/>
          <p:nvPr/>
        </p:nvSpPr>
        <p:spPr>
          <a:xfrm>
            <a:off x="3110120" y="1812487"/>
            <a:ext cx="1323374" cy="39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Takeaway dinner</a:t>
            </a:r>
          </a:p>
          <a:p>
            <a:pPr algn="ctr">
              <a:defRPr sz="1100">
                <a:solidFill>
                  <a:srgbClr val="FFFFFF"/>
                </a:solidFill>
              </a:defRPr>
            </a:pPr>
            <a:r>
              <a:t>in plastic packaging</a:t>
            </a:r>
          </a:p>
        </p:txBody>
      </p:sp>
      <p:sp>
        <p:nvSpPr>
          <p:cNvPr id="152" name="Left the TV home when  we weren’t home"/>
          <p:cNvSpPr txBox="1"/>
          <p:nvPr/>
        </p:nvSpPr>
        <p:spPr>
          <a:xfrm>
            <a:off x="2733757" y="2305492"/>
            <a:ext cx="1647113" cy="391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Leaving the TV on when </a:t>
            </a:r>
            <a:br/>
            <a:r>
              <a:t>we’re not at home</a:t>
            </a:r>
          </a:p>
        </p:txBody>
      </p:sp>
      <p:sp>
        <p:nvSpPr>
          <p:cNvPr id="153" name="Left the garden hose…"/>
          <p:cNvSpPr txBox="1"/>
          <p:nvPr/>
        </p:nvSpPr>
        <p:spPr>
          <a:xfrm>
            <a:off x="2610744" y="2798503"/>
            <a:ext cx="1696158" cy="39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Not turning off the hose </a:t>
            </a:r>
          </a:p>
          <a:p>
            <a:pPr algn="ctr">
              <a:defRPr sz="1100">
                <a:solidFill>
                  <a:srgbClr val="FFFFFF"/>
                </a:solidFill>
              </a:defRPr>
            </a:pPr>
            <a:r>
              <a:t>after watering the garden </a:t>
            </a:r>
          </a:p>
        </p:txBody>
      </p:sp>
      <p:sp>
        <p:nvSpPr>
          <p:cNvPr id="154" name="Left laptop power on all night"/>
          <p:cNvSpPr txBox="1"/>
          <p:nvPr/>
        </p:nvSpPr>
        <p:spPr>
          <a:xfrm>
            <a:off x="2744092" y="3291511"/>
            <a:ext cx="1626444" cy="39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Leaving laptop power on</a:t>
            </a:r>
            <a:br/>
            <a:r>
              <a:t>all night</a:t>
            </a:r>
          </a:p>
        </p:txBody>
      </p:sp>
      <p:sp>
        <p:nvSpPr>
          <p:cNvPr id="155" name="Opened the window  with the heating  still on"/>
          <p:cNvSpPr txBox="1"/>
          <p:nvPr/>
        </p:nvSpPr>
        <p:spPr>
          <a:xfrm>
            <a:off x="3067385" y="3834700"/>
            <a:ext cx="1408845" cy="5440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Opening the window </a:t>
            </a:r>
            <a:br/>
            <a:r>
              <a:t>while the heating </a:t>
            </a:r>
            <a:br/>
            <a:r>
              <a:t>is still on</a:t>
            </a:r>
          </a:p>
        </p:txBody>
      </p:sp>
      <p:sp>
        <p:nvSpPr>
          <p:cNvPr id="156" name="Bicycled to shops"/>
          <p:cNvSpPr txBox="1"/>
          <p:nvPr/>
        </p:nvSpPr>
        <p:spPr>
          <a:xfrm>
            <a:off x="7950724" y="1812487"/>
            <a:ext cx="1361907"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1100">
                <a:solidFill>
                  <a:srgbClr val="FFFFFF"/>
                </a:solidFill>
              </a:defRPr>
            </a:lvl1pPr>
          </a:lstStyle>
          <a:p>
            <a:r>
              <a:rPr dirty="0"/>
              <a:t>Cycling to the shops</a:t>
            </a:r>
          </a:p>
        </p:txBody>
      </p:sp>
      <p:sp>
        <p:nvSpPr>
          <p:cNvPr id="157" name="Turned out the lights  at home"/>
          <p:cNvSpPr txBox="1"/>
          <p:nvPr/>
        </p:nvSpPr>
        <p:spPr>
          <a:xfrm>
            <a:off x="7980677" y="2113894"/>
            <a:ext cx="1401000" cy="391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Turning off the lights </a:t>
            </a:r>
            <a:br/>
            <a:r>
              <a:t>at home</a:t>
            </a:r>
          </a:p>
        </p:txBody>
      </p:sp>
      <p:sp>
        <p:nvSpPr>
          <p:cNvPr id="158" name="Recycled the papers"/>
          <p:cNvSpPr txBox="1"/>
          <p:nvPr/>
        </p:nvSpPr>
        <p:spPr>
          <a:xfrm>
            <a:off x="8026089" y="2606900"/>
            <a:ext cx="1501820" cy="239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1100">
                <a:solidFill>
                  <a:srgbClr val="FFFFFF"/>
                </a:solidFill>
              </a:defRPr>
            </a:lvl1pPr>
          </a:lstStyle>
          <a:p>
            <a:r>
              <a:t>Recycling newspapers</a:t>
            </a:r>
          </a:p>
        </p:txBody>
      </p:sp>
      <p:sp>
        <p:nvSpPr>
          <p:cNvPr id="159" name="Reusued plastic  containers"/>
          <p:cNvSpPr txBox="1"/>
          <p:nvPr/>
        </p:nvSpPr>
        <p:spPr>
          <a:xfrm>
            <a:off x="8260443" y="2948394"/>
            <a:ext cx="1090290" cy="39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Reusing plastic </a:t>
            </a:r>
            <a:br/>
            <a:r>
              <a:t>containers</a:t>
            </a:r>
          </a:p>
        </p:txBody>
      </p:sp>
      <p:sp>
        <p:nvSpPr>
          <p:cNvPr id="160" name="Planted a tree"/>
          <p:cNvSpPr txBox="1"/>
          <p:nvPr/>
        </p:nvSpPr>
        <p:spPr>
          <a:xfrm>
            <a:off x="8221595" y="3442284"/>
            <a:ext cx="1005025" cy="239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1100">
                <a:solidFill>
                  <a:srgbClr val="FFFFFF"/>
                </a:solidFill>
              </a:defRPr>
            </a:lvl1pPr>
          </a:lstStyle>
          <a:p>
            <a:r>
              <a:t>Planting a tree</a:t>
            </a:r>
          </a:p>
        </p:txBody>
      </p:sp>
      <p:sp>
        <p:nvSpPr>
          <p:cNvPr id="161" name="Walked to the park"/>
          <p:cNvSpPr txBox="1"/>
          <p:nvPr/>
        </p:nvSpPr>
        <p:spPr>
          <a:xfrm>
            <a:off x="7775903" y="3783774"/>
            <a:ext cx="1544650" cy="600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rPr dirty="0"/>
              <a:t>Walking or using public</a:t>
            </a:r>
          </a:p>
          <a:p>
            <a:pPr algn="ctr">
              <a:defRPr sz="1100">
                <a:solidFill>
                  <a:srgbClr val="FFFFFF"/>
                </a:solidFill>
              </a:defRPr>
            </a:pPr>
            <a:r>
              <a:rPr lang="en-GB" dirty="0"/>
              <a:t>t</a:t>
            </a:r>
            <a:r>
              <a:rPr dirty="0" err="1"/>
              <a:t>ransport</a:t>
            </a:r>
            <a:r>
              <a:rPr dirty="0"/>
              <a:t> to get to </a:t>
            </a:r>
            <a:endParaRPr lang="en-GB" dirty="0"/>
          </a:p>
          <a:p>
            <a:pPr algn="ctr">
              <a:defRPr sz="1100">
                <a:solidFill>
                  <a:srgbClr val="FFFFFF"/>
                </a:solidFill>
              </a:defRPr>
            </a:pPr>
            <a:r>
              <a:rPr dirty="0"/>
              <a:t>the park</a:t>
            </a:r>
          </a:p>
        </p:txBody>
      </p:sp>
      <p:sp>
        <p:nvSpPr>
          <p:cNvPr id="162" name="Took reusable bag to store"/>
          <p:cNvSpPr txBox="1"/>
          <p:nvPr/>
        </p:nvSpPr>
        <p:spPr>
          <a:xfrm>
            <a:off x="9809833" y="2638825"/>
            <a:ext cx="1207003" cy="391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Taking reusable</a:t>
            </a:r>
            <a:br/>
            <a:r>
              <a:t>bags to the shops</a:t>
            </a:r>
          </a:p>
        </p:txBody>
      </p:sp>
      <p:sp>
        <p:nvSpPr>
          <p:cNvPr id="163" name="Picked up trash off  the street"/>
          <p:cNvSpPr txBox="1"/>
          <p:nvPr/>
        </p:nvSpPr>
        <p:spPr>
          <a:xfrm>
            <a:off x="9706546" y="3233166"/>
            <a:ext cx="1657276" cy="39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Picking up rubbish when </a:t>
            </a:r>
          </a:p>
          <a:p>
            <a:pPr algn="ctr">
              <a:defRPr sz="1100">
                <a:solidFill>
                  <a:srgbClr val="FFFFFF"/>
                </a:solidFill>
              </a:defRPr>
            </a:pPr>
            <a:r>
              <a:t>we see it on the ground </a:t>
            </a:r>
          </a:p>
        </p:txBody>
      </p:sp>
      <p:sp>
        <p:nvSpPr>
          <p:cNvPr id="164" name="Used rainwater to water the garden"/>
          <p:cNvSpPr txBox="1"/>
          <p:nvPr/>
        </p:nvSpPr>
        <p:spPr>
          <a:xfrm>
            <a:off x="9694981" y="3802869"/>
            <a:ext cx="1680401" cy="39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100">
                <a:solidFill>
                  <a:srgbClr val="FFFFFF"/>
                </a:solidFill>
              </a:defRPr>
            </a:pPr>
            <a:r>
              <a:t>Saving rainwater to water</a:t>
            </a:r>
            <a:br/>
            <a:r>
              <a:t>the garden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ADD_TexturesBackground_05.jpg" descr="PADD_TexturesBackground_05.jpg"/>
          <p:cNvPicPr>
            <a:picLocks noChangeAspect="1"/>
          </p:cNvPicPr>
          <p:nvPr/>
        </p:nvPicPr>
        <p:blipFill>
          <a:blip r:embed="rId2"/>
          <a:srcRect t="14796" b="5116"/>
          <a:stretch>
            <a:fillRect/>
          </a:stretch>
        </p:blipFill>
        <p:spPr>
          <a:xfrm>
            <a:off x="-3" y="-23127"/>
            <a:ext cx="12192004" cy="6904252"/>
          </a:xfrm>
          <a:prstGeom prst="rect">
            <a:avLst/>
          </a:prstGeom>
          <a:ln w="12700">
            <a:miter lim="400000"/>
          </a:ln>
        </p:spPr>
      </p:pic>
      <p:sp>
        <p:nvSpPr>
          <p:cNvPr id="169" name="Rectangle"/>
          <p:cNvSpPr/>
          <p:nvPr/>
        </p:nvSpPr>
        <p:spPr>
          <a:xfrm>
            <a:off x="-54642" y="1507959"/>
            <a:ext cx="4525661" cy="835275"/>
          </a:xfrm>
          <a:prstGeom prst="rect">
            <a:avLst/>
          </a:prstGeom>
          <a:solidFill>
            <a:srgbClr val="00AEEF"/>
          </a:solidFill>
          <a:ln w="12700">
            <a:miter lim="400000"/>
          </a:ln>
        </p:spPr>
        <p:txBody>
          <a:bodyPr lIns="45718" tIns="45718" rIns="45718" bIns="45718" anchor="ctr"/>
          <a:lstStyle/>
          <a:p>
            <a:endParaRPr/>
          </a:p>
        </p:txBody>
      </p:sp>
      <p:sp>
        <p:nvSpPr>
          <p:cNvPr id="170" name="Do you know your rights?"/>
          <p:cNvSpPr txBox="1"/>
          <p:nvPr/>
        </p:nvSpPr>
        <p:spPr>
          <a:xfrm>
            <a:off x="188355" y="1533855"/>
            <a:ext cx="6492270" cy="78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4000" b="1" cap="all" spc="300">
                <a:solidFill>
                  <a:srgbClr val="FFFFFF"/>
                </a:solidFill>
              </a:defRPr>
            </a:pPr>
            <a:r>
              <a:t>TRACKING my </a:t>
            </a:r>
          </a:p>
        </p:txBody>
      </p:sp>
      <p:sp>
        <p:nvSpPr>
          <p:cNvPr id="171" name="Do you know your rights?"/>
          <p:cNvSpPr txBox="1"/>
          <p:nvPr/>
        </p:nvSpPr>
        <p:spPr>
          <a:xfrm>
            <a:off x="237537" y="4136942"/>
            <a:ext cx="6750009" cy="685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3200" b="1">
                <a:solidFill>
                  <a:srgbClr val="FFFFFF"/>
                </a:solidFill>
              </a:defRPr>
            </a:pPr>
            <a:r>
              <a:t>Report Back and Discussion</a:t>
            </a:r>
          </a:p>
        </p:txBody>
      </p:sp>
      <p:sp>
        <p:nvSpPr>
          <p:cNvPr id="172" name="Rectangle"/>
          <p:cNvSpPr/>
          <p:nvPr/>
        </p:nvSpPr>
        <p:spPr>
          <a:xfrm>
            <a:off x="-58072" y="2328185"/>
            <a:ext cx="6492273" cy="835275"/>
          </a:xfrm>
          <a:prstGeom prst="rect">
            <a:avLst/>
          </a:prstGeom>
          <a:solidFill>
            <a:srgbClr val="000000"/>
          </a:solidFill>
          <a:ln w="12700">
            <a:miter lim="400000"/>
          </a:ln>
        </p:spPr>
        <p:txBody>
          <a:bodyPr lIns="45718" tIns="45718" rIns="45718" bIns="45718" anchor="ctr"/>
          <a:lstStyle/>
          <a:p>
            <a:endParaRPr/>
          </a:p>
        </p:txBody>
      </p:sp>
      <p:sp>
        <p:nvSpPr>
          <p:cNvPr id="173" name="Do you know your rights?"/>
          <p:cNvSpPr txBox="1"/>
          <p:nvPr/>
        </p:nvSpPr>
        <p:spPr>
          <a:xfrm>
            <a:off x="188355" y="2354079"/>
            <a:ext cx="6492270" cy="78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4000" b="1" cap="all" spc="300">
                <a:solidFill>
                  <a:srgbClr val="FFFFFF"/>
                </a:solidFill>
              </a:defRPr>
            </a:pPr>
            <a:r>
              <a:t>Climate footprint</a:t>
            </a:r>
          </a:p>
        </p:txBody>
      </p:sp>
      <p:pic>
        <p:nvPicPr>
          <p:cNvPr id="174" name="Pads trademark black transparent.png" descr="Pads trademark black transparent.png"/>
          <p:cNvPicPr>
            <a:picLocks noChangeAspect="1"/>
          </p:cNvPicPr>
          <p:nvPr/>
        </p:nvPicPr>
        <p:blipFill>
          <a:blip r:embed="rId3"/>
          <a:stretch>
            <a:fillRect/>
          </a:stretch>
        </p:blipFill>
        <p:spPr>
          <a:xfrm>
            <a:off x="416971" y="5832485"/>
            <a:ext cx="1968390" cy="714862"/>
          </a:xfrm>
          <a:prstGeom prst="rect">
            <a:avLst/>
          </a:prstGeom>
          <a:ln w="12700">
            <a:miter lim="400000"/>
          </a:ln>
        </p:spPr>
      </p:pic>
      <p:pic>
        <p:nvPicPr>
          <p:cNvPr id="176" name="PADD_Image_01.png" descr="PADD_Image_01.png"/>
          <p:cNvPicPr>
            <a:picLocks noChangeAspect="1"/>
          </p:cNvPicPr>
          <p:nvPr/>
        </p:nvPicPr>
        <p:blipFill>
          <a:blip r:embed="rId4"/>
          <a:stretch>
            <a:fillRect/>
          </a:stretch>
        </p:blipFill>
        <p:spPr>
          <a:xfrm>
            <a:off x="5670599" y="377218"/>
            <a:ext cx="4882695" cy="6520069"/>
          </a:xfrm>
          <a:prstGeom prst="rect">
            <a:avLst/>
          </a:prstGeom>
          <a:ln w="12700">
            <a:miter lim="400000"/>
          </a:ln>
        </p:spPr>
      </p:pic>
      <p:pic>
        <p:nvPicPr>
          <p:cNvPr id="177" name="PADD_PAW_PRINT.png" descr="PADD_PAW_PRINT.png"/>
          <p:cNvPicPr>
            <a:picLocks noChangeAspect="1"/>
          </p:cNvPicPr>
          <p:nvPr/>
        </p:nvPicPr>
        <p:blipFill>
          <a:blip r:embed="rId5"/>
          <a:stretch>
            <a:fillRect/>
          </a:stretch>
        </p:blipFill>
        <p:spPr>
          <a:xfrm>
            <a:off x="5174372" y="5140485"/>
            <a:ext cx="1184081" cy="1070202"/>
          </a:xfrm>
          <a:prstGeom prst="rect">
            <a:avLst/>
          </a:prstGeom>
          <a:ln w="12700">
            <a:miter lim="400000"/>
          </a:ln>
        </p:spPr>
      </p:pic>
      <p:pic>
        <p:nvPicPr>
          <p:cNvPr id="178" name="PADD_PAW_PRINT.png" descr="PADD_PAW_PRINT.png"/>
          <p:cNvPicPr>
            <a:picLocks noChangeAspect="1"/>
          </p:cNvPicPr>
          <p:nvPr/>
        </p:nvPicPr>
        <p:blipFill>
          <a:blip r:embed="rId5"/>
          <a:stretch>
            <a:fillRect/>
          </a:stretch>
        </p:blipFill>
        <p:spPr>
          <a:xfrm>
            <a:off x="3111626" y="5411418"/>
            <a:ext cx="1184081" cy="1070202"/>
          </a:xfrm>
          <a:prstGeom prst="rect">
            <a:avLst/>
          </a:prstGeom>
          <a:ln w="12700">
            <a:miter lim="400000"/>
          </a:ln>
        </p:spPr>
      </p:pic>
      <p:pic>
        <p:nvPicPr>
          <p:cNvPr id="179" name="Line Line" descr="Line Line"/>
          <p:cNvPicPr>
            <a:picLocks noChangeAspect="1"/>
          </p:cNvPicPr>
          <p:nvPr/>
        </p:nvPicPr>
        <p:blipFill>
          <a:blip r:embed="rId6"/>
          <a:stretch>
            <a:fillRect/>
          </a:stretch>
        </p:blipFill>
        <p:spPr>
          <a:xfrm>
            <a:off x="2892027" y="2720421"/>
            <a:ext cx="1623279" cy="50802"/>
          </a:xfrm>
          <a:prstGeom prst="rect">
            <a:avLst/>
          </a:prstGeom>
          <a:ln w="12700">
            <a:miter lim="400000"/>
          </a:ln>
        </p:spPr>
      </p:pic>
      <p:pic>
        <p:nvPicPr>
          <p:cNvPr id="180" name="Image" descr="Image"/>
          <p:cNvPicPr>
            <a:picLocks noChangeAspect="1"/>
          </p:cNvPicPr>
          <p:nvPr/>
        </p:nvPicPr>
        <p:blipFill>
          <a:blip r:embed="rId7"/>
          <a:stretch>
            <a:fillRect/>
          </a:stretch>
        </p:blipFill>
        <p:spPr>
          <a:xfrm>
            <a:off x="3184013" y="3295505"/>
            <a:ext cx="1039306" cy="683496"/>
          </a:xfrm>
          <a:prstGeom prst="rect">
            <a:avLst/>
          </a:prstGeom>
          <a:ln w="12700">
            <a:miter lim="400000"/>
          </a:ln>
        </p:spPr>
      </p:pic>
      <p:pic>
        <p:nvPicPr>
          <p:cNvPr id="15" name="Picture 14" descr="A close up of a logo&#10;&#10;Description automatically generated">
            <a:extLst>
              <a:ext uri="{FF2B5EF4-FFF2-40B4-BE49-F238E27FC236}">
                <a16:creationId xmlns:a16="http://schemas.microsoft.com/office/drawing/2014/main" id="{93BD3C0B-758F-0347-A7B9-45ED2341F2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13327" y="0"/>
            <a:ext cx="2079934" cy="182224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p:cNvGrpSpPr/>
          <p:nvPr/>
        </p:nvGrpSpPr>
        <p:grpSpPr>
          <a:xfrm>
            <a:off x="-26041" y="-42611"/>
            <a:ext cx="457312" cy="6943223"/>
            <a:chOff x="-1" y="0"/>
            <a:chExt cx="457310" cy="6943221"/>
          </a:xfrm>
        </p:grpSpPr>
        <p:sp>
          <p:nvSpPr>
            <p:cNvPr id="182" name="Rectangle"/>
            <p:cNvSpPr/>
            <p:nvPr/>
          </p:nvSpPr>
          <p:spPr>
            <a:xfrm>
              <a:off x="-2" y="-1"/>
              <a:ext cx="457312" cy="6943223"/>
            </a:xfrm>
            <a:prstGeom prst="rect">
              <a:avLst/>
            </a:prstGeom>
            <a:solidFill>
              <a:srgbClr val="FF9933"/>
            </a:solidFill>
            <a:ln w="12700" cap="flat">
              <a:solidFill>
                <a:schemeClr val="accent1"/>
              </a:solidFill>
              <a:prstDash val="solid"/>
              <a:miter lim="800000"/>
            </a:ln>
            <a:effectLst/>
          </p:spPr>
          <p:txBody>
            <a:bodyPr wrap="square" lIns="45718" tIns="45718" rIns="45718" bIns="45718" numCol="1" anchor="ctr">
              <a:noAutofit/>
            </a:bodyPr>
            <a:lstStyle/>
            <a:p>
              <a:endParaRPr/>
            </a:p>
          </p:txBody>
        </p:sp>
        <p:grpSp>
          <p:nvGrpSpPr>
            <p:cNvPr id="185" name="Title 1"/>
            <p:cNvGrpSpPr/>
            <p:nvPr/>
          </p:nvGrpSpPr>
          <p:grpSpPr>
            <a:xfrm>
              <a:off x="10765" y="176734"/>
              <a:ext cx="435776" cy="6107152"/>
              <a:chOff x="-1" y="0"/>
              <a:chExt cx="435775" cy="6107151"/>
            </a:xfrm>
          </p:grpSpPr>
          <p:sp>
            <p:nvSpPr>
              <p:cNvPr id="183" name="Rectangle"/>
              <p:cNvSpPr/>
              <p:nvPr/>
            </p:nvSpPr>
            <p:spPr>
              <a:xfrm rot="16200000">
                <a:off x="-2835690" y="2835687"/>
                <a:ext cx="6107153" cy="435776"/>
              </a:xfrm>
              <a:prstGeom prst="rect">
                <a:avLst/>
              </a:prstGeom>
              <a:solidFill>
                <a:srgbClr val="FF9933"/>
              </a:solidFill>
              <a:ln w="12700" cap="flat">
                <a:noFill/>
                <a:miter lim="400000"/>
              </a:ln>
              <a:effectLst/>
            </p:spPr>
            <p:txBody>
              <a:bodyPr wrap="square" lIns="45718" tIns="45718" rIns="45718" bIns="45718" numCol="1" anchor="ctr">
                <a:noAutofit/>
              </a:bodyPr>
              <a:lstStyle/>
              <a:p>
                <a:pPr defTabSz="493776">
                  <a:lnSpc>
                    <a:spcPct val="90000"/>
                  </a:lnSpc>
                  <a:defRPr sz="2000" b="1" cap="all" spc="153">
                    <a:solidFill>
                      <a:srgbClr val="FFFFFF"/>
                    </a:solidFill>
                  </a:defRPr>
                </a:pPr>
                <a:endParaRPr/>
              </a:p>
            </p:txBody>
          </p:sp>
          <p:sp>
            <p:nvSpPr>
              <p:cNvPr id="184" name="Climate change        global heating"/>
              <p:cNvSpPr txBox="1"/>
              <p:nvPr/>
            </p:nvSpPr>
            <p:spPr>
              <a:xfrm rot="16200000">
                <a:off x="-2835690" y="2835688"/>
                <a:ext cx="6107153" cy="4357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rmAutofit/>
              </a:bodyPr>
              <a:lstStyle>
                <a:lvl1pPr defTabSz="493776">
                  <a:lnSpc>
                    <a:spcPct val="90000"/>
                  </a:lnSpc>
                  <a:defRPr sz="2000" b="1" cap="all" spc="100">
                    <a:solidFill>
                      <a:srgbClr val="FFFFFF"/>
                    </a:solidFill>
                  </a:defRPr>
                </a:lvl1pPr>
              </a:lstStyle>
              <a:p>
                <a:r>
                  <a:t>Climate change        global heating</a:t>
                </a:r>
              </a:p>
            </p:txBody>
          </p:sp>
        </p:grpSp>
      </p:grpSp>
      <p:pic>
        <p:nvPicPr>
          <p:cNvPr id="187" name="Line Line" descr="Line Line"/>
          <p:cNvPicPr>
            <a:picLocks noChangeAspect="1"/>
          </p:cNvPicPr>
          <p:nvPr/>
        </p:nvPicPr>
        <p:blipFill>
          <a:blip r:embed="rId3"/>
          <a:stretch>
            <a:fillRect/>
          </a:stretch>
        </p:blipFill>
        <p:spPr>
          <a:xfrm rot="10800000">
            <a:off x="103311" y="3252882"/>
            <a:ext cx="8049939" cy="352237"/>
          </a:xfrm>
          <a:prstGeom prst="rect">
            <a:avLst/>
          </a:prstGeom>
          <a:ln w="12700">
            <a:miter lim="400000"/>
          </a:ln>
        </p:spPr>
      </p:pic>
      <p:pic>
        <p:nvPicPr>
          <p:cNvPr id="188" name="Line Line" descr="Line Line"/>
          <p:cNvPicPr>
            <a:picLocks noChangeAspect="1"/>
          </p:cNvPicPr>
          <p:nvPr/>
        </p:nvPicPr>
        <p:blipFill>
          <a:blip r:embed="rId4"/>
          <a:stretch>
            <a:fillRect/>
          </a:stretch>
        </p:blipFill>
        <p:spPr>
          <a:xfrm rot="16200000">
            <a:off x="2989038" y="3086266"/>
            <a:ext cx="740751" cy="101604"/>
          </a:xfrm>
          <a:prstGeom prst="rect">
            <a:avLst/>
          </a:prstGeom>
          <a:ln w="12700">
            <a:miter lim="400000"/>
          </a:ln>
        </p:spPr>
      </p:pic>
      <p:pic>
        <p:nvPicPr>
          <p:cNvPr id="189" name="Circle Circle" descr="Circle Circle"/>
          <p:cNvPicPr>
            <a:picLocks noChangeAspect="1"/>
          </p:cNvPicPr>
          <p:nvPr/>
        </p:nvPicPr>
        <p:blipFill>
          <a:blip r:embed="rId5"/>
          <a:stretch>
            <a:fillRect/>
          </a:stretch>
        </p:blipFill>
        <p:spPr>
          <a:xfrm>
            <a:off x="8009466" y="1990336"/>
            <a:ext cx="2969435" cy="2969432"/>
          </a:xfrm>
          <a:prstGeom prst="rect">
            <a:avLst/>
          </a:prstGeom>
          <a:ln w="12700">
            <a:miter lim="400000"/>
          </a:ln>
        </p:spPr>
      </p:pic>
      <p:sp>
        <p:nvSpPr>
          <p:cNvPr id="190" name="Title 1"/>
          <p:cNvSpPr txBox="1"/>
          <p:nvPr/>
        </p:nvSpPr>
        <p:spPr>
          <a:xfrm>
            <a:off x="8133064" y="1033867"/>
            <a:ext cx="2722236" cy="740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defTabSz="566927">
              <a:lnSpc>
                <a:spcPct val="90000"/>
              </a:lnSpc>
              <a:defRPr sz="2300" b="1" cap="all" spc="100">
                <a:solidFill>
                  <a:srgbClr val="FFFFFF"/>
                </a:solidFill>
              </a:defRPr>
            </a:pPr>
            <a:r>
              <a:t>A healthy</a:t>
            </a:r>
            <a:endParaRPr spc="176"/>
          </a:p>
          <a:p>
            <a:pPr algn="ctr" defTabSz="566927">
              <a:lnSpc>
                <a:spcPct val="90000"/>
              </a:lnSpc>
              <a:defRPr sz="2300" b="1" cap="all" spc="100">
                <a:solidFill>
                  <a:srgbClr val="FFFFFF"/>
                </a:solidFill>
              </a:defRPr>
            </a:pPr>
            <a:r>
              <a:t>Future home</a:t>
            </a:r>
          </a:p>
        </p:txBody>
      </p:sp>
      <p:pic>
        <p:nvPicPr>
          <p:cNvPr id="191" name="Line Shape" descr="Line Shape"/>
          <p:cNvPicPr>
            <a:picLocks noChangeAspect="1"/>
          </p:cNvPicPr>
          <p:nvPr/>
        </p:nvPicPr>
        <p:blipFill>
          <a:blip r:embed="rId6"/>
          <a:stretch>
            <a:fillRect/>
          </a:stretch>
        </p:blipFill>
        <p:spPr>
          <a:xfrm>
            <a:off x="8204689" y="2682744"/>
            <a:ext cx="1042262" cy="2271824"/>
          </a:xfrm>
          <a:prstGeom prst="rect">
            <a:avLst/>
          </a:prstGeom>
          <a:ln w="12700">
            <a:miter lim="400000"/>
          </a:ln>
        </p:spPr>
      </p:pic>
      <p:pic>
        <p:nvPicPr>
          <p:cNvPr id="192" name="Line Shape" descr="Line Shape"/>
          <p:cNvPicPr>
            <a:picLocks noChangeAspect="1"/>
          </p:cNvPicPr>
          <p:nvPr/>
        </p:nvPicPr>
        <p:blipFill>
          <a:blip r:embed="rId7"/>
          <a:stretch>
            <a:fillRect/>
          </a:stretch>
        </p:blipFill>
        <p:spPr>
          <a:xfrm>
            <a:off x="9320710" y="2009862"/>
            <a:ext cx="1610528" cy="1959557"/>
          </a:xfrm>
          <a:prstGeom prst="rect">
            <a:avLst/>
          </a:prstGeom>
          <a:ln w="12700">
            <a:miter lim="400000"/>
          </a:ln>
        </p:spPr>
      </p:pic>
      <p:pic>
        <p:nvPicPr>
          <p:cNvPr id="193" name="Line Shape" descr="Line Shape"/>
          <p:cNvPicPr>
            <a:picLocks noChangeAspect="1"/>
          </p:cNvPicPr>
          <p:nvPr/>
        </p:nvPicPr>
        <p:blipFill>
          <a:blip r:embed="rId8"/>
          <a:stretch>
            <a:fillRect/>
          </a:stretch>
        </p:blipFill>
        <p:spPr>
          <a:xfrm>
            <a:off x="9532315" y="3795166"/>
            <a:ext cx="1217048" cy="1172181"/>
          </a:xfrm>
          <a:prstGeom prst="rect">
            <a:avLst/>
          </a:prstGeom>
          <a:ln w="12700">
            <a:miter lim="400000"/>
          </a:ln>
        </p:spPr>
      </p:pic>
      <p:sp>
        <p:nvSpPr>
          <p:cNvPr id="194" name="Title 1"/>
          <p:cNvSpPr txBox="1"/>
          <p:nvPr/>
        </p:nvSpPr>
        <p:spPr>
          <a:xfrm>
            <a:off x="2209367" y="2117600"/>
            <a:ext cx="2300093" cy="5389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749808">
              <a:lnSpc>
                <a:spcPct val="90000"/>
              </a:lnSpc>
              <a:defRPr sz="3100" b="1" cap="all" spc="200">
                <a:solidFill>
                  <a:srgbClr val="FFFFFF"/>
                </a:solidFill>
              </a:defRPr>
            </a:lvl1pPr>
          </a:lstStyle>
          <a:p>
            <a:r>
              <a:t>Today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Group"/>
          <p:cNvGrpSpPr/>
          <p:nvPr/>
        </p:nvGrpSpPr>
        <p:grpSpPr>
          <a:xfrm>
            <a:off x="-26041" y="-42611"/>
            <a:ext cx="457312" cy="6943223"/>
            <a:chOff x="-1" y="0"/>
            <a:chExt cx="457310" cy="6943221"/>
          </a:xfrm>
        </p:grpSpPr>
        <p:sp>
          <p:nvSpPr>
            <p:cNvPr id="198" name="Rectangle"/>
            <p:cNvSpPr/>
            <p:nvPr/>
          </p:nvSpPr>
          <p:spPr>
            <a:xfrm>
              <a:off x="-2" y="-1"/>
              <a:ext cx="457312" cy="6943223"/>
            </a:xfrm>
            <a:prstGeom prst="rect">
              <a:avLst/>
            </a:prstGeom>
            <a:solidFill>
              <a:srgbClr val="FF9933"/>
            </a:solidFill>
            <a:ln w="12700" cap="flat">
              <a:solidFill>
                <a:schemeClr val="accent1"/>
              </a:solidFill>
              <a:prstDash val="solid"/>
              <a:miter lim="800000"/>
            </a:ln>
            <a:effectLst/>
          </p:spPr>
          <p:txBody>
            <a:bodyPr wrap="square" lIns="45718" tIns="45718" rIns="45718" bIns="45718" numCol="1" anchor="ctr">
              <a:noAutofit/>
            </a:bodyPr>
            <a:lstStyle/>
            <a:p>
              <a:endParaRPr/>
            </a:p>
          </p:txBody>
        </p:sp>
        <p:grpSp>
          <p:nvGrpSpPr>
            <p:cNvPr id="201" name="Title 1"/>
            <p:cNvGrpSpPr/>
            <p:nvPr/>
          </p:nvGrpSpPr>
          <p:grpSpPr>
            <a:xfrm>
              <a:off x="10765" y="176734"/>
              <a:ext cx="435776" cy="6107152"/>
              <a:chOff x="-1" y="0"/>
              <a:chExt cx="435775" cy="6107151"/>
            </a:xfrm>
          </p:grpSpPr>
          <p:sp>
            <p:nvSpPr>
              <p:cNvPr id="199" name="Rectangle"/>
              <p:cNvSpPr/>
              <p:nvPr/>
            </p:nvSpPr>
            <p:spPr>
              <a:xfrm rot="16200000">
                <a:off x="-2835690" y="2835687"/>
                <a:ext cx="6107153" cy="435776"/>
              </a:xfrm>
              <a:prstGeom prst="rect">
                <a:avLst/>
              </a:prstGeom>
              <a:solidFill>
                <a:srgbClr val="FF9933"/>
              </a:solidFill>
              <a:ln w="12700" cap="flat">
                <a:noFill/>
                <a:miter lim="400000"/>
              </a:ln>
              <a:effectLst/>
            </p:spPr>
            <p:txBody>
              <a:bodyPr wrap="square" lIns="45718" tIns="45718" rIns="45718" bIns="45718" numCol="1" anchor="ctr">
                <a:noAutofit/>
              </a:bodyPr>
              <a:lstStyle/>
              <a:p>
                <a:pPr defTabSz="493776">
                  <a:lnSpc>
                    <a:spcPct val="90000"/>
                  </a:lnSpc>
                  <a:defRPr sz="2000" b="1" cap="all" spc="153">
                    <a:solidFill>
                      <a:srgbClr val="FFFFFF"/>
                    </a:solidFill>
                  </a:defRPr>
                </a:pPr>
                <a:endParaRPr/>
              </a:p>
            </p:txBody>
          </p:sp>
          <p:sp>
            <p:nvSpPr>
              <p:cNvPr id="200" name="Climate change        global heating"/>
              <p:cNvSpPr txBox="1"/>
              <p:nvPr/>
            </p:nvSpPr>
            <p:spPr>
              <a:xfrm rot="16200000">
                <a:off x="-2835690" y="2835688"/>
                <a:ext cx="6107153" cy="4357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rmAutofit/>
              </a:bodyPr>
              <a:lstStyle>
                <a:lvl1pPr defTabSz="493776">
                  <a:lnSpc>
                    <a:spcPct val="90000"/>
                  </a:lnSpc>
                  <a:defRPr sz="2000" b="1" cap="all" spc="100">
                    <a:solidFill>
                      <a:srgbClr val="FFFFFF"/>
                    </a:solidFill>
                  </a:defRPr>
                </a:lvl1pPr>
              </a:lstStyle>
              <a:p>
                <a:r>
                  <a:t>Climate change        global heating</a:t>
                </a:r>
              </a:p>
            </p:txBody>
          </p:sp>
        </p:grpSp>
      </p:grpSp>
      <p:pic>
        <p:nvPicPr>
          <p:cNvPr id="203" name="Line Line" descr="Line Line"/>
          <p:cNvPicPr>
            <a:picLocks noChangeAspect="1"/>
          </p:cNvPicPr>
          <p:nvPr/>
        </p:nvPicPr>
        <p:blipFill>
          <a:blip r:embed="rId3"/>
          <a:stretch>
            <a:fillRect/>
          </a:stretch>
        </p:blipFill>
        <p:spPr>
          <a:xfrm rot="10800000">
            <a:off x="103311" y="3252882"/>
            <a:ext cx="8049939" cy="352237"/>
          </a:xfrm>
          <a:prstGeom prst="rect">
            <a:avLst/>
          </a:prstGeom>
          <a:ln w="12700">
            <a:miter lim="400000"/>
          </a:ln>
        </p:spPr>
      </p:pic>
      <p:pic>
        <p:nvPicPr>
          <p:cNvPr id="204" name="Line Line" descr="Line Line"/>
          <p:cNvPicPr>
            <a:picLocks noChangeAspect="1"/>
          </p:cNvPicPr>
          <p:nvPr/>
        </p:nvPicPr>
        <p:blipFill>
          <a:blip r:embed="rId4"/>
          <a:stretch>
            <a:fillRect/>
          </a:stretch>
        </p:blipFill>
        <p:spPr>
          <a:xfrm rot="16200000">
            <a:off x="2989038" y="3086266"/>
            <a:ext cx="740751" cy="101604"/>
          </a:xfrm>
          <a:prstGeom prst="rect">
            <a:avLst/>
          </a:prstGeom>
          <a:ln w="12700">
            <a:miter lim="400000"/>
          </a:ln>
        </p:spPr>
      </p:pic>
      <p:pic>
        <p:nvPicPr>
          <p:cNvPr id="205" name="Circle Circle" descr="Circle Circle"/>
          <p:cNvPicPr>
            <a:picLocks noChangeAspect="1"/>
          </p:cNvPicPr>
          <p:nvPr/>
        </p:nvPicPr>
        <p:blipFill>
          <a:blip r:embed="rId5"/>
          <a:stretch>
            <a:fillRect/>
          </a:stretch>
        </p:blipFill>
        <p:spPr>
          <a:xfrm>
            <a:off x="8009466" y="1990336"/>
            <a:ext cx="2969435" cy="2969432"/>
          </a:xfrm>
          <a:prstGeom prst="rect">
            <a:avLst/>
          </a:prstGeom>
          <a:ln w="12700">
            <a:miter lim="400000"/>
          </a:ln>
        </p:spPr>
      </p:pic>
      <p:pic>
        <p:nvPicPr>
          <p:cNvPr id="206" name="Line Shape" descr="Line Shape"/>
          <p:cNvPicPr>
            <a:picLocks noChangeAspect="1"/>
          </p:cNvPicPr>
          <p:nvPr/>
        </p:nvPicPr>
        <p:blipFill>
          <a:blip r:embed="rId6"/>
          <a:stretch>
            <a:fillRect/>
          </a:stretch>
        </p:blipFill>
        <p:spPr>
          <a:xfrm>
            <a:off x="8204689" y="2682744"/>
            <a:ext cx="1042262" cy="2271824"/>
          </a:xfrm>
          <a:prstGeom prst="rect">
            <a:avLst/>
          </a:prstGeom>
          <a:ln w="12700">
            <a:miter lim="400000"/>
          </a:ln>
        </p:spPr>
      </p:pic>
      <p:pic>
        <p:nvPicPr>
          <p:cNvPr id="207" name="Line Shape" descr="Line Shape"/>
          <p:cNvPicPr>
            <a:picLocks noChangeAspect="1"/>
          </p:cNvPicPr>
          <p:nvPr/>
        </p:nvPicPr>
        <p:blipFill>
          <a:blip r:embed="rId7"/>
          <a:stretch>
            <a:fillRect/>
          </a:stretch>
        </p:blipFill>
        <p:spPr>
          <a:xfrm>
            <a:off x="9320710" y="2009862"/>
            <a:ext cx="1610528" cy="1959557"/>
          </a:xfrm>
          <a:prstGeom prst="rect">
            <a:avLst/>
          </a:prstGeom>
          <a:ln w="12700">
            <a:miter lim="400000"/>
          </a:ln>
        </p:spPr>
      </p:pic>
      <p:pic>
        <p:nvPicPr>
          <p:cNvPr id="208" name="Line Shape" descr="Line Shape"/>
          <p:cNvPicPr>
            <a:picLocks noChangeAspect="1"/>
          </p:cNvPicPr>
          <p:nvPr/>
        </p:nvPicPr>
        <p:blipFill>
          <a:blip r:embed="rId8"/>
          <a:stretch>
            <a:fillRect/>
          </a:stretch>
        </p:blipFill>
        <p:spPr>
          <a:xfrm>
            <a:off x="9532315" y="3795166"/>
            <a:ext cx="1217048" cy="1172181"/>
          </a:xfrm>
          <a:prstGeom prst="rect">
            <a:avLst/>
          </a:prstGeom>
          <a:ln w="12700">
            <a:miter lim="400000"/>
          </a:ln>
        </p:spPr>
      </p:pic>
      <p:sp>
        <p:nvSpPr>
          <p:cNvPr id="209" name="Title 1"/>
          <p:cNvSpPr txBox="1"/>
          <p:nvPr/>
        </p:nvSpPr>
        <p:spPr>
          <a:xfrm>
            <a:off x="2209367" y="2117600"/>
            <a:ext cx="2300093" cy="5389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749808">
              <a:lnSpc>
                <a:spcPct val="90000"/>
              </a:lnSpc>
              <a:defRPr sz="3100" b="1" cap="all" spc="200">
                <a:solidFill>
                  <a:srgbClr val="FFFFFF"/>
                </a:solidFill>
              </a:defRPr>
            </a:lvl1pPr>
          </a:lstStyle>
          <a:p>
            <a:r>
              <a:t>Today</a:t>
            </a:r>
          </a:p>
        </p:txBody>
      </p:sp>
      <p:pic>
        <p:nvPicPr>
          <p:cNvPr id="210" name="Oval Oval" descr="Oval Oval"/>
          <p:cNvPicPr>
            <a:picLocks noChangeAspect="1"/>
          </p:cNvPicPr>
          <p:nvPr/>
        </p:nvPicPr>
        <p:blipFill>
          <a:blip r:embed="rId9"/>
          <a:stretch>
            <a:fillRect/>
          </a:stretch>
        </p:blipFill>
        <p:spPr>
          <a:xfrm>
            <a:off x="2158567" y="1754458"/>
            <a:ext cx="2401693" cy="1172185"/>
          </a:xfrm>
          <a:prstGeom prst="rect">
            <a:avLst/>
          </a:prstGeom>
          <a:ln w="12700">
            <a:miter lim="400000"/>
          </a:ln>
        </p:spPr>
      </p:pic>
      <p:pic>
        <p:nvPicPr>
          <p:cNvPr id="211" name="Image" descr="Image"/>
          <p:cNvPicPr>
            <a:picLocks noChangeAspect="1"/>
          </p:cNvPicPr>
          <p:nvPr/>
        </p:nvPicPr>
        <p:blipFill>
          <a:blip r:embed="rId10"/>
          <a:stretch>
            <a:fillRect/>
          </a:stretch>
        </p:blipFill>
        <p:spPr>
          <a:xfrm>
            <a:off x="879765" y="1864978"/>
            <a:ext cx="836657" cy="1172184"/>
          </a:xfrm>
          <a:prstGeom prst="rect">
            <a:avLst/>
          </a:prstGeom>
          <a:ln w="12700">
            <a:miter lim="400000"/>
          </a:ln>
        </p:spPr>
      </p:pic>
      <p:pic>
        <p:nvPicPr>
          <p:cNvPr id="212" name="Image" descr="Image"/>
          <p:cNvPicPr>
            <a:picLocks noChangeAspect="1"/>
          </p:cNvPicPr>
          <p:nvPr/>
        </p:nvPicPr>
        <p:blipFill>
          <a:blip r:embed="rId10"/>
          <a:stretch>
            <a:fillRect/>
          </a:stretch>
        </p:blipFill>
        <p:spPr>
          <a:xfrm>
            <a:off x="2024496" y="3795166"/>
            <a:ext cx="836657" cy="1172181"/>
          </a:xfrm>
          <a:prstGeom prst="rect">
            <a:avLst/>
          </a:prstGeom>
          <a:ln w="12700">
            <a:miter lim="400000"/>
          </a:ln>
        </p:spPr>
      </p:pic>
      <p:pic>
        <p:nvPicPr>
          <p:cNvPr id="213" name="Image" descr="Image"/>
          <p:cNvPicPr>
            <a:picLocks noChangeAspect="1"/>
          </p:cNvPicPr>
          <p:nvPr/>
        </p:nvPicPr>
        <p:blipFill>
          <a:blip r:embed="rId10"/>
          <a:stretch>
            <a:fillRect/>
          </a:stretch>
        </p:blipFill>
        <p:spPr>
          <a:xfrm>
            <a:off x="849484" y="310151"/>
            <a:ext cx="836654" cy="1172181"/>
          </a:xfrm>
          <a:prstGeom prst="rect">
            <a:avLst/>
          </a:prstGeom>
          <a:ln w="12700">
            <a:miter lim="400000"/>
          </a:ln>
        </p:spPr>
      </p:pic>
      <p:pic>
        <p:nvPicPr>
          <p:cNvPr id="214" name="Image" descr="Image"/>
          <p:cNvPicPr>
            <a:picLocks noChangeAspect="1"/>
          </p:cNvPicPr>
          <p:nvPr/>
        </p:nvPicPr>
        <p:blipFill>
          <a:blip r:embed="rId10"/>
          <a:stretch>
            <a:fillRect/>
          </a:stretch>
        </p:blipFill>
        <p:spPr>
          <a:xfrm>
            <a:off x="2024496" y="5254082"/>
            <a:ext cx="836657" cy="1172181"/>
          </a:xfrm>
          <a:prstGeom prst="rect">
            <a:avLst/>
          </a:prstGeom>
          <a:ln w="12700">
            <a:miter lim="400000"/>
          </a:ln>
        </p:spPr>
      </p:pic>
      <p:pic>
        <p:nvPicPr>
          <p:cNvPr id="215" name="Image" descr="Image"/>
          <p:cNvPicPr>
            <a:picLocks noChangeAspect="1"/>
          </p:cNvPicPr>
          <p:nvPr/>
        </p:nvPicPr>
        <p:blipFill>
          <a:blip r:embed="rId10"/>
          <a:stretch>
            <a:fillRect/>
          </a:stretch>
        </p:blipFill>
        <p:spPr>
          <a:xfrm>
            <a:off x="2024496" y="341203"/>
            <a:ext cx="836657" cy="1172181"/>
          </a:xfrm>
          <a:prstGeom prst="rect">
            <a:avLst/>
          </a:prstGeom>
          <a:ln w="12700">
            <a:miter lim="400000"/>
          </a:ln>
        </p:spPr>
      </p:pic>
      <p:pic>
        <p:nvPicPr>
          <p:cNvPr id="216" name="Image" descr="Image"/>
          <p:cNvPicPr>
            <a:picLocks noChangeAspect="1"/>
          </p:cNvPicPr>
          <p:nvPr/>
        </p:nvPicPr>
        <p:blipFill>
          <a:blip r:embed="rId10"/>
          <a:stretch>
            <a:fillRect/>
          </a:stretch>
        </p:blipFill>
        <p:spPr>
          <a:xfrm>
            <a:off x="849484" y="3795166"/>
            <a:ext cx="836654" cy="1172181"/>
          </a:xfrm>
          <a:prstGeom prst="rect">
            <a:avLst/>
          </a:prstGeom>
          <a:ln w="12700">
            <a:miter lim="400000"/>
          </a:ln>
        </p:spPr>
      </p:pic>
      <p:pic>
        <p:nvPicPr>
          <p:cNvPr id="217" name="Image" descr="Image"/>
          <p:cNvPicPr>
            <a:picLocks noChangeAspect="1"/>
          </p:cNvPicPr>
          <p:nvPr/>
        </p:nvPicPr>
        <p:blipFill>
          <a:blip r:embed="rId10"/>
          <a:stretch>
            <a:fillRect/>
          </a:stretch>
        </p:blipFill>
        <p:spPr>
          <a:xfrm>
            <a:off x="849484" y="5254082"/>
            <a:ext cx="836654" cy="1172181"/>
          </a:xfrm>
          <a:prstGeom prst="rect">
            <a:avLst/>
          </a:prstGeom>
          <a:ln w="12700">
            <a:miter lim="400000"/>
          </a:ln>
        </p:spPr>
      </p:pic>
      <p:pic>
        <p:nvPicPr>
          <p:cNvPr id="218" name="Image" descr="Image"/>
          <p:cNvPicPr>
            <a:picLocks noChangeAspect="1"/>
          </p:cNvPicPr>
          <p:nvPr/>
        </p:nvPicPr>
        <p:blipFill>
          <a:blip r:embed="rId11"/>
          <a:stretch>
            <a:fillRect/>
          </a:stretch>
        </p:blipFill>
        <p:spPr>
          <a:xfrm>
            <a:off x="6215821" y="3686273"/>
            <a:ext cx="1610527" cy="1839534"/>
          </a:xfrm>
          <a:prstGeom prst="rect">
            <a:avLst/>
          </a:prstGeom>
          <a:ln w="12700">
            <a:miter lim="400000"/>
          </a:ln>
        </p:spPr>
      </p:pic>
      <p:sp>
        <p:nvSpPr>
          <p:cNvPr id="219" name="Title 1"/>
          <p:cNvSpPr txBox="1"/>
          <p:nvPr/>
        </p:nvSpPr>
        <p:spPr>
          <a:xfrm>
            <a:off x="5536368" y="5665327"/>
            <a:ext cx="2969434" cy="95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defTabSz="502919">
              <a:lnSpc>
                <a:spcPct val="90000"/>
              </a:lnSpc>
              <a:defRPr sz="2000" b="1" cap="all" spc="100">
                <a:solidFill>
                  <a:srgbClr val="FFFFFF"/>
                </a:solidFill>
              </a:defRPr>
            </a:pPr>
            <a:r>
              <a:rPr dirty="0"/>
              <a:t>Big ideas </a:t>
            </a:r>
            <a:br>
              <a:rPr dirty="0"/>
            </a:br>
            <a:r>
              <a:rPr dirty="0"/>
              <a:t>+ government action</a:t>
            </a:r>
          </a:p>
        </p:txBody>
      </p:sp>
      <p:sp>
        <p:nvSpPr>
          <p:cNvPr id="220" name="Title 1"/>
          <p:cNvSpPr txBox="1"/>
          <p:nvPr/>
        </p:nvSpPr>
        <p:spPr>
          <a:xfrm>
            <a:off x="8133064" y="1033867"/>
            <a:ext cx="2722236" cy="740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defTabSz="566927">
              <a:lnSpc>
                <a:spcPct val="90000"/>
              </a:lnSpc>
              <a:defRPr sz="2300" b="1" cap="all" spc="100">
                <a:solidFill>
                  <a:srgbClr val="FFFFFF"/>
                </a:solidFill>
              </a:defRPr>
            </a:pPr>
            <a:r>
              <a:t>A healthy</a:t>
            </a:r>
            <a:endParaRPr spc="176"/>
          </a:p>
          <a:p>
            <a:pPr algn="ctr" defTabSz="566927">
              <a:lnSpc>
                <a:spcPct val="90000"/>
              </a:lnSpc>
              <a:defRPr sz="2300" b="1" cap="all" spc="100">
                <a:solidFill>
                  <a:srgbClr val="FFFFFF"/>
                </a:solidFill>
              </a:defRPr>
            </a:pPr>
            <a:r>
              <a:t>Future home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roup"/>
          <p:cNvGrpSpPr/>
          <p:nvPr/>
        </p:nvGrpSpPr>
        <p:grpSpPr>
          <a:xfrm>
            <a:off x="-26041" y="-42611"/>
            <a:ext cx="457312" cy="6943223"/>
            <a:chOff x="-1" y="0"/>
            <a:chExt cx="457310" cy="6943221"/>
          </a:xfrm>
        </p:grpSpPr>
        <p:sp>
          <p:nvSpPr>
            <p:cNvPr id="224" name="Rectangle"/>
            <p:cNvSpPr/>
            <p:nvPr/>
          </p:nvSpPr>
          <p:spPr>
            <a:xfrm>
              <a:off x="-2" y="-1"/>
              <a:ext cx="457312" cy="6943223"/>
            </a:xfrm>
            <a:prstGeom prst="rect">
              <a:avLst/>
            </a:prstGeom>
            <a:solidFill>
              <a:srgbClr val="FF9933"/>
            </a:solidFill>
            <a:ln w="12700" cap="flat">
              <a:solidFill>
                <a:schemeClr val="accent1"/>
              </a:solidFill>
              <a:prstDash val="solid"/>
              <a:miter lim="800000"/>
            </a:ln>
            <a:effectLst/>
          </p:spPr>
          <p:txBody>
            <a:bodyPr wrap="square" lIns="45718" tIns="45718" rIns="45718" bIns="45718" numCol="1" anchor="ctr">
              <a:noAutofit/>
            </a:bodyPr>
            <a:lstStyle/>
            <a:p>
              <a:endParaRPr/>
            </a:p>
          </p:txBody>
        </p:sp>
        <p:grpSp>
          <p:nvGrpSpPr>
            <p:cNvPr id="227" name="Title 1"/>
            <p:cNvGrpSpPr/>
            <p:nvPr/>
          </p:nvGrpSpPr>
          <p:grpSpPr>
            <a:xfrm>
              <a:off x="10765" y="176734"/>
              <a:ext cx="435776" cy="6107152"/>
              <a:chOff x="-1" y="0"/>
              <a:chExt cx="435775" cy="6107151"/>
            </a:xfrm>
          </p:grpSpPr>
          <p:sp>
            <p:nvSpPr>
              <p:cNvPr id="225" name="Rectangle"/>
              <p:cNvSpPr/>
              <p:nvPr/>
            </p:nvSpPr>
            <p:spPr>
              <a:xfrm rot="16200000">
                <a:off x="-2835690" y="2835687"/>
                <a:ext cx="6107153" cy="435776"/>
              </a:xfrm>
              <a:prstGeom prst="rect">
                <a:avLst/>
              </a:prstGeom>
              <a:solidFill>
                <a:srgbClr val="FF9933"/>
              </a:solidFill>
              <a:ln w="12700" cap="flat">
                <a:noFill/>
                <a:miter lim="400000"/>
              </a:ln>
              <a:effectLst/>
            </p:spPr>
            <p:txBody>
              <a:bodyPr wrap="square" lIns="45718" tIns="45718" rIns="45718" bIns="45718" numCol="1" anchor="ctr">
                <a:noAutofit/>
              </a:bodyPr>
              <a:lstStyle/>
              <a:p>
                <a:pPr defTabSz="493776">
                  <a:lnSpc>
                    <a:spcPct val="90000"/>
                  </a:lnSpc>
                  <a:defRPr sz="2000" b="1" cap="all" spc="153">
                    <a:solidFill>
                      <a:srgbClr val="FFFFFF"/>
                    </a:solidFill>
                  </a:defRPr>
                </a:pPr>
                <a:endParaRPr/>
              </a:p>
            </p:txBody>
          </p:sp>
          <p:sp>
            <p:nvSpPr>
              <p:cNvPr id="226" name="Climate change        global heating"/>
              <p:cNvSpPr txBox="1"/>
              <p:nvPr/>
            </p:nvSpPr>
            <p:spPr>
              <a:xfrm rot="16200000">
                <a:off x="-2835690" y="2835688"/>
                <a:ext cx="6107153" cy="4357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rmAutofit/>
              </a:bodyPr>
              <a:lstStyle>
                <a:lvl1pPr defTabSz="493776">
                  <a:lnSpc>
                    <a:spcPct val="90000"/>
                  </a:lnSpc>
                  <a:defRPr sz="2000" b="1" cap="all" spc="100">
                    <a:solidFill>
                      <a:srgbClr val="FFFFFF"/>
                    </a:solidFill>
                  </a:defRPr>
                </a:lvl1pPr>
              </a:lstStyle>
              <a:p>
                <a:r>
                  <a:t>Climate change        global heating</a:t>
                </a:r>
              </a:p>
            </p:txBody>
          </p:sp>
        </p:grpSp>
      </p:grpSp>
      <p:pic>
        <p:nvPicPr>
          <p:cNvPr id="229" name="Line Line" descr="Line Line"/>
          <p:cNvPicPr>
            <a:picLocks noChangeAspect="1"/>
          </p:cNvPicPr>
          <p:nvPr/>
        </p:nvPicPr>
        <p:blipFill>
          <a:blip r:embed="rId3"/>
          <a:stretch>
            <a:fillRect/>
          </a:stretch>
        </p:blipFill>
        <p:spPr>
          <a:xfrm rot="10800000">
            <a:off x="103311" y="3252882"/>
            <a:ext cx="8049939" cy="352237"/>
          </a:xfrm>
          <a:prstGeom prst="rect">
            <a:avLst/>
          </a:prstGeom>
          <a:ln w="12700">
            <a:miter lim="400000"/>
          </a:ln>
        </p:spPr>
      </p:pic>
      <p:pic>
        <p:nvPicPr>
          <p:cNvPr id="230" name="Line Line" descr="Line Line"/>
          <p:cNvPicPr>
            <a:picLocks noChangeAspect="1"/>
          </p:cNvPicPr>
          <p:nvPr/>
        </p:nvPicPr>
        <p:blipFill>
          <a:blip r:embed="rId4"/>
          <a:stretch>
            <a:fillRect/>
          </a:stretch>
        </p:blipFill>
        <p:spPr>
          <a:xfrm rot="16200000">
            <a:off x="2989038" y="3086266"/>
            <a:ext cx="740751" cy="101604"/>
          </a:xfrm>
          <a:prstGeom prst="rect">
            <a:avLst/>
          </a:prstGeom>
          <a:ln w="12700">
            <a:miter lim="400000"/>
          </a:ln>
        </p:spPr>
      </p:pic>
      <p:pic>
        <p:nvPicPr>
          <p:cNvPr id="231" name="Circle Circle" descr="Circle Circle"/>
          <p:cNvPicPr>
            <a:picLocks noChangeAspect="1"/>
          </p:cNvPicPr>
          <p:nvPr/>
        </p:nvPicPr>
        <p:blipFill>
          <a:blip r:embed="rId5"/>
          <a:stretch>
            <a:fillRect/>
          </a:stretch>
        </p:blipFill>
        <p:spPr>
          <a:xfrm>
            <a:off x="8009466" y="1990336"/>
            <a:ext cx="2969435" cy="2969432"/>
          </a:xfrm>
          <a:prstGeom prst="rect">
            <a:avLst/>
          </a:prstGeom>
          <a:ln w="12700">
            <a:miter lim="400000"/>
          </a:ln>
        </p:spPr>
      </p:pic>
      <p:pic>
        <p:nvPicPr>
          <p:cNvPr id="232" name="Line Shape" descr="Line Shape"/>
          <p:cNvPicPr>
            <a:picLocks noChangeAspect="1"/>
          </p:cNvPicPr>
          <p:nvPr/>
        </p:nvPicPr>
        <p:blipFill>
          <a:blip r:embed="rId6"/>
          <a:stretch>
            <a:fillRect/>
          </a:stretch>
        </p:blipFill>
        <p:spPr>
          <a:xfrm>
            <a:off x="8204689" y="2682744"/>
            <a:ext cx="1042262" cy="2271824"/>
          </a:xfrm>
          <a:prstGeom prst="rect">
            <a:avLst/>
          </a:prstGeom>
          <a:ln w="12700">
            <a:miter lim="400000"/>
          </a:ln>
        </p:spPr>
      </p:pic>
      <p:pic>
        <p:nvPicPr>
          <p:cNvPr id="233" name="Line Shape" descr="Line Shape"/>
          <p:cNvPicPr>
            <a:picLocks noChangeAspect="1"/>
          </p:cNvPicPr>
          <p:nvPr/>
        </p:nvPicPr>
        <p:blipFill>
          <a:blip r:embed="rId7"/>
          <a:stretch>
            <a:fillRect/>
          </a:stretch>
        </p:blipFill>
        <p:spPr>
          <a:xfrm>
            <a:off x="9320710" y="2009862"/>
            <a:ext cx="1610528" cy="1959557"/>
          </a:xfrm>
          <a:prstGeom prst="rect">
            <a:avLst/>
          </a:prstGeom>
          <a:ln w="12700">
            <a:miter lim="400000"/>
          </a:ln>
        </p:spPr>
      </p:pic>
      <p:pic>
        <p:nvPicPr>
          <p:cNvPr id="234" name="Line Shape" descr="Line Shape"/>
          <p:cNvPicPr>
            <a:picLocks noChangeAspect="1"/>
          </p:cNvPicPr>
          <p:nvPr/>
        </p:nvPicPr>
        <p:blipFill>
          <a:blip r:embed="rId8"/>
          <a:stretch>
            <a:fillRect/>
          </a:stretch>
        </p:blipFill>
        <p:spPr>
          <a:xfrm>
            <a:off x="9532315" y="3795166"/>
            <a:ext cx="1217048" cy="1172181"/>
          </a:xfrm>
          <a:prstGeom prst="rect">
            <a:avLst/>
          </a:prstGeom>
          <a:ln w="12700">
            <a:miter lim="400000"/>
          </a:ln>
        </p:spPr>
      </p:pic>
      <p:sp>
        <p:nvSpPr>
          <p:cNvPr id="235" name="Title 1"/>
          <p:cNvSpPr txBox="1"/>
          <p:nvPr/>
        </p:nvSpPr>
        <p:spPr>
          <a:xfrm>
            <a:off x="2209367" y="2117600"/>
            <a:ext cx="2300093" cy="5389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749808">
              <a:lnSpc>
                <a:spcPct val="90000"/>
              </a:lnSpc>
              <a:defRPr sz="3100" b="1" cap="all" spc="200">
                <a:solidFill>
                  <a:srgbClr val="FFFFFF"/>
                </a:solidFill>
              </a:defRPr>
            </a:lvl1pPr>
          </a:lstStyle>
          <a:p>
            <a:r>
              <a:t>Today</a:t>
            </a:r>
          </a:p>
        </p:txBody>
      </p:sp>
      <p:pic>
        <p:nvPicPr>
          <p:cNvPr id="237" name="Oval Oval" descr="Oval Oval"/>
          <p:cNvPicPr>
            <a:picLocks noChangeAspect="1"/>
          </p:cNvPicPr>
          <p:nvPr/>
        </p:nvPicPr>
        <p:blipFill>
          <a:blip r:embed="rId9"/>
          <a:stretch>
            <a:fillRect/>
          </a:stretch>
        </p:blipFill>
        <p:spPr>
          <a:xfrm>
            <a:off x="2158567" y="1754458"/>
            <a:ext cx="2401693" cy="1172185"/>
          </a:xfrm>
          <a:prstGeom prst="rect">
            <a:avLst/>
          </a:prstGeom>
          <a:ln w="12700">
            <a:miter lim="400000"/>
          </a:ln>
        </p:spPr>
      </p:pic>
      <p:pic>
        <p:nvPicPr>
          <p:cNvPr id="238" name="Image" descr="Image"/>
          <p:cNvPicPr>
            <a:picLocks noChangeAspect="1"/>
          </p:cNvPicPr>
          <p:nvPr/>
        </p:nvPicPr>
        <p:blipFill>
          <a:blip r:embed="rId10"/>
          <a:stretch>
            <a:fillRect/>
          </a:stretch>
        </p:blipFill>
        <p:spPr>
          <a:xfrm>
            <a:off x="879765" y="1864978"/>
            <a:ext cx="836657" cy="1172184"/>
          </a:xfrm>
          <a:prstGeom prst="rect">
            <a:avLst/>
          </a:prstGeom>
          <a:ln w="12700">
            <a:miter lim="400000"/>
          </a:ln>
        </p:spPr>
      </p:pic>
      <p:pic>
        <p:nvPicPr>
          <p:cNvPr id="239" name="Image" descr="Image"/>
          <p:cNvPicPr>
            <a:picLocks noChangeAspect="1"/>
          </p:cNvPicPr>
          <p:nvPr/>
        </p:nvPicPr>
        <p:blipFill>
          <a:blip r:embed="rId10"/>
          <a:stretch>
            <a:fillRect/>
          </a:stretch>
        </p:blipFill>
        <p:spPr>
          <a:xfrm>
            <a:off x="2024496" y="3795166"/>
            <a:ext cx="836657" cy="1172181"/>
          </a:xfrm>
          <a:prstGeom prst="rect">
            <a:avLst/>
          </a:prstGeom>
          <a:ln w="12700">
            <a:miter lim="400000"/>
          </a:ln>
        </p:spPr>
      </p:pic>
      <p:pic>
        <p:nvPicPr>
          <p:cNvPr id="240" name="Image" descr="Image"/>
          <p:cNvPicPr>
            <a:picLocks noChangeAspect="1"/>
          </p:cNvPicPr>
          <p:nvPr/>
        </p:nvPicPr>
        <p:blipFill>
          <a:blip r:embed="rId10"/>
          <a:stretch>
            <a:fillRect/>
          </a:stretch>
        </p:blipFill>
        <p:spPr>
          <a:xfrm>
            <a:off x="849484" y="310151"/>
            <a:ext cx="836654" cy="1172181"/>
          </a:xfrm>
          <a:prstGeom prst="rect">
            <a:avLst/>
          </a:prstGeom>
          <a:ln w="12700">
            <a:miter lim="400000"/>
          </a:ln>
        </p:spPr>
      </p:pic>
      <p:pic>
        <p:nvPicPr>
          <p:cNvPr id="241" name="Image" descr="Image"/>
          <p:cNvPicPr>
            <a:picLocks noChangeAspect="1"/>
          </p:cNvPicPr>
          <p:nvPr/>
        </p:nvPicPr>
        <p:blipFill>
          <a:blip r:embed="rId10"/>
          <a:stretch>
            <a:fillRect/>
          </a:stretch>
        </p:blipFill>
        <p:spPr>
          <a:xfrm>
            <a:off x="2024496" y="5254082"/>
            <a:ext cx="836657" cy="1172181"/>
          </a:xfrm>
          <a:prstGeom prst="rect">
            <a:avLst/>
          </a:prstGeom>
          <a:ln w="12700">
            <a:miter lim="400000"/>
          </a:ln>
        </p:spPr>
      </p:pic>
      <p:pic>
        <p:nvPicPr>
          <p:cNvPr id="242" name="Image" descr="Image"/>
          <p:cNvPicPr>
            <a:picLocks noChangeAspect="1"/>
          </p:cNvPicPr>
          <p:nvPr/>
        </p:nvPicPr>
        <p:blipFill>
          <a:blip r:embed="rId10"/>
          <a:stretch>
            <a:fillRect/>
          </a:stretch>
        </p:blipFill>
        <p:spPr>
          <a:xfrm>
            <a:off x="2024496" y="341203"/>
            <a:ext cx="836657" cy="1172181"/>
          </a:xfrm>
          <a:prstGeom prst="rect">
            <a:avLst/>
          </a:prstGeom>
          <a:ln w="12700">
            <a:miter lim="400000"/>
          </a:ln>
        </p:spPr>
      </p:pic>
      <p:pic>
        <p:nvPicPr>
          <p:cNvPr id="244" name="Image" descr="Image"/>
          <p:cNvPicPr>
            <a:picLocks noChangeAspect="1"/>
          </p:cNvPicPr>
          <p:nvPr/>
        </p:nvPicPr>
        <p:blipFill>
          <a:blip r:embed="rId10"/>
          <a:stretch>
            <a:fillRect/>
          </a:stretch>
        </p:blipFill>
        <p:spPr>
          <a:xfrm>
            <a:off x="849484" y="3795166"/>
            <a:ext cx="836654" cy="1172181"/>
          </a:xfrm>
          <a:prstGeom prst="rect">
            <a:avLst/>
          </a:prstGeom>
          <a:ln w="12700">
            <a:miter lim="400000"/>
          </a:ln>
        </p:spPr>
      </p:pic>
      <p:pic>
        <p:nvPicPr>
          <p:cNvPr id="245" name="Image" descr="Image"/>
          <p:cNvPicPr>
            <a:picLocks noChangeAspect="1"/>
          </p:cNvPicPr>
          <p:nvPr/>
        </p:nvPicPr>
        <p:blipFill>
          <a:blip r:embed="rId10"/>
          <a:stretch>
            <a:fillRect/>
          </a:stretch>
        </p:blipFill>
        <p:spPr>
          <a:xfrm>
            <a:off x="849484" y="5254082"/>
            <a:ext cx="836654" cy="1172181"/>
          </a:xfrm>
          <a:prstGeom prst="rect">
            <a:avLst/>
          </a:prstGeom>
          <a:ln w="12700">
            <a:miter lim="400000"/>
          </a:ln>
        </p:spPr>
      </p:pic>
      <p:grpSp>
        <p:nvGrpSpPr>
          <p:cNvPr id="248" name="Title 1"/>
          <p:cNvGrpSpPr/>
          <p:nvPr/>
        </p:nvGrpSpPr>
        <p:grpSpPr>
          <a:xfrm>
            <a:off x="3504307" y="350165"/>
            <a:ext cx="2300097" cy="1092151"/>
            <a:chOff x="-1" y="0"/>
            <a:chExt cx="2300096" cy="1092150"/>
          </a:xfrm>
        </p:grpSpPr>
        <p:sp>
          <p:nvSpPr>
            <p:cNvPr id="246" name="Rectangle"/>
            <p:cNvSpPr/>
            <p:nvPr/>
          </p:nvSpPr>
          <p:spPr>
            <a:xfrm>
              <a:off x="-2" y="-1"/>
              <a:ext cx="2300097" cy="1092151"/>
            </a:xfrm>
            <a:prstGeom prst="rect">
              <a:avLst/>
            </a:prstGeom>
            <a:solidFill>
              <a:srgbClr val="000000"/>
            </a:solidFill>
            <a:ln w="12700" cap="flat">
              <a:noFill/>
              <a:miter lim="400000"/>
            </a:ln>
            <a:effectLst/>
          </p:spPr>
          <p:txBody>
            <a:bodyPr wrap="square" lIns="45718" tIns="45718" rIns="45718" bIns="45718" numCol="1" anchor="ctr">
              <a:noAutofit/>
            </a:bodyPr>
            <a:lstStyle/>
            <a:p>
              <a:pPr algn="ctr" defTabSz="374904">
                <a:lnSpc>
                  <a:spcPct val="90000"/>
                </a:lnSpc>
                <a:defRPr b="1">
                  <a:solidFill>
                    <a:srgbClr val="FFFFFF"/>
                  </a:solidFill>
                </a:defRPr>
              </a:pPr>
              <a:endParaRPr/>
            </a:p>
          </p:txBody>
        </p:sp>
        <p:sp>
          <p:nvSpPr>
            <p:cNvPr id="247" name="Take personal action to keep our environment healthy"/>
            <p:cNvSpPr txBox="1"/>
            <p:nvPr/>
          </p:nvSpPr>
          <p:spPr>
            <a:xfrm>
              <a:off x="-2" y="0"/>
              <a:ext cx="2300097" cy="10921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rmAutofit/>
            </a:bodyPr>
            <a:lstStyle>
              <a:lvl1pPr algn="ctr" defTabSz="374904">
                <a:lnSpc>
                  <a:spcPct val="90000"/>
                </a:lnSpc>
                <a:defRPr b="1">
                  <a:solidFill>
                    <a:srgbClr val="FFFFFF"/>
                  </a:solidFill>
                </a:defRPr>
              </a:lvl1pPr>
            </a:lstStyle>
            <a:p>
              <a:r>
                <a:t>Take personal action to keep our environment healthy</a:t>
              </a:r>
            </a:p>
          </p:txBody>
        </p:sp>
      </p:grpSp>
      <p:sp>
        <p:nvSpPr>
          <p:cNvPr id="249" name="Circle"/>
          <p:cNvSpPr/>
          <p:nvPr/>
        </p:nvSpPr>
        <p:spPr>
          <a:xfrm>
            <a:off x="3100228" y="162764"/>
            <a:ext cx="518371" cy="518366"/>
          </a:xfrm>
          <a:prstGeom prst="ellipse">
            <a:avLst/>
          </a:prstGeom>
          <a:solidFill>
            <a:srgbClr val="FFFFFF"/>
          </a:solidFill>
          <a:ln w="38100">
            <a:solidFill>
              <a:srgbClr val="4EACE9"/>
            </a:solidFill>
            <a:miter/>
          </a:ln>
        </p:spPr>
        <p:txBody>
          <a:bodyPr lIns="45718" tIns="45718" rIns="45718" bIns="45718" anchor="ctr"/>
          <a:lstStyle/>
          <a:p>
            <a:endParaRPr/>
          </a:p>
        </p:txBody>
      </p:sp>
      <p:sp>
        <p:nvSpPr>
          <p:cNvPr id="250" name="Title 1"/>
          <p:cNvSpPr txBox="1"/>
          <p:nvPr/>
        </p:nvSpPr>
        <p:spPr>
          <a:xfrm>
            <a:off x="3199508" y="207213"/>
            <a:ext cx="338738" cy="427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566927">
              <a:lnSpc>
                <a:spcPct val="90000"/>
              </a:lnSpc>
              <a:defRPr sz="2300" b="1" cap="all" spc="100"/>
            </a:lvl1pPr>
          </a:lstStyle>
          <a:p>
            <a:r>
              <a:t>1</a:t>
            </a:r>
          </a:p>
        </p:txBody>
      </p:sp>
      <p:grpSp>
        <p:nvGrpSpPr>
          <p:cNvPr id="253" name="Title 1"/>
          <p:cNvGrpSpPr/>
          <p:nvPr/>
        </p:nvGrpSpPr>
        <p:grpSpPr>
          <a:xfrm>
            <a:off x="3081176" y="4145621"/>
            <a:ext cx="2657030" cy="1959557"/>
            <a:chOff x="-1" y="0"/>
            <a:chExt cx="2657029" cy="1959556"/>
          </a:xfrm>
        </p:grpSpPr>
        <p:sp>
          <p:nvSpPr>
            <p:cNvPr id="251" name="Rectangle"/>
            <p:cNvSpPr/>
            <p:nvPr/>
          </p:nvSpPr>
          <p:spPr>
            <a:xfrm>
              <a:off x="-2" y="0"/>
              <a:ext cx="2657030" cy="1959557"/>
            </a:xfrm>
            <a:prstGeom prst="rect">
              <a:avLst/>
            </a:prstGeom>
            <a:solidFill>
              <a:srgbClr val="000000"/>
            </a:solidFill>
            <a:ln w="50800" cap="flat">
              <a:solidFill>
                <a:srgbClr val="000000"/>
              </a:solidFill>
              <a:prstDash val="solid"/>
              <a:miter lim="800000"/>
            </a:ln>
            <a:effectLst/>
          </p:spPr>
          <p:txBody>
            <a:bodyPr wrap="square" lIns="45718" tIns="45718" rIns="45718" bIns="45718" numCol="1" anchor="ctr">
              <a:noAutofit/>
            </a:bodyPr>
            <a:lstStyle/>
            <a:p>
              <a:pPr algn="ctr" defTabSz="493776">
                <a:lnSpc>
                  <a:spcPct val="90000"/>
                </a:lnSpc>
                <a:defRPr sz="1900" b="1">
                  <a:solidFill>
                    <a:srgbClr val="FFFFFF"/>
                  </a:solidFill>
                </a:defRPr>
              </a:pPr>
              <a:endParaRPr/>
            </a:p>
          </p:txBody>
        </p:sp>
        <p:sp>
          <p:nvSpPr>
            <p:cNvPr id="252" name="Call on our government + businesses to tackle climate change and put children’s rights first"/>
            <p:cNvSpPr txBox="1"/>
            <p:nvPr/>
          </p:nvSpPr>
          <p:spPr>
            <a:xfrm>
              <a:off x="25398" y="25401"/>
              <a:ext cx="2606230" cy="19087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rmAutofit/>
            </a:bodyPr>
            <a:lstStyle>
              <a:lvl1pPr algn="ctr" defTabSz="493776">
                <a:lnSpc>
                  <a:spcPct val="90000"/>
                </a:lnSpc>
                <a:defRPr sz="1900" b="1">
                  <a:solidFill>
                    <a:srgbClr val="FFFFFF"/>
                  </a:solidFill>
                </a:defRPr>
              </a:lvl1pPr>
            </a:lstStyle>
            <a:p>
              <a:r>
                <a:rPr dirty="0"/>
                <a:t>Call on our government + businesses to tackle climate change and put children’s rights </a:t>
              </a:r>
              <a:r>
                <a:rPr lang="en-GB" dirty="0"/>
                <a:t>first</a:t>
              </a:r>
              <a:endParaRPr dirty="0"/>
            </a:p>
          </p:txBody>
        </p:sp>
      </p:grpSp>
      <p:sp>
        <p:nvSpPr>
          <p:cNvPr id="254" name="Circle"/>
          <p:cNvSpPr/>
          <p:nvPr/>
        </p:nvSpPr>
        <p:spPr>
          <a:xfrm>
            <a:off x="2978592" y="3874430"/>
            <a:ext cx="518371" cy="518371"/>
          </a:xfrm>
          <a:prstGeom prst="ellipse">
            <a:avLst/>
          </a:prstGeom>
          <a:solidFill>
            <a:srgbClr val="FFFFFF"/>
          </a:solidFill>
          <a:ln w="38100">
            <a:solidFill>
              <a:srgbClr val="4EACE9"/>
            </a:solidFill>
            <a:miter/>
          </a:ln>
        </p:spPr>
        <p:txBody>
          <a:bodyPr lIns="45718" tIns="45718" rIns="45718" bIns="45718" anchor="ctr"/>
          <a:lstStyle/>
          <a:p>
            <a:endParaRPr/>
          </a:p>
        </p:txBody>
      </p:sp>
      <p:sp>
        <p:nvSpPr>
          <p:cNvPr id="255" name="Title 1"/>
          <p:cNvSpPr txBox="1"/>
          <p:nvPr/>
        </p:nvSpPr>
        <p:spPr>
          <a:xfrm>
            <a:off x="3077876" y="3918880"/>
            <a:ext cx="338737" cy="427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566927">
              <a:lnSpc>
                <a:spcPct val="90000"/>
              </a:lnSpc>
              <a:defRPr sz="2300" b="1" cap="all" spc="100"/>
            </a:lvl1pPr>
          </a:lstStyle>
          <a:p>
            <a:r>
              <a:t>2</a:t>
            </a:r>
          </a:p>
        </p:txBody>
      </p:sp>
      <p:sp>
        <p:nvSpPr>
          <p:cNvPr id="256" name="Title 1"/>
          <p:cNvSpPr txBox="1"/>
          <p:nvPr/>
        </p:nvSpPr>
        <p:spPr>
          <a:xfrm>
            <a:off x="8133064" y="1033867"/>
            <a:ext cx="2722236" cy="740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defTabSz="566927">
              <a:lnSpc>
                <a:spcPct val="90000"/>
              </a:lnSpc>
              <a:defRPr sz="2300" b="1" cap="all" spc="100">
                <a:solidFill>
                  <a:srgbClr val="FFFFFF"/>
                </a:solidFill>
              </a:defRPr>
            </a:pPr>
            <a:r>
              <a:t>A healthy</a:t>
            </a:r>
            <a:endParaRPr spc="176"/>
          </a:p>
          <a:p>
            <a:pPr algn="ctr" defTabSz="566927">
              <a:lnSpc>
                <a:spcPct val="90000"/>
              </a:lnSpc>
              <a:defRPr sz="2300" b="1" cap="all" spc="100">
                <a:solidFill>
                  <a:srgbClr val="FFFFFF"/>
                </a:solidFill>
              </a:defRPr>
            </a:pPr>
            <a:r>
              <a:t>Future home</a:t>
            </a:r>
          </a:p>
        </p:txBody>
      </p:sp>
      <p:pic>
        <p:nvPicPr>
          <p:cNvPr id="35" name="Image" descr="Image">
            <a:extLst>
              <a:ext uri="{FF2B5EF4-FFF2-40B4-BE49-F238E27FC236}">
                <a16:creationId xmlns:a16="http://schemas.microsoft.com/office/drawing/2014/main" id="{3A7973A7-FEFB-3F44-A31D-5F435637FB26}"/>
              </a:ext>
            </a:extLst>
          </p:cNvPr>
          <p:cNvPicPr>
            <a:picLocks noChangeAspect="1"/>
          </p:cNvPicPr>
          <p:nvPr/>
        </p:nvPicPr>
        <p:blipFill>
          <a:blip r:embed="rId11"/>
          <a:stretch>
            <a:fillRect/>
          </a:stretch>
        </p:blipFill>
        <p:spPr>
          <a:xfrm>
            <a:off x="6215821" y="3686273"/>
            <a:ext cx="1610527" cy="1839534"/>
          </a:xfrm>
          <a:prstGeom prst="rect">
            <a:avLst/>
          </a:prstGeom>
          <a:ln w="12700">
            <a:miter lim="400000"/>
          </a:ln>
        </p:spPr>
      </p:pic>
      <p:sp>
        <p:nvSpPr>
          <p:cNvPr id="36" name="Title 1">
            <a:extLst>
              <a:ext uri="{FF2B5EF4-FFF2-40B4-BE49-F238E27FC236}">
                <a16:creationId xmlns:a16="http://schemas.microsoft.com/office/drawing/2014/main" id="{3EFBB1CD-4A28-5C44-AF8F-8D49DFE2D647}"/>
              </a:ext>
            </a:extLst>
          </p:cNvPr>
          <p:cNvSpPr txBox="1"/>
          <p:nvPr/>
        </p:nvSpPr>
        <p:spPr>
          <a:xfrm>
            <a:off x="5536368" y="5665327"/>
            <a:ext cx="2969434" cy="95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defTabSz="502919">
              <a:lnSpc>
                <a:spcPct val="90000"/>
              </a:lnSpc>
              <a:defRPr sz="2000" b="1" cap="all" spc="100">
                <a:solidFill>
                  <a:srgbClr val="FFFFFF"/>
                </a:solidFill>
              </a:defRPr>
            </a:pPr>
            <a:r>
              <a:rPr dirty="0"/>
              <a:t>Big ideas </a:t>
            </a:r>
            <a:br>
              <a:rPr dirty="0"/>
            </a:br>
            <a:r>
              <a:rPr dirty="0"/>
              <a:t>+ government action</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966</Words>
  <Application>Microsoft Office PowerPoint</Application>
  <PresentationFormat>Widescreen</PresentationFormat>
  <Paragraphs>79</Paragraphs>
  <Slides>7</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Office Theme</vt:lpstr>
      <vt:lpstr>PowerPoint Presentation</vt:lpstr>
      <vt:lpstr>PowerPoint Presentation</vt:lpstr>
      <vt:lpstr>EVERYDAY ACTIONS THAT CONTRIBUTE TO CLIMATE CHANGE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Jessica Bool</cp:lastModifiedBy>
  <cp:revision>6</cp:revision>
  <dcterms:modified xsi:type="dcterms:W3CDTF">2020-09-14T11:09:01Z</dcterms:modified>
</cp:coreProperties>
</file>