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ool" initials="JB" lastIdx="1" clrIdx="0">
    <p:extLst>
      <p:ext uri="{19B8F6BF-5375-455C-9EA6-DF929625EA0E}">
        <p15:presenceInfo xmlns:p15="http://schemas.microsoft.com/office/powerpoint/2012/main" userId="S::JessicaB@unicef.org.uk::b63dd9cd-4b07-4660-83b4-e92ccdb5b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0612" autoAdjust="0"/>
  </p:normalViewPr>
  <p:slideViewPr>
    <p:cSldViewPr snapToGrid="0" showGuides="1">
      <p:cViewPr varScale="1">
        <p:scale>
          <a:sx n="61" d="100"/>
          <a:sy n="61" d="100"/>
        </p:scale>
        <p:origin x="3096"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07T12:20:13.213" idx="1">
    <p:pos x="2878" y="1952"/>
    <p:text>Replaced uppercase A and Q in so they were consistent witht he first bullet point</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xfrm>
            <a:off x="1143000" y="685800"/>
            <a:ext cx="4572000" cy="3429000"/>
          </a:xfrm>
          <a:prstGeom prst="rect">
            <a:avLst/>
          </a:prstGeom>
        </p:spPr>
        <p:txBody>
          <a:bodyPr/>
          <a:lstStyle/>
          <a:p>
            <a:endParaRPr/>
          </a:p>
        </p:txBody>
      </p:sp>
      <p:sp>
        <p:nvSpPr>
          <p:cNvPr id="67" name="Shape 6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prstGeom prst="rect">
            <a:avLst/>
          </a:prstGeom>
        </p:spPr>
        <p:txBody>
          <a:bodyPr/>
          <a:lstStyle/>
          <a:p>
            <a:endParaRPr/>
          </a:p>
        </p:txBody>
      </p:sp>
      <p:sp>
        <p:nvSpPr>
          <p:cNvPr id="80" name="Shape 80"/>
          <p:cNvSpPr>
            <a:spLocks noGrp="1"/>
          </p:cNvSpPr>
          <p:nvPr>
            <p:ph type="body" sz="quarter" idx="1"/>
          </p:nvPr>
        </p:nvSpPr>
        <p:spPr>
          <a:prstGeom prst="rect">
            <a:avLst/>
          </a:prstGeom>
        </p:spPr>
        <p:txBody>
          <a:bodyPr/>
          <a:lstStyle/>
          <a:p>
            <a:r>
              <a:rPr dirty="0"/>
              <a:t>Using the Tuvalu image as a discussion, help young people to make the linkages that global warming (caused by some of the actions we just considered in the climate calculator) is causing ocean rise on the Pacific island nation of Tuvalu. </a:t>
            </a:r>
          </a:p>
          <a:p>
            <a:endParaRPr dirty="0"/>
          </a:p>
          <a:p>
            <a:r>
              <a:rPr dirty="0"/>
              <a:t>As the ocean level gets higher, sea water is contaminating the water table, meaning that children in Tuvalu are lacking access to clean water that is essential for their health and well-being. This is not only a problem in Tuvalu. Because of the effects of climate change, it is expected that 600 million children – one in four worldwide – will be living in areas with extremely limited water resources by 2040 (source). </a:t>
            </a:r>
          </a:p>
          <a:p>
            <a:endParaRPr dirty="0"/>
          </a:p>
          <a:p>
            <a:r>
              <a:rPr dirty="0"/>
              <a:t>Guide the young people to conclude that, because human action is part of the problem, human action can also be part of the solution.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xfrm>
            <a:off x="381000" y="685800"/>
            <a:ext cx="6096000" cy="3429000"/>
          </a:xfrm>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r>
              <a:t>Wrap up the activity with a reflection exercise, asking the young people to write down three new things they learned, two actions they could take and one question that this activity made them want to know more about.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1">
    <p:bg>
      <p:bgPr>
        <a:solidFill>
          <a:srgbClr val="FFFFFF">
            <a:alpha val="97000"/>
          </a:srgbClr>
        </a:solidFill>
        <a:effectLst/>
      </p:bgPr>
    </p:bg>
    <p:spTree>
      <p:nvGrpSpPr>
        <p:cNvPr id="1" name=""/>
        <p:cNvGrpSpPr/>
        <p:nvPr/>
      </p:nvGrpSpPr>
      <p:grpSpPr>
        <a:xfrm>
          <a:off x="0" y="0"/>
          <a:ext cx="0" cy="0"/>
          <a:chOff x="0" y="0"/>
          <a:chExt cx="0" cy="0"/>
        </a:xfrm>
      </p:grpSpPr>
      <p:pic>
        <p:nvPicPr>
          <p:cNvPr id="12" name="RS121345_27971_20190318_UK_Mill Hill_london_0258-scr.jpg" descr="RS121345_27971_20190318_UK_Mill Hill_london_0258-scr.jpg"/>
          <p:cNvPicPr>
            <a:picLocks noChangeAspect="1"/>
          </p:cNvPicPr>
          <p:nvPr/>
        </p:nvPicPr>
        <p:blipFill>
          <a:blip r:embed="rId2"/>
          <a:stretch>
            <a:fillRect/>
          </a:stretch>
        </p:blipFill>
        <p:spPr>
          <a:xfrm>
            <a:off x="-71591" y="-1120423"/>
            <a:ext cx="12335182" cy="8223455"/>
          </a:xfrm>
          <a:prstGeom prst="rect">
            <a:avLst/>
          </a:prstGeom>
          <a:ln w="12700">
            <a:miter lim="400000"/>
          </a:ln>
        </p:spPr>
      </p:pic>
      <p:pic>
        <p:nvPicPr>
          <p:cNvPr id="13" name="UUK_SQUARE_FECabove_blue_rgb.jpg" descr="UUK_SQUARE_FECabove_blue_rgb.jpg"/>
          <p:cNvPicPr>
            <a:picLocks noChangeAspect="1"/>
          </p:cNvPicPr>
          <p:nvPr/>
        </p:nvPicPr>
        <p:blipFill>
          <a:blip r:embed="rId3"/>
          <a:stretch>
            <a:fillRect/>
          </a:stretch>
        </p:blipFill>
        <p:spPr>
          <a:xfrm>
            <a:off x="9146933" y="0"/>
            <a:ext cx="2329988" cy="2039043"/>
          </a:xfrm>
          <a:prstGeom prst="rect">
            <a:avLst/>
          </a:prstGeom>
          <a:ln w="12700">
            <a:miter lim="400000"/>
          </a:ln>
        </p:spPr>
      </p:pic>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2">
    <p:bg>
      <p:bgPr>
        <a:solidFill>
          <a:srgbClr val="FFFFFF">
            <a:alpha val="97000"/>
          </a:srgbClr>
        </a:solidFill>
        <a:effectLst/>
      </p:bgPr>
    </p:bg>
    <p:spTree>
      <p:nvGrpSpPr>
        <p:cNvPr id="1" name=""/>
        <p:cNvGrpSpPr/>
        <p:nvPr/>
      </p:nvGrpSpPr>
      <p:grpSpPr>
        <a:xfrm>
          <a:off x="0" y="0"/>
          <a:ext cx="0" cy="0"/>
          <a:chOff x="0" y="0"/>
          <a:chExt cx="0" cy="0"/>
        </a:xfrm>
      </p:grpSpPr>
      <p:pic>
        <p:nvPicPr>
          <p:cNvPr id="21" name="27780_20190313_UK_london_Barnett_0179_┬®Unicef_Dawe.jpg" descr="27780_20190313_UK_london_Barnett_0179_┬®Unicef_Dawe.jpg"/>
          <p:cNvPicPr>
            <a:picLocks noChangeAspect="1"/>
          </p:cNvPicPr>
          <p:nvPr/>
        </p:nvPicPr>
        <p:blipFill>
          <a:blip r:embed="rId2"/>
          <a:srcRect t="7500" b="7498"/>
          <a:stretch>
            <a:fillRect/>
          </a:stretch>
        </p:blipFill>
        <p:spPr>
          <a:xfrm>
            <a:off x="0" y="-25660"/>
            <a:ext cx="12192001" cy="6909321"/>
          </a:xfrm>
          <a:prstGeom prst="rect">
            <a:avLst/>
          </a:prstGeom>
          <a:ln w="12700">
            <a:miter lim="400000"/>
          </a:ln>
        </p:spPr>
      </p:pic>
      <p:pic>
        <p:nvPicPr>
          <p:cNvPr id="22" name="UUK_SQUARE_FECabove_blue_rgb.jpg" descr="UUK_SQUARE_FECabove_blue_rgb.jpg"/>
          <p:cNvPicPr>
            <a:picLocks noChangeAspect="1"/>
          </p:cNvPicPr>
          <p:nvPr/>
        </p:nvPicPr>
        <p:blipFill>
          <a:blip r:embed="rId3"/>
          <a:stretch>
            <a:fillRect/>
          </a:stretch>
        </p:blipFill>
        <p:spPr>
          <a:xfrm>
            <a:off x="9146933" y="0"/>
            <a:ext cx="2329988" cy="2039043"/>
          </a:xfrm>
          <a:prstGeom prst="rect">
            <a:avLst/>
          </a:prstGeom>
          <a:ln w="12700">
            <a:miter lim="400000"/>
          </a:ln>
        </p:spPr>
      </p:pic>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ntent and object 2">
    <p:bg>
      <p:bgPr>
        <a:solidFill>
          <a:srgbClr val="00AEEF"/>
        </a:solidFill>
        <a:effectLst/>
      </p:bgPr>
    </p:bg>
    <p:spTree>
      <p:nvGrpSpPr>
        <p:cNvPr id="1" name=""/>
        <p:cNvGrpSpPr/>
        <p:nvPr/>
      </p:nvGrpSpPr>
      <p:grpSpPr>
        <a:xfrm>
          <a:off x="0" y="0"/>
          <a:ext cx="0" cy="0"/>
          <a:chOff x="0" y="0"/>
          <a:chExt cx="0" cy="0"/>
        </a:xfrm>
      </p:grpSpPr>
      <p:sp>
        <p:nvSpPr>
          <p:cNvPr id="30" name="Add headline here"/>
          <p:cNvSpPr txBox="1">
            <a:spLocks noGrp="1"/>
          </p:cNvSpPr>
          <p:nvPr>
            <p:ph type="title" hasCustomPrompt="1"/>
          </p:nvPr>
        </p:nvSpPr>
        <p:spPr>
          <a:xfrm>
            <a:off x="415669" y="1098303"/>
            <a:ext cx="11247591" cy="709161"/>
          </a:xfrm>
          <a:prstGeom prst="rect">
            <a:avLst/>
          </a:prstGeom>
        </p:spPr>
        <p:txBody>
          <a:bodyPr anchor="b"/>
          <a:lstStyle>
            <a:lvl1pPr>
              <a:defRPr sz="4000" cap="all">
                <a:solidFill>
                  <a:srgbClr val="FFFFFF"/>
                </a:solidFill>
              </a:defRPr>
            </a:lvl1pPr>
          </a:lstStyle>
          <a:p>
            <a:r>
              <a:t> Add headline here</a:t>
            </a:r>
          </a:p>
        </p:txBody>
      </p:sp>
      <p:sp>
        <p:nvSpPr>
          <p:cNvPr id="31" name="Straight Connector 16"/>
          <p:cNvSpPr/>
          <p:nvPr/>
        </p:nvSpPr>
        <p:spPr>
          <a:xfrm>
            <a:off x="67888" y="2100941"/>
            <a:ext cx="12056225" cy="2"/>
          </a:xfrm>
          <a:prstGeom prst="line">
            <a:avLst/>
          </a:prstGeom>
          <a:ln w="44450">
            <a:solidFill>
              <a:srgbClr val="FFFFFF"/>
            </a:solidFill>
            <a:prstDash val="lgDash"/>
            <a:miter/>
          </a:ln>
        </p:spPr>
        <p:txBody>
          <a:bodyPr lIns="45718" tIns="45718" rIns="45718" bIns="45718"/>
          <a:lstStyle/>
          <a:p>
            <a:endParaRPr/>
          </a:p>
        </p:txBody>
      </p:sp>
      <p:sp>
        <p:nvSpPr>
          <p:cNvPr id="32" name="Body Level One…"/>
          <p:cNvSpPr txBox="1">
            <a:spLocks noGrp="1"/>
          </p:cNvSpPr>
          <p:nvPr>
            <p:ph type="body" sz="half" idx="1" hasCustomPrompt="1"/>
          </p:nvPr>
        </p:nvSpPr>
        <p:spPr>
          <a:xfrm>
            <a:off x="415669" y="2820254"/>
            <a:ext cx="6923917" cy="2737718"/>
          </a:xfrm>
          <a:prstGeom prst="rect">
            <a:avLst/>
          </a:prstGeom>
        </p:spPr>
        <p:txBody>
          <a:bodyPr lIns="72000" tIns="72000" rIns="72000" bIns="72000"/>
          <a:lstStyle>
            <a:lvl1pPr marL="342900" indent="-342900">
              <a:buClr>
                <a:srgbClr val="FFFFFF"/>
              </a:buClr>
              <a:defRPr sz="3200">
                <a:latin typeface="Univers Next Pro Heavy Condensed"/>
                <a:ea typeface="Univers Next Pro Heavy Condensed"/>
                <a:cs typeface="Univers Next Pro Heavy Condensed"/>
                <a:sym typeface="Univers Next Pro Heavy Condensed"/>
              </a:defRPr>
            </a:lvl1pPr>
            <a:lvl2pPr marL="849084" indent="-391884">
              <a:buClr>
                <a:srgbClr val="FFFFFF"/>
              </a:buClr>
              <a:defRPr sz="3200">
                <a:latin typeface="Univers Next Pro Heavy Condensed"/>
                <a:ea typeface="Univers Next Pro Heavy Condensed"/>
                <a:cs typeface="Univers Next Pro Heavy Condensed"/>
                <a:sym typeface="Univers Next Pro Heavy Condensed"/>
              </a:defRPr>
            </a:lvl2pPr>
            <a:lvl3pPr marL="1295400" indent="-381000">
              <a:buClr>
                <a:srgbClr val="FFFFFF"/>
              </a:buClr>
              <a:defRPr sz="3200">
                <a:latin typeface="Univers Next Pro Heavy Condensed"/>
                <a:ea typeface="Univers Next Pro Heavy Condensed"/>
                <a:cs typeface="Univers Next Pro Heavy Condensed"/>
                <a:sym typeface="Univers Next Pro Heavy Condensed"/>
              </a:defRPr>
            </a:lvl3pPr>
            <a:lvl4pPr marL="1828800" indent="-457200">
              <a:buClr>
                <a:srgbClr val="FFFFFF"/>
              </a:buClr>
              <a:defRPr sz="3200">
                <a:latin typeface="Univers Next Pro Heavy Condensed"/>
                <a:ea typeface="Univers Next Pro Heavy Condensed"/>
                <a:cs typeface="Univers Next Pro Heavy Condensed"/>
                <a:sym typeface="Univers Next Pro Heavy Condensed"/>
              </a:defRPr>
            </a:lvl4pPr>
            <a:lvl5pPr marL="2286000" indent="-457200">
              <a:buClr>
                <a:srgbClr val="FFFFFF"/>
              </a:buClr>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sp>
        <p:nvSpPr>
          <p:cNvPr id="33" name="Slide Number"/>
          <p:cNvSpPr txBox="1">
            <a:spLocks noGrp="1"/>
          </p:cNvSpPr>
          <p:nvPr>
            <p:ph type="sldNum" sz="quarter" idx="2"/>
          </p:nvPr>
        </p:nvSpPr>
        <p:spPr>
          <a:xfrm>
            <a:off x="480000" y="6386364"/>
            <a:ext cx="273652" cy="264251"/>
          </a:xfrm>
          <a:prstGeom prst="rect">
            <a:avLst/>
          </a:prstGeom>
        </p:spPr>
        <p:txBody>
          <a:bodyPr/>
          <a:lstStyle>
            <a:lvl1pPr algn="l">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and object 8">
    <p:bg>
      <p:bgPr>
        <a:solidFill>
          <a:srgbClr val="00AEEF"/>
        </a:solidFill>
        <a:effectLst/>
      </p:bgPr>
    </p:bg>
    <p:spTree>
      <p:nvGrpSpPr>
        <p:cNvPr id="1" name=""/>
        <p:cNvGrpSpPr/>
        <p:nvPr/>
      </p:nvGrpSpPr>
      <p:grpSpPr>
        <a:xfrm>
          <a:off x="0" y="0"/>
          <a:ext cx="0" cy="0"/>
          <a:chOff x="0" y="0"/>
          <a:chExt cx="0" cy="0"/>
        </a:xfrm>
      </p:grpSpPr>
      <p:sp>
        <p:nvSpPr>
          <p:cNvPr id="40" name="Body Level One…"/>
          <p:cNvSpPr txBox="1">
            <a:spLocks noGrp="1"/>
          </p:cNvSpPr>
          <p:nvPr>
            <p:ph type="body" sz="half" idx="1" hasCustomPrompt="1"/>
          </p:nvPr>
        </p:nvSpPr>
        <p:spPr>
          <a:xfrm>
            <a:off x="433136" y="1735976"/>
            <a:ext cx="6394385" cy="3722957"/>
          </a:xfrm>
          <a:prstGeom prst="rect">
            <a:avLst/>
          </a:prstGeom>
          <a:solidFill>
            <a:srgbClr val="CCCCCC"/>
          </a:solidFill>
        </p:spPr>
        <p:txBody>
          <a:bodyPr lIns="72000" tIns="72000" rIns="72000" bIns="72000"/>
          <a:lstStyle>
            <a:lvl1pPr marL="342900" indent="-342900">
              <a:defRPr sz="3200">
                <a:latin typeface="Univers Next Pro Heavy Condensed"/>
                <a:ea typeface="Univers Next Pro Heavy Condensed"/>
                <a:cs typeface="Univers Next Pro Heavy Condensed"/>
                <a:sym typeface="Univers Next Pro Heavy Condensed"/>
              </a:defRPr>
            </a:lvl1pPr>
            <a:lvl2pPr marL="849084" indent="-391884">
              <a:defRPr sz="3200">
                <a:latin typeface="Univers Next Pro Heavy Condensed"/>
                <a:ea typeface="Univers Next Pro Heavy Condensed"/>
                <a:cs typeface="Univers Next Pro Heavy Condensed"/>
                <a:sym typeface="Univers Next Pro Heavy Condensed"/>
              </a:defRPr>
            </a:lvl2pPr>
            <a:lvl3pPr marL="1295400" indent="-381000">
              <a:defRPr sz="3200">
                <a:latin typeface="Univers Next Pro Heavy Condensed"/>
                <a:ea typeface="Univers Next Pro Heavy Condensed"/>
                <a:cs typeface="Univers Next Pro Heavy Condensed"/>
                <a:sym typeface="Univers Next Pro Heavy Condensed"/>
              </a:defRPr>
            </a:lvl3pPr>
            <a:lvl4pPr marL="1828800" indent="-457200">
              <a:defRPr sz="3200">
                <a:latin typeface="Univers Next Pro Heavy Condensed"/>
                <a:ea typeface="Univers Next Pro Heavy Condensed"/>
                <a:cs typeface="Univers Next Pro Heavy Condensed"/>
                <a:sym typeface="Univers Next Pro Heavy Condensed"/>
              </a:defRPr>
            </a:lvl4pPr>
            <a:lvl5pPr marL="2286000" indent="-457200">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sp>
        <p:nvSpPr>
          <p:cNvPr id="41" name="add headline here"/>
          <p:cNvSpPr txBox="1">
            <a:spLocks noGrp="1"/>
          </p:cNvSpPr>
          <p:nvPr>
            <p:ph type="title" hasCustomPrompt="1"/>
          </p:nvPr>
        </p:nvSpPr>
        <p:spPr>
          <a:xfrm>
            <a:off x="359999" y="261443"/>
            <a:ext cx="11247589" cy="877106"/>
          </a:xfrm>
          <a:prstGeom prst="rect">
            <a:avLst/>
          </a:prstGeom>
        </p:spPr>
        <p:txBody>
          <a:bodyPr anchor="b"/>
          <a:lstStyle>
            <a:lvl1pPr>
              <a:defRPr sz="4800" cap="all">
                <a:solidFill>
                  <a:srgbClr val="FFFFFF"/>
                </a:solidFill>
              </a:defRPr>
            </a:lvl1pPr>
          </a:lstStyle>
          <a:p>
            <a:r>
              <a:t> add headline here</a:t>
            </a:r>
          </a:p>
        </p:txBody>
      </p:sp>
      <p:sp>
        <p:nvSpPr>
          <p:cNvPr id="42" name="Slide Number"/>
          <p:cNvSpPr txBox="1">
            <a:spLocks noGrp="1"/>
          </p:cNvSpPr>
          <p:nvPr>
            <p:ph type="sldNum" sz="quarter" idx="2"/>
          </p:nvPr>
        </p:nvSpPr>
        <p:spPr>
          <a:xfrm>
            <a:off x="480000" y="6386364"/>
            <a:ext cx="273652" cy="264251"/>
          </a:xfrm>
          <a:prstGeom prst="rect">
            <a:avLst/>
          </a:prstGeom>
        </p:spPr>
        <p:txBody>
          <a:bodyPr/>
          <a:lstStyle>
            <a:lvl1pPr algn="l">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imple copy">
    <p:spTree>
      <p:nvGrpSpPr>
        <p:cNvPr id="1" name=""/>
        <p:cNvGrpSpPr/>
        <p:nvPr/>
      </p:nvGrpSpPr>
      <p:grpSpPr>
        <a:xfrm>
          <a:off x="0" y="0"/>
          <a:ext cx="0" cy="0"/>
          <a:chOff x="0" y="0"/>
          <a:chExt cx="0" cy="0"/>
        </a:xfrm>
      </p:grpSpPr>
      <p:sp>
        <p:nvSpPr>
          <p:cNvPr id="49" name="Body Level One…"/>
          <p:cNvSpPr txBox="1">
            <a:spLocks noGrp="1"/>
          </p:cNvSpPr>
          <p:nvPr>
            <p:ph type="body" idx="1" hasCustomPrompt="1"/>
          </p:nvPr>
        </p:nvSpPr>
        <p:spPr>
          <a:prstGeom prst="rect">
            <a:avLst/>
          </a:prstGeom>
        </p:spPr>
        <p:txBody>
          <a:bodyPr/>
          <a:lstStyle/>
          <a:p>
            <a:r>
              <a:t>Click to add engaging text</a:t>
            </a:r>
          </a:p>
          <a:p>
            <a:pPr lvl="1"/>
            <a:endParaRPr/>
          </a:p>
          <a:p>
            <a:pPr lvl="2"/>
            <a:endParaRPr/>
          </a:p>
          <a:p>
            <a:pPr lvl="3"/>
            <a:endParaRPr/>
          </a:p>
          <a:p>
            <a:pPr lvl="4"/>
            <a:endParaRPr/>
          </a:p>
        </p:txBody>
      </p:sp>
      <p:sp>
        <p:nvSpPr>
          <p:cNvPr id="50" name="ADD HEADLINE HERE"/>
          <p:cNvSpPr txBox="1">
            <a:spLocks noGrp="1"/>
          </p:cNvSpPr>
          <p:nvPr>
            <p:ph type="title" hasCustomPrompt="1"/>
          </p:nvPr>
        </p:nvSpPr>
        <p:spPr>
          <a:prstGeom prst="rect">
            <a:avLst/>
          </a:prstGeom>
        </p:spPr>
        <p:txBody>
          <a:bodyPr/>
          <a:lstStyle/>
          <a:p>
            <a:r>
              <a:t>ADD HEADLINE HERE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58" name="27780_20190313_UK_london_Barnett_0179_┬®Unicef_Dawe.jpg" descr="27780_20190313_UK_london_Barnett_0179_┬®Unicef_Dawe.jpg"/>
          <p:cNvPicPr>
            <a:picLocks noChangeAspect="1"/>
          </p:cNvPicPr>
          <p:nvPr/>
        </p:nvPicPr>
        <p:blipFill>
          <a:blip r:embed="rId2"/>
          <a:srcRect t="7500" b="7498"/>
          <a:stretch>
            <a:fillRect/>
          </a:stretch>
        </p:blipFill>
        <p:spPr>
          <a:xfrm>
            <a:off x="0" y="-25660"/>
            <a:ext cx="12192001" cy="6909321"/>
          </a:xfrm>
          <a:prstGeom prst="rect">
            <a:avLst/>
          </a:prstGeom>
          <a:ln w="12700">
            <a:miter lim="400000"/>
          </a:ln>
        </p:spPr>
      </p:pic>
      <p:pic>
        <p:nvPicPr>
          <p:cNvPr id="59" name="UUK_SQUARE_FECabove_blue_rgb.jpg" descr="UUK_SQUARE_FECabove_blue_rgb.jpg"/>
          <p:cNvPicPr>
            <a:picLocks noChangeAspect="1"/>
          </p:cNvPicPr>
          <p:nvPr/>
        </p:nvPicPr>
        <p:blipFill>
          <a:blip r:embed="rId3"/>
          <a:stretch>
            <a:fillRect/>
          </a:stretch>
        </p:blipFill>
        <p:spPr>
          <a:xfrm>
            <a:off x="9146933" y="0"/>
            <a:ext cx="2329988" cy="2039043"/>
          </a:xfrm>
          <a:prstGeom prst="rect">
            <a:avLst/>
          </a:prstGeom>
          <a:ln w="12700">
            <a:miter lim="400000"/>
          </a:ln>
        </p:spPr>
      </p:pic>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UUK_WIDE_FECright_blue_rgb copy.jpg" descr="UUK_WIDE_FECright_blue_rgb copy.jpg"/>
          <p:cNvPicPr>
            <a:picLocks noChangeAspect="1"/>
          </p:cNvPicPr>
          <p:nvPr/>
        </p:nvPicPr>
        <p:blipFill>
          <a:blip r:embed="rId8"/>
          <a:stretch>
            <a:fillRect/>
          </a:stretch>
        </p:blipFill>
        <p:spPr>
          <a:xfrm>
            <a:off x="7112000" y="5996149"/>
            <a:ext cx="5080000" cy="861855"/>
          </a:xfrm>
          <a:prstGeom prst="rect">
            <a:avLst/>
          </a:prstGeom>
          <a:ln w="12700">
            <a:miter lim="400000"/>
          </a:ln>
        </p:spPr>
      </p:pic>
      <p:sp>
        <p:nvSpPr>
          <p:cNvPr id="3" name="Body Level One…"/>
          <p:cNvSpPr txBox="1">
            <a:spLocks noGrp="1"/>
          </p:cNvSpPr>
          <p:nvPr>
            <p:ph type="body" idx="1" hasCustomPrompt="1"/>
          </p:nvPr>
        </p:nvSpPr>
        <p:spPr>
          <a:xfrm>
            <a:off x="687387" y="1600221"/>
            <a:ext cx="10858501" cy="4092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Click to add engaging text</a:t>
            </a:r>
          </a:p>
          <a:p>
            <a:pPr lvl="1"/>
            <a:endParaRPr/>
          </a:p>
          <a:p>
            <a:pPr lvl="2"/>
            <a:endParaRPr/>
          </a:p>
          <a:p>
            <a:pPr lvl="3"/>
            <a:endParaRPr/>
          </a:p>
          <a:p>
            <a:pPr lvl="4"/>
            <a:endParaRPr/>
          </a:p>
        </p:txBody>
      </p:sp>
      <p:sp>
        <p:nvSpPr>
          <p:cNvPr id="4" name="ADD HEADLINE HERE"/>
          <p:cNvSpPr txBox="1">
            <a:spLocks noGrp="1"/>
          </p:cNvSpPr>
          <p:nvPr>
            <p:ph type="title" hasCustomPrompt="1"/>
          </p:nvPr>
        </p:nvSpPr>
        <p:spPr>
          <a:xfrm>
            <a:off x="687387" y="612257"/>
            <a:ext cx="10858501" cy="8163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ADD HEADLINE HERE</a:t>
            </a:r>
          </a:p>
        </p:txBody>
      </p:sp>
      <p:sp>
        <p:nvSpPr>
          <p:cNvPr id="5" name="Slide Number"/>
          <p:cNvSpPr txBox="1">
            <a:spLocks noGrp="1"/>
          </p:cNvSpPr>
          <p:nvPr>
            <p:ph type="sldNum" sz="quarter" idx="2"/>
          </p:nvPr>
        </p:nvSpPr>
        <p:spPr>
          <a:xfrm>
            <a:off x="8463948" y="6224225"/>
            <a:ext cx="273652" cy="26425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9pPr>
    </p:titleStyle>
    <p:bodyStyle>
      <a:lvl1pPr marL="457200" marR="0" indent="-4572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omments" Target="../comments/comment1.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Unicef/Dawe"/>
          <p:cNvSpPr txBox="1"/>
          <p:nvPr/>
        </p:nvSpPr>
        <p:spPr>
          <a:xfrm>
            <a:off x="3218336" y="6509373"/>
            <a:ext cx="8886164"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solidFill>
                  <a:srgbClr val="FFFFFF"/>
                </a:solidFill>
              </a:defRPr>
            </a:lvl1pPr>
          </a:lstStyle>
          <a:p>
            <a:r>
              <a:t>Two friends in London, taking part in Unicef’s Child Friendly Cities programme. © Unicef/Dawe</a:t>
            </a:r>
          </a:p>
        </p:txBody>
      </p:sp>
      <p:sp>
        <p:nvSpPr>
          <p:cNvPr id="70" name="Rectangle"/>
          <p:cNvSpPr/>
          <p:nvPr/>
        </p:nvSpPr>
        <p:spPr>
          <a:xfrm>
            <a:off x="-5535" y="5337400"/>
            <a:ext cx="9870281" cy="783487"/>
          </a:xfrm>
          <a:prstGeom prst="rect">
            <a:avLst/>
          </a:prstGeom>
          <a:solidFill>
            <a:srgbClr val="000000"/>
          </a:solidFill>
          <a:ln w="12700">
            <a:miter lim="400000"/>
          </a:ln>
        </p:spPr>
        <p:txBody>
          <a:bodyPr lIns="45718" tIns="45718" rIns="45718" bIns="45718" anchor="ctr"/>
          <a:lstStyle/>
          <a:p>
            <a:endParaRPr/>
          </a:p>
        </p:txBody>
      </p:sp>
      <p:sp>
        <p:nvSpPr>
          <p:cNvPr id="71" name="Part 1A: Climate Change Quiz"/>
          <p:cNvSpPr txBox="1"/>
          <p:nvPr/>
        </p:nvSpPr>
        <p:spPr>
          <a:xfrm>
            <a:off x="-5535" y="5337400"/>
            <a:ext cx="10625289" cy="783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14300" tIns="114300" rIns="114300" bIns="114300">
            <a:spAutoFit/>
          </a:bodyPr>
          <a:lstStyle>
            <a:lvl1pPr indent="88900">
              <a:lnSpc>
                <a:spcPct val="90000"/>
              </a:lnSpc>
              <a:defRPr sz="4000" b="1" cap="all" spc="250">
                <a:solidFill>
                  <a:srgbClr val="FFFFFF"/>
                </a:solidFill>
              </a:defRPr>
            </a:lvl1pPr>
          </a:lstStyle>
          <a:p>
            <a:r>
              <a:t>Healthy earth, healthy lives</a:t>
            </a:r>
          </a:p>
        </p:txBody>
      </p:sp>
      <p:grpSp>
        <p:nvGrpSpPr>
          <p:cNvPr id="74" name="Group"/>
          <p:cNvGrpSpPr/>
          <p:nvPr/>
        </p:nvGrpSpPr>
        <p:grpSpPr>
          <a:xfrm>
            <a:off x="-20471" y="4555060"/>
            <a:ext cx="4404354" cy="784830"/>
            <a:chOff x="0" y="-1"/>
            <a:chExt cx="4404354" cy="784829"/>
          </a:xfrm>
        </p:grpSpPr>
        <p:sp>
          <p:nvSpPr>
            <p:cNvPr id="72" name="Rectangle"/>
            <p:cNvSpPr/>
            <p:nvPr/>
          </p:nvSpPr>
          <p:spPr>
            <a:xfrm>
              <a:off x="0" y="-1"/>
              <a:ext cx="3541625" cy="783491"/>
            </a:xfrm>
            <a:prstGeom prst="rect">
              <a:avLst/>
            </a:prstGeom>
            <a:solidFill>
              <a:srgbClr val="00AEEF"/>
            </a:solidFill>
            <a:ln w="12700" cap="flat">
              <a:noFill/>
              <a:miter lim="400000"/>
            </a:ln>
            <a:effectLst/>
          </p:spPr>
          <p:txBody>
            <a:bodyPr wrap="square" lIns="45718" tIns="45718" rIns="45718" bIns="45718" numCol="1" anchor="ctr">
              <a:noAutofit/>
            </a:bodyPr>
            <a:lstStyle/>
            <a:p>
              <a:endParaRPr/>
            </a:p>
          </p:txBody>
        </p:sp>
        <p:sp>
          <p:nvSpPr>
            <p:cNvPr id="73" name="ACTIVITY 1"/>
            <p:cNvSpPr/>
            <p:nvPr/>
          </p:nvSpPr>
          <p:spPr>
            <a:xfrm>
              <a:off x="82580" y="-1"/>
              <a:ext cx="4321774" cy="7848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4300" tIns="114300" rIns="114300" bIns="114300" numCol="1" anchor="t">
              <a:spAutoFit/>
            </a:bodyPr>
            <a:lstStyle>
              <a:lvl1pPr indent="88900">
                <a:lnSpc>
                  <a:spcPct val="90000"/>
                </a:lnSpc>
                <a:defRPr sz="4000" b="1" cap="all" spc="250">
                  <a:solidFill>
                    <a:srgbClr val="FFFFFF"/>
                  </a:solidFill>
                </a:defRPr>
              </a:lvl1pPr>
            </a:lstStyle>
            <a:p>
              <a:pPr>
                <a:spcBef>
                  <a:spcPts val="1200"/>
                </a:spcBef>
              </a:pPr>
              <a:r>
                <a:t>ACTIVITY 4</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warm_waters_tuvalu_010_Vlad Sokhin.png" descr="warm_waters_tuvalu_010_Vlad Sokhin.png"/>
          <p:cNvPicPr>
            <a:picLocks noChangeAspect="1"/>
          </p:cNvPicPr>
          <p:nvPr/>
        </p:nvPicPr>
        <p:blipFill>
          <a:blip r:embed="rId3"/>
          <a:stretch>
            <a:fillRect/>
          </a:stretch>
        </p:blipFill>
        <p:spPr>
          <a:xfrm>
            <a:off x="-819064" y="-1074124"/>
            <a:ext cx="13041074" cy="8463437"/>
          </a:xfrm>
          <a:prstGeom prst="rect">
            <a:avLst/>
          </a:prstGeom>
          <a:ln w="12700">
            <a:miter lim="400000"/>
          </a:ln>
        </p:spPr>
      </p:pic>
      <p:sp>
        <p:nvSpPr>
          <p:cNvPr id="77" name="©Unicef/Dawe"/>
          <p:cNvSpPr txBox="1"/>
          <p:nvPr/>
        </p:nvSpPr>
        <p:spPr>
          <a:xfrm>
            <a:off x="172609" y="6513507"/>
            <a:ext cx="4184557"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solidFill>
                  <a:srgbClr val="FFFFFF"/>
                </a:solidFill>
              </a:defRPr>
            </a:lvl1pPr>
          </a:lstStyle>
          <a:p>
            <a:r>
              <a:t>Young people playing on a beach in Tuvalu. © Unicef/Sokhin</a:t>
            </a:r>
          </a:p>
        </p:txBody>
      </p:sp>
      <p:pic>
        <p:nvPicPr>
          <p:cNvPr id="78" name="UUK_WIDE_FECright_blue_rgb copy.jpg" descr="UUK_WIDE_FECright_blue_rgb copy.jpg"/>
          <p:cNvPicPr>
            <a:picLocks noChangeAspect="1"/>
          </p:cNvPicPr>
          <p:nvPr/>
        </p:nvPicPr>
        <p:blipFill>
          <a:blip r:embed="rId4"/>
          <a:stretch>
            <a:fillRect/>
          </a:stretch>
        </p:blipFill>
        <p:spPr>
          <a:xfrm>
            <a:off x="8385088" y="0"/>
            <a:ext cx="3806912" cy="64586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warm_waters_tuvalu_010_Vlad Sokhin.png" descr="warm_waters_tuvalu_010_Vlad Sokhin.png"/>
          <p:cNvPicPr>
            <a:picLocks noChangeAspect="1"/>
          </p:cNvPicPr>
          <p:nvPr/>
        </p:nvPicPr>
        <p:blipFill>
          <a:blip r:embed="rId3"/>
          <a:srcRect l="3260" t="750" b="6977"/>
          <a:stretch>
            <a:fillRect/>
          </a:stretch>
        </p:blipFill>
        <p:spPr>
          <a:xfrm>
            <a:off x="3944340" y="-10997"/>
            <a:ext cx="11114566" cy="6879993"/>
          </a:xfrm>
          <a:prstGeom prst="rect">
            <a:avLst/>
          </a:prstGeom>
          <a:ln w="12700">
            <a:miter lim="400000"/>
          </a:ln>
        </p:spPr>
      </p:pic>
      <p:sp>
        <p:nvSpPr>
          <p:cNvPr id="83" name="Rectangle"/>
          <p:cNvSpPr/>
          <p:nvPr/>
        </p:nvSpPr>
        <p:spPr>
          <a:xfrm>
            <a:off x="83878" y="-11261"/>
            <a:ext cx="5157577" cy="6880522"/>
          </a:xfrm>
          <a:prstGeom prst="rect">
            <a:avLst/>
          </a:prstGeom>
          <a:solidFill>
            <a:srgbClr val="00AEEF"/>
          </a:solidFill>
          <a:ln w="12700">
            <a:miter lim="400000"/>
          </a:ln>
        </p:spPr>
        <p:txBody>
          <a:bodyPr lIns="45718" tIns="45718" rIns="45718" bIns="45718" anchor="ctr"/>
          <a:lstStyle/>
          <a:p>
            <a:pPr>
              <a:defRPr>
                <a:latin typeface="+mj-lt"/>
                <a:ea typeface="+mj-ea"/>
                <a:cs typeface="+mj-cs"/>
                <a:sym typeface="Helvetica"/>
              </a:defRPr>
            </a:pPr>
            <a:endParaRPr/>
          </a:p>
        </p:txBody>
      </p:sp>
      <p:sp>
        <p:nvSpPr>
          <p:cNvPr id="84" name="3 new things you learned"/>
          <p:cNvSpPr txBox="1"/>
          <p:nvPr/>
        </p:nvSpPr>
        <p:spPr>
          <a:xfrm>
            <a:off x="436038" y="2477808"/>
            <a:ext cx="3824395" cy="424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marL="230603" indent="-230603">
              <a:buSzPct val="100000"/>
              <a:buChar char="•"/>
              <a:defRPr sz="2300" b="1">
                <a:solidFill>
                  <a:srgbClr val="FFFFFF"/>
                </a:solidFill>
              </a:defRPr>
            </a:lvl1pPr>
          </a:lstStyle>
          <a:p>
            <a:r>
              <a:t>3 new things you learned</a:t>
            </a:r>
          </a:p>
        </p:txBody>
      </p:sp>
      <p:sp>
        <p:nvSpPr>
          <p:cNvPr id="85" name="2 Actions you can take"/>
          <p:cNvSpPr txBox="1"/>
          <p:nvPr/>
        </p:nvSpPr>
        <p:spPr>
          <a:xfrm>
            <a:off x="436038" y="3216610"/>
            <a:ext cx="3462162" cy="446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marL="230603" indent="-230603">
              <a:buSzPct val="100000"/>
              <a:buChar char="•"/>
              <a:defRPr sz="2300" b="1">
                <a:solidFill>
                  <a:srgbClr val="FFFFFF"/>
                </a:solidFill>
              </a:defRPr>
            </a:lvl1pPr>
          </a:lstStyle>
          <a:p>
            <a:r>
              <a:rPr dirty="0"/>
              <a:t>2 actions you can take</a:t>
            </a:r>
          </a:p>
        </p:txBody>
      </p:sp>
      <p:sp>
        <p:nvSpPr>
          <p:cNvPr id="86" name="WRITE DOWN"/>
          <p:cNvSpPr txBox="1"/>
          <p:nvPr/>
        </p:nvSpPr>
        <p:spPr>
          <a:xfrm>
            <a:off x="436038" y="1046234"/>
            <a:ext cx="2813008" cy="5480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200" b="1">
                <a:solidFill>
                  <a:srgbClr val="FFFFFF"/>
                </a:solidFill>
              </a:defRPr>
            </a:lvl1pPr>
          </a:lstStyle>
          <a:p>
            <a:r>
              <a:t>WRITE DOWN</a:t>
            </a:r>
          </a:p>
        </p:txBody>
      </p:sp>
      <p:sp>
        <p:nvSpPr>
          <p:cNvPr id="87" name="1 Question this has raised"/>
          <p:cNvSpPr txBox="1"/>
          <p:nvPr/>
        </p:nvSpPr>
        <p:spPr>
          <a:xfrm>
            <a:off x="436038" y="3955410"/>
            <a:ext cx="3936651" cy="4462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marL="230603" indent="-230603">
              <a:buSzPct val="100000"/>
              <a:buChar char="•"/>
              <a:defRPr sz="2300" b="1">
                <a:solidFill>
                  <a:srgbClr val="FFFFFF"/>
                </a:solidFill>
              </a:defRPr>
            </a:lvl1pPr>
          </a:lstStyle>
          <a:p>
            <a:r>
              <a:rPr dirty="0"/>
              <a:t>1 question this has raised</a:t>
            </a:r>
          </a:p>
        </p:txBody>
      </p:sp>
      <p:sp>
        <p:nvSpPr>
          <p:cNvPr id="88" name="©Unicef/Dawe"/>
          <p:cNvSpPr txBox="1"/>
          <p:nvPr/>
        </p:nvSpPr>
        <p:spPr>
          <a:xfrm>
            <a:off x="7051024" y="6513507"/>
            <a:ext cx="5028116"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solidFill>
                  <a:srgbClr val="FFFFFF"/>
                </a:solidFill>
              </a:defRPr>
            </a:lvl1pPr>
          </a:lstStyle>
          <a:p>
            <a:r>
              <a:t>The ocean is rising in the Pacific island nation of Tuvalu. © Unicef/Sokhin</a:t>
            </a:r>
          </a:p>
        </p:txBody>
      </p:sp>
      <p:pic>
        <p:nvPicPr>
          <p:cNvPr id="89" name="UUK_WIDE_FECright_blue_rgb copy.jpg" descr="UUK_WIDE_FECright_blue_rgb copy.jpg"/>
          <p:cNvPicPr>
            <a:picLocks noChangeAspect="1"/>
          </p:cNvPicPr>
          <p:nvPr/>
        </p:nvPicPr>
        <p:blipFill>
          <a:blip r:embed="rId4"/>
          <a:stretch>
            <a:fillRect/>
          </a:stretch>
        </p:blipFill>
        <p:spPr>
          <a:xfrm>
            <a:off x="8385088" y="0"/>
            <a:ext cx="3806912" cy="645868"/>
          </a:xfrm>
          <a:prstGeom prst="rect">
            <a:avLst/>
          </a:prstGeom>
          <a:ln w="12700">
            <a:miter lim="400000"/>
          </a:ln>
        </p:spPr>
      </p:pic>
      <p:sp>
        <p:nvSpPr>
          <p:cNvPr id="90" name="Straight Connector 24"/>
          <p:cNvSpPr/>
          <p:nvPr/>
        </p:nvSpPr>
        <p:spPr>
          <a:xfrm>
            <a:off x="16514" y="1906946"/>
            <a:ext cx="3391174" cy="2"/>
          </a:xfrm>
          <a:prstGeom prst="line">
            <a:avLst/>
          </a:prstGeom>
          <a:ln w="44450">
            <a:solidFill>
              <a:srgbClr val="FFFFFF"/>
            </a:solidFill>
            <a:prstDash val="lgDash"/>
            <a:miter/>
          </a:ln>
        </p:spPr>
        <p:txBody>
          <a:bodyPr lIns="45718" tIns="45718" rIns="45718" bIns="45718"/>
          <a:lstStyle/>
          <a:p>
            <a:endParaRPr/>
          </a:p>
        </p:txBody>
      </p:sp>
      <p:pic>
        <p:nvPicPr>
          <p:cNvPr id="91" name="Image" descr="Image"/>
          <p:cNvPicPr>
            <a:picLocks noChangeAspect="1"/>
          </p:cNvPicPr>
          <p:nvPr/>
        </p:nvPicPr>
        <p:blipFill>
          <a:blip r:embed="rId5"/>
          <a:stretch>
            <a:fillRect/>
          </a:stretch>
        </p:blipFill>
        <p:spPr>
          <a:xfrm>
            <a:off x="3709904" y="855808"/>
            <a:ext cx="1027986" cy="103049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84"/>
                                        </p:tgtEl>
                                        <p:attrNameLst>
                                          <p:attrName>style.visibility</p:attrName>
                                        </p:attrNameLst>
                                      </p:cBhvr>
                                      <p:to>
                                        <p:strVal val="visible"/>
                                      </p:to>
                                    </p:set>
                                    <p:anim calcmode="lin" valueType="num">
                                      <p:cBhvr>
                                        <p:cTn id="7" dur="1000" fill="hold"/>
                                        <p:tgtEl>
                                          <p:spTgt spid="84"/>
                                        </p:tgtEl>
                                        <p:attrNameLst>
                                          <p:attrName>ppt_w</p:attrName>
                                        </p:attrNameLst>
                                      </p:cBhvr>
                                      <p:tavLst>
                                        <p:tav tm="0">
                                          <p:val>
                                            <p:fltVal val="0"/>
                                          </p:val>
                                        </p:tav>
                                        <p:tav tm="100000">
                                          <p:val>
                                            <p:strVal val="#ppt_w"/>
                                          </p:val>
                                        </p:tav>
                                      </p:tavLst>
                                    </p:anim>
                                    <p:anim calcmode="lin" valueType="num">
                                      <p:cBhvr>
                                        <p:cTn id="8" dur="1000" fill="hold"/>
                                        <p:tgtEl>
                                          <p:spTgt spid="8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85"/>
                                        </p:tgtEl>
                                        <p:attrNameLst>
                                          <p:attrName>style.visibility</p:attrName>
                                        </p:attrNameLst>
                                      </p:cBhvr>
                                      <p:to>
                                        <p:strVal val="visible"/>
                                      </p:to>
                                    </p:set>
                                    <p:anim calcmode="lin" valueType="num">
                                      <p:cBhvr>
                                        <p:cTn id="13" dur="1000" fill="hold"/>
                                        <p:tgtEl>
                                          <p:spTgt spid="85"/>
                                        </p:tgtEl>
                                        <p:attrNameLst>
                                          <p:attrName>ppt_w</p:attrName>
                                        </p:attrNameLst>
                                      </p:cBhvr>
                                      <p:tavLst>
                                        <p:tav tm="0">
                                          <p:val>
                                            <p:fltVal val="0"/>
                                          </p:val>
                                        </p:tav>
                                        <p:tav tm="100000">
                                          <p:val>
                                            <p:strVal val="#ppt_w"/>
                                          </p:val>
                                        </p:tav>
                                      </p:tavLst>
                                    </p:anim>
                                    <p:anim calcmode="lin" valueType="num">
                                      <p:cBhvr>
                                        <p:cTn id="14" dur="1000" fill="hold"/>
                                        <p:tgtEl>
                                          <p:spTgt spid="8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1" animBg="1" advAuto="0"/>
      <p:bldP spid="85" grpId="2" animBg="1" advAuto="0"/>
      <p:bldP spid="87" grpId="3" animBg="1" advAuto="0"/>
    </p:bldLst>
  </p:timing>
</p:sld>
</file>

<file path=ppt/theme/theme1.xml><?xml version="1.0" encoding="utf-8"?>
<a:theme xmlns:a="http://schemas.openxmlformats.org/drawingml/2006/main" name="Office Theme">
  <a:themeElements>
    <a:clrScheme name="Office Theme">
      <a:dk1>
        <a:srgbClr val="000000"/>
      </a:dk1>
      <a:lt1>
        <a:srgbClr val="FFFFFF">
          <a:alpha val="97000"/>
        </a:srgbClr>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264</Words>
  <Application>Microsoft Macintosh PowerPoint</Application>
  <PresentationFormat>Widescreen</PresentationFormat>
  <Paragraphs>15</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Helvetica</vt:lpstr>
      <vt:lpstr>Univers Next Pro Heavy Condensed</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Helen Abramson</cp:lastModifiedBy>
  <cp:revision>2</cp:revision>
  <dcterms:modified xsi:type="dcterms:W3CDTF">2020-09-09T15:22:57Z</dcterms:modified>
</cp:coreProperties>
</file>