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58" d="100"/>
          <a:sy n="58" d="100"/>
        </p:scale>
        <p:origin x="952"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10/13/2020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May 2019, </a:t>
            </a:r>
            <a:r>
              <a:rPr lang="en-GB" b="0" i="0" dirty="0" err="1">
                <a:solidFill>
                  <a:srgbClr val="121212"/>
                </a:solidFill>
                <a:effectLst/>
                <a:latin typeface="Open Sans"/>
              </a:rPr>
              <a:t>Sugarmaa</a:t>
            </a:r>
            <a:r>
              <a:rPr lang="en-GB" b="0" i="0" dirty="0">
                <a:solidFill>
                  <a:srgbClr val="121212"/>
                </a:solidFill>
                <a:effectLst/>
                <a:latin typeface="Open Sans"/>
              </a:rPr>
              <a:t>, 1, walks with her mother outside of their home in </a:t>
            </a:r>
            <a:r>
              <a:rPr lang="en-GB" b="0" i="0" dirty="0" err="1">
                <a:solidFill>
                  <a:srgbClr val="121212"/>
                </a:solidFill>
                <a:effectLst/>
                <a:latin typeface="Open Sans"/>
              </a:rPr>
              <a:t>Khövsgöl</a:t>
            </a:r>
            <a:r>
              <a:rPr lang="en-GB" b="0" i="0" dirty="0">
                <a:solidFill>
                  <a:srgbClr val="121212"/>
                </a:solidFill>
                <a:effectLst/>
                <a:latin typeface="Open Sans"/>
              </a:rPr>
              <a:t> province, Mongolia where they live.</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b="0" i="0" dirty="0">
                <a:solidFill>
                  <a:srgbClr val="121212"/>
                </a:solidFill>
                <a:effectLst/>
                <a:latin typeface="Open Sans"/>
              </a:rPr>
              <a:t>Babajanyan</a:t>
            </a:r>
            <a:r>
              <a:rPr lang="en-GB" sz="1200" dirty="0">
                <a:latin typeface="Arial" panose="020B0604020202020204" pitchFamily="34" charset="0"/>
                <a:cs typeface="Arial" panose="020B0604020202020204" pitchFamily="34" charset="0"/>
              </a:rPr>
              <a:t> </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Unicef/</a:t>
            </a:r>
            <a:r>
              <a:rPr lang="en-GB" b="0" i="0" dirty="0">
                <a:solidFill>
                  <a:srgbClr val="121212"/>
                </a:solidFill>
                <a:effectLst/>
                <a:latin typeface="Open Sans"/>
              </a:rPr>
              <a:t>Babajanyan</a:t>
            </a:r>
            <a:r>
              <a:rPr lang="en-GB" sz="1200" dirty="0">
                <a:latin typeface="Arial" panose="020B0604020202020204" pitchFamily="34" charset="0"/>
                <a:cs typeface="Arial" panose="020B0604020202020204" pitchFamily="34" charset="0"/>
              </a:rPr>
              <a:t> – </a:t>
            </a:r>
            <a:r>
              <a:rPr lang="en-GB" b="0" i="0" dirty="0" err="1">
                <a:solidFill>
                  <a:srgbClr val="121212"/>
                </a:solidFill>
                <a:effectLst/>
                <a:latin typeface="Open Sans"/>
              </a:rPr>
              <a:t>Sugarmaa</a:t>
            </a:r>
            <a:r>
              <a:rPr lang="en-GB" b="0" i="0" dirty="0">
                <a:solidFill>
                  <a:srgbClr val="121212"/>
                </a:solidFill>
                <a:effectLst/>
                <a:latin typeface="Open Sans"/>
              </a:rPr>
              <a:t>, 1, falls asleep in the arms of her mother in the family’s nomadic tent in Mongolia.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a:solidFill>
                  <a:srgbClr val="121212"/>
                </a:solidFill>
                <a:effectLst/>
                <a:latin typeface="Open Sans"/>
              </a:rPr>
              <a:t>Babajanyan - Dr </a:t>
            </a:r>
            <a:r>
              <a:rPr lang="en-GB" b="0" i="0" dirty="0" err="1">
                <a:solidFill>
                  <a:srgbClr val="121212"/>
                </a:solidFill>
                <a:effectLst/>
                <a:latin typeface="Open Sans"/>
              </a:rPr>
              <a:t>Ganbold</a:t>
            </a:r>
            <a:r>
              <a:rPr lang="en-GB" b="0" i="0" dirty="0">
                <a:solidFill>
                  <a:srgbClr val="121212"/>
                </a:solidFill>
                <a:effectLst/>
                <a:latin typeface="Open Sans"/>
              </a:rPr>
              <a:t> examines </a:t>
            </a:r>
            <a:r>
              <a:rPr lang="en-GB" b="0" i="0" dirty="0" err="1">
                <a:solidFill>
                  <a:srgbClr val="121212"/>
                </a:solidFill>
                <a:effectLst/>
                <a:latin typeface="Open Sans"/>
              </a:rPr>
              <a:t>Sugarmaa</a:t>
            </a:r>
            <a:r>
              <a:rPr lang="en-GB" b="0" i="0" dirty="0">
                <a:solidFill>
                  <a:srgbClr val="121212"/>
                </a:solidFill>
                <a:effectLst/>
                <a:latin typeface="Open Sans"/>
              </a:rPr>
              <a:t> as she is held by her mother.</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a:solidFill>
                  <a:srgbClr val="121212"/>
                </a:solidFill>
                <a:effectLst/>
                <a:latin typeface="Open Sans"/>
              </a:rPr>
              <a:t>Babajanyan – </a:t>
            </a:r>
            <a:r>
              <a:rPr lang="en-GB" b="0" i="0" dirty="0" err="1">
                <a:solidFill>
                  <a:srgbClr val="121212"/>
                </a:solidFill>
                <a:effectLst/>
                <a:latin typeface="Open Sans"/>
              </a:rPr>
              <a:t>Sugarmaa</a:t>
            </a:r>
            <a:r>
              <a:rPr lang="en-GB" b="0" i="0" dirty="0">
                <a:solidFill>
                  <a:srgbClr val="121212"/>
                </a:solidFill>
                <a:effectLst/>
                <a:latin typeface="Open Sans"/>
              </a:rPr>
              <a:t> looks on as her mother stirs a pot of soup.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13/10/2020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13/10/2020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13/10/2020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13/10/2020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13/10/2020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child standing in a field&#10;&#10;Description automatically generated">
            <a:extLst>
              <a:ext uri="{FF2B5EF4-FFF2-40B4-BE49-F238E27FC236}">
                <a16:creationId xmlns:a16="http://schemas.microsoft.com/office/drawing/2014/main" id="{02C167A1-DF65-4E58-B7CF-8F88EAD376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CCE926E3-348A-481E-949D-EE1ECAE6C7F7}"/>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13/10/2020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13/10/2020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13/10/2020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orldslargestlesson.globalgoals.org/resource/un-the-global-goals/" TargetMode="External"/><Relationship Id="rId7"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s://www.gapminder.org/dollar-stree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wp-content/uploads/2010/05/UNCRC_summary-1.pdf" TargetMode="External"/><Relationship Id="rId2" Type="http://schemas.openxmlformats.org/officeDocument/2006/relationships/hyperlink" Target="https://www.unicef.org.uk/working-with-young-people/youth-advocacy-toolkit/"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cdIaQneMFOQ"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6.xml"/><Relationship Id="rId7"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video" Target="https://www.youtube.com/embed/TfOJ7HNo-qE?feature=oembed" TargetMode="External"/><Relationship Id="rId6" Type="http://schemas.openxmlformats.org/officeDocument/2006/relationships/hyperlink" Target="http://www.endchildpoverty.org.uk/children-celebrate-together/" TargetMode="External"/><Relationship Id="rId5" Type="http://schemas.openxmlformats.org/officeDocument/2006/relationships/image" Target="../media/image38.jpeg"/><Relationship Id="rId4" Type="http://schemas.openxmlformats.org/officeDocument/2006/relationships/hyperlink" Target="https://www.youtube.com/watch?v=TfOJ7HNo-qE"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ideo" Target="https://www.youtube.com/embed/aBn581sSIhk?feature=oembed" TargetMode="External"/><Relationship Id="rId6" Type="http://schemas.openxmlformats.org/officeDocument/2006/relationships/image" Target="../media/image39.jpeg"/><Relationship Id="rId5" Type="http://schemas.openxmlformats.org/officeDocument/2006/relationships/hyperlink" Target="https://www.youtube.com/watch?v=aBn581sSIhk" TargetMode="External"/><Relationship Id="rId4" Type="http://schemas.openxmlformats.org/officeDocument/2006/relationships/hyperlink" Target="https://www.bbc.co.uk/newsround/53096046"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pag.org.uk/child-poverty/whats-poverty" TargetMode="External"/><Relationship Id="rId3" Type="http://schemas.openxmlformats.org/officeDocument/2006/relationships/notesSlide" Target="../notesSlides/notesSlide8.xml"/><Relationship Id="rId7" Type="http://schemas.openxmlformats.org/officeDocument/2006/relationships/image" Target="../media/image40.jpeg"/><Relationship Id="rId2" Type="http://schemas.openxmlformats.org/officeDocument/2006/relationships/slideLayout" Target="../slideLayouts/slideLayout21.xml"/><Relationship Id="rId1" Type="http://schemas.openxmlformats.org/officeDocument/2006/relationships/video" Target="https://www.youtube.com/embed/A2O1HU6FMfk?feature=oembed" TargetMode="Externa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hyperlink" Target="https://mss.carto.com/viz/b5cd6e7e-a36d-11e6-9889-0e05a8b3e3d7/embed_map" TargetMode="External"/><Relationship Id="rId4" Type="http://schemas.openxmlformats.org/officeDocument/2006/relationships/hyperlink" Target="https://www.youtube.com/watch?v=A2O1HU6FMfk" TargetMode="External"/><Relationship Id="rId9" Type="http://schemas.openxmlformats.org/officeDocument/2006/relationships/hyperlink" Target="https://www.childrenssociety.org.uk/what-we-do/our-work/ending-child-pover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Unicef/Babajanyan</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3" name="Rectangle 2">
            <a:extLst>
              <a:ext uri="{FF2B5EF4-FFF2-40B4-BE49-F238E27FC236}">
                <a16:creationId xmlns:a16="http://schemas.microsoft.com/office/drawing/2014/main" id="{9561AAE9-613E-4928-B4D0-6CDCA1CDAAAB}"/>
              </a:ext>
            </a:extLst>
          </p:cNvPr>
          <p:cNvSpPr/>
          <p:nvPr/>
        </p:nvSpPr>
        <p:spPr>
          <a:xfrm>
            <a:off x="8651117" y="3040446"/>
            <a:ext cx="2962275" cy="25300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hlinkClick r:id="rId3"/>
              </a:rPr>
              <a:t>Look at the Global Goals</a:t>
            </a:r>
            <a:r>
              <a:rPr lang="en-GB" sz="1400" dirty="0">
                <a:solidFill>
                  <a:srgbClr val="00AEEF"/>
                </a:solidFill>
                <a:latin typeface="Arial" panose="020B0604020202020204" pitchFamily="34" charset="0"/>
                <a:cs typeface="Arial" panose="020B0604020202020204" pitchFamily="34" charset="0"/>
              </a:rPr>
              <a:t>. In pairs, decide which of these goals you think link with ensuring children around the world have their rights in Article 27 respected? Can you explain your answers? Choose a global goal and find out more about the work that is being done to achieve this goal.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47FD732-3FB0-4E49-86DC-7407508EB2FA}"/>
              </a:ext>
            </a:extLst>
          </p:cNvPr>
          <p:cNvSpPr/>
          <p:nvPr/>
        </p:nvSpPr>
        <p:spPr>
          <a:xfrm>
            <a:off x="466390" y="3064678"/>
            <a:ext cx="3105471" cy="284619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Research people who have made a difference to tackling poverty. You could choose someone like Charles Dickens, Marcus Rashford, Joseph Rowntree, William Beveridge, Wangari Maathai or Abisoye Ajayi-</a:t>
            </a:r>
            <a:r>
              <a:rPr lang="en-GB" sz="1400" dirty="0" err="1">
                <a:solidFill>
                  <a:srgbClr val="00AEEF"/>
                </a:solidFill>
                <a:latin typeface="Arial" panose="020B0604020202020204" pitchFamily="34" charset="0"/>
                <a:cs typeface="Arial" panose="020B0604020202020204" pitchFamily="34" charset="0"/>
              </a:rPr>
              <a:t>Akinfolarin</a:t>
            </a:r>
            <a:r>
              <a:rPr lang="en-GB" sz="1400" dirty="0">
                <a:solidFill>
                  <a:srgbClr val="00AEEF"/>
                </a:solidFill>
                <a:latin typeface="Arial" panose="020B0604020202020204" pitchFamily="34" charset="0"/>
                <a:cs typeface="Arial" panose="020B0604020202020204" pitchFamily="34" charset="0"/>
              </a:rPr>
              <a:t>. Pick one and create a poster for display with the persons picture and a summary of their achievements in tackling poverty.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DF4A236-8688-47C5-A90F-C6771C948A44}"/>
              </a:ext>
            </a:extLst>
          </p:cNvPr>
          <p:cNvSpPr/>
          <p:nvPr/>
        </p:nvSpPr>
        <p:spPr>
          <a:xfrm>
            <a:off x="6114475" y="715949"/>
            <a:ext cx="2476500" cy="20669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What does an adequate standard of living actually look like across the world? Spend some time exploring how people across the world actually live </a:t>
            </a:r>
            <a:r>
              <a:rPr lang="en-GB" sz="1400" dirty="0">
                <a:solidFill>
                  <a:srgbClr val="00AEEF"/>
                </a:solidFill>
                <a:latin typeface="Arial" panose="020B0604020202020204" pitchFamily="34" charset="0"/>
                <a:cs typeface="Arial" panose="020B0604020202020204" pitchFamily="34" charset="0"/>
                <a:hlinkClick r:id="rId4"/>
              </a:rPr>
              <a:t>using the Dollar Street tool from </a:t>
            </a:r>
            <a:r>
              <a:rPr lang="en-GB" sz="1400">
                <a:solidFill>
                  <a:srgbClr val="00AEEF"/>
                </a:solidFill>
                <a:latin typeface="Arial" panose="020B0604020202020204" pitchFamily="34" charset="0"/>
                <a:cs typeface="Arial" panose="020B0604020202020204" pitchFamily="34" charset="0"/>
                <a:hlinkClick r:id="rId4"/>
              </a:rPr>
              <a:t>Gap Minder</a:t>
            </a:r>
            <a:r>
              <a:rPr lang="en-GB" sz="1400" dirty="0">
                <a:solidFill>
                  <a:srgbClr val="00AEEF"/>
                </a:solidFill>
                <a:latin typeface="Arial" panose="020B0604020202020204" pitchFamily="34" charset="0"/>
                <a:cs typeface="Arial" panose="020B0604020202020204" pitchFamily="34" charset="0"/>
              </a:rPr>
              <a:t>. </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12" name="Picture 11" descr="A person standing on a baseball field&#10;&#10;Description automatically generated">
            <a:extLst>
              <a:ext uri="{FF2B5EF4-FFF2-40B4-BE49-F238E27FC236}">
                <a16:creationId xmlns:a16="http://schemas.microsoft.com/office/drawing/2014/main" id="{13F75BA3-6A79-4B6D-AB0B-48E102AD52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8205" y="1815248"/>
            <a:ext cx="1565924" cy="1994595"/>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05EAC32B-A8C7-4261-B390-C3F2AB30C1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5562" y="3925395"/>
            <a:ext cx="1530112" cy="2239064"/>
          </a:xfrm>
          <a:prstGeom prst="rect">
            <a:avLst/>
          </a:prstGeom>
        </p:spPr>
      </p:pic>
      <p:pic>
        <p:nvPicPr>
          <p:cNvPr id="17" name="Picture 16" descr="A person talking on a cell phone&#10;&#10;Description automatically generated">
            <a:extLst>
              <a:ext uri="{FF2B5EF4-FFF2-40B4-BE49-F238E27FC236}">
                <a16:creationId xmlns:a16="http://schemas.microsoft.com/office/drawing/2014/main" id="{493FF47B-0645-45B9-A42C-91FD696BC0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4996618"/>
            <a:ext cx="1743075" cy="1743075"/>
          </a:xfrm>
          <a:prstGeom prst="rect">
            <a:avLst/>
          </a:prstGeom>
        </p:spPr>
      </p:pic>
      <p:sp>
        <p:nvSpPr>
          <p:cNvPr id="19" name="Rectangle 18">
            <a:extLst>
              <a:ext uri="{FF2B5EF4-FFF2-40B4-BE49-F238E27FC236}">
                <a16:creationId xmlns:a16="http://schemas.microsoft.com/office/drawing/2014/main" id="{E4D77C31-E1D3-422C-9A2E-5B65C3578EF5}"/>
              </a:ext>
            </a:extLst>
          </p:cNvPr>
          <p:cNvSpPr/>
          <p:nvPr/>
        </p:nvSpPr>
        <p:spPr>
          <a:xfrm>
            <a:off x="4195198" y="6535413"/>
            <a:ext cx="1088760"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WikiCommons</a:t>
            </a:r>
          </a:p>
        </p:txBody>
      </p:sp>
    </p:spTree>
    <p:extLst>
      <p:ext uri="{BB962C8B-B14F-4D97-AF65-F5344CB8AC3E}">
        <p14:creationId xmlns:p14="http://schemas.microsoft.com/office/powerpoint/2010/main" val="242431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think about these questions…</a:t>
            </a:r>
          </a:p>
          <a:p>
            <a:pPr marL="0" indent="0">
              <a:buNone/>
            </a:pPr>
            <a:r>
              <a:rPr lang="en-GB" sz="1800" dirty="0"/>
              <a:t>Children living in poverty are often denied their right to the basic items they need to survive and develop under Article 27. Reflect on the following:</a:t>
            </a:r>
          </a:p>
          <a:p>
            <a:r>
              <a:rPr lang="en-GB" sz="1800" dirty="0"/>
              <a:t>How could the government help children living in poverty?</a:t>
            </a:r>
          </a:p>
          <a:p>
            <a:r>
              <a:rPr lang="en-GB" sz="1800" dirty="0"/>
              <a:t>How could your school help children living in poverty?</a:t>
            </a:r>
          </a:p>
          <a:p>
            <a:r>
              <a:rPr lang="en-GB" sz="1800" dirty="0"/>
              <a:t>Write down your thoughts and if you want share this back with your teacher, friends or family. </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Use the </a:t>
            </a:r>
            <a:r>
              <a:rPr lang="en-GB" sz="2400" dirty="0">
                <a:hlinkClick r:id="rId2"/>
              </a:rPr>
              <a:t>UNICEF UK Advocacy Toolkit </a:t>
            </a:r>
            <a:r>
              <a:rPr lang="en-GB" sz="2400" dirty="0"/>
              <a:t>to research and plan a campaign to tackle child poverty where you live and remember to make links to Article 27. </a:t>
            </a:r>
          </a:p>
          <a:p>
            <a:pPr marL="108000" indent="0">
              <a:buNone/>
            </a:pPr>
            <a:r>
              <a:rPr lang="en-GB" sz="2400" dirty="0"/>
              <a:t>You can find a summary of the whole Convention </a:t>
            </a:r>
            <a:r>
              <a:rPr lang="en-GB" sz="2400" dirty="0">
                <a:hlinkClick r:id="rId3"/>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a:t>
            </a:r>
            <a:r>
              <a:rPr lang="en-GB" dirty="0"/>
              <a:t>What do you need for an Adequate Standard of Living </a:t>
            </a:r>
            <a:r>
              <a:rPr lang="en-US" dirty="0"/>
              <a:t>– the question</a:t>
            </a:r>
            <a:endParaRPr lang="en-GB" dirty="0"/>
          </a:p>
          <a:p>
            <a:pPr lvl="0"/>
            <a:r>
              <a:rPr lang="en-US" dirty="0"/>
              <a:t>Slide 6 </a:t>
            </a:r>
            <a:r>
              <a:rPr lang="en-GB" dirty="0"/>
              <a:t>What do you need for an Adequate Standard of Living </a:t>
            </a:r>
            <a:r>
              <a:rPr lang="en-US" dirty="0"/>
              <a:t>– the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290370" y="5392735"/>
            <a:ext cx="112883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Babajanyan</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F41ACED-1497-48FC-BA7E-7B7D6565E512}"/>
              </a:ext>
            </a:extLst>
          </p:cNvPr>
          <p:cNvSpPr/>
          <p:nvPr/>
        </p:nvSpPr>
        <p:spPr>
          <a:xfrm>
            <a:off x="4052907" y="5392735"/>
            <a:ext cx="112883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Babajanyan</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icture containing person, indoor, young, child&#10;&#10;Description automatically generated">
            <a:extLst>
              <a:ext uri="{FF2B5EF4-FFF2-40B4-BE49-F238E27FC236}">
                <a16:creationId xmlns:a16="http://schemas.microsoft.com/office/drawing/2014/main" id="{4F7953C9-461C-49BA-A0B4-A996D2C40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2907" y="2996731"/>
            <a:ext cx="3385583" cy="2257055"/>
          </a:xfrm>
          <a:prstGeom prst="rect">
            <a:avLst/>
          </a:prstGeom>
        </p:spPr>
      </p:pic>
      <p:pic>
        <p:nvPicPr>
          <p:cNvPr id="10" name="Picture 9" descr="A child sitting in a bowl&#10;&#10;Description automatically generated">
            <a:extLst>
              <a:ext uri="{FF2B5EF4-FFF2-40B4-BE49-F238E27FC236}">
                <a16:creationId xmlns:a16="http://schemas.microsoft.com/office/drawing/2014/main" id="{B3240830-C43D-4B7D-A385-D606278273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251" y="2996731"/>
            <a:ext cx="3385583" cy="2257055"/>
          </a:xfrm>
          <a:prstGeom prst="rect">
            <a:avLst/>
          </a:prstGeom>
        </p:spPr>
      </p:pic>
      <p:pic>
        <p:nvPicPr>
          <p:cNvPr id="14" name="Picture 13">
            <a:extLst>
              <a:ext uri="{FF2B5EF4-FFF2-40B4-BE49-F238E27FC236}">
                <a16:creationId xmlns:a16="http://schemas.microsoft.com/office/drawing/2014/main" id="{18824EC8-3CD5-4AEB-8170-3A41616D10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00" y="3004219"/>
            <a:ext cx="3374350" cy="2249567"/>
          </a:xfrm>
          <a:prstGeom prst="rect">
            <a:avLst/>
          </a:prstGeom>
        </p:spPr>
      </p:pic>
      <p:sp>
        <p:nvSpPr>
          <p:cNvPr id="17" name="Rectangle 16">
            <a:extLst>
              <a:ext uri="{FF2B5EF4-FFF2-40B4-BE49-F238E27FC236}">
                <a16:creationId xmlns:a16="http://schemas.microsoft.com/office/drawing/2014/main" id="{EA297350-828E-4CC2-87AD-3EDB5A6BA4AD}"/>
              </a:ext>
            </a:extLst>
          </p:cNvPr>
          <p:cNvSpPr/>
          <p:nvPr/>
        </p:nvSpPr>
        <p:spPr>
          <a:xfrm>
            <a:off x="7815444" y="5392735"/>
            <a:ext cx="112883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Babajanyan</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27 – Adequate Standard of Living</a:t>
            </a:r>
          </a:p>
          <a:p>
            <a:pPr marL="0" indent="0">
              <a:buNone/>
            </a:pPr>
            <a:r>
              <a:rPr lang="en-GB" dirty="0"/>
              <a:t>Every child has the right to a standard of living that is good enough to meet their physical and social needs and support their development. Governments must help families who cannot afford to provide this.</a:t>
            </a:r>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500" dirty="0">
                <a:latin typeface="Arial" panose="020B0604020202020204" pitchFamily="34" charset="0"/>
                <a:cs typeface="Arial" panose="020B0604020202020204" pitchFamily="34" charset="0"/>
              </a:rPr>
              <a:t>Helen introduces Article 27 – Adequate Standard of Living</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Helen on YouTube</a:t>
            </a:r>
            <a:endParaRPr lang="en-GB" dirty="0"/>
          </a:p>
        </p:txBody>
      </p:sp>
      <p:pic>
        <p:nvPicPr>
          <p:cNvPr id="5" name="Graphic 4">
            <a:extLst>
              <a:ext uri="{FF2B5EF4-FFF2-40B4-BE49-F238E27FC236}">
                <a16:creationId xmlns:a16="http://schemas.microsoft.com/office/drawing/2014/main" id="{0658DF9C-05BE-4E90-B0F0-783ED96CA6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58449" y="155704"/>
            <a:ext cx="1391119" cy="1854825"/>
          </a:xfrm>
          <a:prstGeom prst="rect">
            <a:avLst/>
          </a:prstGeom>
        </p:spPr>
      </p:pic>
      <p:pic>
        <p:nvPicPr>
          <p:cNvPr id="8" name="Article 27 video 131020">
            <a:hlinkClick r:id="" action="ppaction://media"/>
            <a:extLst>
              <a:ext uri="{FF2B5EF4-FFF2-40B4-BE49-F238E27FC236}">
                <a16:creationId xmlns:a16="http://schemas.microsoft.com/office/drawing/2014/main" id="{5D099047-9C59-4400-B098-3FF834DEC7F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207975"/>
            <a:ext cx="5546566" cy="311994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13668" y="247011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AEEF"/>
                </a:solidFill>
                <a:latin typeface="Arial" panose="020B0604020202020204" pitchFamily="34" charset="0"/>
                <a:cs typeface="Arial" panose="020B0604020202020204" pitchFamily="34" charset="0"/>
              </a:rPr>
              <a:t>What does every child need to survive and develop in body and mind?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27</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a:cs typeface="Arial"/>
              </a:rPr>
              <a:t>A place to live in which is safe, warm and dry.</a:t>
            </a:r>
          </a:p>
          <a:p>
            <a:r>
              <a:rPr lang="en-GB" sz="6600" dirty="0">
                <a:latin typeface="Arial"/>
                <a:cs typeface="Arial"/>
              </a:rPr>
              <a:t>Healthy food and clean water.</a:t>
            </a:r>
          </a:p>
          <a:p>
            <a:r>
              <a:rPr lang="en-GB" sz="6600" dirty="0">
                <a:latin typeface="Arial"/>
                <a:cs typeface="Arial"/>
              </a:rPr>
              <a:t>Clothes to keep you warm and dry.</a:t>
            </a:r>
          </a:p>
          <a:p>
            <a:r>
              <a:rPr lang="en-GB" sz="6600" dirty="0">
                <a:latin typeface="Arial"/>
                <a:cs typeface="Arial"/>
              </a:rPr>
              <a:t>The opportunity to take part in play, rest and leisure time.</a:t>
            </a:r>
          </a:p>
          <a:p>
            <a:r>
              <a:rPr lang="en-GB" sz="6600" dirty="0">
                <a:latin typeface="Arial"/>
                <a:cs typeface="Arial"/>
              </a:rPr>
              <a:t>Friends and family.</a:t>
            </a:r>
          </a:p>
          <a:p>
            <a:r>
              <a:rPr lang="en-GB" sz="6600" dirty="0">
                <a:latin typeface="Arial"/>
                <a:cs typeface="Arial"/>
              </a:rPr>
              <a:t>Medical care and treatment.</a:t>
            </a:r>
          </a:p>
          <a:p>
            <a:r>
              <a:rPr lang="en-GB" sz="6600" dirty="0">
                <a:latin typeface="Arial"/>
                <a:cs typeface="Arial"/>
              </a:rPr>
              <a:t>A society that supports children and families.</a:t>
            </a:r>
          </a:p>
          <a:p>
            <a:r>
              <a:rPr lang="en-GB" sz="6600" dirty="0">
                <a:latin typeface="Arial"/>
                <a:cs typeface="Arial"/>
              </a:rPr>
              <a:t>Education and the chance to learn.</a:t>
            </a:r>
          </a:p>
          <a:p>
            <a:pPr marL="0" indent="0">
              <a:buNone/>
            </a:pPr>
            <a:endParaRPr lang="en-GB" sz="6600" dirty="0">
              <a:latin typeface="Arial"/>
              <a:cs typeface="Arial"/>
            </a:endParaRPr>
          </a:p>
          <a:p>
            <a:pPr marL="0" indent="0">
              <a:buNone/>
            </a:pPr>
            <a:endParaRPr lang="en-GB" sz="6600" dirty="0">
              <a:latin typeface="Arial"/>
              <a:cs typeface="Arial"/>
            </a:endParaRPr>
          </a:p>
          <a:p>
            <a:pPr marL="0" indent="0">
              <a:buNone/>
            </a:pPr>
            <a:r>
              <a:rPr lang="en-GB" sz="6600" dirty="0">
                <a:latin typeface="Arial"/>
                <a:cs typeface="Arial"/>
              </a:rPr>
              <a:t>What else did you think of? </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9" name="Flowchart: Connector 18">
            <a:extLst>
              <a:ext uri="{FF2B5EF4-FFF2-40B4-BE49-F238E27FC236}">
                <a16:creationId xmlns:a16="http://schemas.microsoft.com/office/drawing/2014/main" id="{43C25C23-D569-4915-A151-BB38B59A5D43}"/>
              </a:ext>
            </a:extLst>
          </p:cNvPr>
          <p:cNvSpPr/>
          <p:nvPr/>
        </p:nvSpPr>
        <p:spPr>
          <a:xfrm>
            <a:off x="8087932" y="1976845"/>
            <a:ext cx="2397881" cy="241031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hlinkClick r:id="rId4"/>
              </a:rPr>
              <a:t>Watch this animation</a:t>
            </a:r>
            <a:r>
              <a:rPr lang="en-GB" sz="1400" dirty="0">
                <a:solidFill>
                  <a:srgbClr val="00B0F0"/>
                </a:solidFill>
                <a:latin typeface="Arial" panose="020B0604020202020204" pitchFamily="34" charset="0"/>
                <a:cs typeface="Arial" panose="020B0604020202020204" pitchFamily="34" charset="0"/>
              </a:rPr>
              <a:t> about the Sustainable Development Goal – No Poverty. Note down what the causes of poverty worldwide are.</a:t>
            </a:r>
          </a:p>
        </p:txBody>
      </p:sp>
      <p:pic>
        <p:nvPicPr>
          <p:cNvPr id="4" name="Online Media 3" title="Understand Goal 1: No Poverty (Primary)">
            <a:hlinkClick r:id="" action="ppaction://media"/>
            <a:extLst>
              <a:ext uri="{FF2B5EF4-FFF2-40B4-BE49-F238E27FC236}">
                <a16:creationId xmlns:a16="http://schemas.microsoft.com/office/drawing/2014/main" id="{C66ABCDF-D962-4F6F-A7E4-1DFD6029ACCE}"/>
              </a:ext>
            </a:extLst>
          </p:cNvPr>
          <p:cNvPicPr>
            <a:picLocks noRot="1" noChangeAspect="1"/>
          </p:cNvPicPr>
          <p:nvPr>
            <a:videoFile r:link="rId1"/>
          </p:nvPr>
        </p:nvPicPr>
        <p:blipFill>
          <a:blip r:embed="rId5"/>
          <a:stretch>
            <a:fillRect/>
          </a:stretch>
        </p:blipFill>
        <p:spPr>
          <a:xfrm>
            <a:off x="5258232" y="1639222"/>
            <a:ext cx="3124202" cy="1757364"/>
          </a:xfrm>
          <a:prstGeom prst="rect">
            <a:avLst/>
          </a:prstGeom>
        </p:spPr>
      </p:pic>
      <p:sp>
        <p:nvSpPr>
          <p:cNvPr id="7" name="Flowchart: Connector 6">
            <a:extLst>
              <a:ext uri="{FF2B5EF4-FFF2-40B4-BE49-F238E27FC236}">
                <a16:creationId xmlns:a16="http://schemas.microsoft.com/office/drawing/2014/main" id="{9A13A8DE-D0AE-4430-98FA-907B27B5D300}"/>
              </a:ext>
            </a:extLst>
          </p:cNvPr>
          <p:cNvSpPr/>
          <p:nvPr/>
        </p:nvSpPr>
        <p:spPr>
          <a:xfrm>
            <a:off x="5445839" y="3646824"/>
            <a:ext cx="3124202" cy="314737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Read  ‘It’s a No Money Day‘ by Kate Milner and discuss the issues raised. Find out if there is a local food bank in your community. How could you encourage members of your school to donate to the food bank? Could you organise something as a school?</a:t>
            </a:r>
          </a:p>
        </p:txBody>
      </p:sp>
      <p:sp>
        <p:nvSpPr>
          <p:cNvPr id="8" name="Flowchart: Connector 7">
            <a:extLst>
              <a:ext uri="{FF2B5EF4-FFF2-40B4-BE49-F238E27FC236}">
                <a16:creationId xmlns:a16="http://schemas.microsoft.com/office/drawing/2014/main" id="{06771B19-0AD7-4E83-9708-B39FBB8F96D5}"/>
              </a:ext>
            </a:extLst>
          </p:cNvPr>
          <p:cNvSpPr/>
          <p:nvPr/>
        </p:nvSpPr>
        <p:spPr>
          <a:xfrm>
            <a:off x="9781343" y="256064"/>
            <a:ext cx="2050657" cy="20287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Send a messenger bird to support the campaign to </a:t>
            </a:r>
            <a:r>
              <a:rPr lang="en-GB" sz="1400" dirty="0">
                <a:solidFill>
                  <a:srgbClr val="00B0F0"/>
                </a:solidFill>
                <a:latin typeface="Arial" panose="020B0604020202020204" pitchFamily="34" charset="0"/>
                <a:cs typeface="Arial" panose="020B0604020202020204" pitchFamily="34" charset="0"/>
                <a:hlinkClick r:id="rId6"/>
              </a:rPr>
              <a:t>‘End Child Poverty’  </a:t>
            </a:r>
            <a:endParaRPr lang="en-GB" sz="1400" dirty="0">
              <a:solidFill>
                <a:srgbClr val="00B0F0"/>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2615F46C-3FF5-45E0-88CF-7CCBD077D55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4828" y="3357794"/>
            <a:ext cx="1590647" cy="2120862"/>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0" name="Flowchart: Connector 19">
            <a:extLst>
              <a:ext uri="{FF2B5EF4-FFF2-40B4-BE49-F238E27FC236}">
                <a16:creationId xmlns:a16="http://schemas.microsoft.com/office/drawing/2014/main" id="{218DF4D1-1BC4-4B98-8647-C75E0326FDE0}"/>
              </a:ext>
            </a:extLst>
          </p:cNvPr>
          <p:cNvSpPr/>
          <p:nvPr/>
        </p:nvSpPr>
        <p:spPr>
          <a:xfrm>
            <a:off x="7481312" y="142784"/>
            <a:ext cx="4231050" cy="428198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hlinkClick r:id="rId4"/>
              </a:rPr>
              <a:t>Watch this clip </a:t>
            </a:r>
            <a:r>
              <a:rPr lang="en-GB" sz="1400" dirty="0">
                <a:solidFill>
                  <a:srgbClr val="00B0F0"/>
                </a:solidFill>
                <a:latin typeface="Arial" panose="020B0604020202020204" pitchFamily="34" charset="0"/>
                <a:cs typeface="Arial" panose="020B0604020202020204" pitchFamily="34" charset="0"/>
              </a:rPr>
              <a:t>to find out about teenager Christina, who successfully campaigned for the government to provide access to food vouchers over the summer holidays for children who receive free school meals. Have a circle time discussion about why it is important that the government provides free school meals to children. Why was it important for them to extend this support to the summer holidays this year? How else do the government support Article 27 for children in the UK? </a:t>
            </a:r>
          </a:p>
        </p:txBody>
      </p:sp>
      <p:sp>
        <p:nvSpPr>
          <p:cNvPr id="6" name="Flowchart: Connector 5">
            <a:extLst>
              <a:ext uri="{FF2B5EF4-FFF2-40B4-BE49-F238E27FC236}">
                <a16:creationId xmlns:a16="http://schemas.microsoft.com/office/drawing/2014/main" id="{FD2BB770-87F6-4A55-8467-E439C031D858}"/>
              </a:ext>
            </a:extLst>
          </p:cNvPr>
          <p:cNvSpPr/>
          <p:nvPr/>
        </p:nvSpPr>
        <p:spPr>
          <a:xfrm>
            <a:off x="171449" y="1609725"/>
            <a:ext cx="4752975" cy="46958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Do you know the story of Jack and the Beanstalk? Jack and his Mum did not have much money. He swapped his cow for some magic beans because he thought that would make their life better. Imagine what would happen if Jack did not need magic beans to make his life better and instead, the people in charge of his country followed Article 27. They gave help to Jack’s mother, and now Jack has what he needs to grow and develop. Draw a picture of Jack with all the things he needs for a great life. Include his cow in the picture if you like! Or, you could act out or create a puppet show of Jack’s new story.  </a:t>
            </a:r>
          </a:p>
        </p:txBody>
      </p:sp>
      <p:sp>
        <p:nvSpPr>
          <p:cNvPr id="9" name="Flowchart: Connector 8">
            <a:extLst>
              <a:ext uri="{FF2B5EF4-FFF2-40B4-BE49-F238E27FC236}">
                <a16:creationId xmlns:a16="http://schemas.microsoft.com/office/drawing/2014/main" id="{985D2921-FCE4-48D4-9270-7EFAB3339565}"/>
              </a:ext>
            </a:extLst>
          </p:cNvPr>
          <p:cNvSpPr/>
          <p:nvPr/>
        </p:nvSpPr>
        <p:spPr>
          <a:xfrm>
            <a:off x="5076824" y="3429000"/>
            <a:ext cx="2757881" cy="27484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hlinkClick r:id="rId5"/>
              </a:rPr>
              <a:t>Watch this animation </a:t>
            </a:r>
            <a:r>
              <a:rPr lang="en-GB" sz="1400" dirty="0">
                <a:solidFill>
                  <a:srgbClr val="00AEEF"/>
                </a:solidFill>
                <a:latin typeface="Arial"/>
                <a:cs typeface="Arial"/>
              </a:rPr>
              <a:t>about the life of two sisters, Chantelle and Keona. Is their house good enough to support their needs? What could the government do to support their family?</a:t>
            </a:r>
            <a:endParaRPr lang="en-GB" sz="1400" dirty="0">
              <a:solidFill>
                <a:srgbClr val="00AEEF"/>
              </a:solidFill>
              <a:latin typeface="Arial" panose="020B0604020202020204" pitchFamily="34" charset="0"/>
              <a:cs typeface="Arial" panose="020B0604020202020204" pitchFamily="34" charset="0"/>
            </a:endParaRPr>
          </a:p>
        </p:txBody>
      </p:sp>
      <p:pic>
        <p:nvPicPr>
          <p:cNvPr id="16" name="Online Media 5" title="The Wrong Trainers: Chantell and Keona's story">
            <a:hlinkClick r:id="" action="ppaction://media"/>
            <a:extLst>
              <a:ext uri="{FF2B5EF4-FFF2-40B4-BE49-F238E27FC236}">
                <a16:creationId xmlns:a16="http://schemas.microsoft.com/office/drawing/2014/main" id="{112F4EA0-8177-4FEF-AC4D-741EAF522928}"/>
              </a:ext>
            </a:extLst>
          </p:cNvPr>
          <p:cNvPicPr>
            <a:picLocks noRot="1" noChangeAspect="1"/>
          </p:cNvPicPr>
          <p:nvPr>
            <a:videoFile r:link="rId1"/>
          </p:nvPr>
        </p:nvPicPr>
        <p:blipFill>
          <a:blip r:embed="rId6"/>
          <a:stretch>
            <a:fillRect/>
          </a:stretch>
        </p:blipFill>
        <p:spPr>
          <a:xfrm>
            <a:off x="7600950" y="4908468"/>
            <a:ext cx="3238500" cy="1821656"/>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C3820A41-30DC-45AB-9548-D7B2570905B3}"/>
              </a:ext>
            </a:extLst>
          </p:cNvPr>
          <p:cNvSpPr/>
          <p:nvPr/>
        </p:nvSpPr>
        <p:spPr>
          <a:xfrm>
            <a:off x="9371443" y="365573"/>
            <a:ext cx="1980034" cy="18910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a:cs typeface="Arial"/>
                <a:hlinkClick r:id="rId4"/>
              </a:rPr>
              <a:t>Watch this animation </a:t>
            </a:r>
            <a:r>
              <a:rPr lang="en-GB" sz="1400" dirty="0">
                <a:solidFill>
                  <a:srgbClr val="00B0F0"/>
                </a:solidFill>
                <a:latin typeface="Arial"/>
                <a:cs typeface="Arial"/>
              </a:rPr>
              <a:t>explaining Sustainable Development Goal – No Poverty. List some of the causes of poverty globally. How can it be addressed? </a:t>
            </a: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13D6C591-22BC-46A5-9D00-D496CBD1959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5604" y="2717222"/>
            <a:ext cx="1590647" cy="2120862"/>
          </a:xfrm>
          <a:prstGeom prst="rect">
            <a:avLst/>
          </a:prstGeom>
        </p:spPr>
      </p:pic>
      <p:pic>
        <p:nvPicPr>
          <p:cNvPr id="10" name="Online Media 9" title="Understand Goal 1: No Poverty (Secondary)">
            <a:hlinkClick r:id="" action="ppaction://media"/>
            <a:extLst>
              <a:ext uri="{FF2B5EF4-FFF2-40B4-BE49-F238E27FC236}">
                <a16:creationId xmlns:a16="http://schemas.microsoft.com/office/drawing/2014/main" id="{F9E9691C-8B59-4C61-9185-6F0BF87756B5}"/>
              </a:ext>
            </a:extLst>
          </p:cNvPr>
          <p:cNvPicPr>
            <a:picLocks noRot="1" noChangeAspect="1"/>
          </p:cNvPicPr>
          <p:nvPr>
            <a:videoFile r:link="rId1"/>
          </p:nvPr>
        </p:nvPicPr>
        <p:blipFill>
          <a:blip r:embed="rId7"/>
          <a:stretch>
            <a:fillRect/>
          </a:stretch>
        </p:blipFill>
        <p:spPr>
          <a:xfrm>
            <a:off x="6242273" y="1040689"/>
            <a:ext cx="2943225" cy="1655564"/>
          </a:xfrm>
          <a:prstGeom prst="rect">
            <a:avLst/>
          </a:prstGeom>
        </p:spPr>
      </p:pic>
      <p:sp>
        <p:nvSpPr>
          <p:cNvPr id="12" name="Rectangle 11">
            <a:extLst>
              <a:ext uri="{FF2B5EF4-FFF2-40B4-BE49-F238E27FC236}">
                <a16:creationId xmlns:a16="http://schemas.microsoft.com/office/drawing/2014/main" id="{F6B1A34F-3B2A-45FB-91B6-7EEFAD78C0BE}"/>
              </a:ext>
            </a:extLst>
          </p:cNvPr>
          <p:cNvSpPr/>
          <p:nvPr/>
        </p:nvSpPr>
        <p:spPr>
          <a:xfrm>
            <a:off x="4571406" y="3107588"/>
            <a:ext cx="2562224" cy="21907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View some of the </a:t>
            </a:r>
            <a:r>
              <a:rPr lang="en-GB" sz="1400" dirty="0">
                <a:solidFill>
                  <a:srgbClr val="00B0F0"/>
                </a:solidFill>
                <a:latin typeface="Arial"/>
                <a:cs typeface="Arial"/>
                <a:hlinkClick r:id="rId8"/>
              </a:rPr>
              <a:t>animations here</a:t>
            </a:r>
            <a:r>
              <a:rPr lang="en-GB" sz="1400" dirty="0">
                <a:solidFill>
                  <a:srgbClr val="00B0F0"/>
                </a:solidFill>
                <a:latin typeface="Arial"/>
                <a:cs typeface="Arial"/>
              </a:rPr>
              <a:t>. They are  designed to show what it is like to live in poverty in the UK – which one do you find most powerful? Create your own animation or write your own story to show the impact of living in poverty. </a:t>
            </a:r>
            <a:endParaRPr lang="en-GB" sz="1400" dirty="0">
              <a:solidFill>
                <a:srgbClr val="00AEE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E83637D-BE46-4F56-9AC4-18D66B95D1DA}"/>
              </a:ext>
            </a:extLst>
          </p:cNvPr>
          <p:cNvSpPr/>
          <p:nvPr/>
        </p:nvSpPr>
        <p:spPr>
          <a:xfrm>
            <a:off x="8412527" y="3624945"/>
            <a:ext cx="2562224" cy="242627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hlinkClick r:id="rId9"/>
              </a:rPr>
              <a:t>Read this article </a:t>
            </a:r>
            <a:r>
              <a:rPr lang="en-GB" sz="1400" dirty="0">
                <a:solidFill>
                  <a:srgbClr val="00B0F0"/>
                </a:solidFill>
                <a:latin typeface="Arial"/>
                <a:cs typeface="Arial"/>
              </a:rPr>
              <a:t>about child poverty in the UK from the Children’s Society and take a </a:t>
            </a:r>
            <a:r>
              <a:rPr lang="en-GB" sz="1400" dirty="0">
                <a:solidFill>
                  <a:srgbClr val="00B0F0"/>
                </a:solidFill>
                <a:latin typeface="Arial"/>
                <a:cs typeface="Arial"/>
                <a:hlinkClick r:id="rId10"/>
              </a:rPr>
              <a:t>look at this map</a:t>
            </a:r>
            <a:r>
              <a:rPr lang="en-GB" sz="1400" dirty="0">
                <a:solidFill>
                  <a:srgbClr val="00B0F0"/>
                </a:solidFill>
                <a:latin typeface="Arial"/>
                <a:cs typeface="Arial"/>
              </a:rPr>
              <a:t> to find out about the levels of child poverty where you live. Using these resources as a starting point, research and present the facts about child poverty in the UK to your class. </a:t>
            </a:r>
            <a:endParaRPr lang="en-GB" sz="1400"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3759</TotalTime>
  <Words>1296</Words>
  <Application>Microsoft Office PowerPoint</Application>
  <PresentationFormat>Widescreen</PresentationFormat>
  <Paragraphs>127</Paragraphs>
  <Slides>13</Slides>
  <Notes>10</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27</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229</cp:revision>
  <dcterms:created xsi:type="dcterms:W3CDTF">2020-06-15T08:25:39Z</dcterms:created>
  <dcterms:modified xsi:type="dcterms:W3CDTF">2020-10-13T14:38:44Z</dcterms:modified>
</cp:coreProperties>
</file>