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300" r:id="rId10"/>
    <p:sldId id="296" r:id="rId11"/>
    <p:sldId id="301"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560" autoAdjust="0"/>
  </p:normalViewPr>
  <p:slideViewPr>
    <p:cSldViewPr snapToGrid="0">
      <p:cViewPr varScale="1">
        <p:scale>
          <a:sx n="57" d="100"/>
          <a:sy n="57" d="100"/>
        </p:scale>
        <p:origin x="980" y="2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10/29/2020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10/29/2020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121212"/>
                </a:solidFill>
                <a:effectLst/>
                <a:latin typeface="Open Sans"/>
              </a:rPr>
              <a:t>Djeneba</a:t>
            </a:r>
            <a:r>
              <a:rPr lang="en-GB" b="0" i="0" dirty="0">
                <a:solidFill>
                  <a:srgbClr val="121212"/>
                </a:solidFill>
                <a:effectLst/>
                <a:latin typeface="Open Sans"/>
              </a:rPr>
              <a:t> </a:t>
            </a:r>
            <a:r>
              <a:rPr lang="en-GB" b="0" i="0" dirty="0" err="1">
                <a:solidFill>
                  <a:srgbClr val="121212"/>
                </a:solidFill>
                <a:effectLst/>
                <a:latin typeface="Open Sans"/>
              </a:rPr>
              <a:t>Doumouya</a:t>
            </a:r>
            <a:r>
              <a:rPr lang="en-GB" b="0" i="0" dirty="0">
                <a:solidFill>
                  <a:srgbClr val="121212"/>
                </a:solidFill>
                <a:effectLst/>
                <a:latin typeface="Open Sans"/>
              </a:rPr>
              <a:t>, a 19 year old girl, at the development action centre of </a:t>
            </a:r>
            <a:r>
              <a:rPr lang="en-GB" b="0" i="0" dirty="0" err="1">
                <a:solidFill>
                  <a:srgbClr val="121212"/>
                </a:solidFill>
                <a:effectLst/>
                <a:latin typeface="Open Sans"/>
              </a:rPr>
              <a:t>Guingreni</a:t>
            </a:r>
            <a:r>
              <a:rPr lang="en-GB" b="0" i="0" dirty="0">
                <a:solidFill>
                  <a:srgbClr val="121212"/>
                </a:solidFill>
                <a:effectLst/>
                <a:latin typeface="Open Sans"/>
              </a:rPr>
              <a:t>, in the North of Côte d’Ivoire.</a:t>
            </a:r>
            <a:br>
              <a:rPr lang="en-GB" dirty="0"/>
            </a:br>
            <a:br>
              <a:rPr lang="en-GB" dirty="0"/>
            </a:br>
            <a:r>
              <a:rPr lang="en-GB" b="0" i="0" dirty="0">
                <a:solidFill>
                  <a:srgbClr val="121212"/>
                </a:solidFill>
                <a:effectLst/>
                <a:latin typeface="Open Sans"/>
              </a:rPr>
              <a:t>The young girl is mother of a 1 year and 2 months old boy. Her life didn’t start easy.</a:t>
            </a:r>
            <a:br>
              <a:rPr lang="en-GB" dirty="0"/>
            </a:br>
            <a:br>
              <a:rPr lang="en-GB" dirty="0"/>
            </a:br>
            <a:r>
              <a:rPr lang="en-GB" b="0" i="0" dirty="0" err="1">
                <a:solidFill>
                  <a:srgbClr val="121212"/>
                </a:solidFill>
                <a:effectLst/>
                <a:latin typeface="Open Sans"/>
              </a:rPr>
              <a:t>Djeneba</a:t>
            </a:r>
            <a:r>
              <a:rPr lang="en-GB" b="0" i="0" dirty="0">
                <a:solidFill>
                  <a:srgbClr val="121212"/>
                </a:solidFill>
                <a:effectLst/>
                <a:latin typeface="Open Sans"/>
              </a:rPr>
              <a:t> says: “I was married very young but I was beaten a lot by my husband for no reason. When my baby was 3 months old I couldn’t stand it anymore and I went back to my parents. It was not easy but I had no choice. And because I stopped school very young I couldn’t find a job to take care of me and my baby. My father was informed about this centre and the opportunity to learn a profession for free during a 3 months training in this centre. I did not hesitate for one second. You can choose between different disciplines. My choice was to learn to become a pastry chef because it was my dream since I was a child.</a:t>
            </a:r>
            <a:br>
              <a:rPr lang="en-GB" dirty="0"/>
            </a:br>
            <a:r>
              <a:rPr lang="en-GB" b="0" i="0" dirty="0">
                <a:solidFill>
                  <a:srgbClr val="121212"/>
                </a:solidFill>
                <a:effectLst/>
                <a:latin typeface="Open Sans"/>
              </a:rPr>
              <a:t>I was told I could bring my baby with me to the centre but I left him with my mother. I miss him very much but it’s only for 3 months and after I can become independent and I don’t need to depend on a men to take care of myself and my child. I’m here now for 1 and 1/2 month and I learned already a lot. Not only to cook but also respect. I feel very happy now after all and I am very proud of myself. This changed my life already. “</a:t>
            </a:r>
            <a:br>
              <a:rPr lang="en-GB" dirty="0"/>
            </a:br>
            <a:br>
              <a:rPr lang="en-GB" dirty="0"/>
            </a:br>
            <a:r>
              <a:rPr lang="en-GB" b="0" i="0" dirty="0">
                <a:solidFill>
                  <a:srgbClr val="121212"/>
                </a:solidFill>
                <a:effectLst/>
                <a:latin typeface="Open Sans"/>
              </a:rPr>
              <a:t>The centre is supported by UNICEF and provides civic and professional training for vulnerable adolescent girls, to offer them opportunities for professional integration.</a:t>
            </a:r>
          </a:p>
          <a:p>
            <a:br>
              <a:rPr lang="en-GB" b="0" i="0" dirty="0">
                <a:solidFill>
                  <a:srgbClr val="000000"/>
                </a:solidFill>
                <a:effectLst/>
                <a:latin typeface="Open Sans"/>
              </a:rPr>
            </a:br>
            <a:r>
              <a:rPr lang="en-GB" sz="1200" dirty="0">
                <a:latin typeface="Arial" panose="020B0604020202020204" pitchFamily="34" charset="0"/>
                <a:cs typeface="Arial" panose="020B0604020202020204" pitchFamily="34" charset="0"/>
              </a:rPr>
              <a:t>Unicef/</a:t>
            </a:r>
            <a:r>
              <a:rPr lang="en-GB" b="0" i="0" dirty="0" err="1">
                <a:solidFill>
                  <a:srgbClr val="121212"/>
                </a:solidFill>
                <a:effectLst/>
                <a:latin typeface="Open Sans"/>
              </a:rPr>
              <a:t>Dejongh</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121212"/>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121212"/>
                </a:solidFill>
                <a:effectLst/>
                <a:latin typeface="Open Sans"/>
              </a:rPr>
              <a:t>Unicef/Viet Hung - “Thanh is our third child. The two previous children were girls. I am very happy to give birth to this baby boy. Thanh means ‘success’. I hope that when he grows up, he will be a successful man,” Thanh's mother, Ms Y </a:t>
            </a:r>
            <a:r>
              <a:rPr lang="en-GB" b="0" i="0" dirty="0" err="1">
                <a:solidFill>
                  <a:srgbClr val="121212"/>
                </a:solidFill>
                <a:effectLst/>
                <a:latin typeface="Open Sans"/>
              </a:rPr>
              <a:t>Duch</a:t>
            </a:r>
            <a:r>
              <a:rPr lang="en-GB" b="0" i="0" dirty="0">
                <a:solidFill>
                  <a:srgbClr val="121212"/>
                </a:solidFill>
                <a:effectLst/>
                <a:latin typeface="Open Sans"/>
              </a:rPr>
              <a:t> happily shared.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121212"/>
                </a:solidFill>
                <a:effectLst/>
                <a:latin typeface="Open Sans"/>
              </a:rPr>
              <a:t>Unicef/</a:t>
            </a:r>
            <a:r>
              <a:rPr lang="en-GB" b="0" i="0" dirty="0" err="1">
                <a:solidFill>
                  <a:srgbClr val="121212"/>
                </a:solidFill>
                <a:effectLst/>
                <a:latin typeface="Open Sans"/>
              </a:rPr>
              <a:t>Dejongh</a:t>
            </a:r>
            <a:r>
              <a:rPr lang="en-GB" b="0" i="0" dirty="0">
                <a:solidFill>
                  <a:srgbClr val="121212"/>
                </a:solidFill>
                <a:effectLst/>
                <a:latin typeface="Open Sans"/>
              </a:rPr>
              <a:t> - Children playing and learning at a child friendly space of </a:t>
            </a:r>
            <a:r>
              <a:rPr lang="en-GB" b="0" i="0" dirty="0" err="1">
                <a:solidFill>
                  <a:srgbClr val="121212"/>
                </a:solidFill>
                <a:effectLst/>
                <a:latin typeface="Open Sans"/>
              </a:rPr>
              <a:t>Fada</a:t>
            </a:r>
            <a:r>
              <a:rPr lang="en-GB" b="0" i="0" dirty="0">
                <a:solidFill>
                  <a:srgbClr val="121212"/>
                </a:solidFill>
                <a:effectLst/>
                <a:latin typeface="Open Sans"/>
              </a:rPr>
              <a:t>, in the East of Burkina Faso.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121212"/>
                </a:solidFill>
                <a:effectLst/>
                <a:latin typeface="Open Sans"/>
              </a:rPr>
              <a:t>Unicef/Pinheiro - On 31 October 2018, (right) </a:t>
            </a:r>
            <a:r>
              <a:rPr lang="en-GB" b="0" i="0" dirty="0" err="1">
                <a:solidFill>
                  <a:srgbClr val="121212"/>
                </a:solidFill>
                <a:effectLst/>
                <a:latin typeface="Open Sans"/>
              </a:rPr>
              <a:t>Letícia</a:t>
            </a:r>
            <a:r>
              <a:rPr lang="en-GB" b="0" i="0" dirty="0">
                <a:solidFill>
                  <a:srgbClr val="121212"/>
                </a:solidFill>
                <a:effectLst/>
                <a:latin typeface="Open Sans"/>
              </a:rPr>
              <a:t> Gomes speaks with a group of teenagers as part of her peer-to-peer education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29/10/2020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29/10/2020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person holding a sign&#10;&#10;Description automatically generated">
            <a:extLst>
              <a:ext uri="{FF2B5EF4-FFF2-40B4-BE49-F238E27FC236}">
                <a16:creationId xmlns:a16="http://schemas.microsoft.com/office/drawing/2014/main" id="{F062B90A-0127-4957-9468-C634D76AD7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75C32578-7DEC-4F4C-AA25-BB0A583AB7ED}"/>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29/10/2020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29/10/2020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29/10/2020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29/10/2020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29/10/2020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29/10/2020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29/10/2020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29/10/2020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29/10/2020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29/10/2020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29/10/2020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29/10/2020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29/10/2020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video" Target="https://www.youtube.com/embed/3xGkNBerxe0?feature=oembed" TargetMode="External"/><Relationship Id="rId6" Type="http://schemas.openxmlformats.org/officeDocument/2006/relationships/image" Target="../media/image40.jpeg"/><Relationship Id="rId5" Type="http://schemas.openxmlformats.org/officeDocument/2006/relationships/hyperlink" Target="https://youtu.be/3xGkNBerxe0" TargetMode="External"/><Relationship Id="rId4" Type="http://schemas.openxmlformats.org/officeDocument/2006/relationships/hyperlink" Target="https://ourworldindata.org/child-mortality#child-mortality-is-an-everyday-tragedy-of-enormous-scale-that-rarely-makes-the-headlin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ZRLXbpCslPo"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video" Target="https://www.youtube.com/embed/kkcjKbbF9JA?feature=oembed" TargetMode="External"/><Relationship Id="rId5" Type="http://schemas.openxmlformats.org/officeDocument/2006/relationships/image" Target="../media/image38.jpeg"/><Relationship Id="rId4" Type="http://schemas.openxmlformats.org/officeDocument/2006/relationships/hyperlink" Target="https://www.youtube.com/watch?v=kkcjKbbF9J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hyperlink" Target="https://www.psychologytoday.com/gb/blog/hide-and-seek/201205/our-hierarchy-needs" TargetMode="External"/><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cs typeface="Arial" panose="020B0604020202020204" pitchFamily="34" charset="0"/>
              </a:rPr>
              <a:t>Unicef/Dejonghe</a:t>
            </a: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6" name="Rectangle 5">
            <a:extLst>
              <a:ext uri="{FF2B5EF4-FFF2-40B4-BE49-F238E27FC236}">
                <a16:creationId xmlns:a16="http://schemas.microsoft.com/office/drawing/2014/main" id="{E47FD732-3FB0-4E49-86DC-7407508EB2FA}"/>
              </a:ext>
            </a:extLst>
          </p:cNvPr>
          <p:cNvSpPr/>
          <p:nvPr/>
        </p:nvSpPr>
        <p:spPr>
          <a:xfrm>
            <a:off x="590786" y="1857375"/>
            <a:ext cx="2409811" cy="22913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How do you show through the choices you make and the actions you take that you respect your own life? With your friends, make a video to encourage young people to show respect for their own lives.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036D79F-D43D-408D-91C4-69416C737967}"/>
              </a:ext>
            </a:extLst>
          </p:cNvPr>
          <p:cNvSpPr/>
          <p:nvPr/>
        </p:nvSpPr>
        <p:spPr>
          <a:xfrm>
            <a:off x="8071854" y="638176"/>
            <a:ext cx="3120021" cy="25104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Unicef and other organisations have made a massive difference around the world to reduce the number of children dying before the age of 5.  Do some research to look at the differences in the data on this between a range of countries.  Here’s </a:t>
            </a:r>
            <a:r>
              <a:rPr lang="en-GB" sz="1400" dirty="0">
                <a:solidFill>
                  <a:srgbClr val="00AEEF"/>
                </a:solidFill>
                <a:latin typeface="Arial" panose="020B0604020202020204" pitchFamily="34" charset="0"/>
                <a:cs typeface="Arial" panose="020B0604020202020204" pitchFamily="34" charset="0"/>
                <a:hlinkClick r:id="rId4"/>
              </a:rPr>
              <a:t>one website </a:t>
            </a:r>
            <a:r>
              <a:rPr lang="en-GB" sz="1400" dirty="0">
                <a:solidFill>
                  <a:srgbClr val="00AEEF"/>
                </a:solidFill>
                <a:latin typeface="Arial" panose="020B0604020202020204" pitchFamily="34" charset="0"/>
                <a:cs typeface="Arial" panose="020B0604020202020204" pitchFamily="34" charset="0"/>
              </a:rPr>
              <a:t>to get you started.</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95735A8-2C09-4821-B139-9C1E6DC57311}"/>
              </a:ext>
            </a:extLst>
          </p:cNvPr>
          <p:cNvSpPr/>
          <p:nvPr/>
        </p:nvSpPr>
        <p:spPr>
          <a:xfrm>
            <a:off x="9138654" y="4271359"/>
            <a:ext cx="2409811" cy="22913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Many religions believe that life is so special that it should always be protected and respected and that nobody should ever take a life away. Discuss your thoughts and beliefs about this.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DF95048-2652-4A03-8340-1797D842E1E2}"/>
              </a:ext>
            </a:extLst>
          </p:cNvPr>
          <p:cNvSpPr/>
          <p:nvPr/>
        </p:nvSpPr>
        <p:spPr>
          <a:xfrm>
            <a:off x="2188197" y="4491975"/>
            <a:ext cx="2002803" cy="186527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Think about where you live. Are there any barriers to realising Article 6?  What can we do about this?</a:t>
            </a:r>
          </a:p>
        </p:txBody>
      </p:sp>
      <p:sp>
        <p:nvSpPr>
          <p:cNvPr id="18" name="Rectangle 17">
            <a:extLst>
              <a:ext uri="{FF2B5EF4-FFF2-40B4-BE49-F238E27FC236}">
                <a16:creationId xmlns:a16="http://schemas.microsoft.com/office/drawing/2014/main" id="{2258A562-BFA7-4DB7-9FE6-E8DB152E8636}"/>
              </a:ext>
            </a:extLst>
          </p:cNvPr>
          <p:cNvSpPr/>
          <p:nvPr/>
        </p:nvSpPr>
        <p:spPr>
          <a:xfrm>
            <a:off x="4105712" y="1885950"/>
            <a:ext cx="2608740" cy="22913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Have a look at </a:t>
            </a:r>
            <a:r>
              <a:rPr lang="en-GB" sz="1400" dirty="0">
                <a:solidFill>
                  <a:srgbClr val="00AEEF"/>
                </a:solidFill>
                <a:latin typeface="Arial" panose="020B0604020202020204" pitchFamily="34" charset="0"/>
                <a:cs typeface="Arial" panose="020B0604020202020204" pitchFamily="34" charset="0"/>
                <a:hlinkClick r:id="rId5"/>
              </a:rPr>
              <a:t>this video </a:t>
            </a:r>
            <a:r>
              <a:rPr lang="en-GB" sz="1400" dirty="0">
                <a:solidFill>
                  <a:srgbClr val="00AEEF"/>
                </a:solidFill>
                <a:latin typeface="Arial" panose="020B0604020202020204" pitchFamily="34" charset="0"/>
                <a:cs typeface="Arial" panose="020B0604020202020204" pitchFamily="34" charset="0"/>
              </a:rPr>
              <a:t>made by Unicef about the lives of different children in the world. How could you relate what you see to the right to life, survival and development.</a:t>
            </a:r>
          </a:p>
        </p:txBody>
      </p:sp>
      <p:pic>
        <p:nvPicPr>
          <p:cNvPr id="22" name="Online Media 8" title="How do you turn a life around? | UNICEF">
            <a:hlinkClick r:id="" action="ppaction://media"/>
            <a:extLst>
              <a:ext uri="{FF2B5EF4-FFF2-40B4-BE49-F238E27FC236}">
                <a16:creationId xmlns:a16="http://schemas.microsoft.com/office/drawing/2014/main" id="{FE7FACB7-3C70-4E37-9883-854AC7BA3DAC}"/>
              </a:ext>
            </a:extLst>
          </p:cNvPr>
          <p:cNvPicPr>
            <a:picLocks noRot="1" noChangeAspect="1"/>
          </p:cNvPicPr>
          <p:nvPr>
            <a:videoFile r:link="rId1"/>
          </p:nvPr>
        </p:nvPicPr>
        <p:blipFill>
          <a:blip r:embed="rId6"/>
          <a:stretch>
            <a:fillRect/>
          </a:stretch>
        </p:blipFill>
        <p:spPr>
          <a:xfrm>
            <a:off x="5079325" y="3916659"/>
            <a:ext cx="3471803" cy="1952889"/>
          </a:xfrm>
          <a:prstGeom prst="rect">
            <a:avLst/>
          </a:prstGeom>
        </p:spPr>
      </p:pic>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 then think about these questions…</a:t>
            </a:r>
          </a:p>
          <a:p>
            <a:r>
              <a:rPr lang="en-GB" sz="1800" dirty="0">
                <a:latin typeface="Arial"/>
                <a:cs typeface="Arial"/>
              </a:rPr>
              <a:t>We often hear a lot about life on other planets. How do we respect and value our life on planet Earth?</a:t>
            </a:r>
          </a:p>
          <a:p>
            <a:r>
              <a:rPr lang="en-GB" sz="1800" dirty="0">
                <a:latin typeface="Arial"/>
                <a:cs typeface="Arial"/>
              </a:rPr>
              <a:t>How can we show our appreciation to those people who have been important in our lives? Why is this important?</a:t>
            </a:r>
          </a:p>
          <a:p>
            <a:r>
              <a:rPr lang="en-GB" sz="1800" dirty="0">
                <a:latin typeface="Arial"/>
                <a:cs typeface="Arial"/>
              </a:rPr>
              <a:t>In school how are you supported to develop to your full potential?</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r>
              <a:rPr lang="en-GB" sz="2400" dirty="0">
                <a:latin typeface="Arial"/>
                <a:cs typeface="Arial"/>
              </a:rPr>
              <a:t>Thinking about the whole Convention, which other articles are most connected to realising the right to life, survival and development?</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550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r>
              <a:rPr lang="en-US" dirty="0"/>
              <a:t>Slide 5 </a:t>
            </a:r>
            <a:r>
              <a:rPr lang="en-US" sz="3200" dirty="0"/>
              <a:t>What do you need for life, survival and development– the question</a:t>
            </a:r>
          </a:p>
          <a:p>
            <a:r>
              <a:rPr lang="en-US" dirty="0"/>
              <a:t>Slide 6 </a:t>
            </a:r>
            <a:r>
              <a:rPr lang="en-US" sz="3200" dirty="0"/>
              <a:t>What do you need for life, survival and development – the answer</a:t>
            </a:r>
          </a:p>
          <a:p>
            <a:pPr lvl="0"/>
            <a:r>
              <a:rPr lang="en-US" dirty="0"/>
              <a:t>Slide 7 &amp; 8 Primary activities</a:t>
            </a:r>
            <a:endParaRPr lang="en-GB" dirty="0"/>
          </a:p>
          <a:p>
            <a:pPr lvl="0"/>
            <a:r>
              <a:rPr lang="en-US" dirty="0"/>
              <a:t>Slide 9 &amp; 10 Secondary activities</a:t>
            </a:r>
            <a:endParaRPr lang="en-GB" dirty="0"/>
          </a:p>
          <a:p>
            <a:pPr lvl="0"/>
            <a:r>
              <a:rPr lang="en-US" dirty="0"/>
              <a:t>Slide 11 Reflection</a:t>
            </a:r>
            <a:endParaRPr lang="en-GB" dirty="0"/>
          </a:p>
          <a:p>
            <a:pPr lvl="0"/>
            <a:r>
              <a:rPr lang="en-US"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272796" y="5770212"/>
            <a:ext cx="1050288"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Unicef/Viet Hung</a:t>
            </a:r>
          </a:p>
          <a:p>
            <a:endParaRPr lang="en-GB" sz="900" dirty="0">
              <a:latin typeface="Arial" panose="020B0604020202020204" pitchFamily="34" charset="0"/>
              <a:cs typeface="Arial" panose="020B0604020202020204" pitchFamily="34" charset="0"/>
            </a:endParaRPr>
          </a:p>
        </p:txBody>
      </p:sp>
      <p:pic>
        <p:nvPicPr>
          <p:cNvPr id="5" name="Picture 4" descr="A close up of a child wearing a hat&#10;&#10;Description automatically generated">
            <a:extLst>
              <a:ext uri="{FF2B5EF4-FFF2-40B4-BE49-F238E27FC236}">
                <a16:creationId xmlns:a16="http://schemas.microsoft.com/office/drawing/2014/main" id="{0067E3E4-8DF2-47C8-A4AB-31897F3333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796" y="3103915"/>
            <a:ext cx="3674364" cy="2449576"/>
          </a:xfrm>
          <a:prstGeom prst="rect">
            <a:avLst/>
          </a:prstGeom>
        </p:spPr>
      </p:pic>
      <p:pic>
        <p:nvPicPr>
          <p:cNvPr id="11" name="Picture 10" descr="A group of people standing next to a child posing for a picture&#10;&#10;Description automatically generated">
            <a:extLst>
              <a:ext uri="{FF2B5EF4-FFF2-40B4-BE49-F238E27FC236}">
                <a16:creationId xmlns:a16="http://schemas.microsoft.com/office/drawing/2014/main" id="{43676D60-86BB-4BE3-8680-2344D35B63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8818" y="3103915"/>
            <a:ext cx="3674364" cy="2449576"/>
          </a:xfrm>
          <a:prstGeom prst="rect">
            <a:avLst/>
          </a:prstGeom>
        </p:spPr>
      </p:pic>
      <p:pic>
        <p:nvPicPr>
          <p:cNvPr id="13" name="Picture 12" descr="A picture containing person, outdoor, young, sitting&#10;&#10;Description automatically generated">
            <a:extLst>
              <a:ext uri="{FF2B5EF4-FFF2-40B4-BE49-F238E27FC236}">
                <a16:creationId xmlns:a16="http://schemas.microsoft.com/office/drawing/2014/main" id="{729DA1DC-9039-4FC7-9DFC-403B48D538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4840" y="3103915"/>
            <a:ext cx="3674364" cy="2449576"/>
          </a:xfrm>
          <a:prstGeom prst="rect">
            <a:avLst/>
          </a:prstGeom>
        </p:spPr>
      </p:pic>
      <p:sp>
        <p:nvSpPr>
          <p:cNvPr id="15" name="Rectangle 14">
            <a:extLst>
              <a:ext uri="{FF2B5EF4-FFF2-40B4-BE49-F238E27FC236}">
                <a16:creationId xmlns:a16="http://schemas.microsoft.com/office/drawing/2014/main" id="{0F79D324-2C44-45FF-A6D1-9ADBD06E113C}"/>
              </a:ext>
            </a:extLst>
          </p:cNvPr>
          <p:cNvSpPr/>
          <p:nvPr/>
        </p:nvSpPr>
        <p:spPr>
          <a:xfrm>
            <a:off x="4258818" y="5770212"/>
            <a:ext cx="1037463"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Unicef/Dejonghe</a:t>
            </a: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345B8CE-7B51-4DA6-8D62-E1735A5E7AEA}"/>
              </a:ext>
            </a:extLst>
          </p:cNvPr>
          <p:cNvSpPr/>
          <p:nvPr/>
        </p:nvSpPr>
        <p:spPr>
          <a:xfrm>
            <a:off x="8244840" y="5770212"/>
            <a:ext cx="966931"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Unicef/Pinheiro</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6 </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92500" lnSpcReduction="20000"/>
          </a:bodyPr>
          <a:lstStyle/>
          <a:p>
            <a:pPr marL="0" indent="0">
              <a:buNone/>
            </a:pPr>
            <a:r>
              <a:rPr lang="en-GB" b="1" dirty="0"/>
              <a:t>Article 6  </a:t>
            </a:r>
            <a:r>
              <a:rPr lang="en-GB" dirty="0"/>
              <a:t>– </a:t>
            </a:r>
            <a:r>
              <a:rPr lang="en-GB" dirty="0">
                <a:latin typeface="Arial"/>
                <a:cs typeface="Arial"/>
              </a:rPr>
              <a:t>life, survival and development</a:t>
            </a:r>
            <a:endParaRPr lang="en-GB" dirty="0"/>
          </a:p>
          <a:p>
            <a:pPr marL="0" indent="0">
              <a:buNone/>
            </a:pPr>
            <a:r>
              <a:rPr lang="en-GB" dirty="0">
                <a:latin typeface="Arial"/>
                <a:cs typeface="Arial"/>
              </a:rPr>
              <a:t>Every child has the right to life.  </a:t>
            </a:r>
            <a:endParaRPr lang="en-GB" dirty="0"/>
          </a:p>
          <a:p>
            <a:pPr marL="0" indent="0">
              <a:buNone/>
            </a:pPr>
            <a:r>
              <a:rPr lang="en-GB" dirty="0">
                <a:latin typeface="Arial"/>
                <a:cs typeface="Arial"/>
              </a:rPr>
              <a:t>Governments must do all they can to ensure that children survive and develop to their full potential.</a:t>
            </a:r>
            <a:endParaRPr lang="en-GB" dirty="0"/>
          </a:p>
          <a:p>
            <a:pPr marL="0" indent="0">
              <a:buNone/>
            </a:pPr>
            <a:endParaRPr lang="en-US" sz="3200" dirty="0">
              <a:latin typeface="Arial"/>
              <a:cs typeface="Arial"/>
            </a:endParaRP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a:bodyPr>
          <a:lstStyle/>
          <a:p>
            <a:pPr marL="0" indent="0">
              <a:buNone/>
            </a:pPr>
            <a:r>
              <a:rPr lang="en-GB" sz="1800" dirty="0">
                <a:latin typeface="Arial" panose="020B0604020202020204" pitchFamily="34" charset="0"/>
                <a:cs typeface="Arial" panose="020B0604020202020204" pitchFamily="34" charset="0"/>
              </a:rPr>
              <a:t>Kathy introduces Article 6 – Life, survival and development</a:t>
            </a:r>
            <a:endParaRPr lang="en-GB" sz="1800"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Kathy on YouTube</a:t>
            </a:r>
            <a:endParaRPr lang="en-GB" dirty="0"/>
          </a:p>
        </p:txBody>
      </p:sp>
      <p:pic>
        <p:nvPicPr>
          <p:cNvPr id="9" name="Graphic 8">
            <a:extLst>
              <a:ext uri="{FF2B5EF4-FFF2-40B4-BE49-F238E27FC236}">
                <a16:creationId xmlns:a16="http://schemas.microsoft.com/office/drawing/2014/main" id="{D468D497-12F7-4C4F-BAFE-953CA79678D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25125" y="166033"/>
            <a:ext cx="1324444" cy="1765926"/>
          </a:xfrm>
          <a:prstGeom prst="rect">
            <a:avLst/>
          </a:prstGeom>
        </p:spPr>
      </p:pic>
      <p:pic>
        <p:nvPicPr>
          <p:cNvPr id="5" name="Article 6 Video">
            <a:hlinkClick r:id="" action="ppaction://media"/>
            <a:extLst>
              <a:ext uri="{FF2B5EF4-FFF2-40B4-BE49-F238E27FC236}">
                <a16:creationId xmlns:a16="http://schemas.microsoft.com/office/drawing/2014/main" id="{5ECECC95-CC62-4CCD-98CB-97F45D48943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358" y="2567573"/>
            <a:ext cx="5147733" cy="2895600"/>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Write them down and then compare your answers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013668" y="2622694"/>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AEEF"/>
                </a:solidFill>
                <a:latin typeface="Arial" panose="020B0604020202020204" pitchFamily="34" charset="0"/>
                <a:cs typeface="Arial" panose="020B0604020202020204" pitchFamily="34" charset="0"/>
              </a:rPr>
              <a:t>How many different ideas can you think of to support this right?</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sz="4800" dirty="0"/>
              <a:t>What does a child need for their life, survival and development?</a:t>
            </a:r>
            <a:endParaRPr lang="en-GB" dirty="0"/>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761479"/>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Care, protection and nurture from adults</a:t>
            </a:r>
          </a:p>
          <a:p>
            <a:r>
              <a:rPr lang="en-GB" sz="6600" dirty="0">
                <a:latin typeface="Arial" panose="020B0604020202020204" pitchFamily="34" charset="0"/>
                <a:cs typeface="Arial" panose="020B0604020202020204" pitchFamily="34" charset="0"/>
              </a:rPr>
              <a:t>Nutritious food and clean water</a:t>
            </a:r>
          </a:p>
          <a:p>
            <a:r>
              <a:rPr lang="en-GB" sz="6600" dirty="0">
                <a:latin typeface="Arial" panose="020B0604020202020204" pitchFamily="34" charset="0"/>
                <a:cs typeface="Arial" panose="020B0604020202020204" pitchFamily="34" charset="0"/>
              </a:rPr>
              <a:t>The chance to become more independent as you get older</a:t>
            </a:r>
          </a:p>
          <a:p>
            <a:r>
              <a:rPr lang="en-GB" sz="6600" dirty="0">
                <a:latin typeface="Arial" panose="020B0604020202020204" pitchFamily="34" charset="0"/>
                <a:cs typeface="Arial" panose="020B0604020202020204" pitchFamily="34" charset="0"/>
              </a:rPr>
              <a:t>Exercise and sleep</a:t>
            </a:r>
          </a:p>
          <a:p>
            <a:r>
              <a:rPr lang="en-GB" sz="6600" dirty="0">
                <a:latin typeface="Arial" panose="020B0604020202020204" pitchFamily="34" charset="0"/>
                <a:cs typeface="Arial" panose="020B0604020202020204" pitchFamily="34" charset="0"/>
              </a:rPr>
              <a:t>A clean, safe environment</a:t>
            </a:r>
          </a:p>
          <a:p>
            <a:r>
              <a:rPr lang="en-GB" sz="6600" dirty="0">
                <a:latin typeface="Arial" panose="020B0604020202020204" pitchFamily="34" charset="0"/>
                <a:cs typeface="Arial" panose="020B0604020202020204" pitchFamily="34" charset="0"/>
              </a:rPr>
              <a:t>Quality education and a chance to play</a:t>
            </a:r>
          </a:p>
          <a:p>
            <a:r>
              <a:rPr lang="en-GB" sz="6600" dirty="0">
                <a:latin typeface="Arial" panose="020B0604020202020204" pitchFamily="34" charset="0"/>
                <a:cs typeface="Arial" panose="020B0604020202020204" pitchFamily="34" charset="0"/>
              </a:rPr>
              <a:t>Feeling safe, secure and respected</a:t>
            </a:r>
          </a:p>
          <a:p>
            <a:r>
              <a:rPr lang="en-GB" sz="6600" dirty="0">
                <a:latin typeface="Arial" panose="020B0604020202020204" pitchFamily="34" charset="0"/>
                <a:cs typeface="Arial" panose="020B0604020202020204" pitchFamily="34" charset="0"/>
              </a:rPr>
              <a:t>Health care - to see a doctor or a nurse when you need to and to be vaccinated against diseases</a:t>
            </a:r>
          </a:p>
          <a:p>
            <a:r>
              <a:rPr lang="en-GB" sz="6600" dirty="0">
                <a:latin typeface="Arial" panose="020B0604020202020204" pitchFamily="34" charset="0"/>
                <a:cs typeface="Arial" panose="020B0604020202020204" pitchFamily="34" charset="0"/>
              </a:rPr>
              <a:t>All your rights!!</a:t>
            </a:r>
          </a:p>
          <a:p>
            <a:pPr marL="0" inden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a:cs typeface="Arial"/>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 name="Flowchart: Connector 1">
            <a:extLst>
              <a:ext uri="{FF2B5EF4-FFF2-40B4-BE49-F238E27FC236}">
                <a16:creationId xmlns:a16="http://schemas.microsoft.com/office/drawing/2014/main" id="{C731E018-A1C8-48E6-BADE-A3D962234AC1}"/>
              </a:ext>
            </a:extLst>
          </p:cNvPr>
          <p:cNvSpPr/>
          <p:nvPr/>
        </p:nvSpPr>
        <p:spPr>
          <a:xfrm>
            <a:off x="4525771" y="1662010"/>
            <a:ext cx="2792027" cy="276711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Draw a duty bearer (or adult) and label your picture with everything they do to help you survive and develop. </a:t>
            </a:r>
          </a:p>
          <a:p>
            <a:pPr algn="ctr"/>
            <a:endParaRPr lang="en-GB" sz="1400" dirty="0">
              <a:solidFill>
                <a:srgbClr val="00AEEF"/>
              </a:solidFill>
              <a:latin typeface="Arial"/>
              <a:cs typeface="Arial"/>
            </a:endParaRPr>
          </a:p>
          <a:p>
            <a:pPr algn="ctr"/>
            <a:r>
              <a:rPr lang="en-GB" sz="1400" dirty="0">
                <a:solidFill>
                  <a:srgbClr val="00AEEF"/>
                </a:solidFill>
                <a:latin typeface="Arial"/>
                <a:cs typeface="Arial"/>
              </a:rPr>
              <a:t>How do these things change over time?</a:t>
            </a:r>
          </a:p>
        </p:txBody>
      </p:sp>
      <p:pic>
        <p:nvPicPr>
          <p:cNvPr id="8" name="Graphic 7">
            <a:extLst>
              <a:ext uri="{FF2B5EF4-FFF2-40B4-BE49-F238E27FC236}">
                <a16:creationId xmlns:a16="http://schemas.microsoft.com/office/drawing/2014/main" id="{89AF65ED-2946-4EDC-8CBF-89CEF678B6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9999" y="3216685"/>
            <a:ext cx="1630725" cy="2174301"/>
          </a:xfrm>
          <a:prstGeom prst="rect">
            <a:avLst/>
          </a:prstGeom>
        </p:spPr>
      </p:pic>
      <p:sp>
        <p:nvSpPr>
          <p:cNvPr id="9" name="Flowchart: Connector 8">
            <a:extLst>
              <a:ext uri="{FF2B5EF4-FFF2-40B4-BE49-F238E27FC236}">
                <a16:creationId xmlns:a16="http://schemas.microsoft.com/office/drawing/2014/main" id="{135DA927-AD3A-40F1-81CC-3FB2FFE5DCF8}"/>
              </a:ext>
            </a:extLst>
          </p:cNvPr>
          <p:cNvSpPr/>
          <p:nvPr/>
        </p:nvSpPr>
        <p:spPr>
          <a:xfrm>
            <a:off x="7527352" y="196046"/>
            <a:ext cx="3185823" cy="316749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Your education helps you to develop in school. How do the things you do out of school also support your life, survival and development? Write a short newspaper report or design a poster to show this information.</a:t>
            </a:r>
          </a:p>
        </p:txBody>
      </p:sp>
      <p:sp>
        <p:nvSpPr>
          <p:cNvPr id="17" name="Flowchart: Connector 16">
            <a:extLst>
              <a:ext uri="{FF2B5EF4-FFF2-40B4-BE49-F238E27FC236}">
                <a16:creationId xmlns:a16="http://schemas.microsoft.com/office/drawing/2014/main" id="{0E7DF483-7350-4178-9A3F-62C07EB48594}"/>
              </a:ext>
            </a:extLst>
          </p:cNvPr>
          <p:cNvSpPr/>
          <p:nvPr/>
        </p:nvSpPr>
        <p:spPr>
          <a:xfrm>
            <a:off x="7178724" y="3661856"/>
            <a:ext cx="2934903" cy="286983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Article 6 is often summed up as the ‘right to life’. Why is life important or special? Write a poem or song with your friends to celebrate the right to life.</a:t>
            </a:r>
          </a:p>
        </p:txBody>
      </p:sp>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9" name="Flowchart: Connector 8">
            <a:extLst>
              <a:ext uri="{FF2B5EF4-FFF2-40B4-BE49-F238E27FC236}">
                <a16:creationId xmlns:a16="http://schemas.microsoft.com/office/drawing/2014/main" id="{985D2921-FCE4-48D4-9270-7EFAB3339565}"/>
              </a:ext>
            </a:extLst>
          </p:cNvPr>
          <p:cNvSpPr/>
          <p:nvPr/>
        </p:nvSpPr>
        <p:spPr>
          <a:xfrm>
            <a:off x="438150" y="1737966"/>
            <a:ext cx="2896615" cy="290978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Read the book </a:t>
            </a:r>
            <a:r>
              <a:rPr lang="en-GB" sz="1400" dirty="0">
                <a:solidFill>
                  <a:srgbClr val="00AEEF"/>
                </a:solidFill>
                <a:latin typeface="Arial"/>
                <a:cs typeface="Arial"/>
                <a:hlinkClick r:id="rId4"/>
              </a:rPr>
              <a:t>or watch the video</a:t>
            </a:r>
            <a:r>
              <a:rPr lang="en-GB" sz="1400" dirty="0">
                <a:solidFill>
                  <a:srgbClr val="00AEEF"/>
                </a:solidFill>
                <a:latin typeface="Arial"/>
                <a:cs typeface="Arial"/>
              </a:rPr>
              <a:t> of ‘Here we are’ by Oliver Jeffers. Share your questions about the world and think about how we can look after the world around us so that we can all survive and thrive. </a:t>
            </a:r>
          </a:p>
        </p:txBody>
      </p:sp>
      <p:pic>
        <p:nvPicPr>
          <p:cNvPr id="5" name="Online Media 4" title="Here We Are by Oliver Jeffers">
            <a:hlinkClick r:id="" action="ppaction://media"/>
            <a:extLst>
              <a:ext uri="{FF2B5EF4-FFF2-40B4-BE49-F238E27FC236}">
                <a16:creationId xmlns:a16="http://schemas.microsoft.com/office/drawing/2014/main" id="{D2173ADF-39C0-40B1-8423-365531E979A4}"/>
              </a:ext>
            </a:extLst>
          </p:cNvPr>
          <p:cNvPicPr>
            <a:picLocks noRot="1" noChangeAspect="1"/>
          </p:cNvPicPr>
          <p:nvPr>
            <a:videoFile r:link="rId1"/>
          </p:nvPr>
        </p:nvPicPr>
        <p:blipFill>
          <a:blip r:embed="rId5"/>
          <a:stretch>
            <a:fillRect/>
          </a:stretch>
        </p:blipFill>
        <p:spPr>
          <a:xfrm>
            <a:off x="2751393" y="4099200"/>
            <a:ext cx="4333437" cy="2437559"/>
          </a:xfrm>
          <a:prstGeom prst="rect">
            <a:avLst/>
          </a:prstGeom>
        </p:spPr>
      </p:pic>
      <p:sp>
        <p:nvSpPr>
          <p:cNvPr id="7" name="Flowchart: Connector 6">
            <a:extLst>
              <a:ext uri="{FF2B5EF4-FFF2-40B4-BE49-F238E27FC236}">
                <a16:creationId xmlns:a16="http://schemas.microsoft.com/office/drawing/2014/main" id="{D8494425-B872-4406-9F97-FB20A0869436}"/>
              </a:ext>
            </a:extLst>
          </p:cNvPr>
          <p:cNvSpPr/>
          <p:nvPr/>
        </p:nvSpPr>
        <p:spPr>
          <a:xfrm>
            <a:off x="5498057" y="522585"/>
            <a:ext cx="2985466" cy="297197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Think about a new born baby. What do they need to live, survive and develop. Compare this list with what you need. Discuss the differences with each other in class. Will your list be different when you are 14? </a:t>
            </a:r>
          </a:p>
        </p:txBody>
      </p:sp>
      <p:sp>
        <p:nvSpPr>
          <p:cNvPr id="13" name="Flowchart: Connector 12">
            <a:extLst>
              <a:ext uri="{FF2B5EF4-FFF2-40B4-BE49-F238E27FC236}">
                <a16:creationId xmlns:a16="http://schemas.microsoft.com/office/drawing/2014/main" id="{F4BE1C66-9E99-493B-A1C5-B229B1A049A2}"/>
              </a:ext>
            </a:extLst>
          </p:cNvPr>
          <p:cNvSpPr/>
          <p:nvPr/>
        </p:nvSpPr>
        <p:spPr>
          <a:xfrm>
            <a:off x="7825066" y="3609389"/>
            <a:ext cx="2568437" cy="25622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Think about where you live. Are there any barriers to realising Article 6?  What can we do about this?</a:t>
            </a:r>
          </a:p>
        </p:txBody>
      </p:sp>
      <p:sp>
        <p:nvSpPr>
          <p:cNvPr id="2" name="Flowchart: Connector 1">
            <a:extLst>
              <a:ext uri="{FF2B5EF4-FFF2-40B4-BE49-F238E27FC236}">
                <a16:creationId xmlns:a16="http://schemas.microsoft.com/office/drawing/2014/main" id="{00F9B5FD-9AA5-4060-8D08-E35422B6229B}"/>
              </a:ext>
            </a:extLst>
          </p:cNvPr>
          <p:cNvSpPr/>
          <p:nvPr/>
        </p:nvSpPr>
        <p:spPr>
          <a:xfrm>
            <a:off x="8857237" y="989750"/>
            <a:ext cx="2568437" cy="25622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Design a logo or write a poem to help other people to understand the meaning of Article 6.</a:t>
            </a:r>
          </a:p>
        </p:txBody>
      </p:sp>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0" name="Rectangle 9">
            <a:extLst>
              <a:ext uri="{FF2B5EF4-FFF2-40B4-BE49-F238E27FC236}">
                <a16:creationId xmlns:a16="http://schemas.microsoft.com/office/drawing/2014/main" id="{2E20A20C-25D2-42D0-B627-F8B2F78978DC}"/>
              </a:ext>
            </a:extLst>
          </p:cNvPr>
          <p:cNvSpPr/>
          <p:nvPr/>
        </p:nvSpPr>
        <p:spPr>
          <a:xfrm>
            <a:off x="4702659" y="1922213"/>
            <a:ext cx="2343677" cy="188504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Draw a timeline of your life to create a visual image of events and people who have helped you develop and become the person you are today.</a:t>
            </a:r>
          </a:p>
        </p:txBody>
      </p:sp>
      <p:pic>
        <p:nvPicPr>
          <p:cNvPr id="3" name="Graphic 2">
            <a:extLst>
              <a:ext uri="{FF2B5EF4-FFF2-40B4-BE49-F238E27FC236}">
                <a16:creationId xmlns:a16="http://schemas.microsoft.com/office/drawing/2014/main" id="{02529FD6-A8CC-4483-ABC1-195BA0E748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664234"/>
            <a:ext cx="1714529" cy="2286040"/>
          </a:xfrm>
          <a:prstGeom prst="rect">
            <a:avLst/>
          </a:prstGeom>
        </p:spPr>
      </p:pic>
      <p:sp>
        <p:nvSpPr>
          <p:cNvPr id="12" name="Rectangle 11">
            <a:extLst>
              <a:ext uri="{FF2B5EF4-FFF2-40B4-BE49-F238E27FC236}">
                <a16:creationId xmlns:a16="http://schemas.microsoft.com/office/drawing/2014/main" id="{898DF251-7478-4C52-AC91-87AB7C1C5E45}"/>
              </a:ext>
            </a:extLst>
          </p:cNvPr>
          <p:cNvSpPr/>
          <p:nvPr/>
        </p:nvSpPr>
        <p:spPr>
          <a:xfrm>
            <a:off x="7559173" y="436775"/>
            <a:ext cx="2608740" cy="22913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Have you ever watched TV programmes about survival? Discuss a highlight that sticks in your mind with your friends. Identify the top priorities for the people involved in extreme survival situations. Compare your priorities with a friend. Are they the same?</a:t>
            </a:r>
          </a:p>
        </p:txBody>
      </p:sp>
      <p:sp>
        <p:nvSpPr>
          <p:cNvPr id="19" name="Rectangle 18">
            <a:extLst>
              <a:ext uri="{FF2B5EF4-FFF2-40B4-BE49-F238E27FC236}">
                <a16:creationId xmlns:a16="http://schemas.microsoft.com/office/drawing/2014/main" id="{22A7EA7C-C329-44D5-B6B1-8C0B00E55240}"/>
              </a:ext>
            </a:extLst>
          </p:cNvPr>
          <p:cNvSpPr/>
          <p:nvPr/>
        </p:nvSpPr>
        <p:spPr>
          <a:xfrm>
            <a:off x="5330261" y="4591827"/>
            <a:ext cx="2090860" cy="194562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Explore </a:t>
            </a:r>
            <a:r>
              <a:rPr lang="en-GB" sz="1400" dirty="0">
                <a:solidFill>
                  <a:srgbClr val="00AEEF"/>
                </a:solidFill>
                <a:latin typeface="Arial" panose="020B0604020202020204" pitchFamily="34" charset="0"/>
                <a:cs typeface="Arial" panose="020B0604020202020204" pitchFamily="34" charset="0"/>
                <a:hlinkClick r:id="rId5"/>
              </a:rPr>
              <a:t>Maslow's hierarchy of needs</a:t>
            </a:r>
            <a:r>
              <a:rPr lang="en-GB" sz="1400" dirty="0">
                <a:solidFill>
                  <a:srgbClr val="00AEEF"/>
                </a:solidFill>
                <a:latin typeface="Arial" panose="020B0604020202020204" pitchFamily="34" charset="0"/>
                <a:cs typeface="Arial" panose="020B0604020202020204" pitchFamily="34" charset="0"/>
              </a:rPr>
              <a:t>.  Discuss how this model relates to the right to life, survival and development?  </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21" name="Picture 20" descr="Diagram&#10;&#10;Description automatically generated">
            <a:extLst>
              <a:ext uri="{FF2B5EF4-FFF2-40B4-BE49-F238E27FC236}">
                <a16:creationId xmlns:a16="http://schemas.microsoft.com/office/drawing/2014/main" id="{FF31815B-15EE-4101-8FD9-5A7EC9088C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9173" y="3171825"/>
            <a:ext cx="4530675" cy="3433402"/>
          </a:xfrm>
          <a:prstGeom prst="rect">
            <a:avLst/>
          </a:prstGeom>
        </p:spPr>
      </p:pic>
      <p:sp>
        <p:nvSpPr>
          <p:cNvPr id="23" name="Rectangle 22">
            <a:extLst>
              <a:ext uri="{FF2B5EF4-FFF2-40B4-BE49-F238E27FC236}">
                <a16:creationId xmlns:a16="http://schemas.microsoft.com/office/drawing/2014/main" id="{2574F9D6-256E-44A2-B5D2-19ECF4ED3B50}"/>
              </a:ext>
            </a:extLst>
          </p:cNvPr>
          <p:cNvSpPr/>
          <p:nvPr/>
        </p:nvSpPr>
        <p:spPr>
          <a:xfrm>
            <a:off x="7559173" y="6624277"/>
            <a:ext cx="92845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WikiCommons</a:t>
            </a:r>
          </a:p>
        </p:txBody>
      </p:sp>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4754</TotalTime>
  <Words>1519</Words>
  <Application>Microsoft Office PowerPoint</Application>
  <PresentationFormat>Widescreen</PresentationFormat>
  <Paragraphs>130</Paragraphs>
  <Slides>13</Slides>
  <Notes>10</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6 </vt:lpstr>
      <vt:lpstr>  </vt:lpstr>
      <vt:lpstr>How many of these did you get? </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272</cp:revision>
  <dcterms:created xsi:type="dcterms:W3CDTF">2020-06-15T08:25:39Z</dcterms:created>
  <dcterms:modified xsi:type="dcterms:W3CDTF">2020-10-29T10:13:39Z</dcterms:modified>
</cp:coreProperties>
</file>