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7" d="100"/>
          <a:sy n="67" d="100"/>
        </p:scale>
        <p:origin x="604"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10/15/2020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A girl combs her hair using the mirror placed on eye level of the children in Raipur, India.</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a:solidFill>
                  <a:srgbClr val="121212"/>
                </a:solidFill>
                <a:effectLst/>
                <a:latin typeface="Open Sans"/>
              </a:rPr>
              <a:t>Mukherjee</a:t>
            </a:r>
            <a:r>
              <a:rPr lang="en-GB" sz="1200" dirty="0">
                <a:latin typeface="Arial" panose="020B0604020202020204" pitchFamily="34" charset="0"/>
                <a:cs typeface="Arial" panose="020B0604020202020204" pitchFamily="34" charset="0"/>
              </a:rPr>
              <a:t> </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Arial" panose="020B0604020202020204" pitchFamily="34" charset="0"/>
                <a:cs typeface="Arial" panose="020B0604020202020204" pitchFamily="34" charset="0"/>
              </a:rPr>
              <a:t>All images WikiCommons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121212"/>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21212"/>
                </a:solidFill>
                <a:effectLst/>
                <a:latin typeface="Open Sans"/>
              </a:rPr>
              <a:t>A passport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21212"/>
                </a:solidFill>
                <a:effectLst/>
                <a:latin typeface="Open Sans"/>
              </a:rPr>
              <a:t>A finger print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21212"/>
                </a:solidFill>
                <a:effectLst/>
                <a:latin typeface="Open Sans"/>
              </a:rPr>
              <a:t>Flags from several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food, standing, person&#10;&#10;Description automatically generated">
            <a:extLst>
              <a:ext uri="{FF2B5EF4-FFF2-40B4-BE49-F238E27FC236}">
                <a16:creationId xmlns:a16="http://schemas.microsoft.com/office/drawing/2014/main" id="{45F34934-3EFE-4D8C-B7B5-D035733C57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4" name="Title 1">
            <a:extLst>
              <a:ext uri="{FF2B5EF4-FFF2-40B4-BE49-F238E27FC236}">
                <a16:creationId xmlns:a16="http://schemas.microsoft.com/office/drawing/2014/main" id="{C989EE4C-5149-4AEB-B81C-95CDD55CBBCD}"/>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15/10/2020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15/10/2020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15/10/2020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video" Target="https://www.youtube.com/embed/JDTUlz3LaD8?feature=oembed" TargetMode="External"/><Relationship Id="rId5" Type="http://schemas.openxmlformats.org/officeDocument/2006/relationships/image" Target="../media/image40.jpeg"/><Relationship Id="rId4" Type="http://schemas.openxmlformats.org/officeDocument/2006/relationships/hyperlink" Target="https://youtu.be/JDTUlz3LaD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TX9dOLkLcrw"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ideo" Target="https://www.youtube.com/embed/5A--gdDzHXM?feature=oembed" TargetMode="External"/><Relationship Id="rId5" Type="http://schemas.openxmlformats.org/officeDocument/2006/relationships/image" Target="../media/image38.jpeg"/><Relationship Id="rId4" Type="http://schemas.openxmlformats.org/officeDocument/2006/relationships/hyperlink" Target="https://youtu.be/5A--gdDzHX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9.jpeg"/><Relationship Id="rId2" Type="http://schemas.openxmlformats.org/officeDocument/2006/relationships/slideLayout" Target="../slideLayouts/slideLayout21.xml"/><Relationship Id="rId1" Type="http://schemas.openxmlformats.org/officeDocument/2006/relationships/video" Target="https://www.youtube.com/embed/Fnt_0A5ROrs?feature=oembed" TargetMode="External"/><Relationship Id="rId6" Type="http://schemas.openxmlformats.org/officeDocument/2006/relationships/hyperlink" Target="https://youtu.be/Fnt_0A5ROrs" TargetMode="External"/><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Unicef/Mukherjee</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6" name="Rectangle 5">
            <a:extLst>
              <a:ext uri="{FF2B5EF4-FFF2-40B4-BE49-F238E27FC236}">
                <a16:creationId xmlns:a16="http://schemas.microsoft.com/office/drawing/2014/main" id="{E47FD732-3FB0-4E49-86DC-7407508EB2FA}"/>
              </a:ext>
            </a:extLst>
          </p:cNvPr>
          <p:cNvSpPr/>
          <p:nvPr/>
        </p:nvSpPr>
        <p:spPr>
          <a:xfrm>
            <a:off x="590786" y="1857375"/>
            <a:ext cx="2409811"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Watch the </a:t>
            </a:r>
            <a:r>
              <a:rPr lang="en-GB" sz="1400" dirty="0">
                <a:solidFill>
                  <a:srgbClr val="00AEEF"/>
                </a:solidFill>
                <a:latin typeface="Arial" panose="020B0604020202020204" pitchFamily="34" charset="0"/>
                <a:cs typeface="Arial" panose="020B0604020202020204" pitchFamily="34" charset="0"/>
                <a:hlinkClick r:id="rId4"/>
              </a:rPr>
              <a:t>first few minutes of this Ted Talk </a:t>
            </a:r>
            <a:r>
              <a:rPr lang="en-GB" sz="1400" dirty="0">
                <a:solidFill>
                  <a:srgbClr val="00AEEF"/>
                </a:solidFill>
                <a:latin typeface="Arial" panose="020B0604020202020204" pitchFamily="34" charset="0"/>
                <a:cs typeface="Arial" panose="020B0604020202020204" pitchFamily="34" charset="0"/>
              </a:rPr>
              <a:t>about identity.  Discuss with your friends or in class, some of the reasons why we should value our legal identity and not take it for granted.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4D77C31-E1D3-422C-9A2E-5B65C3578EF5}"/>
              </a:ext>
            </a:extLst>
          </p:cNvPr>
          <p:cNvSpPr/>
          <p:nvPr/>
        </p:nvSpPr>
        <p:spPr>
          <a:xfrm>
            <a:off x="4195198" y="6535413"/>
            <a:ext cx="1088760"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WikiCommons</a:t>
            </a:r>
          </a:p>
        </p:txBody>
      </p:sp>
      <p:pic>
        <p:nvPicPr>
          <p:cNvPr id="3" name="Online Media 2" title="Why identity is a human right | Dominique Kunz | TEDxZurich">
            <a:hlinkClick r:id="" action="ppaction://media"/>
            <a:extLst>
              <a:ext uri="{FF2B5EF4-FFF2-40B4-BE49-F238E27FC236}">
                <a16:creationId xmlns:a16="http://schemas.microsoft.com/office/drawing/2014/main" id="{B09DB97D-8420-4584-A736-90EFAF82EC0C}"/>
              </a:ext>
            </a:extLst>
          </p:cNvPr>
          <p:cNvPicPr>
            <a:picLocks noRot="1" noChangeAspect="1"/>
          </p:cNvPicPr>
          <p:nvPr>
            <a:videoFile r:link="rId1"/>
          </p:nvPr>
        </p:nvPicPr>
        <p:blipFill>
          <a:blip r:embed="rId5"/>
          <a:stretch>
            <a:fillRect/>
          </a:stretch>
        </p:blipFill>
        <p:spPr>
          <a:xfrm>
            <a:off x="3141637" y="4032031"/>
            <a:ext cx="4073543" cy="2291368"/>
          </a:xfrm>
          <a:prstGeom prst="rect">
            <a:avLst/>
          </a:prstGeom>
        </p:spPr>
      </p:pic>
      <p:sp>
        <p:nvSpPr>
          <p:cNvPr id="5" name="Rectangle 4">
            <a:extLst>
              <a:ext uri="{FF2B5EF4-FFF2-40B4-BE49-F238E27FC236}">
                <a16:creationId xmlns:a16="http://schemas.microsoft.com/office/drawing/2014/main" id="{B58EC84E-280C-4156-B8B5-68768C0D5390}"/>
              </a:ext>
            </a:extLst>
          </p:cNvPr>
          <p:cNvSpPr/>
          <p:nvPr/>
        </p:nvSpPr>
        <p:spPr>
          <a:xfrm>
            <a:off x="4707984" y="1192805"/>
            <a:ext cx="2409811"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Do you consider it important to celebrate people’s racial and ethnic identity and to promote diversity? What more could be done in our society, in your school, or by you to protect these aspects of people’s identify?</a:t>
            </a:r>
          </a:p>
        </p:txBody>
      </p:sp>
      <p:sp>
        <p:nvSpPr>
          <p:cNvPr id="12" name="Rectangle 11">
            <a:extLst>
              <a:ext uri="{FF2B5EF4-FFF2-40B4-BE49-F238E27FC236}">
                <a16:creationId xmlns:a16="http://schemas.microsoft.com/office/drawing/2014/main" id="{E5514F80-DEBD-42FA-934B-2288DD68E22D}"/>
              </a:ext>
            </a:extLst>
          </p:cNvPr>
          <p:cNvSpPr/>
          <p:nvPr/>
        </p:nvSpPr>
        <p:spPr>
          <a:xfrm>
            <a:off x="7356220" y="3075301"/>
            <a:ext cx="2409810" cy="23266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rPr>
              <a:t>Article 8 links identity particularly to ‘name, nationality or family relationships’. Why do you think these were seen as so important by the people who put the Convention together?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E38AECB-1267-4C16-99D0-3F291F9BDECC}"/>
              </a:ext>
            </a:extLst>
          </p:cNvPr>
          <p:cNvSpPr/>
          <p:nvPr/>
        </p:nvSpPr>
        <p:spPr>
          <a:xfrm>
            <a:off x="9907070" y="4870404"/>
            <a:ext cx="2081780" cy="17538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rPr>
              <a:t>The government has lots of information about us. Why do you think that’s important? Think of 5 ways in which they use our data.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6DC5034-4B86-429F-8FEE-B64E884D1376}"/>
              </a:ext>
            </a:extLst>
          </p:cNvPr>
          <p:cNvSpPr/>
          <p:nvPr/>
        </p:nvSpPr>
        <p:spPr>
          <a:xfrm>
            <a:off x="9367752" y="233723"/>
            <a:ext cx="2598644" cy="25607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There are lots of things that help to make up our identity such as date of birth, name, nationality, gender, faith, our appearance, personal talents and abilities. If you had to highlight only ONE part of your identity that is most special to you, what would it be? Can you explain why.</a:t>
            </a: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r>
              <a:rPr lang="en-GB" sz="1800" dirty="0"/>
              <a:t>Who are you and what makes you the person you are?</a:t>
            </a:r>
          </a:p>
          <a:p>
            <a:r>
              <a:rPr lang="en-GB" sz="1800" dirty="0"/>
              <a:t>Which aspect of your identity makes you feel happy or proud?</a:t>
            </a:r>
          </a:p>
          <a:p>
            <a:r>
              <a:rPr lang="en-GB" sz="1800" dirty="0"/>
              <a:t>How can we show respect and appreciation for other people’s identity?</a:t>
            </a:r>
          </a:p>
          <a:p>
            <a:r>
              <a:rPr lang="en-GB" sz="1800" dirty="0"/>
              <a:t>What lessons have you learnt from the events in Black History Month this year or in the information you have seen about the Black Lives Matter movement? </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r>
              <a:rPr lang="en-GB" sz="2400" dirty="0"/>
              <a:t>Rights are indivisible and all equally important. There are links and connections between the Articles.</a:t>
            </a:r>
          </a:p>
          <a:p>
            <a:r>
              <a:rPr lang="en-GB" sz="2400" dirty="0"/>
              <a:t>Look at the Convention to find other rights that are related to Article 8.</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a:t>
            </a:r>
            <a:r>
              <a:rPr lang="en-US" sz="3200" dirty="0"/>
              <a:t>What do you need for your identity to be protected </a:t>
            </a:r>
            <a:r>
              <a:rPr lang="en-US" dirty="0"/>
              <a:t>– the question</a:t>
            </a:r>
            <a:endParaRPr lang="en-GB" dirty="0"/>
          </a:p>
          <a:p>
            <a:pPr lvl="0"/>
            <a:r>
              <a:rPr lang="en-US" dirty="0"/>
              <a:t>Slide 6 </a:t>
            </a:r>
            <a:r>
              <a:rPr lang="en-US" sz="3200" dirty="0"/>
              <a:t>What do you need for your identity to be protected </a:t>
            </a:r>
            <a:r>
              <a:rPr lang="en-US" dirty="0"/>
              <a:t>–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137970" y="6488668"/>
            <a:ext cx="108876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WikiCommons</a:t>
            </a:r>
          </a:p>
          <a:p>
            <a:endParaRPr lang="en-GB" sz="900" dirty="0">
              <a:latin typeface="Arial" panose="020B0604020202020204" pitchFamily="34" charset="0"/>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3EBB335D-5BC7-413A-AEB0-A476277EAF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666" y="3010927"/>
            <a:ext cx="1707389" cy="2381808"/>
          </a:xfrm>
          <a:prstGeom prst="rect">
            <a:avLst/>
          </a:prstGeom>
        </p:spPr>
      </p:pic>
      <p:pic>
        <p:nvPicPr>
          <p:cNvPr id="6" name="Picture 5" descr="A picture containing shellfish, photo, looking, standing&#10;&#10;Description automatically generated">
            <a:extLst>
              <a:ext uri="{FF2B5EF4-FFF2-40B4-BE49-F238E27FC236}">
                <a16:creationId xmlns:a16="http://schemas.microsoft.com/office/drawing/2014/main" id="{99DC71A5-8A55-4D10-9C6C-6082A43426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694" y="3010927"/>
            <a:ext cx="1998010" cy="2381808"/>
          </a:xfrm>
          <a:prstGeom prst="rect">
            <a:avLst/>
          </a:prstGeom>
        </p:spPr>
      </p:pic>
      <p:pic>
        <p:nvPicPr>
          <p:cNvPr id="10" name="Picture 9" descr="A picture containing building, outdoor, grass, small&#10;&#10;Description automatically generated">
            <a:extLst>
              <a:ext uri="{FF2B5EF4-FFF2-40B4-BE49-F238E27FC236}">
                <a16:creationId xmlns:a16="http://schemas.microsoft.com/office/drawing/2014/main" id="{11E929B3-AF93-40FE-BFEC-EE97C0267A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408373" y="3010927"/>
            <a:ext cx="4091203" cy="230130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8 </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20000"/>
          </a:bodyPr>
          <a:lstStyle/>
          <a:p>
            <a:pPr marL="0" indent="0">
              <a:buNone/>
            </a:pPr>
            <a:r>
              <a:rPr lang="en-GB" b="1" dirty="0"/>
              <a:t>Article  </a:t>
            </a:r>
            <a:r>
              <a:rPr lang="en-GB" dirty="0"/>
              <a:t>– </a:t>
            </a:r>
            <a:r>
              <a:rPr lang="en-GB" b="1" dirty="0"/>
              <a:t>Protection and Preservation of Identity</a:t>
            </a:r>
          </a:p>
          <a:p>
            <a:pPr marL="0" indent="0">
              <a:buNone/>
            </a:pPr>
            <a:endParaRPr lang="en-GB" dirty="0"/>
          </a:p>
          <a:p>
            <a:pPr marL="0" indent="0">
              <a:buNone/>
            </a:pPr>
            <a:r>
              <a:rPr lang="en-GB" dirty="0"/>
              <a:t>Every child has the right to an identity. Governments must respect and protect that right, and prevent the child’s name, nationality or family relationships from being changed unlawfully.</a:t>
            </a:r>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800" dirty="0">
                <a:latin typeface="Arial" panose="020B0604020202020204" pitchFamily="34" charset="0"/>
                <a:cs typeface="Arial" panose="020B0604020202020204" pitchFamily="34" charset="0"/>
              </a:rPr>
              <a:t>Martin introduces Article 8 – Identity</a:t>
            </a:r>
            <a:endParaRPr lang="en-GB" sz="1800"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Martin on YouTube</a:t>
            </a:r>
            <a:endParaRPr lang="en-GB" dirty="0"/>
          </a:p>
        </p:txBody>
      </p:sp>
      <p:pic>
        <p:nvPicPr>
          <p:cNvPr id="6" name="Graphic 5">
            <a:extLst>
              <a:ext uri="{FF2B5EF4-FFF2-40B4-BE49-F238E27FC236}">
                <a16:creationId xmlns:a16="http://schemas.microsoft.com/office/drawing/2014/main" id="{911AF03F-5EB6-4CAC-8032-26D97645F98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06075" y="166032"/>
            <a:ext cx="1313601" cy="1751468"/>
          </a:xfrm>
          <a:prstGeom prst="rect">
            <a:avLst/>
          </a:prstGeom>
        </p:spPr>
      </p:pic>
      <p:pic>
        <p:nvPicPr>
          <p:cNvPr id="5" name="Article 8 Video">
            <a:hlinkClick r:id="" action="ppaction://media"/>
            <a:extLst>
              <a:ext uri="{FF2B5EF4-FFF2-40B4-BE49-F238E27FC236}">
                <a16:creationId xmlns:a16="http://schemas.microsoft.com/office/drawing/2014/main" id="{31E0555A-DCA8-4C7F-AEB0-E1B6BFB50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207975"/>
            <a:ext cx="5489644" cy="308792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5503" y="274231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a:solidFill>
                  <a:srgbClr val="00AEEF"/>
                </a:solidFill>
                <a:latin typeface="Arial" panose="020B0604020202020204" pitchFamily="34" charset="0"/>
                <a:cs typeface="Arial" panose="020B0604020202020204" pitchFamily="34" charset="0"/>
              </a:rPr>
              <a:t>Why is your personal identity important?</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8</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endParaRPr lang="en-GB" sz="6600" dirty="0">
              <a:latin typeface="Arial"/>
              <a:cs typeface="Arial"/>
            </a:endParaRPr>
          </a:p>
          <a:p>
            <a:r>
              <a:rPr lang="en-GB" sz="6600" dirty="0">
                <a:latin typeface="Arial"/>
                <a:cs typeface="Arial"/>
              </a:rPr>
              <a:t>We need our identity to access other things like education, health, banking </a:t>
            </a:r>
          </a:p>
          <a:p>
            <a:r>
              <a:rPr lang="en-GB" sz="6600" dirty="0">
                <a:latin typeface="Arial"/>
                <a:cs typeface="Arial"/>
              </a:rPr>
              <a:t>Having our identity protected helps to keep us safe.</a:t>
            </a:r>
          </a:p>
          <a:p>
            <a:r>
              <a:rPr lang="en-GB" sz="6600" dirty="0">
                <a:latin typeface="Arial"/>
                <a:cs typeface="Arial"/>
              </a:rPr>
              <a:t>Identity makes you who you are and each person is a unique individual.</a:t>
            </a:r>
          </a:p>
          <a:p>
            <a:r>
              <a:rPr lang="en-GB" sz="6600" dirty="0">
                <a:latin typeface="Arial"/>
                <a:cs typeface="Arial"/>
              </a:rPr>
              <a:t>Identity belongs to the individual and must not be taken away.</a:t>
            </a:r>
          </a:p>
          <a:p>
            <a:r>
              <a:rPr lang="en-GB" sz="6600" dirty="0">
                <a:latin typeface="Arial"/>
                <a:cs typeface="Arial"/>
              </a:rPr>
              <a:t>In order to access your rights under Article 27, like to extra help from the government. </a:t>
            </a:r>
          </a:p>
          <a:p>
            <a:r>
              <a:rPr lang="en-GB" sz="6600" dirty="0">
                <a:latin typeface="Arial"/>
                <a:cs typeface="Arial"/>
              </a:rPr>
              <a:t>We need our identity to access other things like education, health, banking.</a:t>
            </a:r>
          </a:p>
          <a:p>
            <a:r>
              <a:rPr lang="en-GB" sz="6600" dirty="0">
                <a:latin typeface="Arial"/>
                <a:cs typeface="Arial"/>
              </a:rPr>
              <a:t>The government needs to know who each person is.</a:t>
            </a:r>
          </a:p>
          <a:p>
            <a:r>
              <a:rPr lang="en-GB" sz="6600" dirty="0">
                <a:latin typeface="Arial"/>
                <a:cs typeface="Arial"/>
              </a:rPr>
              <a:t>Identity make us different from other people. </a:t>
            </a:r>
          </a:p>
          <a:p>
            <a:pPr marL="0" indent="0">
              <a:buNone/>
            </a:pPr>
            <a:endParaRPr lang="en-GB" sz="6600" dirty="0">
              <a:latin typeface="Arial"/>
              <a:cs typeface="Arial"/>
            </a:endParaRPr>
          </a:p>
          <a:p>
            <a:pPr marL="0" indent="0">
              <a:buNone/>
            </a:pPr>
            <a:r>
              <a:rPr lang="en-GB" sz="6600" dirty="0">
                <a:latin typeface="Arial"/>
                <a:cs typeface="Arial"/>
              </a:rPr>
              <a:t>What others did you think of?</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7" name="Flowchart: Connector 6">
            <a:extLst>
              <a:ext uri="{FF2B5EF4-FFF2-40B4-BE49-F238E27FC236}">
                <a16:creationId xmlns:a16="http://schemas.microsoft.com/office/drawing/2014/main" id="{9A13A8DE-D0AE-4430-98FA-907B27B5D300}"/>
              </a:ext>
            </a:extLst>
          </p:cNvPr>
          <p:cNvSpPr/>
          <p:nvPr/>
        </p:nvSpPr>
        <p:spPr>
          <a:xfrm>
            <a:off x="7338241" y="111943"/>
            <a:ext cx="3277224" cy="33262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There are lots of things that help to make up our identity such as date of birth, name, nationality, gender, faith, our appearance, personal talents and abilities. If you had to highlight only ONE part of your identity that is most special to you, what would it be? Can you explain why.</a:t>
            </a:r>
          </a:p>
          <a:p>
            <a:pPr algn="ctr"/>
            <a:endParaRPr lang="en-GB" sz="1400" dirty="0">
              <a:solidFill>
                <a:srgbClr val="00AEEF"/>
              </a:solidFill>
              <a:latin typeface="Arial"/>
              <a:cs typeface="Arial"/>
            </a:endParaRPr>
          </a:p>
        </p:txBody>
      </p:sp>
      <p:sp>
        <p:nvSpPr>
          <p:cNvPr id="2" name="Flowchart: Connector 1">
            <a:extLst>
              <a:ext uri="{FF2B5EF4-FFF2-40B4-BE49-F238E27FC236}">
                <a16:creationId xmlns:a16="http://schemas.microsoft.com/office/drawing/2014/main" id="{C731E018-A1C8-48E6-BADE-A3D962234AC1}"/>
              </a:ext>
            </a:extLst>
          </p:cNvPr>
          <p:cNvSpPr/>
          <p:nvPr/>
        </p:nvSpPr>
        <p:spPr>
          <a:xfrm>
            <a:off x="4849090" y="1995054"/>
            <a:ext cx="2489151" cy="244326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How would you describe your identity to somebody who does not know you? Try using a mixture of words and pictures.</a:t>
            </a:r>
          </a:p>
        </p:txBody>
      </p:sp>
      <p:sp>
        <p:nvSpPr>
          <p:cNvPr id="4" name="Flowchart: Connector 3">
            <a:extLst>
              <a:ext uri="{FF2B5EF4-FFF2-40B4-BE49-F238E27FC236}">
                <a16:creationId xmlns:a16="http://schemas.microsoft.com/office/drawing/2014/main" id="{252AAC11-F975-488B-86A1-CEC05C1EA9B1}"/>
              </a:ext>
            </a:extLst>
          </p:cNvPr>
          <p:cNvSpPr/>
          <p:nvPr/>
        </p:nvSpPr>
        <p:spPr>
          <a:xfrm>
            <a:off x="7029719" y="3632738"/>
            <a:ext cx="3063966" cy="299153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Government must protect the legal identity of children. That means that your name, nationality and the family you are part of can only change if a court agrees to this. Are your name, nationality and family special to you? Can you explain why this matters?</a:t>
            </a:r>
          </a:p>
          <a:p>
            <a:pPr algn="ctr"/>
            <a:endParaRPr lang="en-GB" sz="1400" dirty="0">
              <a:solidFill>
                <a:srgbClr val="00AEEF"/>
              </a:solidFill>
              <a:latin typeface="Arial"/>
              <a:cs typeface="Arial"/>
            </a:endParaRPr>
          </a:p>
        </p:txBody>
      </p:sp>
      <p:pic>
        <p:nvPicPr>
          <p:cNvPr id="5" name="Graphic 4">
            <a:extLst>
              <a:ext uri="{FF2B5EF4-FFF2-40B4-BE49-F238E27FC236}">
                <a16:creationId xmlns:a16="http://schemas.microsoft.com/office/drawing/2014/main" id="{90B6AF00-F796-4607-8F28-7F82ADBC19B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9117" y="3216685"/>
            <a:ext cx="1714529" cy="2286039"/>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9" name="Flowchart: Connector 8">
            <a:extLst>
              <a:ext uri="{FF2B5EF4-FFF2-40B4-BE49-F238E27FC236}">
                <a16:creationId xmlns:a16="http://schemas.microsoft.com/office/drawing/2014/main" id="{985D2921-FCE4-48D4-9270-7EFAB3339565}"/>
              </a:ext>
            </a:extLst>
          </p:cNvPr>
          <p:cNvSpPr/>
          <p:nvPr/>
        </p:nvSpPr>
        <p:spPr>
          <a:xfrm>
            <a:off x="452759" y="1818348"/>
            <a:ext cx="2757881" cy="27484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You might have learnt about protecting your identity as part of online safety? Why is it important not to share information about your name, date of birth, location or other details that might identify you?</a:t>
            </a:r>
          </a:p>
        </p:txBody>
      </p:sp>
      <p:sp>
        <p:nvSpPr>
          <p:cNvPr id="2" name="Flowchart: Connector 1">
            <a:extLst>
              <a:ext uri="{FF2B5EF4-FFF2-40B4-BE49-F238E27FC236}">
                <a16:creationId xmlns:a16="http://schemas.microsoft.com/office/drawing/2014/main" id="{476EFF17-9D32-4BBA-B6EC-7D34C534C072}"/>
              </a:ext>
            </a:extLst>
          </p:cNvPr>
          <p:cNvSpPr/>
          <p:nvPr/>
        </p:nvSpPr>
        <p:spPr>
          <a:xfrm>
            <a:off x="8849706" y="1275794"/>
            <a:ext cx="2757881" cy="27484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Imagine a world where everyone had a number instead of a name. Write a story or poem to show your thoughts about what this would be like.</a:t>
            </a:r>
          </a:p>
        </p:txBody>
      </p:sp>
      <p:sp>
        <p:nvSpPr>
          <p:cNvPr id="4" name="Flowchart: Connector 3">
            <a:extLst>
              <a:ext uri="{FF2B5EF4-FFF2-40B4-BE49-F238E27FC236}">
                <a16:creationId xmlns:a16="http://schemas.microsoft.com/office/drawing/2014/main" id="{3D2FCC5D-63B6-4044-BF63-A3B33EED2945}"/>
              </a:ext>
            </a:extLst>
          </p:cNvPr>
          <p:cNvSpPr/>
          <p:nvPr/>
        </p:nvSpPr>
        <p:spPr>
          <a:xfrm>
            <a:off x="5611965" y="613295"/>
            <a:ext cx="2757881" cy="27484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During October your school has probably talked about Black History Month. Why is it important to celebrate racial and ethnic diversity.  What links can you see with the idea of identity?</a:t>
            </a:r>
          </a:p>
        </p:txBody>
      </p:sp>
      <p:sp>
        <p:nvSpPr>
          <p:cNvPr id="6" name="Flowchart: Connector 5">
            <a:extLst>
              <a:ext uri="{FF2B5EF4-FFF2-40B4-BE49-F238E27FC236}">
                <a16:creationId xmlns:a16="http://schemas.microsoft.com/office/drawing/2014/main" id="{E729DED8-6E18-4D50-B394-74741573B36C}"/>
              </a:ext>
            </a:extLst>
          </p:cNvPr>
          <p:cNvSpPr/>
          <p:nvPr/>
        </p:nvSpPr>
        <p:spPr>
          <a:xfrm>
            <a:off x="3200092" y="3312919"/>
            <a:ext cx="3248289" cy="3311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hlinkClick r:id="rId4"/>
              </a:rPr>
              <a:t>Watch this short video </a:t>
            </a:r>
            <a:r>
              <a:rPr lang="en-GB" sz="1400" dirty="0">
                <a:solidFill>
                  <a:srgbClr val="00AEEF"/>
                </a:solidFill>
                <a:latin typeface="Arial"/>
                <a:cs typeface="Arial"/>
              </a:rPr>
              <a:t>from BBC Newsround about Black History Month. Could you find out all things that happened in your school during the month? Perhaps you could write a report for your school newsletter or website or create a display for visitors to see. </a:t>
            </a:r>
          </a:p>
        </p:txBody>
      </p:sp>
      <p:pic>
        <p:nvPicPr>
          <p:cNvPr id="8" name="Online Media 7" title="Kids on Black History Month | CBBC">
            <a:hlinkClick r:id="" action="ppaction://media"/>
            <a:extLst>
              <a:ext uri="{FF2B5EF4-FFF2-40B4-BE49-F238E27FC236}">
                <a16:creationId xmlns:a16="http://schemas.microsoft.com/office/drawing/2014/main" id="{77FD8DD1-CB4C-4806-9D87-2731DB2FA0F6}"/>
              </a:ext>
            </a:extLst>
          </p:cNvPr>
          <p:cNvPicPr>
            <a:picLocks noRot="1" noChangeAspect="1"/>
          </p:cNvPicPr>
          <p:nvPr>
            <a:videoFile r:link="rId1"/>
          </p:nvPr>
        </p:nvPicPr>
        <p:blipFill>
          <a:blip r:embed="rId5"/>
          <a:stretch>
            <a:fillRect/>
          </a:stretch>
        </p:blipFill>
        <p:spPr>
          <a:xfrm>
            <a:off x="6719643" y="4320947"/>
            <a:ext cx="4045527" cy="2275609"/>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C3820A41-30DC-45AB-9548-D7B2570905B3}"/>
              </a:ext>
            </a:extLst>
          </p:cNvPr>
          <p:cNvSpPr/>
          <p:nvPr/>
        </p:nvSpPr>
        <p:spPr>
          <a:xfrm>
            <a:off x="7093647" y="311020"/>
            <a:ext cx="1980034" cy="18910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rPr>
              <a:t>Our identity can be complicated and has many factors. How would you describe the most important aspects of your identity? </a:t>
            </a: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914984E-F21F-4D66-AAB6-7EC3FA8EBCD7}"/>
              </a:ext>
            </a:extLst>
          </p:cNvPr>
          <p:cNvSpPr/>
          <p:nvPr/>
        </p:nvSpPr>
        <p:spPr>
          <a:xfrm>
            <a:off x="9429424" y="1038726"/>
            <a:ext cx="2409811" cy="22188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rPr>
              <a:t>Have a conversation with a person who has known you well for much of your life. Explore together how much you have changed and what has remained constant. Which aspects of you feel them most permanent to you? </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0DA73591-3163-4DA1-B6A0-5EF4E1749C6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683285"/>
            <a:ext cx="1714529" cy="2286039"/>
          </a:xfrm>
          <a:prstGeom prst="rect">
            <a:avLst/>
          </a:prstGeom>
        </p:spPr>
      </p:pic>
      <p:sp>
        <p:nvSpPr>
          <p:cNvPr id="10" name="Rectangle 9">
            <a:extLst>
              <a:ext uri="{FF2B5EF4-FFF2-40B4-BE49-F238E27FC236}">
                <a16:creationId xmlns:a16="http://schemas.microsoft.com/office/drawing/2014/main" id="{2E20A20C-25D2-42D0-B627-F8B2F78978DC}"/>
              </a:ext>
            </a:extLst>
          </p:cNvPr>
          <p:cNvSpPr/>
          <p:nvPr/>
        </p:nvSpPr>
        <p:spPr>
          <a:xfrm>
            <a:off x="6584658" y="3115382"/>
            <a:ext cx="2608740"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Watch </a:t>
            </a:r>
            <a:r>
              <a:rPr lang="en-GB" sz="1400" dirty="0">
                <a:solidFill>
                  <a:srgbClr val="00AEEF"/>
                </a:solidFill>
                <a:latin typeface="Arial" panose="020B0604020202020204" pitchFamily="34" charset="0"/>
                <a:cs typeface="Arial" panose="020B0604020202020204" pitchFamily="34" charset="0"/>
                <a:hlinkClick r:id="rId6"/>
              </a:rPr>
              <a:t>this Black History Month video </a:t>
            </a:r>
            <a:r>
              <a:rPr lang="en-GB" sz="1400" dirty="0">
                <a:solidFill>
                  <a:srgbClr val="00AEEF"/>
                </a:solidFill>
                <a:latin typeface="Arial" panose="020B0604020202020204" pitchFamily="34" charset="0"/>
                <a:cs typeface="Arial" panose="020B0604020202020204" pitchFamily="34" charset="0"/>
              </a:rPr>
              <a:t>from the organisation Young Scot. One of the participants challenged the idea of one month to focus on Black History. What are your thoughts about this? Discuss the issues with your class.</a:t>
            </a:r>
          </a:p>
        </p:txBody>
      </p:sp>
      <p:pic>
        <p:nvPicPr>
          <p:cNvPr id="15" name="Online Media 9" title="Black History Month UK | Young Scot">
            <a:hlinkClick r:id="" action="ppaction://media"/>
            <a:extLst>
              <a:ext uri="{FF2B5EF4-FFF2-40B4-BE49-F238E27FC236}">
                <a16:creationId xmlns:a16="http://schemas.microsoft.com/office/drawing/2014/main" id="{4CD9EDE4-406A-45FE-AB23-A99A3E99D173}"/>
              </a:ext>
            </a:extLst>
          </p:cNvPr>
          <p:cNvPicPr>
            <a:picLocks noRot="1" noChangeAspect="1"/>
          </p:cNvPicPr>
          <p:nvPr>
            <a:videoFile r:link="rId1"/>
          </p:nvPr>
        </p:nvPicPr>
        <p:blipFill>
          <a:blip r:embed="rId7"/>
          <a:stretch>
            <a:fillRect/>
          </a:stretch>
        </p:blipFill>
        <p:spPr>
          <a:xfrm>
            <a:off x="3213329" y="2400871"/>
            <a:ext cx="3135303" cy="1763608"/>
          </a:xfrm>
          <a:prstGeom prst="rect">
            <a:avLst/>
          </a:prstGeom>
        </p:spPr>
      </p:pic>
      <p:sp>
        <p:nvSpPr>
          <p:cNvPr id="7" name="Rectangle 6">
            <a:extLst>
              <a:ext uri="{FF2B5EF4-FFF2-40B4-BE49-F238E27FC236}">
                <a16:creationId xmlns:a16="http://schemas.microsoft.com/office/drawing/2014/main" id="{BAAC592D-4A80-4A12-8CFF-7230F54BF4C7}"/>
              </a:ext>
            </a:extLst>
          </p:cNvPr>
          <p:cNvSpPr/>
          <p:nvPr/>
        </p:nvSpPr>
        <p:spPr>
          <a:xfrm>
            <a:off x="9429424" y="4633687"/>
            <a:ext cx="2409811" cy="210600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During October your school has probably talked about Black History Month.  What were the reactions to this in school? Could you do a survey to find out people’s opinions?  What could be done better in future? </a:t>
            </a:r>
          </a:p>
          <a:p>
            <a:pPr algn="ct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4330</TotalTime>
  <Words>1279</Words>
  <Application>Microsoft Office PowerPoint</Application>
  <PresentationFormat>Widescreen</PresentationFormat>
  <Paragraphs>135</Paragraphs>
  <Slides>13</Slides>
  <Notes>10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8 </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252</cp:revision>
  <dcterms:created xsi:type="dcterms:W3CDTF">2020-06-15T08:25:39Z</dcterms:created>
  <dcterms:modified xsi:type="dcterms:W3CDTF">2020-10-15T13:44:06Z</dcterms:modified>
</cp:coreProperties>
</file>