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65" r:id="rId5"/>
    <p:sldId id="260" r:id="rId6"/>
    <p:sldId id="261" r:id="rId7"/>
    <p:sldId id="262" r:id="rId8"/>
    <p:sldId id="263" r:id="rId9"/>
    <p:sldId id="264" r:id="rId1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Bool" initials="JB" lastIdx="1" clrIdx="0">
    <p:extLst>
      <p:ext uri="{19B8F6BF-5375-455C-9EA6-DF929625EA0E}">
        <p15:presenceInfo xmlns:p15="http://schemas.microsoft.com/office/powerpoint/2012/main" userId="S::JessicaB@unicef.org.uk::b63dd9cd-4b07-4660-83b4-e92ccdb5b6d8" providerId="AD"/>
      </p:ext>
    </p:extLst>
  </p:cmAuthor>
  <p:cmAuthor id="2" name="Vicky" initials="V" lastIdx="1" clrIdx="1">
    <p:extLst>
      <p:ext uri="{19B8F6BF-5375-455C-9EA6-DF929625EA0E}">
        <p15:presenceInfo xmlns:p15="http://schemas.microsoft.com/office/powerpoint/2012/main" userId="Vick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6032" autoAdjust="0"/>
  </p:normalViewPr>
  <p:slideViewPr>
    <p:cSldViewPr snapToGrid="0" showGuides="1">
      <p:cViewPr varScale="1">
        <p:scale>
          <a:sx n="83" d="100"/>
          <a:sy n="83" d="100"/>
        </p:scale>
        <p:origin x="67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Shape 50"/>
          <p:cNvSpPr>
            <a:spLocks noGrp="1" noRot="1" noChangeAspect="1"/>
          </p:cNvSpPr>
          <p:nvPr>
            <p:ph type="sldImg"/>
          </p:nvPr>
        </p:nvSpPr>
        <p:spPr>
          <a:xfrm>
            <a:off x="1143000" y="685800"/>
            <a:ext cx="4572000" cy="3429000"/>
          </a:xfrm>
          <a:prstGeom prst="rect">
            <a:avLst/>
          </a:prstGeom>
        </p:spPr>
        <p:txBody>
          <a:bodyPr/>
          <a:lstStyle/>
          <a:p>
            <a:endParaRPr/>
          </a:p>
        </p:txBody>
      </p:sp>
      <p:sp>
        <p:nvSpPr>
          <p:cNvPr id="51" name="Shape 5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4257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381000" y="685800"/>
            <a:ext cx="6096000" cy="3429000"/>
          </a:xfrm>
          <a:prstGeom prst="rect">
            <a:avLst/>
          </a:prstGeom>
        </p:spPr>
        <p:txBody>
          <a:bodyPr/>
          <a:lstStyle/>
          <a:p>
            <a:endParaRPr/>
          </a:p>
        </p:txBody>
      </p:sp>
      <p:sp>
        <p:nvSpPr>
          <p:cNvPr id="66" name="Shape 66"/>
          <p:cNvSpPr>
            <a:spLocks noGrp="1"/>
          </p:cNvSpPr>
          <p:nvPr>
            <p:ph type="body" sz="quarter" idx="1"/>
          </p:nvPr>
        </p:nvSpPr>
        <p:spPr>
          <a:prstGeom prst="rect">
            <a:avLst/>
          </a:prstGeom>
        </p:spPr>
        <p:txBody>
          <a:bodyPr/>
          <a:lstStyle/>
          <a:p>
            <a:r>
              <a:t>Droughts in Ethiopia mean that many people will need food aid to have adequate nutrition to stay healthy. Many millions of people will struggle to access drinking water, and many people are likely to get diseases because of a lack of water.</a:t>
            </a:r>
          </a:p>
          <a:p>
            <a:endParaRPr/>
          </a:p>
          <a:p>
            <a:r>
              <a:t>When droughts happen, environments often became unsuitable for growing food. Warmer temperatures also increase water demand and evaporation, and water supplies are usually threatened, eventually causing migration.</a:t>
            </a:r>
          </a:p>
          <a:p>
            <a:endParaRPr/>
          </a:p>
          <a:p>
            <a:r>
              <a:t>Without action against climate change, Unicef predicts that 600 million children will be living in areas with extremely limited water resources by 2040. How do you think this will affect children’s right to health?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noRot="1" noChangeAspect="1"/>
          </p:cNvSpPr>
          <p:nvPr>
            <p:ph type="sldImg"/>
          </p:nvPr>
        </p:nvSpPr>
        <p:spPr>
          <a:xfrm>
            <a:off x="381000" y="685800"/>
            <a:ext cx="6096000" cy="3429000"/>
          </a:xfrm>
          <a:prstGeom prst="rect">
            <a:avLst/>
          </a:prstGeom>
        </p:spPr>
        <p:txBody>
          <a:bodyPr/>
          <a:lstStyle/>
          <a:p>
            <a:endParaRPr/>
          </a:p>
        </p:txBody>
      </p:sp>
      <p:sp>
        <p:nvSpPr>
          <p:cNvPr id="73" name="Shape 73"/>
          <p:cNvSpPr>
            <a:spLocks noGrp="1"/>
          </p:cNvSpPr>
          <p:nvPr>
            <p:ph type="body" sz="quarter" idx="1"/>
          </p:nvPr>
        </p:nvSpPr>
        <p:spPr>
          <a:prstGeom prst="rect">
            <a:avLst/>
          </a:prstGeom>
        </p:spPr>
        <p:txBody>
          <a:bodyPr/>
          <a:lstStyle/>
          <a:p>
            <a:r>
              <a:t>In Bangladesh, more than 12 million children live in and around river systems that are at increased risk of flooding. </a:t>
            </a:r>
          </a:p>
          <a:p>
            <a:endParaRPr/>
          </a:p>
          <a:p>
            <a:r>
              <a:t>This is as more people than live in all of London! Can you imagine if the Thames River in London flooded and everyone’s homes were destroyed? Where would all of the people go? How would the children get an education?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noRot="1" noChangeAspect="1"/>
          </p:cNvSpPr>
          <p:nvPr>
            <p:ph type="sldImg"/>
          </p:nvPr>
        </p:nvSpPr>
        <p:spPr>
          <a:xfrm>
            <a:off x="381000" y="685800"/>
            <a:ext cx="6096000" cy="3429000"/>
          </a:xfrm>
          <a:prstGeom prst="rect">
            <a:avLst/>
          </a:prstGeom>
        </p:spPr>
        <p:txBody>
          <a:bodyPr/>
          <a:lstStyle/>
          <a:p>
            <a:endParaRPr/>
          </a:p>
        </p:txBody>
      </p:sp>
      <p:sp>
        <p:nvSpPr>
          <p:cNvPr id="79" name="Shape 79"/>
          <p:cNvSpPr>
            <a:spLocks noGrp="1"/>
          </p:cNvSpPr>
          <p:nvPr>
            <p:ph type="body" sz="quarter" idx="1"/>
          </p:nvPr>
        </p:nvSpPr>
        <p:spPr>
          <a:prstGeom prst="rect">
            <a:avLst/>
          </a:prstGeom>
        </p:spPr>
        <p:txBody>
          <a:bodyPr/>
          <a:lstStyle/>
          <a:p>
            <a:r>
              <a:rPr dirty="0"/>
              <a:t>A family in Madagascar, forced from their home by a cyclone, walk to a temporary shelter</a:t>
            </a:r>
          </a:p>
          <a:p>
            <a:endParaRPr dirty="0"/>
          </a:p>
          <a:p>
            <a:r>
              <a:rPr dirty="0"/>
              <a:t>Madagascar is one of the countries that is most vulnerable to the hazardous impacts of climate change. Sixteen of the country’s 22 regions are at risk of tropical cyclones, extended droughts, variability of rainfall patterns, and serious flooding. </a:t>
            </a:r>
          </a:p>
          <a:p>
            <a:endParaRPr dirty="0"/>
          </a:p>
          <a:p>
            <a:r>
              <a:rPr dirty="0"/>
              <a:t>1,200 classrooms are damaged or destroyed each year in Madagascar as a result of extreme weather</a:t>
            </a:r>
          </a:p>
          <a:p>
            <a:endParaRPr dirty="0"/>
          </a:p>
          <a:p>
            <a:r>
              <a:rPr dirty="0"/>
              <a:t>Natural disasters in Madagascar are becoming more intense and more frequent. After disaster strikes, many families struggle to pick up the pieces and rebuild their lives before another disaster strikes again.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xfrm>
            <a:off x="381000" y="685800"/>
            <a:ext cx="6096000" cy="3429000"/>
          </a:xfrm>
          <a:prstGeom prst="rect">
            <a:avLst/>
          </a:prstGeom>
        </p:spPr>
        <p:txBody>
          <a:bodyPr/>
          <a:lstStyle/>
          <a:p>
            <a:endParaRPr/>
          </a:p>
        </p:txBody>
      </p:sp>
      <p:sp>
        <p:nvSpPr>
          <p:cNvPr id="85" name="Shape 85"/>
          <p:cNvSpPr>
            <a:spLocks noGrp="1"/>
          </p:cNvSpPr>
          <p:nvPr>
            <p:ph type="body" sz="quarter" idx="1"/>
          </p:nvPr>
        </p:nvSpPr>
        <p:spPr>
          <a:prstGeom prst="rect">
            <a:avLst/>
          </a:prstGeom>
        </p:spPr>
        <p:txBody>
          <a:bodyPr/>
          <a:lstStyle/>
          <a:p>
            <a:r>
              <a:t>In Ulaanbaatar, the capital of Mongolia, air pollution levels are dangerously high. A young boy waits for his bus to school.</a:t>
            </a:r>
          </a:p>
          <a:p>
            <a:endParaRPr/>
          </a:p>
          <a:p>
            <a:r>
              <a:t>Approximately two billion children live in areas where air pollution levels exceed standards set by the World Health Organization. When pollution gets bad, some families are forced to migrate to different locations in order to have access to a healthy home.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xfrm>
            <a:off x="381000" y="685800"/>
            <a:ext cx="6096000" cy="3429000"/>
          </a:xfrm>
          <a:prstGeom prst="rect">
            <a:avLst/>
          </a:prstGeom>
        </p:spPr>
        <p:txBody>
          <a:bodyPr/>
          <a:lstStyle/>
          <a:p>
            <a:endParaRPr/>
          </a:p>
        </p:txBody>
      </p:sp>
      <p:sp>
        <p:nvSpPr>
          <p:cNvPr id="91" name="Shape 91"/>
          <p:cNvSpPr>
            <a:spLocks noGrp="1"/>
          </p:cNvSpPr>
          <p:nvPr>
            <p:ph type="body" sz="quarter" idx="1"/>
          </p:nvPr>
        </p:nvSpPr>
        <p:spPr>
          <a:prstGeom prst="rect">
            <a:avLst/>
          </a:prstGeom>
        </p:spPr>
        <p:txBody>
          <a:bodyPr/>
          <a:lstStyle/>
          <a:p>
            <a:r>
              <a:t>Kiribati is an island nation in the Pacific Ocean and is one of the countries most affected by rising sea levels.</a:t>
            </a:r>
          </a:p>
          <a:p>
            <a:r>
              <a:t>Around the world sea levels have risen due to the melting of glaciers and ice sheets. Warmer seas are also making coastal storms more damaging – putting children who live in these island nations at risk.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xfrm>
            <a:off x="381000" y="685800"/>
            <a:ext cx="6096000" cy="3429000"/>
          </a:xfrm>
          <a:prstGeom prst="rect">
            <a:avLst/>
          </a:prstGeom>
        </p:spPr>
        <p:txBody>
          <a:bodyPr/>
          <a:lstStyle/>
          <a:p>
            <a:endParaRPr/>
          </a:p>
        </p:txBody>
      </p:sp>
      <p:sp>
        <p:nvSpPr>
          <p:cNvPr id="97" name="Shape 97"/>
          <p:cNvSpPr>
            <a:spLocks noGrp="1"/>
          </p:cNvSpPr>
          <p:nvPr>
            <p:ph type="body" sz="quarter" idx="1"/>
          </p:nvPr>
        </p:nvSpPr>
        <p:spPr>
          <a:prstGeom prst="rect">
            <a:avLst/>
          </a:prstGeom>
        </p:spPr>
        <p:txBody>
          <a:bodyPr/>
          <a:lstStyle/>
          <a:p>
            <a:r>
              <a:t>Amia is an 11-year-old Iñupiat girl standing near her home on an ice floe on a shore of the Arctic Ocean in Barrow, Alaska in the United States of America. </a:t>
            </a:r>
          </a:p>
          <a:p>
            <a:endParaRPr/>
          </a:p>
          <a:p>
            <a:r>
              <a:t>The melting of Arctic ice is one of the many effects of global warming that has a serious impact on the life of humans and the wildlife.</a:t>
            </a:r>
          </a:p>
          <a:p>
            <a:endParaRPr/>
          </a:p>
          <a:p>
            <a:r>
              <a:t>When temperatures become warmer due to climate change, glaciers and sea ice melt. With less ice in the sea, fewer bright surfaces are </a:t>
            </a:r>
          </a:p>
          <a:p>
            <a:r>
              <a:t>available to reflect sunlight back into the atmosphere from the earth’s surface causing ocean temperatures rise.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381000" y="685800"/>
            <a:ext cx="6096000" cy="3429000"/>
          </a:xfrm>
          <a:prstGeom prst="rect">
            <a:avLst/>
          </a:prstGeom>
        </p:spPr>
        <p:txBody>
          <a:bodyPr/>
          <a:lstStyle/>
          <a:p>
            <a:endParaRPr/>
          </a:p>
        </p:txBody>
      </p:sp>
      <p:sp>
        <p:nvSpPr>
          <p:cNvPr id="103" name="Shape 103"/>
          <p:cNvSpPr>
            <a:spLocks noGrp="1"/>
          </p:cNvSpPr>
          <p:nvPr>
            <p:ph type="body" sz="quarter" idx="1"/>
          </p:nvPr>
        </p:nvSpPr>
        <p:spPr>
          <a:prstGeom prst="rect">
            <a:avLst/>
          </a:prstGeom>
        </p:spPr>
        <p:txBody>
          <a:bodyPr/>
          <a:lstStyle/>
          <a:p>
            <a:r>
              <a:t>Wildfires are large fires that burn vast amounts of forests and brush that can destroy children’s homes. </a:t>
            </a:r>
          </a:p>
          <a:p>
            <a:endParaRPr/>
          </a:p>
          <a:p>
            <a:r>
              <a:t>In Australia, climate change is causing the summer bushfire season to get worse every year, putting children at risk from air pollution and keeping children out of schools. </a:t>
            </a:r>
          </a:p>
          <a:p>
            <a:endParaRPr/>
          </a:p>
          <a:p>
            <a:r>
              <a:t>In the 2019-2020 bush fire season, fires destroyed more than 72,000 square miles of land in Australia. This is almost as much land that is in all of the UK (93,000 square miles).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2">
    <p:bg>
      <p:bgPr>
        <a:solidFill>
          <a:srgbClr val="FFFFFF">
            <a:alpha val="97000"/>
          </a:srgbClr>
        </a:solidFill>
        <a:effectLst/>
      </p:bgPr>
    </p:bg>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xfrm>
            <a:off x="8463948" y="6224225"/>
            <a:ext cx="273652"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imple copy">
    <p:bg>
      <p:bgPr>
        <a:solidFill>
          <a:srgbClr val="FFFFFF"/>
        </a:solidFill>
        <a:effectLst/>
      </p:bgPr>
    </p:bg>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xfrm>
            <a:off x="8463948" y="6224225"/>
            <a:ext cx="273652"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ue slide">
    <p:spTree>
      <p:nvGrpSpPr>
        <p:cNvPr id="1" name=""/>
        <p:cNvGrpSpPr/>
        <p:nvPr/>
      </p:nvGrpSpPr>
      <p:grpSpPr>
        <a:xfrm>
          <a:off x="0" y="0"/>
          <a:ext cx="0" cy="0"/>
          <a:chOff x="0" y="0"/>
          <a:chExt cx="0" cy="0"/>
        </a:xfrm>
      </p:grpSpPr>
      <p:sp>
        <p:nvSpPr>
          <p:cNvPr id="25" name="Happy, healthy lives"/>
          <p:cNvSpPr txBox="1">
            <a:spLocks noGrp="1"/>
          </p:cNvSpPr>
          <p:nvPr>
            <p:ph type="title" hasCustomPrompt="1"/>
          </p:nvPr>
        </p:nvSpPr>
        <p:spPr>
          <a:prstGeom prst="rect">
            <a:avLst/>
          </a:prstGeom>
        </p:spPr>
        <p:txBody>
          <a:bodyPr/>
          <a:lstStyle/>
          <a:p>
            <a:r>
              <a:t> Happy, healthy lives </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Any questions">
    <p:bg>
      <p:bgPr>
        <a:solidFill>
          <a:srgbClr val="FFFFFF">
            <a:alpha val="97000"/>
          </a:srgbClr>
        </a:solidFill>
        <a:effectLst/>
      </p:bgPr>
    </p:bg>
    <p:spTree>
      <p:nvGrpSpPr>
        <p:cNvPr id="1" name=""/>
        <p:cNvGrpSpPr/>
        <p:nvPr/>
      </p:nvGrpSpPr>
      <p:grpSpPr>
        <a:xfrm>
          <a:off x="0" y="0"/>
          <a:ext cx="0" cy="0"/>
          <a:chOff x="0" y="0"/>
          <a:chExt cx="0" cy="0"/>
        </a:xfrm>
      </p:grpSpPr>
      <p:pic>
        <p:nvPicPr>
          <p:cNvPr id="33" name="Picture 6" descr="Picture 6"/>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4" name="ANY QUESTIONS?"/>
          <p:cNvSpPr txBox="1">
            <a:spLocks noGrp="1"/>
          </p:cNvSpPr>
          <p:nvPr>
            <p:ph type="title" hasCustomPrompt="1"/>
          </p:nvPr>
        </p:nvSpPr>
        <p:spPr>
          <a:xfrm>
            <a:off x="-3" y="5167888"/>
            <a:ext cx="8219665" cy="1022574"/>
          </a:xfrm>
          <a:prstGeom prst="rect">
            <a:avLst/>
          </a:prstGeom>
          <a:solidFill>
            <a:srgbClr val="000000">
              <a:alpha val="70000"/>
            </a:srgbClr>
          </a:solidFill>
        </p:spPr>
        <p:txBody>
          <a:bodyPr anchor="ctr"/>
          <a:lstStyle>
            <a:lvl1pPr>
              <a:defRPr sz="6000" cap="none"/>
            </a:lvl1pPr>
          </a:lstStyle>
          <a:p>
            <a:r>
              <a:t>ANY QUESTIONS?</a:t>
            </a:r>
          </a:p>
        </p:txBody>
      </p:sp>
      <p:sp>
        <p:nvSpPr>
          <p:cNvPr id="35" name="Slide Number"/>
          <p:cNvSpPr txBox="1">
            <a:spLocks noGrp="1"/>
          </p:cNvSpPr>
          <p:nvPr>
            <p:ph type="sldNum" sz="quarter" idx="2"/>
          </p:nvPr>
        </p:nvSpPr>
        <p:spPr>
          <a:xfrm>
            <a:off x="8463948" y="6224225"/>
            <a:ext cx="273652"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Any questions">
    <p:bg>
      <p:bgPr>
        <a:solidFill>
          <a:srgbClr val="FFFFFF">
            <a:alpha val="97000"/>
          </a:srgbClr>
        </a:solidFill>
        <a:effectLst/>
      </p:bgPr>
    </p:bg>
    <p:spTree>
      <p:nvGrpSpPr>
        <p:cNvPr id="1" name=""/>
        <p:cNvGrpSpPr/>
        <p:nvPr/>
      </p:nvGrpSpPr>
      <p:grpSpPr>
        <a:xfrm>
          <a:off x="0" y="0"/>
          <a:ext cx="0" cy="0"/>
          <a:chOff x="0" y="0"/>
          <a:chExt cx="0" cy="0"/>
        </a:xfrm>
      </p:grpSpPr>
      <p:pic>
        <p:nvPicPr>
          <p:cNvPr id="42" name="Picture 2" descr="Picture 2"/>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43" name="ANY QUESTIONS?"/>
          <p:cNvSpPr txBox="1">
            <a:spLocks noGrp="1"/>
          </p:cNvSpPr>
          <p:nvPr>
            <p:ph type="title" hasCustomPrompt="1"/>
          </p:nvPr>
        </p:nvSpPr>
        <p:spPr>
          <a:xfrm>
            <a:off x="-3" y="5167888"/>
            <a:ext cx="8219665" cy="1022574"/>
          </a:xfrm>
          <a:prstGeom prst="rect">
            <a:avLst/>
          </a:prstGeom>
          <a:solidFill>
            <a:srgbClr val="000000">
              <a:alpha val="70000"/>
            </a:srgbClr>
          </a:solidFill>
        </p:spPr>
        <p:txBody>
          <a:bodyPr anchor="ctr"/>
          <a:lstStyle>
            <a:lvl1pPr>
              <a:defRPr sz="6000" cap="none"/>
            </a:lvl1pPr>
          </a:lstStyle>
          <a:p>
            <a:r>
              <a:t>ANY QUESTIONS?</a:t>
            </a:r>
          </a:p>
        </p:txBody>
      </p:sp>
      <p:sp>
        <p:nvSpPr>
          <p:cNvPr id="44" name="Slide Number"/>
          <p:cNvSpPr txBox="1">
            <a:spLocks noGrp="1"/>
          </p:cNvSpPr>
          <p:nvPr>
            <p:ph type="sldNum" sz="quarter" idx="2"/>
          </p:nvPr>
        </p:nvSpPr>
        <p:spPr>
          <a:xfrm>
            <a:off x="8463948" y="6224225"/>
            <a:ext cx="273652"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sp>
        <p:nvSpPr>
          <p:cNvPr id="2" name="Happy, healthy lives"/>
          <p:cNvSpPr txBox="1">
            <a:spLocks noGrp="1"/>
          </p:cNvSpPr>
          <p:nvPr>
            <p:ph type="title" hasCustomPrompt="1"/>
          </p:nvPr>
        </p:nvSpPr>
        <p:spPr>
          <a:xfrm>
            <a:off x="359999" y="261443"/>
            <a:ext cx="11247589" cy="8771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p>
            <a:r>
              <a:t> Happy, healthy lives </a:t>
            </a:r>
          </a:p>
        </p:txBody>
      </p:sp>
      <p:sp>
        <p:nvSpPr>
          <p:cNvPr id="3" name="Body Level One…"/>
          <p:cNvSpPr txBox="1">
            <a:spLocks noGrp="1"/>
          </p:cNvSpPr>
          <p:nvPr>
            <p:ph type="body" idx="1"/>
          </p:nvPr>
        </p:nvSpPr>
        <p:spPr>
          <a:xfrm>
            <a:off x="6805083" y="2438400"/>
            <a:ext cx="47752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80000" y="6386364"/>
            <a:ext cx="273652" cy="264251"/>
          </a:xfrm>
          <a:prstGeom prst="rect">
            <a:avLst/>
          </a:prstGeom>
          <a:ln w="12700">
            <a:miter lim="400000"/>
          </a:ln>
        </p:spPr>
        <p:txBody>
          <a:bodyPr wrap="none" lIns="45718" tIns="45718" rIns="45718" bIns="45718" anchor="ctr">
            <a:spAutoFit/>
          </a:bodyPr>
          <a:lstStyle>
            <a:lvl1pPr>
              <a:defRPr sz="1200">
                <a:solidFill>
                  <a:srgbClr val="FFFFFF"/>
                </a:solidFill>
                <a:latin typeface="+mn-lt"/>
                <a:ea typeface="+mn-ea"/>
                <a:cs typeface="+mn-cs"/>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n-lt"/>
          <a:ea typeface="+mn-ea"/>
          <a:cs typeface="+mn-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n-lt"/>
          <a:ea typeface="+mn-ea"/>
          <a:cs typeface="+mn-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n-lt"/>
          <a:ea typeface="+mn-ea"/>
          <a:cs typeface="+mn-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n-lt"/>
          <a:ea typeface="+mn-ea"/>
          <a:cs typeface="+mn-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n-lt"/>
          <a:ea typeface="+mn-ea"/>
          <a:cs typeface="+mn-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n-lt"/>
          <a:ea typeface="+mn-ea"/>
          <a:cs typeface="+mn-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n-lt"/>
          <a:ea typeface="+mn-ea"/>
          <a:cs typeface="+mn-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n-lt"/>
          <a:ea typeface="+mn-ea"/>
          <a:cs typeface="+mn-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n-lt"/>
          <a:ea typeface="+mn-ea"/>
          <a:cs typeface="+mn-cs"/>
          <a:sym typeface="Arial"/>
        </a:defRPr>
      </a:lvl9pPr>
    </p:titleStyle>
    <p:bodyStyle>
      <a:lvl1pPr marL="228600" marR="0" indent="-228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1pPr>
      <a:lvl2pPr marL="723900" marR="0" indent="-2667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2pPr>
      <a:lvl3pPr marL="1234438" marR="0" indent="-320038"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3pPr>
      <a:lvl4pPr marL="17272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4pPr>
      <a:lvl5pPr marL="21844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5pPr>
      <a:lvl6pPr marL="26416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6pPr>
      <a:lvl7pPr marL="30988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7pPr>
      <a:lvl8pPr marL="35560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8pPr>
      <a:lvl9pPr marL="40132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UNI280296.jpg" descr="UNI280296.jpg"/>
          <p:cNvPicPr>
            <a:picLocks noChangeAspect="1"/>
          </p:cNvPicPr>
          <p:nvPr/>
        </p:nvPicPr>
        <p:blipFill rotWithShape="1">
          <a:blip r:embed="rId3"/>
          <a:srcRect l="-24" t="1075" r="5672" b="19490"/>
          <a:stretch/>
        </p:blipFill>
        <p:spPr>
          <a:xfrm>
            <a:off x="-26793" y="0"/>
            <a:ext cx="12218793" cy="6858000"/>
          </a:xfrm>
          <a:prstGeom prst="rect">
            <a:avLst/>
          </a:prstGeom>
          <a:ln w="12700">
            <a:miter lim="400000"/>
          </a:ln>
        </p:spPr>
      </p:pic>
      <p:sp>
        <p:nvSpPr>
          <p:cNvPr id="54" name="©Unicef, Dejongh"/>
          <p:cNvSpPr txBox="1"/>
          <p:nvPr/>
        </p:nvSpPr>
        <p:spPr>
          <a:xfrm>
            <a:off x="7451183" y="102780"/>
            <a:ext cx="4571318"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defTabSz="457200">
              <a:lnSpc>
                <a:spcPct val="107916"/>
              </a:lnSpc>
              <a:spcBef>
                <a:spcPts val="800"/>
              </a:spcBef>
              <a:defRPr sz="1200">
                <a:solidFill>
                  <a:srgbClr val="FFFFFF"/>
                </a:solidFill>
                <a:uFill>
                  <a:solidFill>
                    <a:srgbClr val="000000"/>
                  </a:solidFill>
                </a:uFill>
                <a:latin typeface="+mn-lt"/>
                <a:ea typeface="+mn-ea"/>
                <a:cs typeface="+mn-cs"/>
                <a:sym typeface="Arial"/>
              </a:defRPr>
            </a:lvl1pPr>
          </a:lstStyle>
          <a:p>
            <a:r>
              <a:t>Boys playing in their school in Côte d'Ivoire © Unicef/Dejongh</a:t>
            </a:r>
          </a:p>
        </p:txBody>
      </p:sp>
      <p:sp>
        <p:nvSpPr>
          <p:cNvPr id="56" name="Rectangle"/>
          <p:cNvSpPr/>
          <p:nvPr/>
        </p:nvSpPr>
        <p:spPr>
          <a:xfrm>
            <a:off x="-5535" y="5337400"/>
            <a:ext cx="11186422" cy="783487"/>
          </a:xfrm>
          <a:prstGeom prst="rect">
            <a:avLst/>
          </a:prstGeom>
          <a:solidFill>
            <a:srgbClr val="000000"/>
          </a:solidFill>
          <a:ln w="12700">
            <a:miter lim="400000"/>
          </a:ln>
        </p:spPr>
        <p:txBody>
          <a:bodyPr lIns="45718" tIns="45718" rIns="45718" bIns="45718" anchor="ctr"/>
          <a:lstStyle/>
          <a:p>
            <a:pPr>
              <a:defRPr>
                <a:latin typeface="+mn-lt"/>
                <a:ea typeface="+mn-ea"/>
                <a:cs typeface="+mn-cs"/>
                <a:sym typeface="Arial"/>
              </a:defRPr>
            </a:pPr>
            <a:endParaRPr/>
          </a:p>
        </p:txBody>
      </p:sp>
      <p:sp>
        <p:nvSpPr>
          <p:cNvPr id="57" name="Part 1A: Climate Change Quiz"/>
          <p:cNvSpPr txBox="1"/>
          <p:nvPr/>
        </p:nvSpPr>
        <p:spPr>
          <a:xfrm>
            <a:off x="74114" y="5350100"/>
            <a:ext cx="11849612" cy="7834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14300" tIns="114300" rIns="114300" bIns="114300">
            <a:spAutoFit/>
          </a:bodyPr>
          <a:lstStyle>
            <a:lvl1pPr indent="88900">
              <a:lnSpc>
                <a:spcPct val="90000"/>
              </a:lnSpc>
              <a:defRPr sz="4000" b="1" cap="all" spc="250">
                <a:solidFill>
                  <a:srgbClr val="FFFFFF"/>
                </a:solidFill>
                <a:latin typeface="+mn-lt"/>
                <a:ea typeface="+mn-ea"/>
                <a:cs typeface="+mn-cs"/>
                <a:sym typeface="Arial"/>
              </a:defRPr>
            </a:lvl1pPr>
          </a:lstStyle>
          <a:p>
            <a:r>
              <a:t>Protecting our planet and home</a:t>
            </a:r>
          </a:p>
        </p:txBody>
      </p:sp>
      <p:grpSp>
        <p:nvGrpSpPr>
          <p:cNvPr id="60" name="Group"/>
          <p:cNvGrpSpPr/>
          <p:nvPr/>
        </p:nvGrpSpPr>
        <p:grpSpPr>
          <a:xfrm>
            <a:off x="-26792" y="4580461"/>
            <a:ext cx="3703740" cy="783484"/>
            <a:chOff x="0" y="0"/>
            <a:chExt cx="3703738" cy="783482"/>
          </a:xfrm>
        </p:grpSpPr>
        <p:sp>
          <p:nvSpPr>
            <p:cNvPr id="58" name="Rectangle"/>
            <p:cNvSpPr/>
            <p:nvPr/>
          </p:nvSpPr>
          <p:spPr>
            <a:xfrm>
              <a:off x="-1" y="0"/>
              <a:ext cx="3575305" cy="758888"/>
            </a:xfrm>
            <a:prstGeom prst="rect">
              <a:avLst/>
            </a:prstGeom>
            <a:solidFill>
              <a:srgbClr val="00AEEF"/>
            </a:solidFill>
            <a:ln w="12700" cap="flat">
              <a:noFill/>
              <a:miter lim="400000"/>
            </a:ln>
            <a:effectLst/>
          </p:spPr>
          <p:txBody>
            <a:bodyPr wrap="square" lIns="45718" tIns="45718" rIns="45718" bIns="45718" numCol="1" anchor="ctr">
              <a:noAutofit/>
            </a:bodyPr>
            <a:lstStyle/>
            <a:p>
              <a:pPr>
                <a:defRPr>
                  <a:latin typeface="+mn-lt"/>
                  <a:ea typeface="+mn-ea"/>
                  <a:cs typeface="+mn-cs"/>
                  <a:sym typeface="Arial"/>
                </a:defRPr>
              </a:pPr>
              <a:endParaRPr/>
            </a:p>
          </p:txBody>
        </p:sp>
        <p:sp>
          <p:nvSpPr>
            <p:cNvPr id="59" name="ACTIVITY 1"/>
            <p:cNvSpPr txBox="1"/>
            <p:nvPr/>
          </p:nvSpPr>
          <p:spPr>
            <a:xfrm>
              <a:off x="128445" y="2"/>
              <a:ext cx="3575294" cy="78348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14300" tIns="114300" rIns="114300" bIns="114300" numCol="1" anchor="t">
              <a:spAutoFit/>
            </a:bodyPr>
            <a:lstStyle>
              <a:lvl1pPr indent="88900">
                <a:lnSpc>
                  <a:spcPct val="90000"/>
                </a:lnSpc>
                <a:defRPr sz="4000" b="1" cap="all" spc="250">
                  <a:solidFill>
                    <a:srgbClr val="FFFFFF"/>
                  </a:solidFill>
                  <a:latin typeface="+mn-lt"/>
                  <a:ea typeface="+mn-ea"/>
                  <a:cs typeface="+mn-cs"/>
                  <a:sym typeface="Arial"/>
                </a:defRPr>
              </a:lvl1pPr>
            </a:lstStyle>
            <a:p>
              <a:r>
                <a:t>ACTIVITY 6</a:t>
              </a:r>
            </a:p>
          </p:txBody>
        </p:sp>
      </p:grpSp>
      <p:pic>
        <p:nvPicPr>
          <p:cNvPr id="11" name="Picture 10" descr="A picture containing food&#10;&#10;Description automatically generated">
            <a:extLst>
              <a:ext uri="{FF2B5EF4-FFF2-40B4-BE49-F238E27FC236}">
                <a16:creationId xmlns:a16="http://schemas.microsoft.com/office/drawing/2014/main" id="{01417FE6-979D-0844-B777-0AAFE3D2F1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921" y="1"/>
            <a:ext cx="2112796" cy="1851034"/>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UN052528.jpg" descr="UN052528.jpg"/>
          <p:cNvPicPr>
            <a:picLocks noChangeAspect="1"/>
          </p:cNvPicPr>
          <p:nvPr/>
        </p:nvPicPr>
        <p:blipFill>
          <a:blip r:embed="rId3"/>
          <a:srcRect t="13980" b="1523"/>
          <a:stretch>
            <a:fillRect/>
          </a:stretch>
        </p:blipFill>
        <p:spPr>
          <a:xfrm>
            <a:off x="-2721" y="-6448"/>
            <a:ext cx="12197444" cy="6870896"/>
          </a:xfrm>
          <a:prstGeom prst="rect">
            <a:avLst/>
          </a:prstGeom>
          <a:ln w="12700">
            <a:miter lim="400000"/>
          </a:ln>
        </p:spPr>
      </p:pic>
      <p:sp>
        <p:nvSpPr>
          <p:cNvPr id="63" name="© Unicef/Ayene"/>
          <p:cNvSpPr txBox="1"/>
          <p:nvPr/>
        </p:nvSpPr>
        <p:spPr>
          <a:xfrm>
            <a:off x="3889323" y="6532785"/>
            <a:ext cx="8133176" cy="325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6200" tIns="76200" rIns="76200" bIns="76200">
            <a:spAutoFit/>
          </a:bodyPr>
          <a:lstStyle>
            <a:lvl1pPr algn="r" defTabSz="457200">
              <a:lnSpc>
                <a:spcPct val="107916"/>
              </a:lnSpc>
              <a:spcBef>
                <a:spcPts val="800"/>
              </a:spcBef>
              <a:defRPr sz="1200">
                <a:solidFill>
                  <a:srgbClr val="FFFFFF"/>
                </a:solidFill>
                <a:uFill>
                  <a:solidFill>
                    <a:srgbClr val="000000"/>
                  </a:solidFill>
                </a:uFill>
                <a:latin typeface="+mn-lt"/>
                <a:ea typeface="+mn-ea"/>
                <a:cs typeface="+mn-cs"/>
                <a:sym typeface="Arial"/>
              </a:defRPr>
            </a:lvl1pPr>
          </a:lstStyle>
          <a:p>
            <a:r>
              <a:t>Nine-year-old Sulem fills up a jerry can, helping her family to gather water in her village in Ethiopia. © Unicef/Ayene</a:t>
            </a:r>
          </a:p>
        </p:txBody>
      </p:sp>
      <p:pic>
        <p:nvPicPr>
          <p:cNvPr id="3" name="Picture 2" descr="A picture containing drawing&#10;&#10;Description automatically generated">
            <a:extLst>
              <a:ext uri="{FF2B5EF4-FFF2-40B4-BE49-F238E27FC236}">
                <a16:creationId xmlns:a16="http://schemas.microsoft.com/office/drawing/2014/main" id="{D7570D97-3BB4-8F43-914F-C5EADED7B8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5088" y="0"/>
            <a:ext cx="3806912" cy="643021"/>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UN0286416.jpg" descr="UN0286416.jpg"/>
          <p:cNvPicPr>
            <a:picLocks noChangeAspect="1"/>
          </p:cNvPicPr>
          <p:nvPr/>
        </p:nvPicPr>
        <p:blipFill rotWithShape="1">
          <a:blip r:embed="rId3"/>
          <a:srcRect t="11961" b="2912"/>
          <a:stretch/>
        </p:blipFill>
        <p:spPr>
          <a:xfrm>
            <a:off x="0" y="0"/>
            <a:ext cx="12192000" cy="6919006"/>
          </a:xfrm>
          <a:prstGeom prst="rect">
            <a:avLst/>
          </a:prstGeom>
          <a:ln w="12700">
            <a:miter lim="400000"/>
          </a:ln>
        </p:spPr>
      </p:pic>
      <p:sp>
        <p:nvSpPr>
          <p:cNvPr id="69" name="© Unicef/Akash"/>
          <p:cNvSpPr txBox="1"/>
          <p:nvPr/>
        </p:nvSpPr>
        <p:spPr>
          <a:xfrm>
            <a:off x="4430775" y="6532785"/>
            <a:ext cx="7591723" cy="325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6200" tIns="76200" rIns="76200" bIns="76200">
            <a:spAutoFit/>
          </a:bodyPr>
          <a:lstStyle>
            <a:lvl1pPr algn="r" defTabSz="457200">
              <a:lnSpc>
                <a:spcPct val="107916"/>
              </a:lnSpc>
              <a:spcBef>
                <a:spcPts val="800"/>
              </a:spcBef>
              <a:defRPr sz="1200">
                <a:solidFill>
                  <a:srgbClr val="FFFFFF"/>
                </a:solidFill>
                <a:uFill>
                  <a:solidFill>
                    <a:srgbClr val="000000"/>
                  </a:solidFill>
                </a:uFill>
                <a:latin typeface="+mn-lt"/>
                <a:ea typeface="+mn-ea"/>
                <a:cs typeface="+mn-cs"/>
                <a:sym typeface="Arial"/>
              </a:defRPr>
            </a:lvl1pPr>
          </a:lstStyle>
          <a:p>
            <a:r>
              <a:t>A child walks to school through the flooded streets of her village in Bangladesh. © Unicef/Akash</a:t>
            </a:r>
          </a:p>
        </p:txBody>
      </p:sp>
      <p:sp>
        <p:nvSpPr>
          <p:cNvPr id="70" name="Source: Gathering Storm Report"/>
          <p:cNvSpPr txBox="1"/>
          <p:nvPr/>
        </p:nvSpPr>
        <p:spPr>
          <a:xfrm>
            <a:off x="195572" y="6532785"/>
            <a:ext cx="4571321" cy="325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6200" tIns="76200" rIns="76200" bIns="76200">
            <a:spAutoFit/>
          </a:bodyPr>
          <a:lstStyle>
            <a:lvl1pPr defTabSz="457200">
              <a:lnSpc>
                <a:spcPct val="107916"/>
              </a:lnSpc>
              <a:spcBef>
                <a:spcPts val="800"/>
              </a:spcBef>
              <a:defRPr sz="1200">
                <a:solidFill>
                  <a:srgbClr val="FFFFFF"/>
                </a:solidFill>
                <a:uFill>
                  <a:solidFill>
                    <a:srgbClr val="000000"/>
                  </a:solidFill>
                </a:uFill>
                <a:latin typeface="+mn-lt"/>
                <a:ea typeface="+mn-ea"/>
                <a:cs typeface="+mn-cs"/>
                <a:sym typeface="Arial"/>
              </a:defRPr>
            </a:lvl1pPr>
          </a:lstStyle>
          <a:p>
            <a:r>
              <a:t>Source: Gathering Storm Report</a:t>
            </a:r>
          </a:p>
        </p:txBody>
      </p:sp>
      <p:pic>
        <p:nvPicPr>
          <p:cNvPr id="6" name="Picture 5" descr="A picture containing drawing&#10;&#10;Description automatically generated">
            <a:extLst>
              <a:ext uri="{FF2B5EF4-FFF2-40B4-BE49-F238E27FC236}">
                <a16:creationId xmlns:a16="http://schemas.microsoft.com/office/drawing/2014/main" id="{35C2FC90-FDA7-3F47-9CB4-E8D4C6DAEF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5088" y="0"/>
            <a:ext cx="3806912" cy="643021"/>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walking down a dirt road&#10;&#10;Description automatically generated">
            <a:extLst>
              <a:ext uri="{FF2B5EF4-FFF2-40B4-BE49-F238E27FC236}">
                <a16:creationId xmlns:a16="http://schemas.microsoft.com/office/drawing/2014/main" id="{0DD2D41E-DA7D-B84E-96C5-375C7B19020E}"/>
              </a:ext>
            </a:extLst>
          </p:cNvPr>
          <p:cNvPicPr>
            <a:picLocks noChangeAspect="1"/>
          </p:cNvPicPr>
          <p:nvPr/>
        </p:nvPicPr>
        <p:blipFill rotWithShape="1">
          <a:blip r:embed="rId3">
            <a:extLst>
              <a:ext uri="{28A0092B-C50C-407E-A947-70E740481C1C}">
                <a14:useLocalDpi xmlns:a14="http://schemas.microsoft.com/office/drawing/2010/main" val="0"/>
              </a:ext>
            </a:extLst>
          </a:blip>
          <a:srcRect t="7812" b="7366"/>
          <a:stretch/>
        </p:blipFill>
        <p:spPr>
          <a:xfrm>
            <a:off x="0" y="0"/>
            <a:ext cx="12192000" cy="6894268"/>
          </a:xfrm>
          <a:prstGeom prst="rect">
            <a:avLst/>
          </a:prstGeom>
        </p:spPr>
      </p:pic>
      <p:sp>
        <p:nvSpPr>
          <p:cNvPr id="76" name="Source: Children and the Changing Climate Taking action to save lives"/>
          <p:cNvSpPr txBox="1"/>
          <p:nvPr/>
        </p:nvSpPr>
        <p:spPr>
          <a:xfrm>
            <a:off x="4895860" y="21020"/>
            <a:ext cx="6978455" cy="515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r" defTabSz="457200">
              <a:lnSpc>
                <a:spcPct val="120000"/>
              </a:lnSpc>
              <a:spcBef>
                <a:spcPts val="800"/>
              </a:spcBef>
              <a:defRPr sz="1200">
                <a:solidFill>
                  <a:srgbClr val="FFFFFF"/>
                </a:solidFill>
                <a:uFill>
                  <a:solidFill>
                    <a:srgbClr val="000000"/>
                  </a:solidFill>
                </a:uFill>
              </a:defRPr>
            </a:pPr>
            <a:r>
              <a:rPr dirty="0"/>
              <a:t>A family in Madagascar, forced from their home by a cyclone, walk to a </a:t>
            </a:r>
            <a:r>
              <a:rPr lang="en-GB" dirty="0"/>
              <a:t>temporary </a:t>
            </a:r>
            <a:r>
              <a:rPr dirty="0"/>
              <a:t>shelter</a:t>
            </a:r>
            <a:br>
              <a:rPr dirty="0"/>
            </a:br>
            <a:r>
              <a:rPr dirty="0"/>
              <a:t>Source: Children and the Changing Climate Taking action to save lives</a:t>
            </a:r>
          </a:p>
        </p:txBody>
      </p:sp>
      <p:pic>
        <p:nvPicPr>
          <p:cNvPr id="6" name="Picture 5" descr="A picture containing drawing&#10;&#10;Description automatically generated">
            <a:extLst>
              <a:ext uri="{FF2B5EF4-FFF2-40B4-BE49-F238E27FC236}">
                <a16:creationId xmlns:a16="http://schemas.microsoft.com/office/drawing/2014/main" id="{39C0F048-50AE-834C-87AA-B80E112663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5088" y="6214979"/>
            <a:ext cx="3806912" cy="643021"/>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UN0154526.jpg" descr="UN0154526.jpg"/>
          <p:cNvPicPr>
            <a:picLocks noChangeAspect="1"/>
          </p:cNvPicPr>
          <p:nvPr/>
        </p:nvPicPr>
        <p:blipFill>
          <a:blip r:embed="rId3"/>
          <a:srcRect t="12462" b="2633"/>
          <a:stretch>
            <a:fillRect/>
          </a:stretch>
        </p:blipFill>
        <p:spPr>
          <a:xfrm>
            <a:off x="-50636" y="-22911"/>
            <a:ext cx="12285097" cy="6903823"/>
          </a:xfrm>
          <a:prstGeom prst="rect">
            <a:avLst/>
          </a:prstGeom>
          <a:ln w="12700">
            <a:miter lim="400000"/>
          </a:ln>
        </p:spPr>
      </p:pic>
      <p:sp>
        <p:nvSpPr>
          <p:cNvPr id="82" name="© Unicef/Batbaatar"/>
          <p:cNvSpPr txBox="1"/>
          <p:nvPr/>
        </p:nvSpPr>
        <p:spPr>
          <a:xfrm>
            <a:off x="5896449" y="6558185"/>
            <a:ext cx="6126049" cy="2998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3500" tIns="63500" rIns="63500" bIns="63500">
            <a:spAutoFit/>
          </a:bodyPr>
          <a:lstStyle>
            <a:lvl1pPr algn="r" defTabSz="457200">
              <a:lnSpc>
                <a:spcPct val="107916"/>
              </a:lnSpc>
              <a:spcBef>
                <a:spcPts val="800"/>
              </a:spcBef>
              <a:defRPr sz="1200">
                <a:solidFill>
                  <a:srgbClr val="FFFFFF"/>
                </a:solidFill>
                <a:uFill>
                  <a:solidFill>
                    <a:srgbClr val="000000"/>
                  </a:solidFill>
                </a:uFill>
                <a:latin typeface="+mn-lt"/>
                <a:ea typeface="+mn-ea"/>
                <a:cs typeface="+mn-cs"/>
                <a:sym typeface="Arial"/>
              </a:defRPr>
            </a:lvl1pPr>
          </a:lstStyle>
          <a:p>
            <a:r>
              <a:t>Air pollution levels are dangerously high in Mongolia's capital. © Unicef/Batbaatar</a:t>
            </a:r>
          </a:p>
        </p:txBody>
      </p:sp>
      <p:pic>
        <p:nvPicPr>
          <p:cNvPr id="5" name="Picture 4" descr="A picture containing drawing&#10;&#10;Description automatically generated">
            <a:extLst>
              <a:ext uri="{FF2B5EF4-FFF2-40B4-BE49-F238E27FC236}">
                <a16:creationId xmlns:a16="http://schemas.microsoft.com/office/drawing/2014/main" id="{88EE3C9C-A437-D946-8040-3C53EA85FB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5088" y="0"/>
            <a:ext cx="3806912" cy="643021"/>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UN055820.jpg" descr="UN055820.jpg"/>
          <p:cNvPicPr>
            <a:picLocks noChangeAspect="1"/>
          </p:cNvPicPr>
          <p:nvPr/>
        </p:nvPicPr>
        <p:blipFill rotWithShape="1">
          <a:blip r:embed="rId3"/>
          <a:srcRect t="15496"/>
          <a:stretch/>
        </p:blipFill>
        <p:spPr>
          <a:xfrm>
            <a:off x="0" y="0"/>
            <a:ext cx="12192000" cy="6868328"/>
          </a:xfrm>
          <a:prstGeom prst="rect">
            <a:avLst/>
          </a:prstGeom>
          <a:ln w="12700">
            <a:miter lim="400000"/>
          </a:ln>
        </p:spPr>
      </p:pic>
      <p:sp>
        <p:nvSpPr>
          <p:cNvPr id="88" name="© Unicef/Sokhin"/>
          <p:cNvSpPr txBox="1"/>
          <p:nvPr/>
        </p:nvSpPr>
        <p:spPr>
          <a:xfrm>
            <a:off x="5575477" y="6558185"/>
            <a:ext cx="6447023" cy="2998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3500" tIns="63500" rIns="63500" bIns="63500">
            <a:spAutoFit/>
          </a:bodyPr>
          <a:lstStyle>
            <a:lvl1pPr algn="r" defTabSz="457200">
              <a:lnSpc>
                <a:spcPct val="120000"/>
              </a:lnSpc>
              <a:spcBef>
                <a:spcPts val="800"/>
              </a:spcBef>
              <a:defRPr sz="1200">
                <a:solidFill>
                  <a:srgbClr val="FFFFFF"/>
                </a:solidFill>
                <a:uFill>
                  <a:solidFill>
                    <a:srgbClr val="000000"/>
                  </a:solidFill>
                </a:uFill>
                <a:latin typeface="+mn-lt"/>
                <a:ea typeface="+mn-ea"/>
                <a:cs typeface="+mn-cs"/>
                <a:sym typeface="Arial"/>
              </a:defRPr>
            </a:lvl1pPr>
          </a:lstStyle>
          <a:p>
            <a:r>
              <a:t>A boy walks from school to his house in a village in South Tarawa, Kiribati. © Unicef/Sokhin</a:t>
            </a:r>
          </a:p>
        </p:txBody>
      </p:sp>
      <p:pic>
        <p:nvPicPr>
          <p:cNvPr id="5" name="Picture 4" descr="A picture containing drawing&#10;&#10;Description automatically generated">
            <a:extLst>
              <a:ext uri="{FF2B5EF4-FFF2-40B4-BE49-F238E27FC236}">
                <a16:creationId xmlns:a16="http://schemas.microsoft.com/office/drawing/2014/main" id="{9F5B8FB4-C172-B342-8DAD-41EE8BE599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5088" y="0"/>
            <a:ext cx="3806912" cy="643021"/>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UN055819.jpg" descr="UN055819.jpg"/>
          <p:cNvPicPr>
            <a:picLocks noChangeAspect="1"/>
          </p:cNvPicPr>
          <p:nvPr/>
        </p:nvPicPr>
        <p:blipFill>
          <a:blip r:embed="rId3"/>
          <a:srcRect t="15000"/>
          <a:stretch>
            <a:fillRect/>
          </a:stretch>
        </p:blipFill>
        <p:spPr>
          <a:xfrm>
            <a:off x="-3" y="-25400"/>
            <a:ext cx="12192004" cy="6908800"/>
          </a:xfrm>
          <a:prstGeom prst="rect">
            <a:avLst/>
          </a:prstGeom>
          <a:ln w="12700">
            <a:miter lim="400000"/>
          </a:ln>
        </p:spPr>
      </p:pic>
      <p:sp>
        <p:nvSpPr>
          <p:cNvPr id="94" name="© Unicef/Sokhin"/>
          <p:cNvSpPr txBox="1"/>
          <p:nvPr/>
        </p:nvSpPr>
        <p:spPr>
          <a:xfrm>
            <a:off x="4040823" y="6532785"/>
            <a:ext cx="7981675" cy="325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6200" tIns="76200" rIns="76200" bIns="76200">
            <a:spAutoFit/>
          </a:bodyPr>
          <a:lstStyle>
            <a:lvl1pPr algn="r" defTabSz="457200">
              <a:lnSpc>
                <a:spcPct val="107916"/>
              </a:lnSpc>
              <a:spcBef>
                <a:spcPts val="800"/>
              </a:spcBef>
              <a:defRPr sz="1200">
                <a:solidFill>
                  <a:srgbClr val="FFFFFF"/>
                </a:solidFill>
                <a:uFill>
                  <a:solidFill>
                    <a:srgbClr val="000000"/>
                  </a:solidFill>
                </a:uFill>
                <a:latin typeface="+mn-lt"/>
                <a:ea typeface="+mn-ea"/>
                <a:cs typeface="+mn-cs"/>
                <a:sym typeface="Arial"/>
              </a:defRPr>
            </a:lvl1pPr>
          </a:lstStyle>
          <a:p>
            <a:r>
              <a:t>Amia, 11, stands near her home on an ice floe on a shore of the Arctic Ocean in Alaska. ©  Unicef/Sokhin</a:t>
            </a:r>
          </a:p>
        </p:txBody>
      </p:sp>
      <p:pic>
        <p:nvPicPr>
          <p:cNvPr id="5" name="Picture 4" descr="A picture containing drawing&#10;&#10;Description automatically generated">
            <a:extLst>
              <a:ext uri="{FF2B5EF4-FFF2-40B4-BE49-F238E27FC236}">
                <a16:creationId xmlns:a16="http://schemas.microsoft.com/office/drawing/2014/main" id="{547563E0-9D2F-8F4B-AC0A-CBC5FF7112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5088" y="0"/>
            <a:ext cx="3806912" cy="643021"/>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UNI266318.jpg" descr="UNI266318.jpg"/>
          <p:cNvPicPr>
            <a:picLocks noChangeAspect="1"/>
          </p:cNvPicPr>
          <p:nvPr/>
        </p:nvPicPr>
        <p:blipFill rotWithShape="1">
          <a:blip r:embed="rId3"/>
          <a:srcRect t="11152" b="5387"/>
          <a:stretch/>
        </p:blipFill>
        <p:spPr>
          <a:xfrm>
            <a:off x="0" y="0"/>
            <a:ext cx="12192000" cy="6909440"/>
          </a:xfrm>
          <a:prstGeom prst="rect">
            <a:avLst/>
          </a:prstGeom>
          <a:ln w="12700">
            <a:miter lim="400000"/>
          </a:ln>
        </p:spPr>
      </p:pic>
      <p:sp>
        <p:nvSpPr>
          <p:cNvPr id="100" name="© Unicef/Davey"/>
          <p:cNvSpPr txBox="1"/>
          <p:nvPr/>
        </p:nvSpPr>
        <p:spPr>
          <a:xfrm>
            <a:off x="6127259" y="6532785"/>
            <a:ext cx="5884644" cy="325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6200" tIns="76200" rIns="76200" bIns="76200">
            <a:spAutoFit/>
          </a:bodyPr>
          <a:lstStyle>
            <a:lvl1pPr algn="r" defTabSz="457200">
              <a:lnSpc>
                <a:spcPct val="107916"/>
              </a:lnSpc>
              <a:spcBef>
                <a:spcPts val="800"/>
              </a:spcBef>
              <a:defRPr sz="1200">
                <a:solidFill>
                  <a:srgbClr val="FFFFFF"/>
                </a:solidFill>
                <a:uFill>
                  <a:solidFill>
                    <a:srgbClr val="000000"/>
                  </a:solidFill>
                </a:uFill>
                <a:latin typeface="+mn-lt"/>
                <a:ea typeface="+mn-ea"/>
                <a:cs typeface="+mn-cs"/>
                <a:sym typeface="Arial"/>
              </a:defRPr>
            </a:lvl1pPr>
          </a:lstStyle>
          <a:p>
            <a:r>
              <a:t> Wildfires are becoming more common in Australia. ©  Unicef/Davey</a:t>
            </a:r>
          </a:p>
        </p:txBody>
      </p:sp>
      <p:pic>
        <p:nvPicPr>
          <p:cNvPr id="5" name="Picture 4" descr="A picture containing drawing&#10;&#10;Description automatically generated">
            <a:extLst>
              <a:ext uri="{FF2B5EF4-FFF2-40B4-BE49-F238E27FC236}">
                <a16:creationId xmlns:a16="http://schemas.microsoft.com/office/drawing/2014/main" id="{F1FEEC75-BD8F-5B46-A220-CE01F2F890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5088" y="0"/>
            <a:ext cx="3806912" cy="643021"/>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Image" descr="Image"/>
          <p:cNvPicPr>
            <a:picLocks noChangeAspect="1"/>
          </p:cNvPicPr>
          <p:nvPr/>
        </p:nvPicPr>
        <p:blipFill rotWithShape="1">
          <a:blip r:embed="rId2"/>
          <a:srcRect b="15427"/>
          <a:stretch/>
        </p:blipFill>
        <p:spPr>
          <a:xfrm>
            <a:off x="0" y="-13385"/>
            <a:ext cx="12192000" cy="6871385"/>
          </a:xfrm>
          <a:prstGeom prst="rect">
            <a:avLst/>
          </a:prstGeom>
          <a:ln w="12700">
            <a:miter lim="400000"/>
          </a:ln>
        </p:spPr>
      </p:pic>
      <p:sp>
        <p:nvSpPr>
          <p:cNvPr id="106" name="© Unicef/Davey"/>
          <p:cNvSpPr txBox="1"/>
          <p:nvPr/>
        </p:nvSpPr>
        <p:spPr>
          <a:xfrm>
            <a:off x="6529080" y="62555"/>
            <a:ext cx="5544218" cy="4557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defTabSz="457200">
              <a:lnSpc>
                <a:spcPct val="107916"/>
              </a:lnSpc>
              <a:spcBef>
                <a:spcPts val="800"/>
              </a:spcBef>
              <a:defRPr sz="1200">
                <a:solidFill>
                  <a:srgbClr val="535353"/>
                </a:solidFill>
                <a:uFill>
                  <a:solidFill>
                    <a:srgbClr val="000000"/>
                  </a:solidFill>
                </a:uFill>
                <a:latin typeface="+mn-lt"/>
                <a:ea typeface="+mn-ea"/>
                <a:cs typeface="+mn-cs"/>
                <a:sym typeface="Arial"/>
              </a:defRPr>
            </a:lvl1pPr>
          </a:lstStyle>
          <a:p>
            <a:r>
              <a:t>Extreme weather events in the UK and elsewhere are becoming more common. Source: Pixabay</a:t>
            </a:r>
          </a:p>
        </p:txBody>
      </p:sp>
      <p:pic>
        <p:nvPicPr>
          <p:cNvPr id="5" name="Picture 4" descr="A picture containing drawing&#10;&#10;Description automatically generated">
            <a:extLst>
              <a:ext uri="{FF2B5EF4-FFF2-40B4-BE49-F238E27FC236}">
                <a16:creationId xmlns:a16="http://schemas.microsoft.com/office/drawing/2014/main" id="{F000D940-1858-4045-ADDA-E06FD4EE07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5088" y="6214979"/>
            <a:ext cx="3806912" cy="643021"/>
          </a:xfrm>
          <a:prstGeom prst="rect">
            <a:avLst/>
          </a:prstGeom>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TotalTime>
  <Words>797</Words>
  <Application>Microsoft Office PowerPoint</Application>
  <PresentationFormat>Widescreen</PresentationFormat>
  <Paragraphs>43</Paragraphs>
  <Slides>9</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Jessica Bool</cp:lastModifiedBy>
  <cp:revision>4</cp:revision>
  <dcterms:modified xsi:type="dcterms:W3CDTF">2020-09-14T11:10:27Z</dcterms:modified>
</cp:coreProperties>
</file>