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300" r:id="rId10"/>
    <p:sldId id="296" r:id="rId11"/>
    <p:sldId id="301"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2"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varScale="1">
        <p:scale>
          <a:sx n="67" d="100"/>
          <a:sy n="67" d="100"/>
        </p:scale>
        <p:origin x="604" y="4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11/18/2020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Ahmad, 16, works on his German homework at night in his bedroom at the youth residence in Germany.</a:t>
            </a:r>
          </a:p>
          <a:p>
            <a:br>
              <a:rPr lang="en-GB" b="0" i="0" dirty="0">
                <a:solidFill>
                  <a:srgbClr val="000000"/>
                </a:solidFill>
                <a:effectLst/>
                <a:latin typeface="Open Sans"/>
              </a:rPr>
            </a:br>
            <a:r>
              <a:rPr lang="en-GB" sz="1200" dirty="0">
                <a:latin typeface="Arial" panose="020B0604020202020204" pitchFamily="34" charset="0"/>
                <a:cs typeface="Arial" panose="020B0604020202020204" pitchFamily="34" charset="0"/>
              </a:rPr>
              <a:t>Unicef/</a:t>
            </a:r>
            <a:r>
              <a:rPr lang="en-GB" b="0" i="0" dirty="0">
                <a:solidFill>
                  <a:srgbClr val="121212"/>
                </a:solidFill>
                <a:effectLst/>
                <a:latin typeface="Open Sans"/>
              </a:rPr>
              <a:t>Gilbertson</a:t>
            </a:r>
            <a:r>
              <a:rPr lang="en-GB" sz="1200" dirty="0">
                <a:latin typeface="Arial" panose="020B0604020202020204" pitchFamily="34" charset="0"/>
                <a:cs typeface="Arial" panose="020B0604020202020204" pitchFamily="34" charset="0"/>
              </a:rPr>
              <a:t> </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11789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sz="1200" dirty="0" err="1">
                <a:cs typeface="Arial" panose="020B0604020202020204" pitchFamily="34" charset="0"/>
              </a:rPr>
              <a:t>Paniwani</a:t>
            </a:r>
            <a:r>
              <a:rPr lang="en-GB" sz="1200" dirty="0">
                <a:cs typeface="Arial" panose="020B0604020202020204" pitchFamily="34" charset="0"/>
              </a:rPr>
              <a:t> – A consultation between a nurse and a 17 year-old girl at an adolescent clinic in India.</a:t>
            </a:r>
            <a:r>
              <a:rPr lang="en-GB" b="0" i="0" dirty="0">
                <a:solidFill>
                  <a:srgbClr val="121212"/>
                </a:solidFill>
                <a:effectLst/>
                <a:latin typeface="Open Sans"/>
              </a:rPr>
              <a:t> </a:t>
            </a: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b="0" i="0" dirty="0" err="1">
                <a:solidFill>
                  <a:srgbClr val="121212"/>
                </a:solidFill>
                <a:effectLst/>
                <a:latin typeface="Open Sans"/>
              </a:rPr>
              <a:t>Bajornas</a:t>
            </a:r>
            <a:r>
              <a:rPr lang="en-GB" b="0" i="0" dirty="0">
                <a:solidFill>
                  <a:srgbClr val="121212"/>
                </a:solidFill>
                <a:effectLst/>
                <a:latin typeface="Open Sans"/>
              </a:rPr>
              <a:t> – A four-year-old girl reads in her bedroom in America.</a:t>
            </a: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Unicef/</a:t>
            </a:r>
            <a:r>
              <a:rPr lang="en-GB" sz="1200" dirty="0" err="1">
                <a:latin typeface="Arial" panose="020B0604020202020204" pitchFamily="34" charset="0"/>
                <a:cs typeface="Arial" panose="020B0604020202020204" pitchFamily="34" charset="0"/>
              </a:rPr>
              <a:t>Kanobana</a:t>
            </a:r>
            <a:r>
              <a:rPr lang="en-GB" sz="1200" dirty="0">
                <a:latin typeface="Arial" panose="020B0604020202020204" pitchFamily="34" charset="0"/>
                <a:cs typeface="Arial" panose="020B0604020202020204" pitchFamily="34" charset="0"/>
              </a:rPr>
              <a:t> – </a:t>
            </a:r>
            <a:r>
              <a:rPr lang="en-GB" sz="1200" b="0" i="0" dirty="0">
                <a:solidFill>
                  <a:srgbClr val="121212"/>
                </a:solidFill>
                <a:effectLst/>
                <a:latin typeface="Open Sans"/>
                <a:cs typeface="Arial" panose="020B0604020202020204" pitchFamily="34" charset="0"/>
              </a:rPr>
              <a:t>A </a:t>
            </a:r>
            <a:r>
              <a:rPr lang="en-GB" b="0" i="0" dirty="0">
                <a:solidFill>
                  <a:srgbClr val="121212"/>
                </a:solidFill>
                <a:effectLst/>
                <a:latin typeface="Open Sans"/>
              </a:rPr>
              <a:t>new, safe and hygienic toilet at her home in </a:t>
            </a:r>
            <a:r>
              <a:rPr lang="en-GB" b="0" i="0" dirty="0" err="1">
                <a:solidFill>
                  <a:srgbClr val="121212"/>
                </a:solidFill>
                <a:effectLst/>
                <a:latin typeface="Open Sans"/>
              </a:rPr>
              <a:t>Rawanda</a:t>
            </a:r>
            <a:r>
              <a:rPr lang="en-GB" b="0" i="0" dirty="0">
                <a:solidFill>
                  <a:srgbClr val="121212"/>
                </a:solidFill>
                <a:effectLst/>
                <a:latin typeface="Open Sans"/>
              </a:rPr>
              <a:t>. This new toilet has a new roof, door and walls for privacy.</a:t>
            </a: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18/11/2020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18/11/2020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18/11/2020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18/11/2020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18/11/2020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18/11/2020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18/11/2020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person sitting on a bed&#10;&#10;Description automatically generated">
            <a:extLst>
              <a:ext uri="{FF2B5EF4-FFF2-40B4-BE49-F238E27FC236}">
                <a16:creationId xmlns:a16="http://schemas.microsoft.com/office/drawing/2014/main" id="{3DB46B71-A785-4E1D-BA61-767C1F85CE6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61E9FAA5-2EFB-4D64-80D6-A88A66E99CC5}"/>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18/11/2020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18/11/2020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18/11/2020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18/11/2020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18/11/2020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18/11/2020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18/11/2020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18/11/2020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18/11/2020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18/11/2020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18/11/2020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18/11/2020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18/11/2020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NE8E_0eoEcE"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8.jpeg"/><Relationship Id="rId2" Type="http://schemas.openxmlformats.org/officeDocument/2006/relationships/slideLayout" Target="../slideLayouts/slideLayout24.xml"/><Relationship Id="rId1" Type="http://schemas.openxmlformats.org/officeDocument/2006/relationships/video" Target="https://www.youtube.com/embed/4YjJ1MreZqs?feature=oembed" TargetMode="External"/><Relationship Id="rId6" Type="http://schemas.openxmlformats.org/officeDocument/2006/relationships/hyperlink" Target="https://youtu.be/4YjJ1MreZqs"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video" Target="https://www.youtube.com/embed/yiKeLOKc1tw?feature=oembed" TargetMode="External"/><Relationship Id="rId6" Type="http://schemas.openxmlformats.org/officeDocument/2006/relationships/image" Target="../media/image39.jpeg"/><Relationship Id="rId5" Type="http://schemas.openxmlformats.org/officeDocument/2006/relationships/hyperlink" Target="https://youtu.be/yiKeLOKc1tw" TargetMode="External"/><Relationship Id="rId4" Type="http://schemas.openxmlformats.org/officeDocument/2006/relationships/hyperlink" Target="https://learning.nspcc.org.uk/research-resources/schools/pants-teach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34220"/>
            <a:ext cx="3204850" cy="261610"/>
          </a:xfrm>
          <a:prstGeom prst="rect">
            <a:avLst/>
          </a:prstGeom>
        </p:spPr>
        <p:txBody>
          <a:bodyPr wrap="square">
            <a:spAutoFit/>
          </a:bodyPr>
          <a:lstStyle/>
          <a:p>
            <a:r>
              <a:rPr lang="en-GB" sz="1100" dirty="0">
                <a:solidFill>
                  <a:schemeClr val="bg1"/>
                </a:solidFill>
                <a:cs typeface="Arial" panose="020B0604020202020204" pitchFamily="34" charset="0"/>
              </a:rPr>
              <a:t>Unicef/Gilbertson</a:t>
            </a: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6" name="Rectangle 5">
            <a:extLst>
              <a:ext uri="{FF2B5EF4-FFF2-40B4-BE49-F238E27FC236}">
                <a16:creationId xmlns:a16="http://schemas.microsoft.com/office/drawing/2014/main" id="{E47FD732-3FB0-4E49-86DC-7407508EB2FA}"/>
              </a:ext>
            </a:extLst>
          </p:cNvPr>
          <p:cNvSpPr/>
          <p:nvPr/>
        </p:nvSpPr>
        <p:spPr>
          <a:xfrm>
            <a:off x="563156" y="1857375"/>
            <a:ext cx="2209800" cy="219353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Write a page for a parenting manual about how to respect a child’s right to privacy as that child grows into an adolescent.</a:t>
            </a:r>
          </a:p>
        </p:txBody>
      </p:sp>
      <p:sp>
        <p:nvSpPr>
          <p:cNvPr id="4" name="Rectangle 3">
            <a:extLst>
              <a:ext uri="{FF2B5EF4-FFF2-40B4-BE49-F238E27FC236}">
                <a16:creationId xmlns:a16="http://schemas.microsoft.com/office/drawing/2014/main" id="{241E0D85-CC88-460D-A555-56EA54188433}"/>
              </a:ext>
            </a:extLst>
          </p:cNvPr>
          <p:cNvSpPr/>
          <p:nvPr/>
        </p:nvSpPr>
        <p:spPr>
          <a:xfrm>
            <a:off x="8756471" y="207171"/>
            <a:ext cx="3209925" cy="29241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One way that children are empowered to protect their privacy online is to be given the option to request that their personal data is deleted should they no longer wish to use a website, platform, product or service. Imagine you are an investigative journalist and find out if a company you use provides children with an option to close their accounts and deletes all personal data when that account is closed</a:t>
            </a:r>
          </a:p>
        </p:txBody>
      </p:sp>
      <p:sp>
        <p:nvSpPr>
          <p:cNvPr id="9" name="Rectangle 8">
            <a:extLst>
              <a:ext uri="{FF2B5EF4-FFF2-40B4-BE49-F238E27FC236}">
                <a16:creationId xmlns:a16="http://schemas.microsoft.com/office/drawing/2014/main" id="{44E2C60D-5550-4902-8A39-6DB0063EF7B0}"/>
              </a:ext>
            </a:extLst>
          </p:cNvPr>
          <p:cNvSpPr/>
          <p:nvPr/>
        </p:nvSpPr>
        <p:spPr>
          <a:xfrm>
            <a:off x="5676909" y="2141733"/>
            <a:ext cx="2762249" cy="257453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 have the right to keep my phone calls and emails private.”  Create a drama scenario in which a teenage boy is talking with his father about his right to privacy. How might the father respond? Try to see the debate from both sides.</a:t>
            </a:r>
          </a:p>
        </p:txBody>
      </p:sp>
      <p:sp>
        <p:nvSpPr>
          <p:cNvPr id="10" name="Rectangle 9">
            <a:extLst>
              <a:ext uri="{FF2B5EF4-FFF2-40B4-BE49-F238E27FC236}">
                <a16:creationId xmlns:a16="http://schemas.microsoft.com/office/drawing/2014/main" id="{05CAF5A7-66AF-41E2-89FD-934A557907C1}"/>
              </a:ext>
            </a:extLst>
          </p:cNvPr>
          <p:cNvSpPr/>
          <p:nvPr/>
        </p:nvSpPr>
        <p:spPr>
          <a:xfrm>
            <a:off x="3066460" y="4166827"/>
            <a:ext cx="2400300" cy="245745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Do you feel the government is doing enough to ensure companies respect young people’s privacy in the media and online? If not write a letter to your MP outlining your concerns and what you expect from the government.</a:t>
            </a:r>
          </a:p>
        </p:txBody>
      </p:sp>
      <p:sp>
        <p:nvSpPr>
          <p:cNvPr id="16" name="Rectangle 15">
            <a:extLst>
              <a:ext uri="{FF2B5EF4-FFF2-40B4-BE49-F238E27FC236}">
                <a16:creationId xmlns:a16="http://schemas.microsoft.com/office/drawing/2014/main" id="{518F18AA-C541-4A2C-985A-4224EED8A64C}"/>
              </a:ext>
            </a:extLst>
          </p:cNvPr>
          <p:cNvSpPr/>
          <p:nvPr/>
        </p:nvSpPr>
        <p:spPr>
          <a:xfrm>
            <a:off x="9279755" y="4508152"/>
            <a:ext cx="2163356" cy="211612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Create a short presentation about how the right to privacy is respected in school – this presentation could be shared in PSHE.</a:t>
            </a:r>
          </a:p>
        </p:txBody>
      </p:sp>
    </p:spTree>
    <p:extLst>
      <p:ext uri="{BB962C8B-B14F-4D97-AF65-F5344CB8AC3E}">
        <p14:creationId xmlns:p14="http://schemas.microsoft.com/office/powerpoint/2010/main" val="242431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 then think about these questions…</a:t>
            </a:r>
          </a:p>
          <a:p>
            <a:r>
              <a:rPr lang="en-GB" sz="1800" dirty="0"/>
              <a:t>How can you show that you respect the right of privacy of  your friends or members of your family?</a:t>
            </a:r>
          </a:p>
          <a:p>
            <a:r>
              <a:rPr lang="en-GB" sz="1800" dirty="0"/>
              <a:t>What role does trust and respect play between children, young people and adults when discussing the right to privacy?</a:t>
            </a:r>
          </a:p>
          <a:p>
            <a:r>
              <a:rPr lang="en-GB" sz="1800" dirty="0"/>
              <a:t>Do you think the right to privacy will become more or less important in the future? Why is this?</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r>
              <a:rPr lang="en-GB" sz="2400" dirty="0"/>
              <a:t>The right to an identity and the right to privacy  are closely linked. How can we protect both these rights?</a:t>
            </a:r>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475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r>
              <a:rPr lang="en-US" sz="3200" dirty="0"/>
              <a:t>Slide 5 What do you need for your right to privacy to be respected – the question</a:t>
            </a:r>
          </a:p>
          <a:p>
            <a:r>
              <a:rPr lang="en-US" sz="3200" dirty="0"/>
              <a:t>Slide 6 What do you need for your rights to privacy to be respected – some possible answers</a:t>
            </a:r>
          </a:p>
          <a:p>
            <a:pPr lvl="0"/>
            <a:r>
              <a:rPr lang="en-US" dirty="0"/>
              <a:t>Slide 7 &amp; 8 Primary activities</a:t>
            </a:r>
            <a:endParaRPr lang="en-GB" dirty="0"/>
          </a:p>
          <a:p>
            <a:pPr lvl="0"/>
            <a:r>
              <a:rPr lang="en-US" dirty="0"/>
              <a:t>Slide 9 &amp; 10 Secondary activities</a:t>
            </a:r>
            <a:endParaRPr lang="en-GB" dirty="0"/>
          </a:p>
          <a:p>
            <a:pPr lvl="0"/>
            <a:r>
              <a:rPr lang="en-US" dirty="0"/>
              <a:t>Slide 11 Reflection</a:t>
            </a:r>
            <a:endParaRPr lang="en-GB" dirty="0"/>
          </a:p>
          <a:p>
            <a:pPr lvl="0"/>
            <a:r>
              <a:rPr lang="en-US"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3937520" y="5569789"/>
            <a:ext cx="1038063"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i="0" dirty="0" err="1">
                <a:solidFill>
                  <a:srgbClr val="121212"/>
                </a:solidFill>
                <a:effectLst/>
                <a:latin typeface="Open Sans"/>
              </a:rPr>
              <a:t>Bajornas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5" name="Picture 4" descr="A young child standing in a room&#10;&#10;Description automatically generated">
            <a:extLst>
              <a:ext uri="{FF2B5EF4-FFF2-40B4-BE49-F238E27FC236}">
                <a16:creationId xmlns:a16="http://schemas.microsoft.com/office/drawing/2014/main" id="{217198C0-7930-468E-A05B-D07133D302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3245" y="3058869"/>
            <a:ext cx="3537780" cy="2358520"/>
          </a:xfrm>
          <a:prstGeom prst="rect">
            <a:avLst/>
          </a:prstGeom>
        </p:spPr>
      </p:pic>
      <p:pic>
        <p:nvPicPr>
          <p:cNvPr id="11" name="Picture 10" descr="A small house in front of a brick building&#10;&#10;Description automatically generated">
            <a:extLst>
              <a:ext uri="{FF2B5EF4-FFF2-40B4-BE49-F238E27FC236}">
                <a16:creationId xmlns:a16="http://schemas.microsoft.com/office/drawing/2014/main" id="{310378AC-7CDE-4F84-A8BC-1D483ACD6E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9458" y="3058869"/>
            <a:ext cx="4192925" cy="2358520"/>
          </a:xfrm>
          <a:prstGeom prst="rect">
            <a:avLst/>
          </a:prstGeom>
        </p:spPr>
      </p:pic>
      <p:sp>
        <p:nvSpPr>
          <p:cNvPr id="13" name="Rectangle 12">
            <a:extLst>
              <a:ext uri="{FF2B5EF4-FFF2-40B4-BE49-F238E27FC236}">
                <a16:creationId xmlns:a16="http://schemas.microsoft.com/office/drawing/2014/main" id="{D94B6851-5305-4576-964C-F5038C88E483}"/>
              </a:ext>
            </a:extLst>
          </p:cNvPr>
          <p:cNvSpPr/>
          <p:nvPr/>
        </p:nvSpPr>
        <p:spPr>
          <a:xfrm>
            <a:off x="7689458" y="5599719"/>
            <a:ext cx="1216417"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Kanobana</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17" name="Picture 16" descr="A person sitting in a room&#10;&#10;Description automatically generated">
            <a:extLst>
              <a:ext uri="{FF2B5EF4-FFF2-40B4-BE49-F238E27FC236}">
                <a16:creationId xmlns:a16="http://schemas.microsoft.com/office/drawing/2014/main" id="{54C3E887-2F08-4E5F-A0BA-A34C49B284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9617" y="3058869"/>
            <a:ext cx="3537780" cy="2358520"/>
          </a:xfrm>
          <a:prstGeom prst="rect">
            <a:avLst/>
          </a:prstGeom>
        </p:spPr>
      </p:pic>
      <p:sp>
        <p:nvSpPr>
          <p:cNvPr id="19" name="Rectangle 18">
            <a:extLst>
              <a:ext uri="{FF2B5EF4-FFF2-40B4-BE49-F238E27FC236}">
                <a16:creationId xmlns:a16="http://schemas.microsoft.com/office/drawing/2014/main" id="{849A9357-0019-44FF-8D4A-14611B9D2355}"/>
              </a:ext>
            </a:extLst>
          </p:cNvPr>
          <p:cNvSpPr/>
          <p:nvPr/>
        </p:nvSpPr>
        <p:spPr>
          <a:xfrm>
            <a:off x="272796" y="5599719"/>
            <a:ext cx="1038063"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Paniwani</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16 </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85000" lnSpcReduction="20000"/>
          </a:bodyPr>
          <a:lstStyle/>
          <a:p>
            <a:pPr marL="0" indent="0">
              <a:buNone/>
            </a:pPr>
            <a:r>
              <a:rPr lang="en-GB" b="1" dirty="0"/>
              <a:t>Article 16 – The right to privacy</a:t>
            </a:r>
          </a:p>
          <a:p>
            <a:pPr marL="0" indent="0">
              <a:buNone/>
            </a:pPr>
            <a:endParaRPr lang="en-GB" dirty="0"/>
          </a:p>
          <a:p>
            <a:pPr marL="0" indent="0">
              <a:buNone/>
            </a:pPr>
            <a:r>
              <a:rPr lang="en-GB" sz="3200" dirty="0"/>
              <a:t>Every child has the right to privacy. The law should protect the child’s private, family and home life, including protecting children from unlawful attacks that harm their reputation.</a:t>
            </a:r>
          </a:p>
          <a:p>
            <a:pPr marL="0" indent="0">
              <a:buNone/>
            </a:pPr>
            <a:endParaRPr lang="en-US" sz="3200" dirty="0">
              <a:latin typeface="Arial"/>
              <a:cs typeface="Arial"/>
            </a:endParaRP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49" y="1820447"/>
            <a:ext cx="5641475" cy="1494253"/>
          </a:xfrm>
        </p:spPr>
        <p:txBody>
          <a:bodyPr>
            <a:normAutofit/>
          </a:bodyPr>
          <a:lstStyle/>
          <a:p>
            <a:pPr marL="0" indent="0">
              <a:buNone/>
            </a:pPr>
            <a:r>
              <a:rPr lang="en-GB" sz="1800" dirty="0">
                <a:latin typeface="Arial" panose="020B0604020202020204" pitchFamily="34" charset="0"/>
                <a:cs typeface="Arial" panose="020B0604020202020204" pitchFamily="34" charset="0"/>
              </a:rPr>
              <a:t>Jilly introduces Article 16 – The right to privacy</a:t>
            </a:r>
            <a:endParaRPr lang="en-GB" sz="1800"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Jilly on YouTube</a:t>
            </a:r>
            <a:endParaRPr lang="en-GB" dirty="0"/>
          </a:p>
        </p:txBody>
      </p:sp>
      <p:pic>
        <p:nvPicPr>
          <p:cNvPr id="9" name="Graphic 8">
            <a:extLst>
              <a:ext uri="{FF2B5EF4-FFF2-40B4-BE49-F238E27FC236}">
                <a16:creationId xmlns:a16="http://schemas.microsoft.com/office/drawing/2014/main" id="{433588DE-6875-45A2-BF07-9AE3C4EAAE7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21207" y="225719"/>
            <a:ext cx="1328362" cy="1771149"/>
          </a:xfrm>
          <a:prstGeom prst="rect">
            <a:avLst/>
          </a:prstGeom>
        </p:spPr>
      </p:pic>
      <p:pic>
        <p:nvPicPr>
          <p:cNvPr id="5" name="Article 16 Video">
            <a:hlinkClick r:id="" action="ppaction://media"/>
            <a:extLst>
              <a:ext uri="{FF2B5EF4-FFF2-40B4-BE49-F238E27FC236}">
                <a16:creationId xmlns:a16="http://schemas.microsoft.com/office/drawing/2014/main" id="{F7DBFE40-68B9-485B-A62E-65772E2BB32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61060" y="2230951"/>
            <a:ext cx="5629277" cy="3166468"/>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75503" y="2549811"/>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dirty="0">
                <a:solidFill>
                  <a:srgbClr val="00AEEF"/>
                </a:solidFill>
                <a:latin typeface="Arial" panose="020B0604020202020204" pitchFamily="34" charset="0"/>
                <a:cs typeface="Arial" panose="020B0604020202020204" pitchFamily="34" charset="0"/>
              </a:rPr>
              <a:t>What do you need so your right to privacy is respected?</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16</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761479"/>
            <a:ext cx="10858500" cy="4092575"/>
          </a:xfrm>
        </p:spPr>
        <p:txBody>
          <a:bodyPr>
            <a:normAutofit fontScale="25000" lnSpcReduction="20000"/>
          </a:bodyPr>
          <a:lstStyle/>
          <a:p>
            <a:r>
              <a:rPr lang="en-GB" sz="6600" dirty="0">
                <a:latin typeface="Arial" panose="020B0604020202020204" pitchFamily="34" charset="0"/>
                <a:cs typeface="Arial" panose="020B0604020202020204" pitchFamily="34" charset="0"/>
              </a:rPr>
              <a:t>For parents and carers to respect my private space and belongings. </a:t>
            </a:r>
          </a:p>
          <a:p>
            <a:r>
              <a:rPr lang="en-GB" sz="6600" dirty="0">
                <a:latin typeface="Arial" panose="020B0604020202020204" pitchFamily="34" charset="0"/>
                <a:cs typeface="Arial" panose="020B0604020202020204" pitchFamily="34" charset="0"/>
              </a:rPr>
              <a:t>For newspapers not to use my name or photo without my consent.</a:t>
            </a:r>
          </a:p>
          <a:p>
            <a:r>
              <a:rPr lang="en-GB" sz="6600" dirty="0">
                <a:latin typeface="Arial" panose="020B0604020202020204" pitchFamily="34" charset="0"/>
                <a:cs typeface="Arial" panose="020B0604020202020204" pitchFamily="34" charset="0"/>
              </a:rPr>
              <a:t>For my friends and family to understand that at times I need to be alone.</a:t>
            </a:r>
          </a:p>
          <a:p>
            <a:r>
              <a:rPr lang="en-GB" sz="6600" dirty="0">
                <a:latin typeface="Arial" panose="020B0604020202020204" pitchFamily="34" charset="0"/>
                <a:cs typeface="Arial" panose="020B0604020202020204" pitchFamily="34" charset="0"/>
              </a:rPr>
              <a:t>For the internet to be safer place.</a:t>
            </a:r>
          </a:p>
          <a:p>
            <a:r>
              <a:rPr lang="en-GB" sz="6600" dirty="0">
                <a:latin typeface="Arial" panose="020B0604020202020204" pitchFamily="34" charset="0"/>
                <a:cs typeface="Arial" panose="020B0604020202020204" pitchFamily="34" charset="0"/>
              </a:rPr>
              <a:t>For people to respect that some aspects of my life are private.</a:t>
            </a:r>
          </a:p>
          <a:p>
            <a:r>
              <a:rPr lang="en-GB" sz="6600" dirty="0">
                <a:latin typeface="Arial" panose="020B0604020202020204" pitchFamily="34" charset="0"/>
                <a:cs typeface="Arial" panose="020B0604020202020204" pitchFamily="34" charset="0"/>
              </a:rPr>
              <a:t>For parents not to use my photo on social media without my consent.</a:t>
            </a:r>
          </a:p>
          <a:p>
            <a:r>
              <a:rPr lang="en-GB" sz="6600" dirty="0">
                <a:latin typeface="Arial" panose="020B0604020202020204" pitchFamily="34" charset="0"/>
                <a:cs typeface="Arial" panose="020B0604020202020204" pitchFamily="34" charset="0"/>
              </a:rPr>
              <a:t>To have access to clear information about what it is safe to share online so that I feel informed and empowered to protect my personal data.</a:t>
            </a:r>
          </a:p>
          <a:p>
            <a:r>
              <a:rPr lang="en-GB" sz="6600" dirty="0">
                <a:latin typeface="Arial" panose="020B0604020202020204" pitchFamily="34" charset="0"/>
                <a:cs typeface="Arial" panose="020B0604020202020204" pitchFamily="34" charset="0"/>
              </a:rPr>
              <a:t>For the government to take the steps needed to ensure my right to privacy is respected.</a:t>
            </a:r>
          </a:p>
          <a:p>
            <a:pPr marL="0" indent="0">
              <a:buNone/>
            </a:pPr>
            <a:endParaRPr lang="en-GB" sz="6600" dirty="0">
              <a:latin typeface="Arial"/>
              <a:cs typeface="Arial"/>
            </a:endParaRPr>
          </a:p>
          <a:p>
            <a:pPr marL="0" indent="0">
              <a:buNone/>
            </a:pPr>
            <a:r>
              <a:rPr lang="en-GB" sz="6600" dirty="0">
                <a:latin typeface="Arial"/>
                <a:cs typeface="Arial"/>
              </a:rPr>
              <a:t>What others did you think of?</a:t>
            </a:r>
          </a:p>
          <a:p>
            <a:pPr marL="0" indent="0">
              <a:buNone/>
            </a:pP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a:cs typeface="Arial"/>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 name="Flowchart: Connector 1">
            <a:extLst>
              <a:ext uri="{FF2B5EF4-FFF2-40B4-BE49-F238E27FC236}">
                <a16:creationId xmlns:a16="http://schemas.microsoft.com/office/drawing/2014/main" id="{C731E018-A1C8-48E6-BADE-A3D962234AC1}"/>
              </a:ext>
            </a:extLst>
          </p:cNvPr>
          <p:cNvSpPr/>
          <p:nvPr/>
        </p:nvSpPr>
        <p:spPr>
          <a:xfrm>
            <a:off x="5905239" y="1409846"/>
            <a:ext cx="2656610" cy="26245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Children and young people have the right to privacy. Create a poster or sign to put on your bedroom door to show people that you want to have some time alone. </a:t>
            </a:r>
          </a:p>
        </p:txBody>
      </p:sp>
      <p:pic>
        <p:nvPicPr>
          <p:cNvPr id="6" name="Graphic 5">
            <a:extLst>
              <a:ext uri="{FF2B5EF4-FFF2-40B4-BE49-F238E27FC236}">
                <a16:creationId xmlns:a16="http://schemas.microsoft.com/office/drawing/2014/main" id="{04961632-DEAA-4DE3-A208-7834D80BCF0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4828" y="3288633"/>
            <a:ext cx="1655558" cy="2207410"/>
          </a:xfrm>
          <a:prstGeom prst="rect">
            <a:avLst/>
          </a:prstGeom>
        </p:spPr>
      </p:pic>
      <p:sp>
        <p:nvSpPr>
          <p:cNvPr id="8" name="Flowchart: Connector 7">
            <a:extLst>
              <a:ext uri="{FF2B5EF4-FFF2-40B4-BE49-F238E27FC236}">
                <a16:creationId xmlns:a16="http://schemas.microsoft.com/office/drawing/2014/main" id="{54B09C54-8384-4B56-A946-60A3586260A3}"/>
              </a:ext>
            </a:extLst>
          </p:cNvPr>
          <p:cNvSpPr/>
          <p:nvPr/>
        </p:nvSpPr>
        <p:spPr>
          <a:xfrm>
            <a:off x="8442976" y="107385"/>
            <a:ext cx="2290722" cy="23336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Discuss different types of privacy (like internet safety or personal privacy). Create an acrostic poem using the letters</a:t>
            </a:r>
          </a:p>
          <a:p>
            <a:pPr algn="ctr"/>
            <a:r>
              <a:rPr lang="en-GB" sz="1400" dirty="0">
                <a:solidFill>
                  <a:srgbClr val="00AEEF"/>
                </a:solidFill>
                <a:latin typeface="Arial"/>
                <a:cs typeface="Arial"/>
              </a:rPr>
              <a:t>P R I V A C Y. </a:t>
            </a:r>
          </a:p>
        </p:txBody>
      </p:sp>
      <p:sp>
        <p:nvSpPr>
          <p:cNvPr id="9" name="Flowchart: Connector 8">
            <a:extLst>
              <a:ext uri="{FF2B5EF4-FFF2-40B4-BE49-F238E27FC236}">
                <a16:creationId xmlns:a16="http://schemas.microsoft.com/office/drawing/2014/main" id="{9FFB3695-A0A1-44D3-961E-61E16DB82368}"/>
              </a:ext>
            </a:extLst>
          </p:cNvPr>
          <p:cNvSpPr/>
          <p:nvPr/>
        </p:nvSpPr>
        <p:spPr>
          <a:xfrm>
            <a:off x="3443698" y="2696075"/>
            <a:ext cx="2199410" cy="214917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Create a list of 5 of the most important rules to protect your right to privacy when you are online.  </a:t>
            </a:r>
          </a:p>
        </p:txBody>
      </p:sp>
      <p:sp>
        <p:nvSpPr>
          <p:cNvPr id="17" name="Flowchart: Connector 16">
            <a:extLst>
              <a:ext uri="{FF2B5EF4-FFF2-40B4-BE49-F238E27FC236}">
                <a16:creationId xmlns:a16="http://schemas.microsoft.com/office/drawing/2014/main" id="{337C2F8E-7F9B-475A-BB70-35D777EFDB2C}"/>
              </a:ext>
            </a:extLst>
          </p:cNvPr>
          <p:cNvSpPr/>
          <p:nvPr/>
        </p:nvSpPr>
        <p:spPr>
          <a:xfrm>
            <a:off x="8959551" y="3163333"/>
            <a:ext cx="3113810" cy="310526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Watch this telling of the book </a:t>
            </a:r>
            <a:r>
              <a:rPr lang="en-GB" sz="1400" dirty="0">
                <a:solidFill>
                  <a:srgbClr val="00AEEF"/>
                </a:solidFill>
                <a:latin typeface="Arial"/>
                <a:cs typeface="Arial"/>
                <a:hlinkClick r:id="rId6"/>
              </a:rPr>
              <a:t>'Some Secrets Should Never be Kept' </a:t>
            </a:r>
            <a:r>
              <a:rPr lang="en-GB" sz="1400" dirty="0">
                <a:solidFill>
                  <a:srgbClr val="00AEEF"/>
                </a:solidFill>
                <a:latin typeface="Arial"/>
                <a:cs typeface="Arial"/>
              </a:rPr>
              <a:t>by Jayneen Sanders and use as class discussion. </a:t>
            </a:r>
            <a:r>
              <a:rPr lang="en-GB" sz="1400" i="1" dirty="0">
                <a:solidFill>
                  <a:srgbClr val="00AEEF"/>
                </a:solidFill>
                <a:latin typeface="Arial"/>
                <a:cs typeface="Arial"/>
              </a:rPr>
              <a:t>*Teachers - this story contains sensitive subjects so please watch it first before sharing with the class.  </a:t>
            </a:r>
          </a:p>
        </p:txBody>
      </p:sp>
      <p:pic>
        <p:nvPicPr>
          <p:cNvPr id="18" name="Online Media 17" title="Some Secrets Should Never Be Kept read by Debra Byrne">
            <a:hlinkClick r:id="" action="ppaction://media"/>
            <a:extLst>
              <a:ext uri="{FF2B5EF4-FFF2-40B4-BE49-F238E27FC236}">
                <a16:creationId xmlns:a16="http://schemas.microsoft.com/office/drawing/2014/main" id="{3D306E55-2E63-496E-B7D2-142D4A91C1B5}"/>
              </a:ext>
            </a:extLst>
          </p:cNvPr>
          <p:cNvPicPr>
            <a:picLocks noRot="1" noChangeAspect="1"/>
          </p:cNvPicPr>
          <p:nvPr>
            <a:videoFile r:link="rId1"/>
          </p:nvPr>
        </p:nvPicPr>
        <p:blipFill>
          <a:blip r:embed="rId7"/>
          <a:stretch>
            <a:fillRect/>
          </a:stretch>
        </p:blipFill>
        <p:spPr>
          <a:xfrm>
            <a:off x="5721256" y="4648200"/>
            <a:ext cx="3581609" cy="2014655"/>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9" name="Flowchart: Connector 8">
            <a:extLst>
              <a:ext uri="{FF2B5EF4-FFF2-40B4-BE49-F238E27FC236}">
                <a16:creationId xmlns:a16="http://schemas.microsoft.com/office/drawing/2014/main" id="{985D2921-FCE4-48D4-9270-7EFAB3339565}"/>
              </a:ext>
            </a:extLst>
          </p:cNvPr>
          <p:cNvSpPr/>
          <p:nvPr/>
        </p:nvSpPr>
        <p:spPr>
          <a:xfrm>
            <a:off x="5193154" y="441695"/>
            <a:ext cx="3404866" cy="342040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Explore the concept of secrets. Are all secrets bad? Can you think of examples where keeping a secret would be a good thing? Discuss with an adult the types of secrets there are and what you should consider if someone tells you a secret. Is there a difference between secrets and surprises? </a:t>
            </a:r>
          </a:p>
        </p:txBody>
      </p:sp>
      <p:sp>
        <p:nvSpPr>
          <p:cNvPr id="5" name="Flowchart: Connector 4">
            <a:extLst>
              <a:ext uri="{FF2B5EF4-FFF2-40B4-BE49-F238E27FC236}">
                <a16:creationId xmlns:a16="http://schemas.microsoft.com/office/drawing/2014/main" id="{C2C2025A-BF71-4945-B5FC-ECFC4B6EE871}"/>
              </a:ext>
            </a:extLst>
          </p:cNvPr>
          <p:cNvSpPr/>
          <p:nvPr/>
        </p:nvSpPr>
        <p:spPr>
          <a:xfrm>
            <a:off x="8791574" y="1138548"/>
            <a:ext cx="2381250" cy="22955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Look at the </a:t>
            </a:r>
            <a:r>
              <a:rPr lang="en-GB" sz="1400" dirty="0">
                <a:solidFill>
                  <a:srgbClr val="00AEEF"/>
                </a:solidFill>
                <a:latin typeface="Arial"/>
                <a:cs typeface="Arial"/>
                <a:hlinkClick r:id="rId4"/>
              </a:rPr>
              <a:t>PANTS</a:t>
            </a:r>
            <a:r>
              <a:rPr lang="en-GB" sz="1400" dirty="0">
                <a:solidFill>
                  <a:srgbClr val="00AEEF"/>
                </a:solidFill>
                <a:latin typeface="Arial"/>
                <a:cs typeface="Arial"/>
              </a:rPr>
              <a:t> lessons from the NSPCC.</a:t>
            </a:r>
          </a:p>
        </p:txBody>
      </p:sp>
      <p:sp>
        <p:nvSpPr>
          <p:cNvPr id="7" name="Flowchart: Connector 6">
            <a:extLst>
              <a:ext uri="{FF2B5EF4-FFF2-40B4-BE49-F238E27FC236}">
                <a16:creationId xmlns:a16="http://schemas.microsoft.com/office/drawing/2014/main" id="{A340F66D-6F67-439B-AD49-5E6721BAC018}"/>
              </a:ext>
            </a:extLst>
          </p:cNvPr>
          <p:cNvSpPr/>
          <p:nvPr/>
        </p:nvSpPr>
        <p:spPr>
          <a:xfrm>
            <a:off x="7431573" y="3747829"/>
            <a:ext cx="3141157" cy="302073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You have the right to privacy. Think about a 2 year old, a 10 year old and a 16 year old. Are there any differences in the types of privacy that should be respected at these ages? What are the similarities and differences?</a:t>
            </a:r>
          </a:p>
        </p:txBody>
      </p:sp>
      <p:sp>
        <p:nvSpPr>
          <p:cNvPr id="14" name="Flowchart: Connector 13">
            <a:extLst>
              <a:ext uri="{FF2B5EF4-FFF2-40B4-BE49-F238E27FC236}">
                <a16:creationId xmlns:a16="http://schemas.microsoft.com/office/drawing/2014/main" id="{82BBAF96-B96E-4AC6-A507-B30E9BF2BE04}"/>
              </a:ext>
            </a:extLst>
          </p:cNvPr>
          <p:cNvSpPr/>
          <p:nvPr/>
        </p:nvSpPr>
        <p:spPr>
          <a:xfrm>
            <a:off x="4229100" y="3919839"/>
            <a:ext cx="2658521" cy="267671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Watch </a:t>
            </a:r>
            <a:r>
              <a:rPr lang="en-GB" sz="1400" dirty="0">
                <a:solidFill>
                  <a:srgbClr val="00AEEF"/>
                </a:solidFill>
                <a:latin typeface="Arial"/>
                <a:cs typeface="Arial"/>
                <a:hlinkClick r:id="rId5"/>
              </a:rPr>
              <a:t>this video </a:t>
            </a:r>
            <a:r>
              <a:rPr lang="en-GB" sz="1400" dirty="0">
                <a:solidFill>
                  <a:srgbClr val="00AEEF"/>
                </a:solidFill>
                <a:latin typeface="Arial"/>
                <a:cs typeface="Arial"/>
              </a:rPr>
              <a:t>about privacy online. Use this as a starting point for class discussion.</a:t>
            </a:r>
          </a:p>
        </p:txBody>
      </p:sp>
      <p:pic>
        <p:nvPicPr>
          <p:cNvPr id="15" name="Online Media 14" title="Online Privacy for Kids - Internet Safety and Security for Kids">
            <a:hlinkClick r:id="" action="ppaction://media"/>
            <a:extLst>
              <a:ext uri="{FF2B5EF4-FFF2-40B4-BE49-F238E27FC236}">
                <a16:creationId xmlns:a16="http://schemas.microsoft.com/office/drawing/2014/main" id="{2CDB67B6-6F1E-4929-AB8B-AB8909FE4893}"/>
              </a:ext>
            </a:extLst>
          </p:cNvPr>
          <p:cNvPicPr>
            <a:picLocks noRot="1" noChangeAspect="1"/>
          </p:cNvPicPr>
          <p:nvPr>
            <a:videoFile r:link="rId1"/>
          </p:nvPr>
        </p:nvPicPr>
        <p:blipFill>
          <a:blip r:embed="rId6"/>
          <a:stretch>
            <a:fillRect/>
          </a:stretch>
        </p:blipFill>
        <p:spPr>
          <a:xfrm>
            <a:off x="254058" y="2161583"/>
            <a:ext cx="4506371" cy="2534834"/>
          </a:xfrm>
          <a:prstGeom prst="rect">
            <a:avLst/>
          </a:prstGeom>
        </p:spPr>
      </p:pic>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C3820A41-30DC-45AB-9548-D7B2570905B3}"/>
              </a:ext>
            </a:extLst>
          </p:cNvPr>
          <p:cNvSpPr/>
          <p:nvPr/>
        </p:nvSpPr>
        <p:spPr>
          <a:xfrm>
            <a:off x="8446196" y="215251"/>
            <a:ext cx="3269553" cy="30417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a:cs typeface="Arial"/>
              </a:rPr>
              <a:t>Children and young people have a right to privacy and yet it’s important that parents and carers monitor their use of the internet to help keep them safe and protected. What do you think is the best way for parents and young people to balance a child’s right to privacy with an adult’s responsibility for keeping them safe? Try and find time to have this conversation with the adults in your family. </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BFAABA53-E7D9-4872-B1A1-F35B6039D36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669508"/>
            <a:ext cx="1655558" cy="2207410"/>
          </a:xfrm>
          <a:prstGeom prst="rect">
            <a:avLst/>
          </a:prstGeom>
        </p:spPr>
      </p:pic>
      <p:sp>
        <p:nvSpPr>
          <p:cNvPr id="8" name="Rectangle 7">
            <a:extLst>
              <a:ext uri="{FF2B5EF4-FFF2-40B4-BE49-F238E27FC236}">
                <a16:creationId xmlns:a16="http://schemas.microsoft.com/office/drawing/2014/main" id="{7A7F0403-2903-4CDF-B2FE-80AF4F98823B}"/>
              </a:ext>
            </a:extLst>
          </p:cNvPr>
          <p:cNvSpPr/>
          <p:nvPr/>
        </p:nvSpPr>
        <p:spPr>
          <a:xfrm>
            <a:off x="5490363" y="1084275"/>
            <a:ext cx="2295524" cy="195262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a:cs typeface="Arial"/>
              </a:rPr>
              <a:t>Discuss with your friend if It’s OK if a celebrity includes her child in a ‘reality’ television show. What impact might this have on the child? </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4AA5FFC-9B9C-4346-B249-0C1C4763FD65}"/>
              </a:ext>
            </a:extLst>
          </p:cNvPr>
          <p:cNvSpPr/>
          <p:nvPr/>
        </p:nvSpPr>
        <p:spPr>
          <a:xfrm>
            <a:off x="9001124" y="4464903"/>
            <a:ext cx="2000249" cy="18717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Design a ’friendly’ poster that you could put on your bedroom door to show your family that you would like some time on your own.</a:t>
            </a:r>
            <a:endParaRPr lang="en-GB" sz="1400" dirty="0">
              <a:solidFill>
                <a:srgbClr val="00AEE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CFF9374-C534-47C7-B63F-C05F56A856CA}"/>
              </a:ext>
            </a:extLst>
          </p:cNvPr>
          <p:cNvSpPr/>
          <p:nvPr/>
        </p:nvSpPr>
        <p:spPr>
          <a:xfrm>
            <a:off x="6171040" y="3559281"/>
            <a:ext cx="2430114" cy="22025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Not everyone has a bedroom of their own or a space that is private. What advice would you give someone about how they can still enjoy a sense of privacy in other ways – walking outdoors for example?</a:t>
            </a:r>
          </a:p>
        </p:txBody>
      </p:sp>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4446</TotalTime>
  <Words>1364</Words>
  <Application>Microsoft Office PowerPoint</Application>
  <PresentationFormat>Widescreen</PresentationFormat>
  <Paragraphs>129</Paragraphs>
  <Slides>13</Slides>
  <Notes>11</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16 </vt:lpstr>
      <vt:lpstr>  </vt:lpstr>
      <vt:lpstr>How many of these did you get? </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264</cp:revision>
  <dcterms:created xsi:type="dcterms:W3CDTF">2020-06-15T08:25:39Z</dcterms:created>
  <dcterms:modified xsi:type="dcterms:W3CDTF">2020-11-18T11:22:24Z</dcterms:modified>
</cp:coreProperties>
</file>