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300" r:id="rId10"/>
    <p:sldId id="296" r:id="rId11"/>
    <p:sldId id="301"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2"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792" autoAdjust="0"/>
  </p:normalViewPr>
  <p:slideViewPr>
    <p:cSldViewPr snapToGrid="0">
      <p:cViewPr varScale="1">
        <p:scale>
          <a:sx n="67" d="100"/>
          <a:sy n="67" d="100"/>
        </p:scale>
        <p:origin x="604" y="4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11/25/2020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11/25/2020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21212"/>
                </a:solidFill>
                <a:effectLst/>
                <a:latin typeface="Open Sans"/>
              </a:rPr>
              <a:t>While collecting water, children stand holding their donkeys near a water point outside their village about 20 km West of El-</a:t>
            </a:r>
            <a:r>
              <a:rPr lang="en-GB" b="0" i="0" dirty="0" err="1">
                <a:solidFill>
                  <a:srgbClr val="121212"/>
                </a:solidFill>
                <a:effectLst/>
                <a:latin typeface="Open Sans"/>
              </a:rPr>
              <a:t>Fasher</a:t>
            </a:r>
            <a:r>
              <a:rPr lang="en-GB" b="0" i="0" dirty="0">
                <a:solidFill>
                  <a:srgbClr val="121212"/>
                </a:solidFill>
                <a:effectLst/>
                <a:latin typeface="Open Sans"/>
              </a:rPr>
              <a:t>, the capital of the state of North Darfur, Sudan.</a:t>
            </a:r>
          </a:p>
          <a:p>
            <a:br>
              <a:rPr lang="en-GB" b="0" i="0" dirty="0">
                <a:solidFill>
                  <a:srgbClr val="000000"/>
                </a:solidFill>
                <a:effectLst/>
                <a:latin typeface="Open Sans"/>
              </a:rPr>
            </a:br>
            <a:r>
              <a:rPr lang="en-GB" sz="1200" dirty="0">
                <a:latin typeface="Arial" panose="020B0604020202020204" pitchFamily="34" charset="0"/>
                <a:cs typeface="Arial" panose="020B0604020202020204" pitchFamily="34" charset="0"/>
              </a:rPr>
              <a:t>Unicef/</a:t>
            </a:r>
            <a:r>
              <a:rPr lang="en-GB" b="0" i="0" dirty="0" err="1">
                <a:solidFill>
                  <a:srgbClr val="121212"/>
                </a:solidFill>
                <a:effectLst/>
                <a:latin typeface="Open Sans"/>
              </a:rPr>
              <a:t>Noorani</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332835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58129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11789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a:t>
            </a:r>
            <a:r>
              <a:rPr lang="en-GB" b="0" i="0" dirty="0" err="1">
                <a:solidFill>
                  <a:srgbClr val="121212"/>
                </a:solidFill>
                <a:effectLst/>
                <a:latin typeface="Open Sans"/>
              </a:rPr>
              <a:t>Dejongh</a:t>
            </a:r>
            <a:r>
              <a:rPr lang="en-GB" b="0" i="0" dirty="0">
                <a:solidFill>
                  <a:srgbClr val="121212"/>
                </a:solidFill>
                <a:effectLst/>
                <a:latin typeface="Open Sans"/>
              </a:rPr>
              <a:t> </a:t>
            </a:r>
            <a:r>
              <a:rPr lang="en-GB" sz="1200" dirty="0">
                <a:cs typeface="Arial" panose="020B0604020202020204" pitchFamily="34" charset="0"/>
              </a:rPr>
              <a:t>– </a:t>
            </a:r>
            <a:r>
              <a:rPr lang="en-GB" b="0" i="0" dirty="0">
                <a:solidFill>
                  <a:srgbClr val="121212"/>
                </a:solidFill>
                <a:effectLst/>
                <a:latin typeface="Open Sans"/>
              </a:rPr>
              <a:t>Child working in a charcoal production field in the town of San Pedro, in the South West of Côte d'Ivoire, in an atmosphere filled with heat, dust and smoke.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21212"/>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121212"/>
                </a:solidFill>
                <a:effectLst/>
                <a:latin typeface="Open Sans"/>
              </a:rPr>
              <a:t>Wikicommons</a:t>
            </a:r>
            <a:r>
              <a:rPr lang="en-GB" b="0" i="0" dirty="0">
                <a:solidFill>
                  <a:srgbClr val="121212"/>
                </a:solidFill>
                <a:effectLst/>
                <a:latin typeface="Open Sans"/>
              </a:rPr>
              <a:t> – currency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21212"/>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121212"/>
                </a:solidFill>
                <a:effectLst/>
                <a:latin typeface="Open Sans"/>
              </a:rPr>
              <a:t>Wikicommons</a:t>
            </a:r>
            <a:r>
              <a:rPr lang="en-GB" b="0" i="0" dirty="0">
                <a:solidFill>
                  <a:srgbClr val="121212"/>
                </a:solidFill>
                <a:effectLst/>
                <a:latin typeface="Open Sans"/>
              </a:rPr>
              <a:t> - </a:t>
            </a:r>
            <a:r>
              <a:rPr lang="en-GB" b="0" i="0" dirty="0">
                <a:solidFill>
                  <a:srgbClr val="202122"/>
                </a:solidFill>
                <a:effectLst/>
                <a:latin typeface="Arial" panose="020B0604020202020204" pitchFamily="34" charset="0"/>
              </a:rPr>
              <a:t>A young mill worker, unknown city in the United States, 1918.</a:t>
            </a:r>
            <a:endParaRPr lang="en-GB" b="0" i="0" dirty="0">
              <a:solidFill>
                <a:srgbClr val="121212"/>
              </a:solidFill>
              <a:effectLst/>
              <a:latin typeface="Open Sans"/>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973700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98245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25/11/2020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25/11/2020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25/11/2020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25/11/2020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25/11/2020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25/11/2020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25/11/2020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25/11/2020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25/11/2020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25/11/2020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25/11/2020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25/11/2020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standing in front of a horse&#10;&#10;Description automatically generated">
            <a:extLst>
              <a:ext uri="{FF2B5EF4-FFF2-40B4-BE49-F238E27FC236}">
                <a16:creationId xmlns:a16="http://schemas.microsoft.com/office/drawing/2014/main" id="{EB469AF5-20FF-4FDB-B340-4B824845C8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7878718B-683B-4E88-96CB-DBDC7D5D0168}"/>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25/11/2020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25/11/2020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25/11/2020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25/11/2020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25/11/2020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25/11/2020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25/11/2020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25/11/2020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25/11/2020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25/11/2020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25/11/2020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25/11/2020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25/11/2020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hyperlink" Target="https://www.fairtrade.org.uk/what-is-fairtrade/what-fairtrade-does/" TargetMode="External"/><Relationship Id="rId3" Type="http://schemas.openxmlformats.org/officeDocument/2006/relationships/notesSlide" Target="../notesSlides/notesSlide10.xml"/><Relationship Id="rId7" Type="http://schemas.openxmlformats.org/officeDocument/2006/relationships/hyperlink" Target="https://www.youtube.com/watch?v=P1XGkUxU3ZY" TargetMode="External"/><Relationship Id="rId12" Type="http://schemas.openxmlformats.org/officeDocument/2006/relationships/hyperlink" Target="https://www.nspcc.org.uk/what-is-child-abuse/types-of-abuse/child-trafficking/" TargetMode="External"/><Relationship Id="rId2" Type="http://schemas.openxmlformats.org/officeDocument/2006/relationships/slideLayout" Target="../slideLayouts/slideLayout21.xml"/><Relationship Id="rId1" Type="http://schemas.openxmlformats.org/officeDocument/2006/relationships/video" Target="https://www.youtube.com/embed/X05nsp2gDAs?feature=oembed" TargetMode="External"/><Relationship Id="rId6" Type="http://schemas.openxmlformats.org/officeDocument/2006/relationships/hyperlink" Target="https://www.fairtrade.org.uk/what-is-fairtrade/the-impact-of-our-work/the-difference-that-fairtrade-makes/" TargetMode="External"/><Relationship Id="rId11" Type="http://schemas.openxmlformats.org/officeDocument/2006/relationships/hyperlink" Target="https://www.bbc.co.uk/news/education-50081696" TargetMode="External"/><Relationship Id="rId5" Type="http://schemas.openxmlformats.org/officeDocument/2006/relationships/hyperlink" Target="https://www.theguardian.com/global-development/2020/nov/06/child-labour-doesnt-have-to-be-exploitation-it-gave-me-life-skills?CMP=share_btn_link" TargetMode="External"/><Relationship Id="rId10" Type="http://schemas.openxmlformats.org/officeDocument/2006/relationships/image" Target="../media/image41.jpeg"/><Relationship Id="rId4" Type="http://schemas.openxmlformats.org/officeDocument/2006/relationships/hyperlink" Target="https://www.bbc.co.uk/sounds/play/b00tt575" TargetMode="External"/><Relationship Id="rId9" Type="http://schemas.openxmlformats.org/officeDocument/2006/relationships/hyperlink" Target="https://youtu.be/X05nsp2gDA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34.jp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3.xml"/><Relationship Id="rId7" Type="http://schemas.openxmlformats.org/officeDocument/2006/relationships/image" Target="../media/image3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I3MNMHuO-WI" TargetMode="External"/><Relationship Id="rId10" Type="http://schemas.openxmlformats.org/officeDocument/2006/relationships/image" Target="../media/image39.png"/><Relationship Id="rId4" Type="http://schemas.openxmlformats.org/officeDocument/2006/relationships/notesSlide" Target="../notesSlides/notesSlide4.xml"/><Relationship Id="rId9" Type="http://schemas.openxmlformats.org/officeDocument/2006/relationships/image" Target="../media/image3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s://www.nspcc.org.uk/keeping-children-safe/away-from-home/at-work/"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0.jpeg"/><Relationship Id="rId2" Type="http://schemas.openxmlformats.org/officeDocument/2006/relationships/slideLayout" Target="../slideLayouts/slideLayout24.xml"/><Relationship Id="rId1" Type="http://schemas.openxmlformats.org/officeDocument/2006/relationships/video" Target="https://www.youtube.com/embed/H13NTxAsXzI?feature=oembed" TargetMode="External"/><Relationship Id="rId6" Type="http://schemas.openxmlformats.org/officeDocument/2006/relationships/hyperlink" Target="https://www.youtube.com/watch?v=H13NTxAsXzI" TargetMode="External"/><Relationship Id="rId5" Type="http://schemas.openxmlformats.org/officeDocument/2006/relationships/hyperlink" Target="https://youtu.be/X05nsp2gDAs" TargetMode="External"/><Relationship Id="rId4" Type="http://schemas.openxmlformats.org/officeDocument/2006/relationships/hyperlink" Target="https://www.fairtrade.org.uk/what-is-fairtrade/the-impact-of-our-work/the-difference-that-fairtrade-makes/"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data.unicef.org/topic/child-protection/child-labour/" TargetMode="External"/><Relationship Id="rId3" Type="http://schemas.openxmlformats.org/officeDocument/2006/relationships/hyperlink" Target="https://www.nspcc.org.uk/keeping-children-safe/away-from-home/at-work/" TargetMode="External"/><Relationship Id="rId7" Type="http://schemas.openxmlformats.org/officeDocument/2006/relationships/image" Target="../media/image38.sv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hyperlink" Target="https://www.youtube.com/watch?v=PxjZXdwscpA" TargetMode="External"/><Relationship Id="rId4" Type="http://schemas.openxmlformats.org/officeDocument/2006/relationships/image" Target="../media/image35.png"/><Relationship Id="rId9" Type="http://schemas.openxmlformats.org/officeDocument/2006/relationships/hyperlink" Target="https://labs.theguardian.com/unicef-child-labou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34220"/>
            <a:ext cx="3204850" cy="261610"/>
          </a:xfrm>
          <a:prstGeom prst="rect">
            <a:avLst/>
          </a:prstGeom>
        </p:spPr>
        <p:txBody>
          <a:bodyPr wrap="square">
            <a:spAutoFit/>
          </a:bodyPr>
          <a:lstStyle/>
          <a:p>
            <a:r>
              <a:rPr lang="en-GB" sz="1100" dirty="0">
                <a:solidFill>
                  <a:schemeClr val="bg1"/>
                </a:solidFill>
                <a:cs typeface="Arial" panose="020B0604020202020204" pitchFamily="34" charset="0"/>
              </a:rPr>
              <a:t>Unicef/</a:t>
            </a:r>
            <a:r>
              <a:rPr lang="en-GB" sz="1100" dirty="0" err="1">
                <a:solidFill>
                  <a:schemeClr val="bg1"/>
                </a:solidFill>
                <a:cs typeface="Arial" panose="020B0604020202020204" pitchFamily="34" charset="0"/>
              </a:rPr>
              <a:t>Noorani</a:t>
            </a:r>
            <a:endParaRPr lang="en-GB" sz="1100" dirty="0">
              <a:solidFill>
                <a:schemeClr val="bg1"/>
              </a:solidFill>
              <a:cs typeface="Arial" panose="020B0604020202020204" pitchFamily="34" charset="0"/>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6" name="Rectangle 5">
            <a:extLst>
              <a:ext uri="{FF2B5EF4-FFF2-40B4-BE49-F238E27FC236}">
                <a16:creationId xmlns:a16="http://schemas.microsoft.com/office/drawing/2014/main" id="{E47FD732-3FB0-4E49-86DC-7407508EB2FA}"/>
              </a:ext>
            </a:extLst>
          </p:cNvPr>
          <p:cNvSpPr/>
          <p:nvPr/>
        </p:nvSpPr>
        <p:spPr>
          <a:xfrm>
            <a:off x="337456" y="1292157"/>
            <a:ext cx="2650307" cy="242724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Listen to the podcast </a:t>
            </a:r>
            <a:r>
              <a:rPr lang="en-GB" sz="1400" dirty="0">
                <a:solidFill>
                  <a:srgbClr val="0070C0"/>
                </a:solidFill>
                <a:latin typeface="Arial"/>
                <a:cs typeface="Arial"/>
                <a:hlinkClick r:id="rId4">
                  <a:extLst>
                    <a:ext uri="{A12FA001-AC4F-418D-AE19-62706E023703}">
                      <ahyp:hlinkClr xmlns:ahyp="http://schemas.microsoft.com/office/drawing/2018/hyperlinkcolor" val="tx"/>
                    </a:ext>
                  </a:extLst>
                </a:hlinkClick>
              </a:rPr>
              <a:t>‘What is wrong with child labour?’</a:t>
            </a:r>
            <a:r>
              <a:rPr lang="en-GB" sz="1400" dirty="0">
                <a:solidFill>
                  <a:srgbClr val="0070C0"/>
                </a:solidFill>
                <a:latin typeface="Arial"/>
                <a:cs typeface="Arial"/>
              </a:rPr>
              <a:t> </a:t>
            </a:r>
            <a:r>
              <a:rPr lang="en-GB" sz="1400" dirty="0">
                <a:solidFill>
                  <a:srgbClr val="00AEEF"/>
                </a:solidFill>
                <a:latin typeface="Arial"/>
                <a:cs typeface="Arial"/>
              </a:rPr>
              <a:t>and read </a:t>
            </a:r>
            <a:r>
              <a:rPr lang="en-GB" sz="1400" dirty="0">
                <a:solidFill>
                  <a:srgbClr val="0070C0"/>
                </a:solidFill>
                <a:latin typeface="Arial"/>
                <a:cs typeface="Arial"/>
                <a:hlinkClick r:id="rId5">
                  <a:extLst>
                    <a:ext uri="{A12FA001-AC4F-418D-AE19-62706E023703}">
                      <ahyp:hlinkClr xmlns:ahyp="http://schemas.microsoft.com/office/drawing/2018/hyperlinkcolor" val="tx"/>
                    </a:ext>
                  </a:extLst>
                </a:hlinkClick>
              </a:rPr>
              <a:t>Child labour is exploitation</a:t>
            </a:r>
            <a:r>
              <a:rPr lang="en-GB" sz="1400" dirty="0">
                <a:solidFill>
                  <a:srgbClr val="00AEEF"/>
                </a:solidFill>
                <a:latin typeface="Arial"/>
                <a:cs typeface="Arial"/>
              </a:rPr>
              <a:t>. Share your views on child labour and the issues discussed. Use the Convention to strengthen your debate: rights to protection vs right to participate. </a:t>
            </a:r>
          </a:p>
        </p:txBody>
      </p:sp>
      <p:sp>
        <p:nvSpPr>
          <p:cNvPr id="5" name="Rectangle 4">
            <a:extLst>
              <a:ext uri="{FF2B5EF4-FFF2-40B4-BE49-F238E27FC236}">
                <a16:creationId xmlns:a16="http://schemas.microsoft.com/office/drawing/2014/main" id="{8CBAC652-5597-487B-97BF-66A6DA6B0479}"/>
              </a:ext>
            </a:extLst>
          </p:cNvPr>
          <p:cNvSpPr/>
          <p:nvPr/>
        </p:nvSpPr>
        <p:spPr>
          <a:xfrm>
            <a:off x="5335453" y="412527"/>
            <a:ext cx="2236650" cy="20932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Find out about and discuss </a:t>
            </a:r>
            <a:r>
              <a:rPr lang="en-GB" sz="1400" i="1" dirty="0">
                <a:solidFill>
                  <a:srgbClr val="00AEEF"/>
                </a:solidFill>
                <a:latin typeface="Arial"/>
                <a:cs typeface="Arial"/>
              </a:rPr>
              <a:t>Fairtrade </a:t>
            </a:r>
            <a:r>
              <a:rPr lang="en-GB" sz="1400" dirty="0">
                <a:solidFill>
                  <a:srgbClr val="00AEEF"/>
                </a:solidFill>
                <a:latin typeface="Arial"/>
                <a:cs typeface="Arial"/>
              </a:rPr>
              <a:t>and how it helps to protect children’s rights, particularly Article 32. Use </a:t>
            </a:r>
            <a:r>
              <a:rPr lang="en-GB" sz="1400" dirty="0">
                <a:solidFill>
                  <a:srgbClr val="00AEEF"/>
                </a:solidFill>
                <a:latin typeface="Arial"/>
                <a:cs typeface="Arial"/>
                <a:hlinkClick r:id="rId6"/>
              </a:rPr>
              <a:t>this information</a:t>
            </a:r>
            <a:r>
              <a:rPr lang="en-GB" sz="1400" dirty="0">
                <a:solidFill>
                  <a:srgbClr val="00AEEF"/>
                </a:solidFill>
                <a:latin typeface="Arial"/>
                <a:cs typeface="Arial"/>
              </a:rPr>
              <a:t> to get you started. </a:t>
            </a:r>
          </a:p>
        </p:txBody>
      </p:sp>
      <p:sp>
        <p:nvSpPr>
          <p:cNvPr id="7" name="Rectangle 6">
            <a:extLst>
              <a:ext uri="{FF2B5EF4-FFF2-40B4-BE49-F238E27FC236}">
                <a16:creationId xmlns:a16="http://schemas.microsoft.com/office/drawing/2014/main" id="{A218D167-7EBC-40A0-9E5F-56EDB7FC63A2}"/>
              </a:ext>
            </a:extLst>
          </p:cNvPr>
          <p:cNvSpPr/>
          <p:nvPr/>
        </p:nvSpPr>
        <p:spPr>
          <a:xfrm>
            <a:off x="8097612" y="1174298"/>
            <a:ext cx="2236650" cy="20932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Listen to this </a:t>
            </a:r>
            <a:r>
              <a:rPr lang="en-GB" sz="1400" dirty="0">
                <a:solidFill>
                  <a:srgbClr val="0070C0"/>
                </a:solidFill>
                <a:latin typeface="Arial"/>
                <a:cs typeface="Arial"/>
                <a:hlinkClick r:id="rId7">
                  <a:extLst>
                    <a:ext uri="{A12FA001-AC4F-418D-AE19-62706E023703}">
                      <ahyp:hlinkClr xmlns:ahyp="http://schemas.microsoft.com/office/drawing/2018/hyperlinkcolor" val="tx"/>
                    </a:ext>
                  </a:extLst>
                </a:hlinkClick>
              </a:rPr>
              <a:t>TED Talk </a:t>
            </a:r>
            <a:r>
              <a:rPr lang="en-GB" sz="1400" dirty="0">
                <a:solidFill>
                  <a:srgbClr val="00AEEF"/>
                </a:solidFill>
                <a:latin typeface="Arial"/>
                <a:cs typeface="Arial"/>
              </a:rPr>
              <a:t>about items we purchase that make us complicit in child labour. How can </a:t>
            </a:r>
            <a:r>
              <a:rPr lang="en-GB" sz="1400" dirty="0">
                <a:solidFill>
                  <a:srgbClr val="0070C0"/>
                </a:solidFill>
                <a:latin typeface="Arial"/>
                <a:cs typeface="Arial"/>
                <a:hlinkClick r:id="rId8">
                  <a:extLst>
                    <a:ext uri="{A12FA001-AC4F-418D-AE19-62706E023703}">
                      <ahyp:hlinkClr xmlns:ahyp="http://schemas.microsoft.com/office/drawing/2018/hyperlinkcolor" val="tx"/>
                    </a:ext>
                  </a:extLst>
                </a:hlinkClick>
              </a:rPr>
              <a:t>Fairtrade</a:t>
            </a:r>
            <a:r>
              <a:rPr lang="en-GB" sz="1400" dirty="0">
                <a:solidFill>
                  <a:srgbClr val="00AEEF"/>
                </a:solidFill>
                <a:latin typeface="Arial"/>
                <a:cs typeface="Arial"/>
              </a:rPr>
              <a:t> protect children?</a:t>
            </a:r>
          </a:p>
        </p:txBody>
      </p:sp>
      <p:sp>
        <p:nvSpPr>
          <p:cNvPr id="8" name="Rectangle 7">
            <a:extLst>
              <a:ext uri="{FF2B5EF4-FFF2-40B4-BE49-F238E27FC236}">
                <a16:creationId xmlns:a16="http://schemas.microsoft.com/office/drawing/2014/main" id="{0ECBF5C1-6247-47D8-AB22-5F11412A9AA0}"/>
              </a:ext>
            </a:extLst>
          </p:cNvPr>
          <p:cNvSpPr/>
          <p:nvPr/>
        </p:nvSpPr>
        <p:spPr>
          <a:xfrm>
            <a:off x="1102000" y="4086839"/>
            <a:ext cx="2650307" cy="242724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effectLst/>
                <a:latin typeface="Arial" panose="020B0604020202020204" pitchFamily="34" charset="0"/>
                <a:ea typeface="Calibri" panose="020F0502020204030204" pitchFamily="34" charset="0"/>
              </a:rPr>
              <a:t>Watch this short </a:t>
            </a:r>
            <a:r>
              <a:rPr lang="en-GB" sz="1400" u="sng" dirty="0">
                <a:solidFill>
                  <a:srgbClr val="00AEEF"/>
                </a:solidFill>
                <a:effectLst/>
                <a:latin typeface="Arial" panose="020B0604020202020204" pitchFamily="34" charset="0"/>
                <a:ea typeface="Calibri" panose="020F0502020204030204" pitchFamily="34" charset="0"/>
                <a:hlinkClick r:id="rId9"/>
              </a:rPr>
              <a:t>video</a:t>
            </a:r>
            <a:r>
              <a:rPr lang="en-GB" sz="1400" dirty="0">
                <a:solidFill>
                  <a:srgbClr val="00AEEF"/>
                </a:solidFill>
                <a:effectLst/>
                <a:latin typeface="Arial" panose="020B0604020202020204" pitchFamily="34" charset="0"/>
                <a:ea typeface="Calibri" panose="020F0502020204030204" pitchFamily="34" charset="0"/>
              </a:rPr>
              <a:t> related to Article 35.  Look up the words </a:t>
            </a:r>
            <a:r>
              <a:rPr lang="en-GB" sz="1400" i="1" dirty="0">
                <a:solidFill>
                  <a:srgbClr val="00AEEF"/>
                </a:solidFill>
                <a:effectLst/>
                <a:latin typeface="Arial" panose="020B0604020202020204" pitchFamily="34" charset="0"/>
                <a:ea typeface="Calibri" panose="020F0502020204030204" pitchFamily="34" charset="0"/>
              </a:rPr>
              <a:t>exploitation</a:t>
            </a:r>
            <a:r>
              <a:rPr lang="en-GB" sz="1400" dirty="0">
                <a:solidFill>
                  <a:srgbClr val="00AEEF"/>
                </a:solidFill>
                <a:effectLst/>
                <a:latin typeface="Arial" panose="020B0604020202020204" pitchFamily="34" charset="0"/>
                <a:ea typeface="Calibri" panose="020F0502020204030204" pitchFamily="34" charset="0"/>
              </a:rPr>
              <a:t> and </a:t>
            </a:r>
            <a:r>
              <a:rPr lang="en-GB" sz="1400" i="1" dirty="0">
                <a:solidFill>
                  <a:srgbClr val="00AEEF"/>
                </a:solidFill>
                <a:latin typeface="Arial" panose="020B0604020202020204" pitchFamily="34" charset="0"/>
                <a:ea typeface="Calibri" panose="020F0502020204030204" pitchFamily="34" charset="0"/>
              </a:rPr>
              <a:t>abduction</a:t>
            </a:r>
            <a:r>
              <a:rPr lang="en-GB" sz="1400" dirty="0">
                <a:solidFill>
                  <a:srgbClr val="00AEEF"/>
                </a:solidFill>
                <a:effectLst/>
                <a:latin typeface="Arial" panose="020B0604020202020204" pitchFamily="34" charset="0"/>
                <a:ea typeface="Calibri" panose="020F0502020204030204" pitchFamily="34" charset="0"/>
              </a:rPr>
              <a:t> and use the definitions in a short presentation (PowerPoint or spoken) about Article 35</a:t>
            </a:r>
            <a:r>
              <a:rPr lang="en-GB" sz="1400" dirty="0">
                <a:solidFill>
                  <a:srgbClr val="00AEEF"/>
                </a:solidFill>
                <a:effectLst/>
                <a:latin typeface="Arial"/>
                <a:ea typeface="Calibri" panose="020F0502020204030204" pitchFamily="34" charset="0"/>
                <a:cs typeface="Arial"/>
              </a:rPr>
              <a:t>.</a:t>
            </a:r>
            <a:endParaRPr lang="en-GB" sz="1400" b="1" dirty="0">
              <a:solidFill>
                <a:srgbClr val="00AEEF"/>
              </a:solidFill>
              <a:latin typeface="Arial"/>
              <a:cs typeface="Arial"/>
            </a:endParaRPr>
          </a:p>
        </p:txBody>
      </p:sp>
      <p:pic>
        <p:nvPicPr>
          <p:cNvPr id="3" name="Online Media 2" title="What is human trafficking?">
            <a:hlinkClick r:id="" action="ppaction://media"/>
            <a:extLst>
              <a:ext uri="{FF2B5EF4-FFF2-40B4-BE49-F238E27FC236}">
                <a16:creationId xmlns:a16="http://schemas.microsoft.com/office/drawing/2014/main" id="{50007585-DB6E-4D9E-BC7C-9DF9684EC74B}"/>
              </a:ext>
            </a:extLst>
          </p:cNvPr>
          <p:cNvPicPr>
            <a:picLocks noRot="1" noChangeAspect="1"/>
          </p:cNvPicPr>
          <p:nvPr>
            <a:videoFile r:link="rId1"/>
          </p:nvPr>
        </p:nvPicPr>
        <p:blipFill>
          <a:blip r:embed="rId10"/>
          <a:stretch>
            <a:fillRect/>
          </a:stretch>
        </p:blipFill>
        <p:spPr>
          <a:xfrm>
            <a:off x="4097471" y="4215327"/>
            <a:ext cx="3067233" cy="2298754"/>
          </a:xfrm>
          <a:prstGeom prst="rect">
            <a:avLst/>
          </a:prstGeom>
        </p:spPr>
      </p:pic>
      <p:sp>
        <p:nvSpPr>
          <p:cNvPr id="9" name="Rectangle 8">
            <a:extLst>
              <a:ext uri="{FF2B5EF4-FFF2-40B4-BE49-F238E27FC236}">
                <a16:creationId xmlns:a16="http://schemas.microsoft.com/office/drawing/2014/main" id="{206D54CE-6626-437C-A356-3ACBED73812B}"/>
              </a:ext>
            </a:extLst>
          </p:cNvPr>
          <p:cNvSpPr/>
          <p:nvPr/>
        </p:nvSpPr>
        <p:spPr>
          <a:xfrm>
            <a:off x="8932908" y="4025963"/>
            <a:ext cx="2802707" cy="242724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effectLst/>
                <a:latin typeface="Arial" panose="020B0604020202020204" pitchFamily="34" charset="0"/>
                <a:ea typeface="Calibri" panose="020F0502020204030204" pitchFamily="34" charset="0"/>
              </a:rPr>
              <a:t>In 2013 over 360 children were trafficked into the UK. Research more recent figures and where these children have come from, why they are trafficked and what the main dangers are for </a:t>
            </a:r>
            <a:r>
              <a:rPr lang="en-GB" sz="1400" dirty="0">
                <a:solidFill>
                  <a:srgbClr val="00AEEF"/>
                </a:solidFill>
                <a:latin typeface="Arial" panose="020B0604020202020204" pitchFamily="34" charset="0"/>
                <a:ea typeface="Calibri" panose="020F0502020204030204" pitchFamily="34" charset="0"/>
              </a:rPr>
              <a:t>these </a:t>
            </a:r>
            <a:r>
              <a:rPr lang="en-GB" sz="1400" dirty="0">
                <a:solidFill>
                  <a:srgbClr val="00AEEF"/>
                </a:solidFill>
                <a:effectLst/>
                <a:latin typeface="Arial" panose="020B0604020202020204" pitchFamily="34" charset="0"/>
                <a:ea typeface="Calibri" panose="020F0502020204030204" pitchFamily="34" charset="0"/>
              </a:rPr>
              <a:t>children.  Explore </a:t>
            </a:r>
            <a:r>
              <a:rPr lang="en-GB" sz="1400" dirty="0">
                <a:solidFill>
                  <a:srgbClr val="00AEEF"/>
                </a:solidFill>
                <a:effectLst/>
                <a:latin typeface="Arial" panose="020B0604020202020204" pitchFamily="34" charset="0"/>
                <a:ea typeface="Calibri" panose="020F0502020204030204" pitchFamily="34" charset="0"/>
                <a:hlinkClick r:id="rId11"/>
              </a:rPr>
              <a:t>county lines </a:t>
            </a:r>
            <a:r>
              <a:rPr lang="en-GB" sz="1400" dirty="0">
                <a:solidFill>
                  <a:srgbClr val="00AEEF"/>
                </a:solidFill>
                <a:effectLst/>
                <a:latin typeface="Arial" panose="020B0604020202020204" pitchFamily="34" charset="0"/>
                <a:ea typeface="Calibri" panose="020F0502020204030204" pitchFamily="34" charset="0"/>
              </a:rPr>
              <a:t>and </a:t>
            </a:r>
            <a:r>
              <a:rPr lang="en-GB" sz="1400" dirty="0">
                <a:solidFill>
                  <a:srgbClr val="00AEEF"/>
                </a:solidFill>
                <a:effectLst/>
                <a:latin typeface="Arial" panose="020B0604020202020204" pitchFamily="34" charset="0"/>
                <a:ea typeface="Calibri" panose="020F0502020204030204" pitchFamily="34" charset="0"/>
                <a:hlinkClick r:id="rId12"/>
              </a:rPr>
              <a:t>child trafficking</a:t>
            </a:r>
            <a:r>
              <a:rPr lang="en-GB" sz="1400" dirty="0">
                <a:solidFill>
                  <a:srgbClr val="00AEEF"/>
                </a:solidFill>
                <a:effectLst/>
                <a:latin typeface="Arial" panose="020B0604020202020204" pitchFamily="34" charset="0"/>
                <a:ea typeface="Calibri" panose="020F0502020204030204" pitchFamily="34" charset="0"/>
              </a:rPr>
              <a:t>. Take action to raise awareness of these issues.</a:t>
            </a:r>
          </a:p>
        </p:txBody>
      </p:sp>
    </p:spTree>
    <p:extLst>
      <p:ext uri="{BB962C8B-B14F-4D97-AF65-F5344CB8AC3E}">
        <p14:creationId xmlns:p14="http://schemas.microsoft.com/office/powerpoint/2010/main" val="242431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Try to find somewhere peaceful and spend a few minutes being quiet and still … then think about these questions…</a:t>
            </a:r>
          </a:p>
          <a:p>
            <a:r>
              <a:rPr lang="en-GB" sz="1800" dirty="0">
                <a:latin typeface="Arial"/>
                <a:cs typeface="Arial"/>
              </a:rPr>
              <a:t>What should adults do to make sure any work children do is safe?</a:t>
            </a:r>
            <a:endParaRPr lang="en-GB" sz="1800" dirty="0"/>
          </a:p>
          <a:p>
            <a:r>
              <a:rPr lang="en-GB" sz="1800" dirty="0"/>
              <a:t>Do you think there should be more opportunities for children and young people to engage in paid work?</a:t>
            </a:r>
          </a:p>
          <a:p>
            <a:r>
              <a:rPr lang="en-GB" sz="1800" dirty="0">
                <a:latin typeface="Arial"/>
                <a:cs typeface="Arial"/>
              </a:rPr>
              <a:t>Who would you talk to or contact if you were worried about yourself or someone you know in connection with child labour or trafficking?</a:t>
            </a:r>
            <a:r>
              <a:rPr lang="en-GB" sz="1800" b="1" dirty="0"/>
              <a:t>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a:bodyPr>
          <a:lstStyle/>
          <a:p>
            <a:pPr marL="565150"/>
            <a:r>
              <a:rPr lang="en-GB" sz="2400" dirty="0">
                <a:latin typeface="Arial"/>
                <a:cs typeface="Arial"/>
              </a:rPr>
              <a:t>Rights are indivisible and all equally important. Imagine you were engaged in child labour, how might your other rights be affected?</a:t>
            </a:r>
            <a:endParaRPr lang="en-US" sz="2400" dirty="0"/>
          </a:p>
          <a:p>
            <a:pPr marL="565150"/>
            <a:r>
              <a:rPr lang="en-GB" sz="2400" dirty="0">
                <a:latin typeface="Arial"/>
                <a:cs typeface="Arial"/>
              </a:rPr>
              <a:t>How might Covid-19 impact upon child labour and trafficking?</a:t>
            </a:r>
            <a:endParaRPr lang="en-GB" sz="2400" dirty="0"/>
          </a:p>
          <a:p>
            <a:pPr marL="108000" indent="0">
              <a:buNone/>
            </a:pPr>
            <a:r>
              <a:rPr lang="en-GB" sz="2400" dirty="0"/>
              <a:t>You can find a summary of the whole Convention </a:t>
            </a:r>
            <a:r>
              <a:rPr lang="en-GB" sz="2400" dirty="0">
                <a:hlinkClick r:id="rId2"/>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55000" lnSpcReduction="20000"/>
          </a:bodyPr>
          <a:lstStyle/>
          <a:p>
            <a:pPr marL="0" indent="0">
              <a:buNone/>
            </a:pPr>
            <a:r>
              <a:rPr lang="en-GB" b="1" dirty="0"/>
              <a:t>Contents</a:t>
            </a:r>
          </a:p>
          <a:p>
            <a:pPr lvl="0"/>
            <a:r>
              <a:rPr lang="en-US" dirty="0"/>
              <a:t>Slide 3 Guess the article - images as clues to identify the article</a:t>
            </a:r>
            <a:endParaRPr lang="en-GB" dirty="0"/>
          </a:p>
          <a:p>
            <a:pPr lvl="0"/>
            <a:r>
              <a:rPr lang="en-US" dirty="0"/>
              <a:t>Slide 4 Introducing the article</a:t>
            </a:r>
            <a:endParaRPr lang="en-GB" dirty="0"/>
          </a:p>
          <a:p>
            <a:r>
              <a:rPr lang="en-US" sz="3200" dirty="0"/>
              <a:t>Slide 5 Exploring articles 32 and 35 – the question</a:t>
            </a:r>
          </a:p>
          <a:p>
            <a:r>
              <a:rPr lang="en-US" sz="3200" dirty="0"/>
              <a:t>Slide 6 Exploring articles 32 and 35 – the answers</a:t>
            </a:r>
          </a:p>
          <a:p>
            <a:pPr lvl="0"/>
            <a:r>
              <a:rPr lang="en-US" dirty="0"/>
              <a:t>Slide 7 &amp; 8 Primary activities</a:t>
            </a:r>
            <a:endParaRPr lang="en-GB" dirty="0"/>
          </a:p>
          <a:p>
            <a:pPr lvl="0"/>
            <a:r>
              <a:rPr lang="en-US" dirty="0"/>
              <a:t>Slide 9 &amp; 10 Secondary activities</a:t>
            </a:r>
            <a:endParaRPr lang="en-GB" dirty="0"/>
          </a:p>
          <a:p>
            <a:pPr lvl="0"/>
            <a:r>
              <a:rPr lang="en-US" dirty="0"/>
              <a:t>Slide 11 Reflection</a:t>
            </a:r>
            <a:endParaRPr lang="en-GB" dirty="0"/>
          </a:p>
          <a:p>
            <a:pPr lvl="0"/>
            <a:r>
              <a:rPr lang="en-US" dirty="0"/>
              <a:t>Slide 12 Extension</a:t>
            </a: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3" name="Rectangle 12">
            <a:extLst>
              <a:ext uri="{FF2B5EF4-FFF2-40B4-BE49-F238E27FC236}">
                <a16:creationId xmlns:a16="http://schemas.microsoft.com/office/drawing/2014/main" id="{D94B6851-5305-4576-964C-F5038C88E483}"/>
              </a:ext>
            </a:extLst>
          </p:cNvPr>
          <p:cNvSpPr/>
          <p:nvPr/>
        </p:nvSpPr>
        <p:spPr>
          <a:xfrm>
            <a:off x="7689458" y="6126618"/>
            <a:ext cx="1216417" cy="369332"/>
          </a:xfrm>
          <a:prstGeom prst="rect">
            <a:avLst/>
          </a:prstGeom>
        </p:spPr>
        <p:txBody>
          <a:bodyPr wrap="square">
            <a:spAutoFit/>
          </a:bodyPr>
          <a:lstStyle/>
          <a:p>
            <a:r>
              <a:rPr lang="en-GB" sz="900" dirty="0" err="1">
                <a:latin typeface="Arial" panose="020B0604020202020204" pitchFamily="34" charset="0"/>
                <a:cs typeface="Arial" panose="020B0604020202020204" pitchFamily="34" charset="0"/>
              </a:rPr>
              <a:t>Wikicommons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849A9357-0019-44FF-8D4A-14611B9D2355}"/>
              </a:ext>
            </a:extLst>
          </p:cNvPr>
          <p:cNvSpPr/>
          <p:nvPr/>
        </p:nvSpPr>
        <p:spPr>
          <a:xfrm>
            <a:off x="858792" y="6232236"/>
            <a:ext cx="1038063" cy="3693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b="0" i="0" dirty="0" err="1">
                <a:solidFill>
                  <a:srgbClr val="121212"/>
                </a:solidFill>
                <a:effectLst/>
                <a:latin typeface="Open Sans"/>
              </a:rPr>
              <a:t>Dejongh</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4" name="Picture 3" descr="A person walking down a dirt road&#10;&#10;Description automatically generated">
            <a:extLst>
              <a:ext uri="{FF2B5EF4-FFF2-40B4-BE49-F238E27FC236}">
                <a16:creationId xmlns:a16="http://schemas.microsoft.com/office/drawing/2014/main" id="{49AEE28E-8B37-4A94-AFF4-C539026CE4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8640" y="3009225"/>
            <a:ext cx="1976431" cy="2959826"/>
          </a:xfrm>
          <a:prstGeom prst="rect">
            <a:avLst/>
          </a:prstGeom>
        </p:spPr>
      </p:pic>
      <p:pic>
        <p:nvPicPr>
          <p:cNvPr id="7" name="Picture 6" descr="A person standing in front of a train&#10;&#10;Description automatically generated">
            <a:extLst>
              <a:ext uri="{FF2B5EF4-FFF2-40B4-BE49-F238E27FC236}">
                <a16:creationId xmlns:a16="http://schemas.microsoft.com/office/drawing/2014/main" id="{3D5F6B19-EB2E-4F9D-AB2C-75DE6A6C91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9458" y="3009225"/>
            <a:ext cx="3850105" cy="2671010"/>
          </a:xfrm>
          <a:prstGeom prst="rect">
            <a:avLst/>
          </a:prstGeom>
        </p:spPr>
      </p:pic>
      <p:pic>
        <p:nvPicPr>
          <p:cNvPr id="12" name="Picture 11" descr="A picture containing sitting, food, table, book&#10;&#10;Description automatically generated">
            <a:extLst>
              <a:ext uri="{FF2B5EF4-FFF2-40B4-BE49-F238E27FC236}">
                <a16:creationId xmlns:a16="http://schemas.microsoft.com/office/drawing/2014/main" id="{7844F945-47AD-4636-89C4-CEB0F81B29F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58527" y="3022248"/>
            <a:ext cx="3085291" cy="2764598"/>
          </a:xfrm>
          <a:prstGeom prst="rect">
            <a:avLst/>
          </a:prstGeom>
        </p:spPr>
      </p:pic>
      <p:sp>
        <p:nvSpPr>
          <p:cNvPr id="16" name="Rectangle 15">
            <a:extLst>
              <a:ext uri="{FF2B5EF4-FFF2-40B4-BE49-F238E27FC236}">
                <a16:creationId xmlns:a16="http://schemas.microsoft.com/office/drawing/2014/main" id="{79DE50D4-0E28-4BE9-90A0-214C1D32DE3B}"/>
              </a:ext>
            </a:extLst>
          </p:cNvPr>
          <p:cNvSpPr/>
          <p:nvPr/>
        </p:nvSpPr>
        <p:spPr>
          <a:xfrm>
            <a:off x="3958527" y="6227224"/>
            <a:ext cx="1216417" cy="369332"/>
          </a:xfrm>
          <a:prstGeom prst="rect">
            <a:avLst/>
          </a:prstGeom>
        </p:spPr>
        <p:txBody>
          <a:bodyPr wrap="square">
            <a:spAutoFit/>
          </a:bodyPr>
          <a:lstStyle/>
          <a:p>
            <a:r>
              <a:rPr lang="en-GB" sz="900" dirty="0" err="1">
                <a:latin typeface="Arial" panose="020B0604020202020204" pitchFamily="34" charset="0"/>
                <a:cs typeface="Arial" panose="020B0604020202020204" pitchFamily="34" charset="0"/>
              </a:rPr>
              <a:t>Wikicommons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176782" y="147642"/>
            <a:ext cx="11916814" cy="877104"/>
          </a:xfrm>
        </p:spPr>
        <p:txBody>
          <a:bodyPr>
            <a:normAutofit/>
          </a:bodyPr>
          <a:lstStyle/>
          <a:p>
            <a:r>
              <a:rPr lang="en-US" sz="4000" dirty="0"/>
              <a:t>Introducing… Article 32 &amp; 35</a:t>
            </a:r>
            <a:r>
              <a:rPr lang="en-US" dirty="0"/>
              <a:t> </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363290" y="2167478"/>
            <a:ext cx="5506091" cy="3461305"/>
          </a:xfrm>
        </p:spPr>
        <p:txBody>
          <a:bodyPr>
            <a:normAutofit fontScale="62500" lnSpcReduction="20000"/>
          </a:bodyPr>
          <a:lstStyle/>
          <a:p>
            <a:pPr marL="0" indent="0">
              <a:buNone/>
            </a:pPr>
            <a:r>
              <a:rPr lang="en-GB" b="1" u="sng" dirty="0"/>
              <a:t>Article 32</a:t>
            </a:r>
          </a:p>
          <a:p>
            <a:pPr marL="0" indent="0">
              <a:buNone/>
            </a:pPr>
            <a:r>
              <a:rPr lang="en-GB" dirty="0"/>
              <a:t>Governments must protect children from economic exploitation and work that is dangerous or might harm their health, development or education. Governments must set a minimum age for children to work and ensure that work conditions are safe and appropriate.</a:t>
            </a:r>
          </a:p>
          <a:p>
            <a:pPr marL="0" indent="0">
              <a:buNone/>
            </a:pPr>
            <a:r>
              <a:rPr lang="en-GB" b="1" u="sng" dirty="0"/>
              <a:t>Article 35</a:t>
            </a:r>
          </a:p>
          <a:p>
            <a:pPr marL="0" indent="0">
              <a:buNone/>
            </a:pPr>
            <a:r>
              <a:rPr lang="en-GB" dirty="0"/>
              <a:t>Governments must protect children from being abducted, sold or moved illegally to a different place in or outside their country for the purpose of exploitation.</a:t>
            </a:r>
            <a:endParaRPr lang="en-US" sz="3200" dirty="0">
              <a:latin typeface="Arial"/>
              <a:cs typeface="Arial"/>
            </a:endParaRP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49" y="1820447"/>
            <a:ext cx="5641475" cy="1494253"/>
          </a:xfrm>
        </p:spPr>
        <p:txBody>
          <a:bodyPr>
            <a:normAutofit/>
          </a:bodyPr>
          <a:lstStyle/>
          <a:p>
            <a:pPr marL="0" indent="0">
              <a:buNone/>
            </a:pPr>
            <a:r>
              <a:rPr lang="en-GB" sz="1800" dirty="0">
                <a:latin typeface="Arial" panose="020B0604020202020204" pitchFamily="34" charset="0"/>
                <a:cs typeface="Arial" panose="020B0604020202020204" pitchFamily="34" charset="0"/>
              </a:rPr>
              <a:t>Hilary introduces Article 32 – Protection from Harmful Work &amp; 35 – Prevention of Sale and Trafficking</a:t>
            </a:r>
            <a:endParaRPr lang="en-GB" sz="1800"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674138" y="5775562"/>
            <a:ext cx="5351463" cy="38752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Hilary on YouTube</a:t>
            </a:r>
            <a:endParaRPr lang="en-GB" dirty="0"/>
          </a:p>
        </p:txBody>
      </p:sp>
      <p:pic>
        <p:nvPicPr>
          <p:cNvPr id="8" name="Graphic 7">
            <a:extLst>
              <a:ext uri="{FF2B5EF4-FFF2-40B4-BE49-F238E27FC236}">
                <a16:creationId xmlns:a16="http://schemas.microsoft.com/office/drawing/2014/main" id="{7E35297E-E07B-4F42-B273-4362B795419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083281" y="98043"/>
            <a:ext cx="1293222" cy="1724297"/>
          </a:xfrm>
          <a:prstGeom prst="rect">
            <a:avLst/>
          </a:prstGeom>
        </p:spPr>
      </p:pic>
      <p:pic>
        <p:nvPicPr>
          <p:cNvPr id="10" name="Graphic 9">
            <a:extLst>
              <a:ext uri="{FF2B5EF4-FFF2-40B4-BE49-F238E27FC236}">
                <a16:creationId xmlns:a16="http://schemas.microsoft.com/office/drawing/2014/main" id="{7CF2952C-DFF6-4334-BD49-9F61A20137A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604202" y="87417"/>
            <a:ext cx="1293223" cy="1724297"/>
          </a:xfrm>
          <a:prstGeom prst="rect">
            <a:avLst/>
          </a:prstGeom>
        </p:spPr>
      </p:pic>
      <p:pic>
        <p:nvPicPr>
          <p:cNvPr id="5" name="Articles 32 and 35 Video">
            <a:hlinkClick r:id="" action="ppaction://media"/>
            <a:extLst>
              <a:ext uri="{FF2B5EF4-FFF2-40B4-BE49-F238E27FC236}">
                <a16:creationId xmlns:a16="http://schemas.microsoft.com/office/drawing/2014/main" id="{E1DAF8D1-AA70-4770-87CB-DA139FB5EB5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11358" y="2497138"/>
            <a:ext cx="5314243" cy="2989262"/>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374534" y="5193127"/>
            <a:ext cx="4582910" cy="2363820"/>
          </a:xfrm>
        </p:spPr>
        <p:txBody>
          <a:bodyPr>
            <a:normAutofit/>
          </a:bodyPr>
          <a:lstStyle/>
          <a:p>
            <a:pPr marL="0" indent="0">
              <a:buNone/>
            </a:pPr>
            <a:r>
              <a:rPr lang="en-GB" sz="2800" dirty="0">
                <a:latin typeface="Arial" panose="020B0604020202020204" pitchFamily="34" charset="0"/>
                <a:cs typeface="Arial" panose="020B0604020202020204" pitchFamily="34" charset="0"/>
              </a:rPr>
              <a:t>Note your ideas down and then compare your thoughts with the next slide. </a:t>
            </a:r>
            <a:r>
              <a:rPr lang="en-GB" dirty="0">
                <a:latin typeface="Arial" panose="020B0604020202020204" pitchFamily="34" charset="0"/>
                <a:cs typeface="Arial" panose="020B0604020202020204" pitchFamily="34" charset="0"/>
              </a:rPr>
              <a:t>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947699" y="2802676"/>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200" dirty="0">
                <a:solidFill>
                  <a:srgbClr val="00AEEF"/>
                </a:solidFill>
                <a:latin typeface="Arial" panose="020B0604020202020204" pitchFamily="34" charset="0"/>
                <a:cs typeface="Arial" panose="020B0604020202020204" pitchFamily="34" charset="0"/>
              </a:rPr>
              <a:t>What does the word ‘</a:t>
            </a:r>
            <a:r>
              <a:rPr lang="en-GB" sz="3200" b="1" dirty="0">
                <a:solidFill>
                  <a:srgbClr val="00AEEF"/>
                </a:solidFill>
                <a:latin typeface="Arial" panose="020B0604020202020204" pitchFamily="34" charset="0"/>
                <a:cs typeface="Arial" panose="020B0604020202020204" pitchFamily="34" charset="0"/>
              </a:rPr>
              <a:t>work’ </a:t>
            </a:r>
            <a:r>
              <a:rPr lang="en-GB" sz="3200" dirty="0">
                <a:solidFill>
                  <a:srgbClr val="00AEEF"/>
                </a:solidFill>
                <a:latin typeface="Arial" panose="020B0604020202020204" pitchFamily="34" charset="0"/>
                <a:cs typeface="Arial" panose="020B0604020202020204" pitchFamily="34" charset="0"/>
              </a:rPr>
              <a:t>make you think of?</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32 &amp; 35</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7" y="1761479"/>
            <a:ext cx="10858500" cy="4092575"/>
          </a:xfrm>
        </p:spPr>
        <p:txBody>
          <a:bodyPr>
            <a:normAutofit fontScale="25000" lnSpcReduction="20000"/>
          </a:bodyPr>
          <a:lstStyle/>
          <a:p>
            <a:r>
              <a:rPr lang="en-GB" sz="6600" dirty="0">
                <a:latin typeface="Arial" panose="020B0604020202020204" pitchFamily="34" charset="0"/>
                <a:cs typeface="Arial" panose="020B0604020202020204" pitchFamily="34" charset="0"/>
              </a:rPr>
              <a:t>We work hard at school.</a:t>
            </a:r>
          </a:p>
          <a:p>
            <a:r>
              <a:rPr lang="en-GB" sz="6600" dirty="0">
                <a:latin typeface="Arial" panose="020B0604020202020204" pitchFamily="34" charset="0"/>
                <a:ea typeface="+mn-lt"/>
                <a:cs typeface="Arial" panose="020B0604020202020204" pitchFamily="34" charset="0"/>
              </a:rPr>
              <a:t>Some children help out with work at home or have a part time job.</a:t>
            </a:r>
          </a:p>
          <a:p>
            <a:r>
              <a:rPr lang="en-GB" sz="6600" dirty="0">
                <a:latin typeface="Arial" panose="020B0604020202020204" pitchFamily="34" charset="0"/>
                <a:ea typeface="+mn-lt"/>
                <a:cs typeface="Arial" panose="020B0604020202020204" pitchFamily="34" charset="0"/>
              </a:rPr>
              <a:t>People work to earn money. </a:t>
            </a:r>
          </a:p>
          <a:p>
            <a:r>
              <a:rPr lang="en-GB" sz="6600" dirty="0">
                <a:latin typeface="Arial" panose="020B0604020202020204" pitchFamily="34" charset="0"/>
                <a:cs typeface="Arial" panose="020B0604020202020204" pitchFamily="34" charset="0"/>
              </a:rPr>
              <a:t>Covid-19 has changed work for lots of people. </a:t>
            </a:r>
          </a:p>
          <a:p>
            <a:r>
              <a:rPr lang="en-GB" sz="6600" dirty="0">
                <a:latin typeface="Arial" panose="020B0604020202020204" pitchFamily="34" charset="0"/>
                <a:cs typeface="Arial" panose="020B0604020202020204" pitchFamily="34" charset="0"/>
              </a:rPr>
              <a:t>Some people aren't able to work.  </a:t>
            </a:r>
          </a:p>
          <a:p>
            <a:r>
              <a:rPr lang="en-GB" sz="6600" dirty="0">
                <a:latin typeface="Arial" panose="020B0604020202020204" pitchFamily="34" charset="0"/>
                <a:cs typeface="Arial" panose="020B0604020202020204" pitchFamily="34" charset="0"/>
              </a:rPr>
              <a:t>Children or adults should not be taken away from home and forced to work. </a:t>
            </a:r>
          </a:p>
          <a:p>
            <a:r>
              <a:rPr lang="en-GB" sz="6600" dirty="0">
                <a:latin typeface="Arial" panose="020B0604020202020204" pitchFamily="34" charset="0"/>
                <a:cs typeface="Arial" panose="020B0604020202020204" pitchFamily="34" charset="0"/>
              </a:rPr>
              <a:t>There are laws about how much work people should do and  how much money they should get paid.</a:t>
            </a:r>
          </a:p>
          <a:p>
            <a:pPr marL="0" indent="0">
              <a:buNone/>
            </a:pPr>
            <a:r>
              <a:rPr lang="en-GB" sz="6600" dirty="0">
                <a:latin typeface="Arial"/>
                <a:cs typeface="Arial"/>
              </a:rPr>
              <a:t>What others did you think of?</a:t>
            </a:r>
          </a:p>
          <a:p>
            <a:pPr marL="0" indent="0">
              <a:buNone/>
            </a:pPr>
            <a:r>
              <a:rPr lang="en-GB" sz="6600" dirty="0">
                <a:latin typeface="Arial"/>
                <a:cs typeface="Arial"/>
              </a:rPr>
              <a:t> </a:t>
            </a: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a:cs typeface="Arial"/>
            </a:endParaRP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265739" y="86233"/>
            <a:ext cx="11247437" cy="876300"/>
          </a:xfrm>
        </p:spPr>
        <p:txBody>
          <a:bodyPr>
            <a:normAutofit/>
          </a:bodyPr>
          <a:lstStyle/>
          <a:p>
            <a:r>
              <a:rPr lang="en-GB" sz="4000" dirty="0"/>
              <a:t>How many of these did you get? </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753027"/>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160748"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 name="Flowchart: Connector 1">
            <a:extLst>
              <a:ext uri="{FF2B5EF4-FFF2-40B4-BE49-F238E27FC236}">
                <a16:creationId xmlns:a16="http://schemas.microsoft.com/office/drawing/2014/main" id="{C731E018-A1C8-48E6-BADE-A3D962234AC1}"/>
              </a:ext>
            </a:extLst>
          </p:cNvPr>
          <p:cNvSpPr/>
          <p:nvPr/>
        </p:nvSpPr>
        <p:spPr>
          <a:xfrm>
            <a:off x="3891699" y="2164290"/>
            <a:ext cx="2656610" cy="26245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As a class, listen to a short retelling of Cinderella. In circle time discuss how she was treated by her stepsisters. How should her life have been different?  </a:t>
            </a:r>
          </a:p>
        </p:txBody>
      </p:sp>
      <p:pic>
        <p:nvPicPr>
          <p:cNvPr id="7" name="Graphic 6">
            <a:extLst>
              <a:ext uri="{FF2B5EF4-FFF2-40B4-BE49-F238E27FC236}">
                <a16:creationId xmlns:a16="http://schemas.microsoft.com/office/drawing/2014/main" id="{59CF3454-94FE-4A17-8F60-D1AEE411545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0000" y="3429000"/>
            <a:ext cx="1293222" cy="1724297"/>
          </a:xfrm>
          <a:prstGeom prst="rect">
            <a:avLst/>
          </a:prstGeom>
        </p:spPr>
      </p:pic>
      <p:pic>
        <p:nvPicPr>
          <p:cNvPr id="8" name="Graphic 7">
            <a:extLst>
              <a:ext uri="{FF2B5EF4-FFF2-40B4-BE49-F238E27FC236}">
                <a16:creationId xmlns:a16="http://schemas.microsoft.com/office/drawing/2014/main" id="{EEE5B2FB-3A74-4D5B-BE75-F557F83A371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80921" y="3418374"/>
            <a:ext cx="1293223" cy="1724297"/>
          </a:xfrm>
          <a:prstGeom prst="rect">
            <a:avLst/>
          </a:prstGeom>
        </p:spPr>
      </p:pic>
      <p:sp>
        <p:nvSpPr>
          <p:cNvPr id="9" name="Flowchart: Connector 8">
            <a:extLst>
              <a:ext uri="{FF2B5EF4-FFF2-40B4-BE49-F238E27FC236}">
                <a16:creationId xmlns:a16="http://schemas.microsoft.com/office/drawing/2014/main" id="{BCA82FF1-C9CC-4111-80CF-1A072E07F5DF}"/>
              </a:ext>
            </a:extLst>
          </p:cNvPr>
          <p:cNvSpPr/>
          <p:nvPr/>
        </p:nvSpPr>
        <p:spPr>
          <a:xfrm>
            <a:off x="6445666" y="261444"/>
            <a:ext cx="3671751" cy="357145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Draw a large clock on a piece of paper and divide it up into 12 equal segments. In each segment write or draw what you are doing on a normal day. Are you at school, sleeping, playing or watching TV? Now imagine you have to fit a job into your day too. What would you have to stop doing to be able to work?  </a:t>
            </a:r>
          </a:p>
        </p:txBody>
      </p:sp>
      <p:sp>
        <p:nvSpPr>
          <p:cNvPr id="10" name="Flowchart: Connector 9">
            <a:extLst>
              <a:ext uri="{FF2B5EF4-FFF2-40B4-BE49-F238E27FC236}">
                <a16:creationId xmlns:a16="http://schemas.microsoft.com/office/drawing/2014/main" id="{87EA96C8-6352-40AF-9C2E-3FF1C88E051B}"/>
              </a:ext>
            </a:extLst>
          </p:cNvPr>
          <p:cNvSpPr/>
          <p:nvPr/>
        </p:nvSpPr>
        <p:spPr>
          <a:xfrm>
            <a:off x="6096000" y="4252257"/>
            <a:ext cx="2283400" cy="209667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How does the government protect children in the UK who work? Use this </a:t>
            </a:r>
            <a:r>
              <a:rPr lang="en-GB" sz="1400" dirty="0">
                <a:solidFill>
                  <a:srgbClr val="00AEEF"/>
                </a:solidFill>
                <a:latin typeface="Arial"/>
                <a:cs typeface="Arial"/>
                <a:hlinkClick r:id="rId7"/>
              </a:rPr>
              <a:t>website</a:t>
            </a:r>
            <a:r>
              <a:rPr lang="en-GB" sz="1400" dirty="0">
                <a:solidFill>
                  <a:srgbClr val="00AEEF"/>
                </a:solidFill>
                <a:latin typeface="Arial"/>
                <a:cs typeface="Arial"/>
              </a:rPr>
              <a:t> to help you.</a:t>
            </a:r>
          </a:p>
        </p:txBody>
      </p:sp>
      <p:sp>
        <p:nvSpPr>
          <p:cNvPr id="12" name="Flowchart: Connector 11">
            <a:extLst>
              <a:ext uri="{FF2B5EF4-FFF2-40B4-BE49-F238E27FC236}">
                <a16:creationId xmlns:a16="http://schemas.microsoft.com/office/drawing/2014/main" id="{04834264-3FB8-4352-B3F2-D57447E2A72C}"/>
              </a:ext>
            </a:extLst>
          </p:cNvPr>
          <p:cNvSpPr/>
          <p:nvPr/>
        </p:nvSpPr>
        <p:spPr>
          <a:xfrm>
            <a:off x="8732013" y="3630158"/>
            <a:ext cx="3099987" cy="296639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Draw or list work that you think children of different ages are allowed to do outside of their home.  What is the difference between helping out at home, working for someone else, and child labour.</a:t>
            </a:r>
          </a:p>
        </p:txBody>
      </p:sp>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9" name="Flowchart: Connector 8">
            <a:extLst>
              <a:ext uri="{FF2B5EF4-FFF2-40B4-BE49-F238E27FC236}">
                <a16:creationId xmlns:a16="http://schemas.microsoft.com/office/drawing/2014/main" id="{985D2921-FCE4-48D4-9270-7EFAB3339565}"/>
              </a:ext>
            </a:extLst>
          </p:cNvPr>
          <p:cNvSpPr/>
          <p:nvPr/>
        </p:nvSpPr>
        <p:spPr>
          <a:xfrm>
            <a:off x="187789" y="1678042"/>
            <a:ext cx="2625635" cy="251662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Draw, list or discuss reasons why children might be involved in harmful work. How does this affect their rights?</a:t>
            </a:r>
          </a:p>
        </p:txBody>
      </p:sp>
      <p:sp>
        <p:nvSpPr>
          <p:cNvPr id="5" name="Flowchart: Connector 4">
            <a:extLst>
              <a:ext uri="{FF2B5EF4-FFF2-40B4-BE49-F238E27FC236}">
                <a16:creationId xmlns:a16="http://schemas.microsoft.com/office/drawing/2014/main" id="{79A68B8F-AE6B-443F-A512-EA856848F63B}"/>
              </a:ext>
            </a:extLst>
          </p:cNvPr>
          <p:cNvSpPr/>
          <p:nvPr/>
        </p:nvSpPr>
        <p:spPr>
          <a:xfrm>
            <a:off x="5839043" y="437041"/>
            <a:ext cx="2625635" cy="251662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Find out about and discuss </a:t>
            </a:r>
            <a:r>
              <a:rPr lang="en-GB" sz="1400" i="1" dirty="0">
                <a:solidFill>
                  <a:srgbClr val="00AEEF"/>
                </a:solidFill>
                <a:latin typeface="Arial"/>
                <a:cs typeface="Arial"/>
              </a:rPr>
              <a:t>Fairtrade</a:t>
            </a:r>
            <a:r>
              <a:rPr lang="en-GB" sz="1400" dirty="0">
                <a:solidFill>
                  <a:srgbClr val="00AEEF"/>
                </a:solidFill>
                <a:latin typeface="Arial"/>
                <a:cs typeface="Arial"/>
              </a:rPr>
              <a:t> and how it helps to protect children’s rights, particularly Article 32. </a:t>
            </a:r>
            <a:r>
              <a:rPr lang="en-GB" sz="1400" dirty="0">
                <a:solidFill>
                  <a:srgbClr val="00AEEF"/>
                </a:solidFill>
                <a:latin typeface="Arial"/>
                <a:cs typeface="Arial"/>
                <a:hlinkClick r:id="rId4"/>
              </a:rPr>
              <a:t>Use this information</a:t>
            </a:r>
            <a:r>
              <a:rPr lang="en-GB" sz="1400" dirty="0">
                <a:solidFill>
                  <a:srgbClr val="00AEEF"/>
                </a:solidFill>
                <a:latin typeface="Arial"/>
                <a:cs typeface="Arial"/>
              </a:rPr>
              <a:t> to get started.</a:t>
            </a:r>
          </a:p>
        </p:txBody>
      </p:sp>
      <p:sp>
        <p:nvSpPr>
          <p:cNvPr id="6" name="Flowchart: Connector 5">
            <a:extLst>
              <a:ext uri="{FF2B5EF4-FFF2-40B4-BE49-F238E27FC236}">
                <a16:creationId xmlns:a16="http://schemas.microsoft.com/office/drawing/2014/main" id="{44855486-6C2C-4F00-ADCE-AA54C7B29A0E}"/>
              </a:ext>
            </a:extLst>
          </p:cNvPr>
          <p:cNvSpPr/>
          <p:nvPr/>
        </p:nvSpPr>
        <p:spPr>
          <a:xfrm>
            <a:off x="1619250" y="3905251"/>
            <a:ext cx="2892947" cy="284601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Watch </a:t>
            </a:r>
            <a:r>
              <a:rPr lang="en-GB" sz="1400" dirty="0">
                <a:solidFill>
                  <a:srgbClr val="00AEEF"/>
                </a:solidFill>
                <a:latin typeface="Arial"/>
                <a:cs typeface="Arial"/>
                <a:hlinkClick r:id="rId5"/>
              </a:rPr>
              <a:t>this video</a:t>
            </a:r>
            <a:r>
              <a:rPr lang="en-GB" sz="1400" dirty="0">
                <a:solidFill>
                  <a:srgbClr val="00AEEF"/>
                </a:solidFill>
                <a:latin typeface="Arial"/>
                <a:cs typeface="Arial"/>
              </a:rPr>
              <a:t> with your teacher or another adult. Discuss why the boy does not choose to join the football club abroad. Look up the words ABDUCTION and TRAFFICKING and explain the meaning to your class.</a:t>
            </a:r>
          </a:p>
        </p:txBody>
      </p:sp>
      <p:sp>
        <p:nvSpPr>
          <p:cNvPr id="7" name="Flowchart: Connector 6">
            <a:extLst>
              <a:ext uri="{FF2B5EF4-FFF2-40B4-BE49-F238E27FC236}">
                <a16:creationId xmlns:a16="http://schemas.microsoft.com/office/drawing/2014/main" id="{A353893F-12DB-4A16-9562-3D6C96279DA5}"/>
              </a:ext>
            </a:extLst>
          </p:cNvPr>
          <p:cNvSpPr/>
          <p:nvPr/>
        </p:nvSpPr>
        <p:spPr>
          <a:xfrm>
            <a:off x="4089527" y="2371156"/>
            <a:ext cx="2247585" cy="217322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hlinkClick r:id="rId6"/>
              </a:rPr>
              <a:t>Watch this video </a:t>
            </a:r>
            <a:r>
              <a:rPr lang="en-GB" sz="1400" dirty="0">
                <a:solidFill>
                  <a:srgbClr val="00AEEF"/>
                </a:solidFill>
                <a:latin typeface="Arial"/>
                <a:cs typeface="Arial"/>
              </a:rPr>
              <a:t>on child trafficking. Act out or write the boy’s story.</a:t>
            </a:r>
          </a:p>
        </p:txBody>
      </p:sp>
      <p:pic>
        <p:nvPicPr>
          <p:cNvPr id="2" name="Online Media 1" title="Human Trafficking">
            <a:hlinkClick r:id="" action="ppaction://media"/>
            <a:extLst>
              <a:ext uri="{FF2B5EF4-FFF2-40B4-BE49-F238E27FC236}">
                <a16:creationId xmlns:a16="http://schemas.microsoft.com/office/drawing/2014/main" id="{A4FAF679-F282-405E-920F-DAC9A821341D}"/>
              </a:ext>
            </a:extLst>
          </p:cNvPr>
          <p:cNvPicPr>
            <a:picLocks noRot="1" noChangeAspect="1"/>
          </p:cNvPicPr>
          <p:nvPr>
            <a:videoFile r:link="rId1"/>
          </p:nvPr>
        </p:nvPicPr>
        <p:blipFill>
          <a:blip r:embed="rId7"/>
          <a:stretch>
            <a:fillRect/>
          </a:stretch>
        </p:blipFill>
        <p:spPr>
          <a:xfrm>
            <a:off x="6237963" y="4161808"/>
            <a:ext cx="4453430" cy="2505054"/>
          </a:xfrm>
          <a:prstGeom prst="rect">
            <a:avLst/>
          </a:prstGeom>
        </p:spPr>
      </p:pic>
      <p:sp>
        <p:nvSpPr>
          <p:cNvPr id="10" name="Flowchart: Connector 9">
            <a:extLst>
              <a:ext uri="{FF2B5EF4-FFF2-40B4-BE49-F238E27FC236}">
                <a16:creationId xmlns:a16="http://schemas.microsoft.com/office/drawing/2014/main" id="{F4E2C48E-6FCF-422A-8B86-1E5B21F632CB}"/>
              </a:ext>
            </a:extLst>
          </p:cNvPr>
          <p:cNvSpPr/>
          <p:nvPr/>
        </p:nvSpPr>
        <p:spPr>
          <a:xfrm>
            <a:off x="8824949" y="765548"/>
            <a:ext cx="3007051" cy="289215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Sometimes children are taken away from their families by force (abducted) and are made to do dangerous or illegal activities. Write a speech or a letter to set out the reasons why abducting children is wrong.</a:t>
            </a:r>
          </a:p>
        </p:txBody>
      </p:sp>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8" name="Rectangle 7">
            <a:extLst>
              <a:ext uri="{FF2B5EF4-FFF2-40B4-BE49-F238E27FC236}">
                <a16:creationId xmlns:a16="http://schemas.microsoft.com/office/drawing/2014/main" id="{7A7F0403-2903-4CDF-B2FE-80AF4F98823B}"/>
              </a:ext>
            </a:extLst>
          </p:cNvPr>
          <p:cNvSpPr/>
          <p:nvPr/>
        </p:nvSpPr>
        <p:spPr>
          <a:xfrm>
            <a:off x="8468694" y="645781"/>
            <a:ext cx="2974368" cy="254719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Do you have a job or know of friends who do?  </a:t>
            </a:r>
            <a:r>
              <a:rPr lang="en-GB" sz="1400" dirty="0">
                <a:solidFill>
                  <a:srgbClr val="00B0F0"/>
                </a:solidFill>
                <a:latin typeface="Arial"/>
                <a:cs typeface="Arial"/>
                <a:hlinkClick r:id="rId3"/>
              </a:rPr>
              <a:t>Find out how</a:t>
            </a:r>
            <a:r>
              <a:rPr lang="en-GB" sz="1400" dirty="0">
                <a:solidFill>
                  <a:srgbClr val="00B0F0"/>
                </a:solidFill>
                <a:latin typeface="Arial"/>
                <a:cs typeface="Arial"/>
              </a:rPr>
              <a:t> the law protects children in the UK.  Is there anything that surprises you? What is the difference between 'child work' and ‘child labour'? Make up a quiz for your family and friends about what you found out.</a:t>
            </a:r>
            <a:endParaRPr lang="en-GB" sz="1400" dirty="0">
              <a:solidFill>
                <a:srgbClr val="00AEEF"/>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9F2349AE-2D5E-4155-A8C9-319D01CF4B8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5604" y="2919620"/>
            <a:ext cx="1293222" cy="1724297"/>
          </a:xfrm>
          <a:prstGeom prst="rect">
            <a:avLst/>
          </a:prstGeom>
        </p:spPr>
      </p:pic>
      <p:pic>
        <p:nvPicPr>
          <p:cNvPr id="9" name="Graphic 8">
            <a:extLst>
              <a:ext uri="{FF2B5EF4-FFF2-40B4-BE49-F238E27FC236}">
                <a16:creationId xmlns:a16="http://schemas.microsoft.com/office/drawing/2014/main" id="{F8EBBD42-F3BD-4186-8AD7-6CBEEA7AE94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746525" y="2908994"/>
            <a:ext cx="1293223" cy="1724297"/>
          </a:xfrm>
          <a:prstGeom prst="rect">
            <a:avLst/>
          </a:prstGeom>
        </p:spPr>
      </p:pic>
      <p:sp>
        <p:nvSpPr>
          <p:cNvPr id="10" name="Rectangle 9">
            <a:extLst>
              <a:ext uri="{FF2B5EF4-FFF2-40B4-BE49-F238E27FC236}">
                <a16:creationId xmlns:a16="http://schemas.microsoft.com/office/drawing/2014/main" id="{7FD88421-190A-471E-9566-3F2859F929C6}"/>
              </a:ext>
            </a:extLst>
          </p:cNvPr>
          <p:cNvSpPr/>
          <p:nvPr/>
        </p:nvSpPr>
        <p:spPr>
          <a:xfrm>
            <a:off x="4365334" y="2248159"/>
            <a:ext cx="2419564" cy="204952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Millions of children around the world </a:t>
            </a:r>
            <a:r>
              <a:rPr lang="en-GB" sz="1400">
                <a:solidFill>
                  <a:srgbClr val="00B0F0"/>
                </a:solidFill>
                <a:latin typeface="Arial"/>
                <a:cs typeface="Arial"/>
              </a:rPr>
              <a:t>are involved in </a:t>
            </a:r>
            <a:r>
              <a:rPr lang="en-GB" sz="1400" dirty="0">
                <a:solidFill>
                  <a:srgbClr val="00B0F0"/>
                </a:solidFill>
                <a:latin typeface="Arial"/>
                <a:cs typeface="Arial"/>
              </a:rPr>
              <a:t>child labour.  </a:t>
            </a:r>
            <a:r>
              <a:rPr lang="en-GB" sz="1400" dirty="0">
                <a:solidFill>
                  <a:srgbClr val="00B0F0"/>
                </a:solidFill>
                <a:latin typeface="Arial"/>
                <a:cs typeface="Arial"/>
                <a:hlinkClick r:id="rId8"/>
              </a:rPr>
              <a:t>Explore why this is</a:t>
            </a:r>
            <a:r>
              <a:rPr lang="en-GB" sz="1400" dirty="0">
                <a:solidFill>
                  <a:srgbClr val="00B0F0"/>
                </a:solidFill>
                <a:latin typeface="Arial"/>
                <a:cs typeface="Arial"/>
              </a:rPr>
              <a:t>. Which articles of the Convention relate to protection and are being denied?</a:t>
            </a:r>
            <a:endParaRPr lang="en-GB" sz="1400" dirty="0">
              <a:solidFill>
                <a:srgbClr val="00AEE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A609935-0981-4CED-A46F-D494644DF3AC}"/>
              </a:ext>
            </a:extLst>
          </p:cNvPr>
          <p:cNvSpPr/>
          <p:nvPr/>
        </p:nvSpPr>
        <p:spPr>
          <a:xfrm>
            <a:off x="7251246" y="3771142"/>
            <a:ext cx="2782389" cy="273616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Explore if children are involved in making your favourite clothing or cosmetic brands.  How does this make you feel? Use these articles to start your research: </a:t>
            </a:r>
            <a:r>
              <a:rPr lang="en-GB" sz="1400" dirty="0">
                <a:solidFill>
                  <a:srgbClr val="0070C0"/>
                </a:solidFill>
                <a:latin typeface="Arial"/>
                <a:cs typeface="Arial"/>
                <a:hlinkClick r:id="rId9">
                  <a:extLst>
                    <a:ext uri="{A12FA001-AC4F-418D-AE19-62706E023703}">
                      <ahyp:hlinkClr xmlns:ahyp="http://schemas.microsoft.com/office/drawing/2018/hyperlinkcolor" val="tx"/>
                    </a:ext>
                  </a:extLst>
                </a:hlinkClick>
              </a:rPr>
              <a:t>Child labour in fashion</a:t>
            </a:r>
            <a:r>
              <a:rPr lang="en-GB" sz="1400" dirty="0">
                <a:solidFill>
                  <a:srgbClr val="00AEEF"/>
                </a:solidFill>
                <a:latin typeface="Arial"/>
                <a:cs typeface="Arial"/>
              </a:rPr>
              <a:t> and </a:t>
            </a:r>
            <a:r>
              <a:rPr lang="en-GB" sz="1400" dirty="0">
                <a:solidFill>
                  <a:srgbClr val="0070C0"/>
                </a:solidFill>
                <a:latin typeface="Arial"/>
                <a:cs typeface="Arial"/>
                <a:hlinkClick r:id="rId10">
                  <a:extLst>
                    <a:ext uri="{A12FA001-AC4F-418D-AE19-62706E023703}">
                      <ahyp:hlinkClr xmlns:ahyp="http://schemas.microsoft.com/office/drawing/2018/hyperlinkcolor" val="tx"/>
                    </a:ext>
                  </a:extLst>
                </a:hlinkClick>
              </a:rPr>
              <a:t>Child labour in the beauty industry</a:t>
            </a:r>
            <a:r>
              <a:rPr lang="en-GB" sz="1400" dirty="0">
                <a:solidFill>
                  <a:srgbClr val="00AEEF"/>
                </a:solidFill>
                <a:latin typeface="Arial"/>
                <a:cs typeface="Arial"/>
              </a:rPr>
              <a:t>. Take action to raise awareness of child labour and global brands.</a:t>
            </a:r>
          </a:p>
        </p:txBody>
      </p:sp>
    </p:spTree>
    <p:extLst>
      <p:ext uri="{BB962C8B-B14F-4D97-AF65-F5344CB8AC3E}">
        <p14:creationId xmlns:p14="http://schemas.microsoft.com/office/powerpoint/2010/main" val="1899694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5623</TotalTime>
  <Words>1348</Words>
  <Application>Microsoft Office PowerPoint</Application>
  <PresentationFormat>Widescreen</PresentationFormat>
  <Paragraphs>127</Paragraphs>
  <Slides>13</Slides>
  <Notes>11</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Calibri Light</vt:lpstr>
      <vt:lpstr>Open Sans</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32 &amp; 35 </vt:lpstr>
      <vt:lpstr>  </vt:lpstr>
      <vt:lpstr>How many of these did you get? </vt:lpstr>
      <vt:lpstr>Activity Time</vt:lpstr>
      <vt:lpstr>Activity Time</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279</cp:revision>
  <dcterms:created xsi:type="dcterms:W3CDTF">2020-06-15T08:25:39Z</dcterms:created>
  <dcterms:modified xsi:type="dcterms:W3CDTF">2020-11-25T14:32:55Z</dcterms:modified>
</cp:coreProperties>
</file>