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7"/>
  </p:notesMasterIdLst>
  <p:handoutMasterIdLst>
    <p:handoutMasterId r:id="rId18"/>
  </p:handoutMasterIdLst>
  <p:sldIdLst>
    <p:sldId id="275" r:id="rId3"/>
    <p:sldId id="286" r:id="rId4"/>
    <p:sldId id="287" r:id="rId5"/>
    <p:sldId id="282" r:id="rId6"/>
    <p:sldId id="284" r:id="rId7"/>
    <p:sldId id="293" r:id="rId8"/>
    <p:sldId id="300" r:id="rId9"/>
    <p:sldId id="302" r:id="rId10"/>
    <p:sldId id="296" r:id="rId11"/>
    <p:sldId id="301" r:id="rId12"/>
    <p:sldId id="303" r:id="rId13"/>
    <p:sldId id="298" r:id="rId14"/>
    <p:sldId id="299"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2"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560" autoAdjust="0"/>
  </p:normalViewPr>
  <p:slideViewPr>
    <p:cSldViewPr snapToGrid="0">
      <p:cViewPr varScale="1">
        <p:scale>
          <a:sx n="57" d="100"/>
          <a:sy n="57" d="100"/>
        </p:scale>
        <p:origin x="980" y="2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11/4/2020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Open Sans"/>
              </a:rPr>
              <a:t>This photo was taken as part of the Unicef </a:t>
            </a:r>
            <a:r>
              <a:rPr lang="en-GB" b="0" i="0" dirty="0">
                <a:solidFill>
                  <a:srgbClr val="474747"/>
                </a:solidFill>
                <a:effectLst/>
                <a:latin typeface="Montserrat"/>
              </a:rPr>
              <a:t>UK </a:t>
            </a:r>
            <a:r>
              <a:rPr lang="en-GB" b="0" i="0" dirty="0">
                <a:solidFill>
                  <a:srgbClr val="000000"/>
                </a:solidFill>
                <a:effectLst/>
                <a:latin typeface="Montserrat"/>
              </a:rPr>
              <a:t>Child</a:t>
            </a:r>
            <a:r>
              <a:rPr lang="en-GB" b="0" i="0" dirty="0">
                <a:solidFill>
                  <a:srgbClr val="474747"/>
                </a:solidFill>
                <a:effectLst/>
                <a:latin typeface="Montserrat"/>
              </a:rPr>
              <a:t> Friendly </a:t>
            </a:r>
            <a:r>
              <a:rPr lang="en-GB" b="0" i="0" dirty="0">
                <a:solidFill>
                  <a:srgbClr val="000000"/>
                </a:solidFill>
                <a:effectLst/>
                <a:latin typeface="Montserrat"/>
              </a:rPr>
              <a:t>Citi</a:t>
            </a:r>
            <a:r>
              <a:rPr lang="en-GB" b="0" i="0" dirty="0">
                <a:solidFill>
                  <a:srgbClr val="474747"/>
                </a:solidFill>
                <a:effectLst/>
                <a:latin typeface="Montserrat"/>
              </a:rPr>
              <a:t>es and Communities programme.</a:t>
            </a:r>
            <a:br>
              <a:rPr lang="en-GB" b="0" i="0" dirty="0">
                <a:solidFill>
                  <a:srgbClr val="000000"/>
                </a:solidFill>
                <a:effectLst/>
                <a:latin typeface="Open Sans"/>
              </a:rPr>
            </a:br>
            <a:r>
              <a:rPr lang="en-GB" sz="1200" dirty="0">
                <a:latin typeface="Arial" panose="020B0604020202020204" pitchFamily="34" charset="0"/>
                <a:cs typeface="Arial" panose="020B0604020202020204" pitchFamily="34" charset="0"/>
              </a:rPr>
              <a:t>Unicef/</a:t>
            </a:r>
            <a:r>
              <a:rPr lang="en-GB" b="0" i="0" dirty="0">
                <a:solidFill>
                  <a:srgbClr val="121212"/>
                </a:solidFill>
                <a:effectLst/>
                <a:latin typeface="Open Sans"/>
              </a:rPr>
              <a:t>Dawe</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4058129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973700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3707239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332835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04/11/2020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04/11/2020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04/11/2020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04/11/2020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04/11/2020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04/11/2020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04/11/2020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04/11/2020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04/11/2020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04/11/2020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04/11/2020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04/11/2020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sign, child, young, person&#10;&#10;Description automatically generated">
            <a:extLst>
              <a:ext uri="{FF2B5EF4-FFF2-40B4-BE49-F238E27FC236}">
                <a16:creationId xmlns:a16="http://schemas.microsoft.com/office/drawing/2014/main" id="{2C50FE42-251E-477B-9CE6-A9FBDF9EFCE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4" name="Title 1">
            <a:extLst>
              <a:ext uri="{FF2B5EF4-FFF2-40B4-BE49-F238E27FC236}">
                <a16:creationId xmlns:a16="http://schemas.microsoft.com/office/drawing/2014/main" id="{251848C0-07D0-43C9-889F-E58348BEF323}"/>
              </a:ext>
            </a:extLst>
          </p:cNvPr>
          <p:cNvSpPr txBox="1">
            <a:spLocks/>
          </p:cNvSpPr>
          <p:nvPr userDrawn="1"/>
        </p:nvSpPr>
        <p:spPr>
          <a:xfrm>
            <a:off x="9525" y="5292682"/>
            <a:ext cx="7724775" cy="1299568"/>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a:p>
            <a:r>
              <a:rPr lang="en-US" dirty="0"/>
              <a:t>Anti-Bullying Articles</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04/11/2020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04/11/2020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04/11/2020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04/11/2020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04/11/2020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04/11/2020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04/11/2020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04/11/2020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04/11/2020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04/11/2020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04/11/2020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04/11/2020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04/11/2020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hyperlink" Target="https://www.youtube.com/watch?v=DOeRmP3XRHg&amp;feature=emb_logo" TargetMode="External"/><Relationship Id="rId3" Type="http://schemas.openxmlformats.org/officeDocument/2006/relationships/slideLayout" Target="../slideLayouts/slideLayout21.xml"/><Relationship Id="rId7" Type="http://schemas.openxmlformats.org/officeDocument/2006/relationships/image" Target="../media/image34.svg"/><Relationship Id="rId12" Type="http://schemas.openxmlformats.org/officeDocument/2006/relationships/image" Target="../media/image43.jpeg"/><Relationship Id="rId2" Type="http://schemas.openxmlformats.org/officeDocument/2006/relationships/video" Target="https://www.youtube.com/embed/DOeRmP3XRHg?feature=oembed" TargetMode="External"/><Relationship Id="rId1" Type="http://schemas.openxmlformats.org/officeDocument/2006/relationships/video" Target="https://www.youtube.com/embed/SwSpj0eMZ_c?feature=oembed" TargetMode="Externa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hyperlink" Target="https://www.youtube.com/watch?v=SwSpj0eMZ_c&amp;feature=emb_logo" TargetMode="External"/><Relationship Id="rId15" Type="http://schemas.openxmlformats.org/officeDocument/2006/relationships/image" Target="../media/image44.jpeg"/><Relationship Id="rId10" Type="http://schemas.openxmlformats.org/officeDocument/2006/relationships/image" Target="../media/image37.png"/><Relationship Id="rId4" Type="http://schemas.openxmlformats.org/officeDocument/2006/relationships/notesSlide" Target="../notesSlides/notesSlide9.xml"/><Relationship Id="rId9" Type="http://schemas.openxmlformats.org/officeDocument/2006/relationships/image" Target="../media/image36.svg"/><Relationship Id="rId14" Type="http://schemas.openxmlformats.org/officeDocument/2006/relationships/hyperlink" Target="https://www.unicef.org.uk/working-with-young-people/youth-advocacy-toolki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childline.org.uk/" TargetMode="External"/><Relationship Id="rId2" Type="http://schemas.openxmlformats.org/officeDocument/2006/relationships/hyperlink" Target="https://www.anti-bullyingalliance.org.uk/anti-bullying-week" TargetMode="External"/><Relationship Id="rId1" Type="http://schemas.openxmlformats.org/officeDocument/2006/relationships/slideLayout" Target="../slideLayouts/slideLayout23.xml"/><Relationship Id="rId5" Type="http://schemas.openxmlformats.org/officeDocument/2006/relationships/hyperlink" Target="https://www.bullying.co.uk/" TargetMode="External"/><Relationship Id="rId4" Type="http://schemas.openxmlformats.org/officeDocument/2006/relationships/hyperlink" Target="https://www.nspcc.org.uk/what-is-child-abuse/types-of-abuse/bullying-and-cyberbullyi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hyperlink" Target="https://youtu.be/hT8k5RI4G6g" TargetMode="Externa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notesSlide" Target="../notesSlides/notesSlide5.xml"/><Relationship Id="rId7" Type="http://schemas.openxmlformats.org/officeDocument/2006/relationships/image" Target="../media/image35.png"/><Relationship Id="rId2" Type="http://schemas.openxmlformats.org/officeDocument/2006/relationships/slideLayout" Target="../slideLayouts/slideLayout24.xml"/><Relationship Id="rId1" Type="http://schemas.openxmlformats.org/officeDocument/2006/relationships/video" Target="https://www.youtube.com/embed/e8e7NRIk4AA?feature=oembed" TargetMode="External"/><Relationship Id="rId6" Type="http://schemas.openxmlformats.org/officeDocument/2006/relationships/image" Target="../media/image34.sv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hyperlink" Target="https://www.youtube.com/watch?v=e8e7NRIk4AA&amp;feature=emb_logo" TargetMode="External"/><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6.xml"/><Relationship Id="rId7" Type="http://schemas.openxmlformats.org/officeDocument/2006/relationships/image" Target="../media/image34.svg"/><Relationship Id="rId2" Type="http://schemas.openxmlformats.org/officeDocument/2006/relationships/slideLayout" Target="../slideLayouts/slideLayout24.xml"/><Relationship Id="rId1" Type="http://schemas.openxmlformats.org/officeDocument/2006/relationships/video" Target="https://www.youtube.com/embed/X4PmHy6bViw?feature=oembed" TargetMode="Externa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40.jpeg"/><Relationship Id="rId10" Type="http://schemas.openxmlformats.org/officeDocument/2006/relationships/image" Target="../media/image37.png"/><Relationship Id="rId4" Type="http://schemas.openxmlformats.org/officeDocument/2006/relationships/hyperlink" Target="https://www.youtube.com/watch?v=X4PmHy6bViw&amp;feature=youtu.be" TargetMode="External"/><Relationship Id="rId9"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7.xml"/><Relationship Id="rId7" Type="http://schemas.openxmlformats.org/officeDocument/2006/relationships/image" Target="../media/image34.svg"/><Relationship Id="rId12" Type="http://schemas.openxmlformats.org/officeDocument/2006/relationships/image" Target="../media/image41.jpeg"/><Relationship Id="rId2" Type="http://schemas.openxmlformats.org/officeDocument/2006/relationships/slideLayout" Target="../slideLayouts/slideLayout24.xml"/><Relationship Id="rId1" Type="http://schemas.openxmlformats.org/officeDocument/2006/relationships/video" Target="https://www.youtube.com/embed/bDkJdiMszmo?feature=oembed" TargetMode="Externa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hyperlink" Target="https://youtu.be/bDkJdiMszmo" TargetMode="External"/><Relationship Id="rId10" Type="http://schemas.openxmlformats.org/officeDocument/2006/relationships/image" Target="../media/image37.png"/><Relationship Id="rId4" Type="http://schemas.openxmlformats.org/officeDocument/2006/relationships/hyperlink" Target="https://www.childline.org.uk/toolbox/calm-zone/" TargetMode="External"/><Relationship Id="rId9"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notesSlide" Target="../notesSlides/notesSlide8.xml"/><Relationship Id="rId7" Type="http://schemas.openxmlformats.org/officeDocument/2006/relationships/image" Target="../media/image35.png"/><Relationship Id="rId12" Type="http://schemas.openxmlformats.org/officeDocument/2006/relationships/hyperlink" Target="https://www.bullying.co.uk/general-advice/bullying-myths-and-facts/" TargetMode="External"/><Relationship Id="rId2" Type="http://schemas.openxmlformats.org/officeDocument/2006/relationships/slideLayout" Target="../slideLayouts/slideLayout21.xml"/><Relationship Id="rId1" Type="http://schemas.openxmlformats.org/officeDocument/2006/relationships/video" Target="https://www.youtube.com/embed/j2WWrupMBAE?feature=oembed" TargetMode="External"/><Relationship Id="rId6" Type="http://schemas.openxmlformats.org/officeDocument/2006/relationships/image" Target="../media/image34.svg"/><Relationship Id="rId11" Type="http://schemas.openxmlformats.org/officeDocument/2006/relationships/image" Target="../media/image42.jpe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hyperlink" Target="https://youtu.be/j2WWrupMBAE" TargetMode="External"/><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34220"/>
            <a:ext cx="3204850" cy="261610"/>
          </a:xfrm>
          <a:prstGeom prst="rect">
            <a:avLst/>
          </a:prstGeom>
        </p:spPr>
        <p:txBody>
          <a:bodyPr wrap="square">
            <a:spAutoFit/>
          </a:bodyPr>
          <a:lstStyle/>
          <a:p>
            <a:r>
              <a:rPr lang="en-GB" sz="1100" dirty="0">
                <a:cs typeface="Arial" panose="020B0604020202020204" pitchFamily="34" charset="0"/>
              </a:rPr>
              <a:t>Unicef/Dawe</a:t>
            </a: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6" name="Rectangle 5">
            <a:extLst>
              <a:ext uri="{FF2B5EF4-FFF2-40B4-BE49-F238E27FC236}">
                <a16:creationId xmlns:a16="http://schemas.microsoft.com/office/drawing/2014/main" id="{E47FD732-3FB0-4E49-86DC-7407508EB2FA}"/>
              </a:ext>
            </a:extLst>
          </p:cNvPr>
          <p:cNvSpPr/>
          <p:nvPr/>
        </p:nvSpPr>
        <p:spPr>
          <a:xfrm>
            <a:off x="381772" y="1752745"/>
            <a:ext cx="3033360" cy="292649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Watch this </a:t>
            </a:r>
            <a:r>
              <a:rPr lang="en-GB" sz="1400" dirty="0">
                <a:solidFill>
                  <a:srgbClr val="00AEEF"/>
                </a:solidFill>
                <a:latin typeface="Arial" panose="020B0604020202020204" pitchFamily="34" charset="0"/>
                <a:cs typeface="Arial" panose="020B0604020202020204" pitchFamily="34" charset="0"/>
                <a:hlinkClick r:id="rId5"/>
              </a:rPr>
              <a:t>short video about respect</a:t>
            </a:r>
            <a:r>
              <a:rPr lang="en-GB" sz="1400" dirty="0">
                <a:solidFill>
                  <a:srgbClr val="00AEEF"/>
                </a:solidFill>
                <a:latin typeface="Arial" panose="020B0604020202020204" pitchFamily="34" charset="0"/>
                <a:cs typeface="Arial" panose="020B0604020202020204" pitchFamily="34" charset="0"/>
              </a:rPr>
              <a:t>: Find 5 different ways that you can show kindness and respect for diversity throughout the week. Perhaps you could compliment or praise someone or help them out in some small way to show you care. You never know what someone else is going through. Everyone is unique - always choose kindness and respect first. . </a:t>
            </a:r>
          </a:p>
          <a:p>
            <a:pPr algn="ctr"/>
            <a:endParaRPr lang="en-GB" sz="1400" dirty="0">
              <a:solidFill>
                <a:srgbClr val="00AEEF"/>
              </a:solidFill>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CE48641E-0815-47DA-83CE-5F3AF76E96C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30869" y="261444"/>
            <a:ext cx="1369858" cy="1826477"/>
          </a:xfrm>
          <a:prstGeom prst="rect">
            <a:avLst/>
          </a:prstGeom>
        </p:spPr>
      </p:pic>
      <p:pic>
        <p:nvPicPr>
          <p:cNvPr id="5" name="Graphic 4">
            <a:extLst>
              <a:ext uri="{FF2B5EF4-FFF2-40B4-BE49-F238E27FC236}">
                <a16:creationId xmlns:a16="http://schemas.microsoft.com/office/drawing/2014/main" id="{F45E432B-4099-40AC-A5B0-FEDABF8060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083661" y="261444"/>
            <a:ext cx="1369858" cy="1826477"/>
          </a:xfrm>
          <a:prstGeom prst="rect">
            <a:avLst/>
          </a:prstGeom>
        </p:spPr>
      </p:pic>
      <p:pic>
        <p:nvPicPr>
          <p:cNvPr id="7" name="Graphic 6">
            <a:extLst>
              <a:ext uri="{FF2B5EF4-FFF2-40B4-BE49-F238E27FC236}">
                <a16:creationId xmlns:a16="http://schemas.microsoft.com/office/drawing/2014/main" id="{76AFE12B-E3FC-4BC3-9A94-2A2F1C853A18}"/>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636453" y="261444"/>
            <a:ext cx="1366654" cy="1822205"/>
          </a:xfrm>
          <a:prstGeom prst="rect">
            <a:avLst/>
          </a:prstGeom>
        </p:spPr>
      </p:pic>
      <p:pic>
        <p:nvPicPr>
          <p:cNvPr id="8" name="Online Media 7" title="You have to respect me">
            <a:hlinkClick r:id="" action="ppaction://media"/>
            <a:extLst>
              <a:ext uri="{FF2B5EF4-FFF2-40B4-BE49-F238E27FC236}">
                <a16:creationId xmlns:a16="http://schemas.microsoft.com/office/drawing/2014/main" id="{47A47A5A-21CA-4D4D-8F37-A2D68EABEB35}"/>
              </a:ext>
            </a:extLst>
          </p:cNvPr>
          <p:cNvPicPr>
            <a:picLocks noRot="1" noChangeAspect="1"/>
          </p:cNvPicPr>
          <p:nvPr>
            <a:videoFile r:link="rId1"/>
          </p:nvPr>
        </p:nvPicPr>
        <p:blipFill>
          <a:blip r:embed="rId12"/>
          <a:stretch>
            <a:fillRect/>
          </a:stretch>
        </p:blipFill>
        <p:spPr>
          <a:xfrm>
            <a:off x="964499" y="4796242"/>
            <a:ext cx="3297044" cy="1854587"/>
          </a:xfrm>
          <a:prstGeom prst="rect">
            <a:avLst/>
          </a:prstGeom>
        </p:spPr>
      </p:pic>
      <p:sp>
        <p:nvSpPr>
          <p:cNvPr id="23" name="Rectangle 22">
            <a:extLst>
              <a:ext uri="{FF2B5EF4-FFF2-40B4-BE49-F238E27FC236}">
                <a16:creationId xmlns:a16="http://schemas.microsoft.com/office/drawing/2014/main" id="{A44B4F1F-F873-460D-B88C-40C8BD7BF9AF}"/>
              </a:ext>
            </a:extLst>
          </p:cNvPr>
          <p:cNvSpPr/>
          <p:nvPr/>
        </p:nvSpPr>
        <p:spPr>
          <a:xfrm>
            <a:off x="8023231" y="4741969"/>
            <a:ext cx="2613222" cy="185458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This year’s theme is “United Against Bullying”. </a:t>
            </a:r>
            <a:r>
              <a:rPr lang="en-GB" sz="1400" dirty="0">
                <a:solidFill>
                  <a:srgbClr val="00AEEF"/>
                </a:solidFill>
                <a:latin typeface="Arial" panose="020B0604020202020204" pitchFamily="34" charset="0"/>
                <a:cs typeface="Arial" panose="020B0604020202020204" pitchFamily="34" charset="0"/>
                <a:hlinkClick r:id="rId13"/>
              </a:rPr>
              <a:t>Watch this short video</a:t>
            </a:r>
            <a:r>
              <a:rPr lang="en-GB" sz="1400" dirty="0">
                <a:solidFill>
                  <a:srgbClr val="00AEEF"/>
                </a:solidFill>
                <a:latin typeface="Arial" panose="020B0604020202020204" pitchFamily="34" charset="0"/>
                <a:cs typeface="Arial" panose="020B0604020202020204" pitchFamily="34" charset="0"/>
              </a:rPr>
              <a:t> then create your own anti bullying campaign – what key message do you want to promote? The </a:t>
            </a:r>
            <a:r>
              <a:rPr lang="en-GB" sz="1400" dirty="0">
                <a:solidFill>
                  <a:srgbClr val="00AEEF"/>
                </a:solidFill>
                <a:latin typeface="Arial" panose="020B0604020202020204" pitchFamily="34" charset="0"/>
                <a:cs typeface="Arial" panose="020B0604020202020204" pitchFamily="34" charset="0"/>
                <a:hlinkClick r:id="rId14"/>
              </a:rPr>
              <a:t>Youth Advocacy Toolkit </a:t>
            </a:r>
            <a:r>
              <a:rPr lang="en-GB" sz="1400" dirty="0">
                <a:solidFill>
                  <a:srgbClr val="00AEEF"/>
                </a:solidFill>
                <a:latin typeface="Arial" panose="020B0604020202020204" pitchFamily="34" charset="0"/>
                <a:cs typeface="Arial" panose="020B0604020202020204" pitchFamily="34" charset="0"/>
              </a:rPr>
              <a:t>here may help you plan this out. </a:t>
            </a:r>
          </a:p>
          <a:p>
            <a:pPr algn="ctr"/>
            <a:endParaRPr lang="en-GB" sz="1400" dirty="0">
              <a:solidFill>
                <a:srgbClr val="00AEEF"/>
              </a:solidFill>
              <a:latin typeface="Arial" panose="020B0604020202020204" pitchFamily="34" charset="0"/>
              <a:cs typeface="Arial" panose="020B0604020202020204" pitchFamily="34" charset="0"/>
            </a:endParaRPr>
          </a:p>
        </p:txBody>
      </p:sp>
      <p:pic>
        <p:nvPicPr>
          <p:cNvPr id="24" name="Online Media 19" title="Anti-Bullying Week 2020: United Against Bullying - official secondary school film">
            <a:hlinkClick r:id="" action="ppaction://media"/>
            <a:extLst>
              <a:ext uri="{FF2B5EF4-FFF2-40B4-BE49-F238E27FC236}">
                <a16:creationId xmlns:a16="http://schemas.microsoft.com/office/drawing/2014/main" id="{C7B6D361-3E02-495C-A930-EAA89479BC25}"/>
              </a:ext>
            </a:extLst>
          </p:cNvPr>
          <p:cNvPicPr>
            <a:picLocks noRot="1" noChangeAspect="1"/>
          </p:cNvPicPr>
          <p:nvPr>
            <a:videoFile r:link="rId2"/>
          </p:nvPr>
        </p:nvPicPr>
        <p:blipFill>
          <a:blip r:embed="rId15"/>
          <a:stretch>
            <a:fillRect/>
          </a:stretch>
        </p:blipFill>
        <p:spPr>
          <a:xfrm>
            <a:off x="8594551" y="2615395"/>
            <a:ext cx="3408556" cy="1917313"/>
          </a:xfrm>
          <a:prstGeom prst="rect">
            <a:avLst/>
          </a:prstGeom>
        </p:spPr>
      </p:pic>
      <p:sp>
        <p:nvSpPr>
          <p:cNvPr id="26" name="Rectangle 25">
            <a:extLst>
              <a:ext uri="{FF2B5EF4-FFF2-40B4-BE49-F238E27FC236}">
                <a16:creationId xmlns:a16="http://schemas.microsoft.com/office/drawing/2014/main" id="{40626A0D-4A0F-43F1-8C7F-E7631DD6DED2}"/>
              </a:ext>
            </a:extLst>
          </p:cNvPr>
          <p:cNvSpPr/>
          <p:nvPr/>
        </p:nvSpPr>
        <p:spPr>
          <a:xfrm>
            <a:off x="4280653" y="1720288"/>
            <a:ext cx="2905886" cy="242652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Does your school have an anti-bullying/relationships policy? Does it make sense to all children and young people? Does it link to children's rights? Some schools have child friendly versions written with pupils. How could you make your school’s policy stronger? Discuss as a class. </a:t>
            </a:r>
          </a:p>
          <a:p>
            <a:pPr algn="ctr"/>
            <a:endParaRPr lang="en-GB" sz="1400" dirty="0">
              <a:solidFill>
                <a:srgbClr val="00AEEF"/>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C53328A2-CBCD-4EF5-BB1B-5D677CB5EF86}"/>
              </a:ext>
            </a:extLst>
          </p:cNvPr>
          <p:cNvSpPr/>
          <p:nvPr/>
        </p:nvSpPr>
        <p:spPr>
          <a:xfrm>
            <a:off x="5018049" y="4386599"/>
            <a:ext cx="2709745" cy="211456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Choose a scenario and write a script for a bullying situation where you either, a) help the person being bullied, b) you are a bystander to the bullying incident, c) you tell an adult, d) you talk to the bully – act it out if you can and discuss each scenario. </a:t>
            </a:r>
          </a:p>
          <a:p>
            <a:pPr algn="ctr"/>
            <a:endParaRPr lang="en-GB" sz="1400" dirty="0">
              <a:solidFill>
                <a:srgbClr val="00AE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3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4"/>
                                        </p:tgtEl>
                                      </p:cBhvr>
                                    </p:cmd>
                                  </p:childTnLst>
                                </p:cTn>
                              </p:par>
                            </p:childTnLst>
                          </p:cTn>
                        </p:par>
                      </p:childTnLst>
                    </p:cTn>
                  </p:par>
                </p:childTnLst>
              </p:cTn>
              <p:nextCondLst>
                <p:cond evt="onClick" delay="0">
                  <p:tgtEl>
                    <p:spTgt spid="24"/>
                  </p:tgtEl>
                </p:cond>
              </p:nextCondLst>
            </p:seq>
            <p:video>
              <p:cMediaNode vol="80000">
                <p:cTn id="22" fill="hold" display="0">
                  <p:stCondLst>
                    <p:cond delay="indefinite"/>
                  </p:stCondLst>
                </p:cTn>
                <p:tgtEl>
                  <p:spTgt spid="2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54EC6-2434-4154-89B9-024668035F85}"/>
              </a:ext>
            </a:extLst>
          </p:cNvPr>
          <p:cNvSpPr>
            <a:spLocks noGrp="1"/>
          </p:cNvSpPr>
          <p:nvPr>
            <p:ph type="ctrTitle"/>
          </p:nvPr>
        </p:nvSpPr>
        <p:spPr/>
        <p:txBody>
          <a:bodyPr/>
          <a:lstStyle/>
          <a:p>
            <a:r>
              <a:rPr lang="en-GB" dirty="0">
                <a:latin typeface="Univers Next Pro Condensed"/>
              </a:rPr>
              <a:t>Top tips &amp; resources</a:t>
            </a:r>
            <a:endParaRPr lang="en-GB" dirty="0"/>
          </a:p>
        </p:txBody>
      </p:sp>
      <p:sp>
        <p:nvSpPr>
          <p:cNvPr id="3" name="Subtitle 2">
            <a:extLst>
              <a:ext uri="{FF2B5EF4-FFF2-40B4-BE49-F238E27FC236}">
                <a16:creationId xmlns:a16="http://schemas.microsoft.com/office/drawing/2014/main" id="{0C2C89E4-9D84-4765-8BEE-AC1B0341060C}"/>
              </a:ext>
            </a:extLst>
          </p:cNvPr>
          <p:cNvSpPr>
            <a:spLocks noGrp="1"/>
          </p:cNvSpPr>
          <p:nvPr>
            <p:ph type="subTitle" idx="1"/>
          </p:nvPr>
        </p:nvSpPr>
        <p:spPr>
          <a:xfrm>
            <a:off x="431999" y="1697099"/>
            <a:ext cx="5441667" cy="4781759"/>
          </a:xfrm>
        </p:spPr>
        <p:txBody>
          <a:bodyPr vert="horz" lIns="180000" tIns="180000" rIns="91440" bIns="72000" rtlCol="0" anchor="t">
            <a:normAutofit fontScale="55000" lnSpcReduction="20000"/>
          </a:bodyPr>
          <a:lstStyle/>
          <a:p>
            <a:pPr marL="0" indent="0">
              <a:buNone/>
            </a:pPr>
            <a:r>
              <a:rPr lang="en-GB" dirty="0">
                <a:latin typeface="Arial"/>
                <a:cs typeface="Arial"/>
              </a:rPr>
              <a:t>If you are being bullied it is important that you report this to a teacher within your school and talk to a friend or a trusted adult about what is going on.</a:t>
            </a:r>
          </a:p>
          <a:p>
            <a:pPr marL="0" indent="0">
              <a:buNone/>
            </a:pPr>
            <a:r>
              <a:rPr lang="en-GB" dirty="0">
                <a:latin typeface="Arial"/>
                <a:cs typeface="Arial"/>
              </a:rPr>
              <a:t>You might also want to take one of the following actions to support your wellbeing:</a:t>
            </a:r>
          </a:p>
          <a:p>
            <a:r>
              <a:rPr lang="en-GB" dirty="0">
                <a:latin typeface="Arial"/>
                <a:cs typeface="Arial"/>
              </a:rPr>
              <a:t>Call a helpline for advice, such as ChildLine</a:t>
            </a:r>
          </a:p>
          <a:p>
            <a:r>
              <a:rPr lang="en-GB" dirty="0">
                <a:latin typeface="Arial"/>
                <a:cs typeface="Arial"/>
              </a:rPr>
              <a:t>Breathing exercises and meditation</a:t>
            </a:r>
          </a:p>
          <a:p>
            <a:r>
              <a:rPr lang="en-GB" dirty="0">
                <a:latin typeface="Arial"/>
                <a:cs typeface="Arial"/>
              </a:rPr>
              <a:t>Journaling - writing your thoughts and feelings</a:t>
            </a:r>
            <a:endParaRPr lang="en-GB" dirty="0"/>
          </a:p>
          <a:p>
            <a:r>
              <a:rPr lang="en-GB" dirty="0">
                <a:latin typeface="Arial"/>
                <a:cs typeface="Arial"/>
              </a:rPr>
              <a:t>Get creative and express what you are feeling through art or music</a:t>
            </a:r>
          </a:p>
          <a:p>
            <a:r>
              <a:rPr lang="en-GB" dirty="0">
                <a:latin typeface="Arial"/>
                <a:cs typeface="Arial"/>
              </a:rPr>
              <a:t>Write and/or say positive affirmations (I am...)</a:t>
            </a:r>
            <a:endParaRPr lang="en-GB" dirty="0"/>
          </a:p>
          <a:p>
            <a:r>
              <a:rPr lang="en-GB" dirty="0">
                <a:latin typeface="Arial"/>
                <a:cs typeface="Arial"/>
              </a:rPr>
              <a:t>Get active to release endorphins and help you feel more positive.</a:t>
            </a:r>
          </a:p>
          <a:p>
            <a:r>
              <a:rPr lang="en-GB" dirty="0">
                <a:latin typeface="Arial"/>
                <a:cs typeface="Arial"/>
              </a:rPr>
              <a:t>Collet positive quotes you agree with - save on your phone or pin where you will see them</a:t>
            </a:r>
          </a:p>
          <a:p>
            <a:r>
              <a:rPr lang="en-GB" dirty="0">
                <a:latin typeface="Arial"/>
                <a:cs typeface="Arial"/>
              </a:rPr>
              <a:t>Listen to podcasts with inspiring people</a:t>
            </a:r>
          </a:p>
          <a:p>
            <a:endParaRPr lang="en-GB" dirty="0"/>
          </a:p>
          <a:p>
            <a:endParaRPr lang="en-GB" dirty="0"/>
          </a:p>
          <a:p>
            <a:endParaRPr lang="en-GB" dirty="0"/>
          </a:p>
          <a:p>
            <a:endParaRPr lang="en-GB" dirty="0"/>
          </a:p>
          <a:p>
            <a:endParaRPr lang="en-GB" dirty="0"/>
          </a:p>
        </p:txBody>
      </p:sp>
      <p:sp>
        <p:nvSpPr>
          <p:cNvPr id="4" name="Text Placeholder 3">
            <a:extLst>
              <a:ext uri="{FF2B5EF4-FFF2-40B4-BE49-F238E27FC236}">
                <a16:creationId xmlns:a16="http://schemas.microsoft.com/office/drawing/2014/main" id="{8299A4E1-AA7F-45BE-B391-97B302589120}"/>
              </a:ext>
            </a:extLst>
          </p:cNvPr>
          <p:cNvSpPr>
            <a:spLocks noGrp="1"/>
          </p:cNvSpPr>
          <p:nvPr>
            <p:ph type="body" sz="quarter" idx="13"/>
          </p:nvPr>
        </p:nvSpPr>
        <p:spPr/>
        <p:txBody>
          <a:bodyPr vert="horz" lIns="180000" tIns="180000" rIns="91440" bIns="72000" rtlCol="0" anchor="t">
            <a:normAutofit/>
          </a:bodyPr>
          <a:lstStyle/>
          <a:p>
            <a:pPr marL="0" indent="0">
              <a:buNone/>
            </a:pPr>
            <a:r>
              <a:rPr lang="en-GB" dirty="0">
                <a:latin typeface="Univers Next Pro"/>
              </a:rPr>
              <a:t>Resources</a:t>
            </a:r>
            <a:endParaRPr lang="en-GB" dirty="0">
              <a:latin typeface="Univers Next Pro"/>
              <a:hlinkClick r:id="rId2"/>
            </a:endParaRPr>
          </a:p>
          <a:p>
            <a:r>
              <a:rPr lang="en-GB" dirty="0">
                <a:latin typeface="Univers Next Pro"/>
                <a:hlinkClick r:id="rId3"/>
              </a:rPr>
              <a:t>ChildLine</a:t>
            </a:r>
            <a:endParaRPr lang="en-GB" dirty="0">
              <a:latin typeface="Univers Next Pro"/>
              <a:hlinkClick r:id="rId4"/>
            </a:endParaRPr>
          </a:p>
          <a:p>
            <a:r>
              <a:rPr lang="en-GB" dirty="0">
                <a:latin typeface="Univers Next Pro"/>
                <a:hlinkClick r:id="rId4"/>
              </a:rPr>
              <a:t>NSPCC</a:t>
            </a:r>
            <a:endParaRPr lang="en-GB" dirty="0">
              <a:latin typeface="Univers Next Pro"/>
              <a:hlinkClick r:id="rId2"/>
            </a:endParaRPr>
          </a:p>
          <a:p>
            <a:r>
              <a:rPr lang="en-GB" dirty="0">
                <a:latin typeface="Univers Next Pro"/>
                <a:hlinkClick r:id="rId2"/>
              </a:rPr>
              <a:t>Anti-bullying Alliance</a:t>
            </a:r>
            <a:endParaRPr lang="en-US" dirty="0"/>
          </a:p>
          <a:p>
            <a:pPr marL="341630" indent="-341630"/>
            <a:r>
              <a:rPr lang="en-US" dirty="0">
                <a:latin typeface="Univers Next Pro"/>
                <a:hlinkClick r:id="rId5"/>
              </a:rPr>
              <a:t>Bullying UK</a:t>
            </a:r>
            <a:endParaRPr lang="en-US" dirty="0"/>
          </a:p>
          <a:p>
            <a:pPr marL="341630" indent="-341630"/>
            <a:endParaRPr lang="en-US" dirty="0"/>
          </a:p>
        </p:txBody>
      </p:sp>
    </p:spTree>
    <p:extLst>
      <p:ext uri="{BB962C8B-B14F-4D97-AF65-F5344CB8AC3E}">
        <p14:creationId xmlns:p14="http://schemas.microsoft.com/office/powerpoint/2010/main" val="1699434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Try to find somewhere peaceful and spend a few minutes being quiet and still … then think about these questions…</a:t>
            </a:r>
          </a:p>
          <a:p>
            <a:r>
              <a:rPr lang="en-GB" sz="1800" dirty="0"/>
              <a:t>The anti-bullying theme this year is “united against bullying” – what can you do to help those who are bullied?</a:t>
            </a:r>
          </a:p>
          <a:p>
            <a:r>
              <a:rPr lang="en-GB" sz="1800" dirty="0"/>
              <a:t>What duty bearers (adults) can help you if you ever feel bullied or need help?</a:t>
            </a:r>
          </a:p>
          <a:p>
            <a:r>
              <a:rPr lang="en-GB" sz="1800" dirty="0">
                <a:latin typeface="Arial"/>
                <a:cs typeface="Arial"/>
              </a:rPr>
              <a:t>What one thing will you do to help stop any bullying?</a:t>
            </a:r>
            <a:endParaRPr lang="en-GB" sz="1800" dirty="0"/>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a:bodyPr>
          <a:lstStyle/>
          <a:p>
            <a:r>
              <a:rPr lang="en-GB" sz="2400" dirty="0"/>
              <a:t>Rights are universal and unconditional. How does this relate to bullying?</a:t>
            </a:r>
          </a:p>
          <a:p>
            <a:r>
              <a:rPr lang="en-GB" sz="2400" dirty="0"/>
              <a:t>What other rights may be denied when someone is being bullied?</a:t>
            </a:r>
          </a:p>
          <a:p>
            <a:pPr marL="108000" indent="0">
              <a:buNone/>
            </a:pPr>
            <a:r>
              <a:rPr lang="en-GB" sz="2400" dirty="0"/>
              <a:t>You can find a summary of the whole Convention </a:t>
            </a:r>
            <a:r>
              <a:rPr lang="en-GB" sz="2400" dirty="0">
                <a:hlinkClick r:id="rId2"/>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432000" y="1697100"/>
            <a:ext cx="5664000" cy="3722957"/>
          </a:xfrm>
        </p:spPr>
        <p:txBody>
          <a:bodyPr vert="horz" lIns="180000" tIns="180000" rIns="91440" bIns="72000" rtlCol="0" anchor="t">
            <a:normAutofit fontScale="62500" lnSpcReduction="20000"/>
          </a:bodyPr>
          <a:lstStyle/>
          <a:p>
            <a:pPr marL="0" indent="0">
              <a:buNone/>
            </a:pPr>
            <a:r>
              <a:rPr lang="en-GB" b="1" dirty="0"/>
              <a:t>Contents</a:t>
            </a:r>
          </a:p>
          <a:p>
            <a:pPr lvl="0"/>
            <a:r>
              <a:rPr lang="en-US" dirty="0"/>
              <a:t>Slide 3 Introducing the Anti-bullying week articles</a:t>
            </a:r>
          </a:p>
          <a:p>
            <a:pPr lvl="0"/>
            <a:r>
              <a:rPr lang="en-US" dirty="0"/>
              <a:t>Slide 4 – Exploring the issue of bullying</a:t>
            </a:r>
          </a:p>
          <a:p>
            <a:pPr lvl="0"/>
            <a:r>
              <a:rPr lang="en-US" dirty="0"/>
              <a:t>Slide 5 – How many of these did you get?</a:t>
            </a:r>
          </a:p>
          <a:p>
            <a:pPr lvl="0"/>
            <a:r>
              <a:rPr lang="en-US" dirty="0"/>
              <a:t>Slides 6, 7 &amp; 8 – Primary activities</a:t>
            </a:r>
          </a:p>
          <a:p>
            <a:pPr lvl="0"/>
            <a:r>
              <a:rPr lang="en-US" dirty="0"/>
              <a:t>Slides 9 &amp; 10 – Secondary activities</a:t>
            </a:r>
          </a:p>
          <a:p>
            <a:pPr lvl="0"/>
            <a:r>
              <a:rPr lang="en-US" dirty="0"/>
              <a:t>Slide 11 – Top tips and resources</a:t>
            </a:r>
          </a:p>
          <a:p>
            <a:pPr lvl="0"/>
            <a:r>
              <a:rPr lang="en-US" dirty="0"/>
              <a:t>Slide 12 – Reflection</a:t>
            </a:r>
          </a:p>
          <a:p>
            <a:pPr lvl="0"/>
            <a:r>
              <a:rPr lang="en-US" dirty="0"/>
              <a:t>Slide 13 - Extension</a:t>
            </a:r>
          </a:p>
          <a:p>
            <a:pPr lvl="0"/>
            <a:endParaRPr lang="en-US" dirty="0"/>
          </a:p>
          <a:p>
            <a:pPr lvl="0"/>
            <a:endParaRPr lang="en-US" dirty="0"/>
          </a:p>
          <a:p>
            <a:pPr lvl="0"/>
            <a:endParaRPr lang="en-US"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51413"/>
            <a:ext cx="11916814" cy="937627"/>
          </a:xfrm>
        </p:spPr>
        <p:txBody>
          <a:bodyPr>
            <a:normAutofit/>
          </a:bodyPr>
          <a:lstStyle/>
          <a:p>
            <a:r>
              <a:rPr lang="en-US" dirty="0"/>
              <a:t>the Anti-Bullying Week articles  </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47500" lnSpcReduction="20000"/>
          </a:bodyPr>
          <a:lstStyle/>
          <a:p>
            <a:pPr marL="0" indent="0">
              <a:buNone/>
            </a:pPr>
            <a:r>
              <a:rPr lang="en-GB" b="1" dirty="0"/>
              <a:t>Article 2  - Non-discrimination </a:t>
            </a:r>
            <a:r>
              <a:rPr lang="en-GB" dirty="0"/>
              <a:t>The Convention applies to every child without discrimination, whatever their ethnicity, gender, religion, language, abilities or any other status, whatever they think or say, whatever their family background.</a:t>
            </a:r>
          </a:p>
          <a:p>
            <a:pPr marL="0" indent="0">
              <a:buNone/>
            </a:pPr>
            <a:r>
              <a:rPr lang="en-GB" b="1" dirty="0"/>
              <a:t>Article 12 - Respect for the views of the child</a:t>
            </a:r>
            <a:r>
              <a:rPr lang="en-GB" dirty="0"/>
              <a:t> Every child has the right to express their views, feelings and wishes in all matters affecting them, and to have their views considered and taken seriously. This right always applies, for example during immigration proceedings, housing decisions or the child’s day-to-day home life. </a:t>
            </a:r>
          </a:p>
          <a:p>
            <a:pPr marL="0" indent="0">
              <a:buNone/>
            </a:pPr>
            <a:r>
              <a:rPr lang="en-GB" b="1" dirty="0"/>
              <a:t>Article 19 - Protection from violence, abuse and neglect</a:t>
            </a:r>
            <a:r>
              <a:rPr lang="en-GB" dirty="0"/>
              <a:t> Governments must do all they can to ensure that children are protected from all forms of violence, abuse, neglect and bad treatment by their parents or anyone else who looks after them.</a:t>
            </a:r>
            <a:endParaRPr lang="en-US" sz="3200" dirty="0">
              <a:latin typeface="Arial"/>
              <a:cs typeface="Arial"/>
            </a:endParaRP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49" y="1820447"/>
            <a:ext cx="5641475" cy="1494253"/>
          </a:xfrm>
        </p:spPr>
        <p:txBody>
          <a:bodyPr>
            <a:normAutofit/>
          </a:bodyPr>
          <a:lstStyle/>
          <a:p>
            <a:pPr marL="0" indent="0">
              <a:buNone/>
            </a:pPr>
            <a:r>
              <a:rPr lang="en-GB" sz="1800" dirty="0">
                <a:latin typeface="Arial" panose="020B0604020202020204" pitchFamily="34" charset="0"/>
                <a:cs typeface="Arial" panose="020B0604020202020204" pitchFamily="34" charset="0"/>
              </a:rPr>
              <a:t>Jenny introduces the Anti-Bullying Week Articles</a:t>
            </a:r>
            <a:endParaRPr lang="en-GB" sz="1800"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711358" y="5850244"/>
            <a:ext cx="5351463" cy="38752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Jenny on YouTube</a:t>
            </a:r>
            <a:endParaRPr lang="en-GB" dirty="0"/>
          </a:p>
        </p:txBody>
      </p:sp>
      <p:pic>
        <p:nvPicPr>
          <p:cNvPr id="5" name="AoW Video Anti-Bullying Week">
            <a:hlinkClick r:id="" action="ppaction://media"/>
            <a:extLst>
              <a:ext uri="{FF2B5EF4-FFF2-40B4-BE49-F238E27FC236}">
                <a16:creationId xmlns:a16="http://schemas.microsoft.com/office/drawing/2014/main" id="{D75435B8-7DDC-47D8-968A-C1BE4004CDF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5665" y="2207975"/>
            <a:ext cx="5322848" cy="2994102"/>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374534" y="5193127"/>
            <a:ext cx="4582910" cy="2363820"/>
          </a:xfrm>
        </p:spPr>
        <p:txBody>
          <a:bodyPr>
            <a:normAutofit/>
          </a:bodyPr>
          <a:lstStyle/>
          <a:p>
            <a:pPr marL="0" indent="0">
              <a:buNone/>
            </a:pPr>
            <a:r>
              <a:rPr lang="en-GB" sz="2800" dirty="0">
                <a:latin typeface="Arial" panose="020B0604020202020204" pitchFamily="34" charset="0"/>
                <a:cs typeface="Arial" panose="020B0604020202020204" pitchFamily="34" charset="0"/>
              </a:rPr>
              <a:t>Write them down and then compare your answers with the next slide. </a:t>
            </a:r>
            <a:r>
              <a:rPr lang="en-GB" dirty="0">
                <a:latin typeface="Arial" panose="020B0604020202020204" pitchFamily="34" charset="0"/>
                <a:cs typeface="Arial" panose="020B0604020202020204" pitchFamily="34" charset="0"/>
              </a:rPr>
              <a:t>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75503" y="2555786"/>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AEEF"/>
                </a:solidFill>
                <a:latin typeface="Arial" panose="020B0604020202020204" pitchFamily="34" charset="0"/>
                <a:cs typeface="Arial" panose="020B0604020202020204" pitchFamily="34" charset="0"/>
              </a:rPr>
              <a:t>What different </a:t>
            </a:r>
          </a:p>
          <a:p>
            <a:pPr marL="0" indent="0" algn="ctr">
              <a:buNone/>
            </a:pPr>
            <a:r>
              <a:rPr lang="en-GB" dirty="0">
                <a:solidFill>
                  <a:srgbClr val="00AEEF"/>
                </a:solidFill>
                <a:latin typeface="Arial" panose="020B0604020202020204" pitchFamily="34" charset="0"/>
                <a:cs typeface="Arial" panose="020B0604020202020204" pitchFamily="34" charset="0"/>
              </a:rPr>
              <a:t>types of bullying </a:t>
            </a:r>
          </a:p>
          <a:p>
            <a:pPr marL="0" indent="0" algn="ctr">
              <a:buNone/>
            </a:pPr>
            <a:r>
              <a:rPr lang="en-GB" dirty="0">
                <a:solidFill>
                  <a:srgbClr val="00AEEF"/>
                </a:solidFill>
                <a:latin typeface="Arial" panose="020B0604020202020204" pitchFamily="34" charset="0"/>
                <a:cs typeface="Arial" panose="020B0604020202020204" pitchFamily="34" charset="0"/>
              </a:rPr>
              <a:t>are there?</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sz="4800" dirty="0"/>
              <a:t>Exploring the issue of bullying</a:t>
            </a:r>
            <a:endParaRPr lang="en-GB" dirty="0"/>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7" y="1761479"/>
            <a:ext cx="11348934" cy="4750833"/>
          </a:xfrm>
        </p:spPr>
        <p:txBody>
          <a:bodyPr>
            <a:normAutofit fontScale="32500" lnSpcReduction="20000"/>
          </a:bodyPr>
          <a:lstStyle/>
          <a:p>
            <a:r>
              <a:rPr lang="en-GB" sz="6600" dirty="0">
                <a:latin typeface="Arial"/>
                <a:cs typeface="Arial"/>
              </a:rPr>
              <a:t>Physical – aggressive or violent, being pushed, hit, kicked, intimidated</a:t>
            </a:r>
            <a:endParaRPr lang="en-GB" sz="6600" dirty="0">
              <a:latin typeface="Arial" panose="020B0604020202020204" pitchFamily="34" charset="0"/>
              <a:cs typeface="Arial" panose="020B0604020202020204" pitchFamily="34" charset="0"/>
            </a:endParaRPr>
          </a:p>
          <a:p>
            <a:r>
              <a:rPr lang="en-GB" sz="6600" dirty="0">
                <a:latin typeface="Arial" panose="020B0604020202020204" pitchFamily="34" charset="0"/>
                <a:cs typeface="Arial" panose="020B0604020202020204" pitchFamily="34" charset="0"/>
              </a:rPr>
              <a:t>Verbal – name-calling, threatening, being laughed at, teasing, being shouted at</a:t>
            </a:r>
          </a:p>
          <a:p>
            <a:r>
              <a:rPr lang="en-GB" sz="6600" dirty="0">
                <a:latin typeface="Arial"/>
                <a:cs typeface="Arial"/>
              </a:rPr>
              <a:t>Social – being purposefully excluded from plans with your "friends"</a:t>
            </a:r>
            <a:endParaRPr lang="en-GB" sz="6600" dirty="0">
              <a:latin typeface="Arial" panose="020B0604020202020204" pitchFamily="34" charset="0"/>
              <a:cs typeface="Arial" panose="020B0604020202020204" pitchFamily="34" charset="0"/>
            </a:endParaRPr>
          </a:p>
          <a:p>
            <a:r>
              <a:rPr lang="en-GB" sz="6600" dirty="0">
                <a:latin typeface="Arial"/>
                <a:cs typeface="Arial"/>
              </a:rPr>
              <a:t>Cyber bullying (online, on social media or gaming forums) – unkind comments, sharing photos with negative comments</a:t>
            </a:r>
          </a:p>
          <a:p>
            <a:r>
              <a:rPr lang="en-GB" sz="6600" dirty="0">
                <a:latin typeface="Arial"/>
                <a:cs typeface="Arial"/>
              </a:rPr>
              <a:t>Discrimination - against race, nationality, sexuality, faith or another protected characteristic</a:t>
            </a:r>
            <a:endParaRPr lang="en-GB" sz="6600" dirty="0"/>
          </a:p>
          <a:p>
            <a:r>
              <a:rPr lang="en-GB" sz="6600" dirty="0">
                <a:latin typeface="Arial" panose="020B0604020202020204" pitchFamily="34" charset="0"/>
                <a:cs typeface="Arial" panose="020B0604020202020204" pitchFamily="34" charset="0"/>
              </a:rPr>
              <a:t>Sexual bullying – unwanted sexual comments or contact, spreading of sex rumours</a:t>
            </a:r>
          </a:p>
          <a:p>
            <a:r>
              <a:rPr lang="en-GB" sz="6600" dirty="0">
                <a:latin typeface="Arial"/>
                <a:cs typeface="Arial"/>
              </a:rPr>
              <a:t>Emotional or Psychological – when someone gets what they want by making others feel angry/sad (manipulation) or being told they are not good enough </a:t>
            </a: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a:cs typeface="Arial"/>
            </a:endParaRP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265739" y="86233"/>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7" name="Flowchart: Connector 16">
            <a:extLst>
              <a:ext uri="{FF2B5EF4-FFF2-40B4-BE49-F238E27FC236}">
                <a16:creationId xmlns:a16="http://schemas.microsoft.com/office/drawing/2014/main" id="{0E7DF483-7350-4178-9A3F-62C07EB48594}"/>
              </a:ext>
            </a:extLst>
          </p:cNvPr>
          <p:cNvSpPr/>
          <p:nvPr/>
        </p:nvSpPr>
        <p:spPr>
          <a:xfrm>
            <a:off x="8436807" y="2648327"/>
            <a:ext cx="3504761" cy="343419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Watch this video, </a:t>
            </a:r>
            <a:r>
              <a:rPr lang="en-GB" sz="1400" dirty="0">
                <a:solidFill>
                  <a:srgbClr val="00AEEF"/>
                </a:solidFill>
                <a:latin typeface="Arial"/>
                <a:cs typeface="Arial"/>
                <a:hlinkClick r:id="rId4"/>
              </a:rPr>
              <a:t>United Against Bullying</a:t>
            </a:r>
            <a:r>
              <a:rPr lang="en-GB" sz="1400" dirty="0">
                <a:solidFill>
                  <a:srgbClr val="00AEEF"/>
                </a:solidFill>
                <a:latin typeface="Arial"/>
                <a:cs typeface="Arial"/>
              </a:rPr>
              <a:t>. Discuss with a classmate how bullying has a negative impact on a person’s wellbeing. You could create a display to show this. Create a list of ‘top tips’ somebody could follow if they believed they were being bullied. How do these link to Article 12?</a:t>
            </a:r>
          </a:p>
        </p:txBody>
      </p:sp>
      <p:pic>
        <p:nvPicPr>
          <p:cNvPr id="4" name="Graphic 3">
            <a:extLst>
              <a:ext uri="{FF2B5EF4-FFF2-40B4-BE49-F238E27FC236}">
                <a16:creationId xmlns:a16="http://schemas.microsoft.com/office/drawing/2014/main" id="{DEF9361D-13A0-4D85-BEE1-EB91301B244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530869" y="261444"/>
            <a:ext cx="1369858" cy="1826477"/>
          </a:xfrm>
          <a:prstGeom prst="rect">
            <a:avLst/>
          </a:prstGeom>
        </p:spPr>
      </p:pic>
      <p:pic>
        <p:nvPicPr>
          <p:cNvPr id="5" name="Graphic 4">
            <a:extLst>
              <a:ext uri="{FF2B5EF4-FFF2-40B4-BE49-F238E27FC236}">
                <a16:creationId xmlns:a16="http://schemas.microsoft.com/office/drawing/2014/main" id="{10D7587F-5D65-4A9D-ACCA-D9403806A97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083661" y="261444"/>
            <a:ext cx="1369858" cy="1826477"/>
          </a:xfrm>
          <a:prstGeom prst="rect">
            <a:avLst/>
          </a:prstGeom>
        </p:spPr>
      </p:pic>
      <p:pic>
        <p:nvPicPr>
          <p:cNvPr id="6" name="Graphic 5">
            <a:extLst>
              <a:ext uri="{FF2B5EF4-FFF2-40B4-BE49-F238E27FC236}">
                <a16:creationId xmlns:a16="http://schemas.microsoft.com/office/drawing/2014/main" id="{3771EC0C-2258-4DBE-A861-9BA6BA60038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636453" y="261444"/>
            <a:ext cx="1366654" cy="1822205"/>
          </a:xfrm>
          <a:prstGeom prst="rect">
            <a:avLst/>
          </a:prstGeom>
        </p:spPr>
      </p:pic>
      <p:pic>
        <p:nvPicPr>
          <p:cNvPr id="7" name="Online Media 6" title="Anti-Bullying Week 2020: United Against Bullying - Official Primary School Film">
            <a:hlinkClick r:id="" action="ppaction://media"/>
            <a:extLst>
              <a:ext uri="{FF2B5EF4-FFF2-40B4-BE49-F238E27FC236}">
                <a16:creationId xmlns:a16="http://schemas.microsoft.com/office/drawing/2014/main" id="{01ADCF87-0542-4757-A110-064DB9F3DD55}"/>
              </a:ext>
            </a:extLst>
          </p:cNvPr>
          <p:cNvPicPr>
            <a:picLocks noRot="1" noChangeAspect="1"/>
          </p:cNvPicPr>
          <p:nvPr>
            <a:videoFile r:link="rId1"/>
          </p:nvPr>
        </p:nvPicPr>
        <p:blipFill>
          <a:blip r:embed="rId11"/>
          <a:stretch>
            <a:fillRect/>
          </a:stretch>
        </p:blipFill>
        <p:spPr>
          <a:xfrm>
            <a:off x="5603683" y="4703594"/>
            <a:ext cx="3297044" cy="1854587"/>
          </a:xfrm>
          <a:prstGeom prst="rect">
            <a:avLst/>
          </a:prstGeom>
        </p:spPr>
      </p:pic>
      <p:sp>
        <p:nvSpPr>
          <p:cNvPr id="16" name="Flowchart: Connector 15">
            <a:extLst>
              <a:ext uri="{FF2B5EF4-FFF2-40B4-BE49-F238E27FC236}">
                <a16:creationId xmlns:a16="http://schemas.microsoft.com/office/drawing/2014/main" id="{CFB876FD-A16F-462B-B90C-E821DA9EC524}"/>
              </a:ext>
            </a:extLst>
          </p:cNvPr>
          <p:cNvSpPr/>
          <p:nvPr/>
        </p:nvSpPr>
        <p:spPr>
          <a:xfrm>
            <a:off x="3768374" y="1080227"/>
            <a:ext cx="3366975" cy="328519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Write out at least 10 positive personal affirmations starting with the words “I am…”.  Repeat them as often as you can throughout the week. Maybe record yourself saying them so you can listen back to them.  Remembering you are a special person can really help when you feel low.</a:t>
            </a:r>
          </a:p>
        </p:txBody>
      </p:sp>
      <p:sp>
        <p:nvSpPr>
          <p:cNvPr id="20" name="Flowchart: Connector 19">
            <a:extLst>
              <a:ext uri="{FF2B5EF4-FFF2-40B4-BE49-F238E27FC236}">
                <a16:creationId xmlns:a16="http://schemas.microsoft.com/office/drawing/2014/main" id="{709B2D03-257B-4512-8647-36F6808ABD4E}"/>
              </a:ext>
            </a:extLst>
          </p:cNvPr>
          <p:cNvSpPr/>
          <p:nvPr/>
        </p:nvSpPr>
        <p:spPr>
          <a:xfrm>
            <a:off x="326680" y="2910468"/>
            <a:ext cx="3591364" cy="357617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How does your school listen to your views? Perhaps your school uses a "worry box” where you can put in notes about thing you are concerned about. How would such a box ensure dignity and privacy is respected? Could you improve or design a system for the way you are heard - especially if you need to report feeling unsafe in or out of school.</a:t>
            </a:r>
          </a:p>
        </p:txBody>
      </p:sp>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Flowchart: Connector 12">
            <a:extLst>
              <a:ext uri="{FF2B5EF4-FFF2-40B4-BE49-F238E27FC236}">
                <a16:creationId xmlns:a16="http://schemas.microsoft.com/office/drawing/2014/main" id="{F4BE1C66-9E99-493B-A1C5-B229B1A049A2}"/>
              </a:ext>
            </a:extLst>
          </p:cNvPr>
          <p:cNvSpPr/>
          <p:nvPr/>
        </p:nvSpPr>
        <p:spPr>
          <a:xfrm>
            <a:off x="8880061" y="3618570"/>
            <a:ext cx="3052403" cy="300570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Choose a scenario and write a script for a bullying situation where you either, a) help the person being bullied, b) you are a bystander to the bullying incident, c) you tell an adult, d) you talk to the bully – act it out and discuss each scenario.</a:t>
            </a:r>
          </a:p>
        </p:txBody>
      </p:sp>
      <p:sp>
        <p:nvSpPr>
          <p:cNvPr id="6" name="Flowchart: Connector 5">
            <a:extLst>
              <a:ext uri="{FF2B5EF4-FFF2-40B4-BE49-F238E27FC236}">
                <a16:creationId xmlns:a16="http://schemas.microsoft.com/office/drawing/2014/main" id="{4EF1073B-A0C7-4F5F-A91E-41944744F6D0}"/>
              </a:ext>
            </a:extLst>
          </p:cNvPr>
          <p:cNvSpPr/>
          <p:nvPr/>
        </p:nvSpPr>
        <p:spPr>
          <a:xfrm>
            <a:off x="5103290" y="2306673"/>
            <a:ext cx="3641068" cy="364645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Adults are duty bearers for children’s rights – they  have a responsibility to promote, protect and respect children's rights.  Ask some adults in your school, what they do to respect your right to be protected from the harm that bullying can cause. Perhaps you could create an anti-bullying charter for your school including articles 2, 12 and 19.</a:t>
            </a:r>
          </a:p>
        </p:txBody>
      </p:sp>
      <p:sp>
        <p:nvSpPr>
          <p:cNvPr id="15" name="Flowchart: Connector 14">
            <a:extLst>
              <a:ext uri="{FF2B5EF4-FFF2-40B4-BE49-F238E27FC236}">
                <a16:creationId xmlns:a16="http://schemas.microsoft.com/office/drawing/2014/main" id="{1E8CCA4C-5E53-4089-AE16-04DCFF261846}"/>
              </a:ext>
            </a:extLst>
          </p:cNvPr>
          <p:cNvSpPr/>
          <p:nvPr/>
        </p:nvSpPr>
        <p:spPr>
          <a:xfrm>
            <a:off x="1117661" y="1172546"/>
            <a:ext cx="3783443" cy="378122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hlinkClick r:id="rId4"/>
              </a:rPr>
              <a:t>Watch this short video </a:t>
            </a:r>
            <a:r>
              <a:rPr lang="en-GB" sz="1400" dirty="0">
                <a:solidFill>
                  <a:srgbClr val="00AEEF"/>
                </a:solidFill>
                <a:latin typeface="Arial"/>
                <a:cs typeface="Arial"/>
              </a:rPr>
              <a:t>about kindness. Find 5 different ways to show kindness and respect for diversity throughout the week. Perhaps you could compliment or praise someone or help them out in some small way to show you care.  You never know what someone else is going through. Everyone is unique - always choose kindness and respect first.</a:t>
            </a:r>
          </a:p>
        </p:txBody>
      </p:sp>
      <p:pic>
        <p:nvPicPr>
          <p:cNvPr id="16" name="Online Media 7" title="#ChooseKindness with Bullying UK">
            <a:hlinkClick r:id="" action="ppaction://media"/>
            <a:extLst>
              <a:ext uri="{FF2B5EF4-FFF2-40B4-BE49-F238E27FC236}">
                <a16:creationId xmlns:a16="http://schemas.microsoft.com/office/drawing/2014/main" id="{F10F51C7-37CC-49E8-A7B0-FAF4A6C289F2}"/>
              </a:ext>
            </a:extLst>
          </p:cNvPr>
          <p:cNvPicPr>
            <a:picLocks noRot="1" noChangeAspect="1"/>
          </p:cNvPicPr>
          <p:nvPr>
            <a:videoFile r:link="rId1"/>
          </p:nvPr>
        </p:nvPicPr>
        <p:blipFill>
          <a:blip r:embed="rId5"/>
          <a:stretch>
            <a:fillRect/>
          </a:stretch>
        </p:blipFill>
        <p:spPr>
          <a:xfrm>
            <a:off x="759106" y="4582910"/>
            <a:ext cx="3297044" cy="1854587"/>
          </a:xfrm>
          <a:prstGeom prst="rect">
            <a:avLst/>
          </a:prstGeom>
        </p:spPr>
      </p:pic>
      <p:pic>
        <p:nvPicPr>
          <p:cNvPr id="18" name="Graphic 17">
            <a:extLst>
              <a:ext uri="{FF2B5EF4-FFF2-40B4-BE49-F238E27FC236}">
                <a16:creationId xmlns:a16="http://schemas.microsoft.com/office/drawing/2014/main" id="{C2603984-9942-4D0F-BB41-1224791E893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30869" y="261444"/>
            <a:ext cx="1369858" cy="1826477"/>
          </a:xfrm>
          <a:prstGeom prst="rect">
            <a:avLst/>
          </a:prstGeom>
        </p:spPr>
      </p:pic>
      <p:pic>
        <p:nvPicPr>
          <p:cNvPr id="20" name="Graphic 19">
            <a:extLst>
              <a:ext uri="{FF2B5EF4-FFF2-40B4-BE49-F238E27FC236}">
                <a16:creationId xmlns:a16="http://schemas.microsoft.com/office/drawing/2014/main" id="{EB642752-1512-4643-8B44-966E8B3CDC4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083661" y="261444"/>
            <a:ext cx="1369858" cy="1826477"/>
          </a:xfrm>
          <a:prstGeom prst="rect">
            <a:avLst/>
          </a:prstGeom>
        </p:spPr>
      </p:pic>
      <p:pic>
        <p:nvPicPr>
          <p:cNvPr id="22" name="Graphic 21">
            <a:extLst>
              <a:ext uri="{FF2B5EF4-FFF2-40B4-BE49-F238E27FC236}">
                <a16:creationId xmlns:a16="http://schemas.microsoft.com/office/drawing/2014/main" id="{F6677A9A-4CF1-41AD-80F8-74953762980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636453" y="261444"/>
            <a:ext cx="1366654" cy="1822205"/>
          </a:xfrm>
          <a:prstGeom prst="rect">
            <a:avLst/>
          </a:prstGeom>
        </p:spPr>
      </p:pic>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2" name="Flowchart: Connector 1">
            <a:extLst>
              <a:ext uri="{FF2B5EF4-FFF2-40B4-BE49-F238E27FC236}">
                <a16:creationId xmlns:a16="http://schemas.microsoft.com/office/drawing/2014/main" id="{00F9B5FD-9AA5-4060-8D08-E35422B6229B}"/>
              </a:ext>
            </a:extLst>
          </p:cNvPr>
          <p:cNvSpPr/>
          <p:nvPr/>
        </p:nvSpPr>
        <p:spPr>
          <a:xfrm>
            <a:off x="7846372" y="3465623"/>
            <a:ext cx="3333565" cy="319527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“Don’t be a bystander” is a common phrase when talking about bullying. What does this mean to you? Talk with a friend about the best way to avoid being a bystander. Please consider your own safety - what could you do instead? Write a list of possible actions.</a:t>
            </a:r>
          </a:p>
        </p:txBody>
      </p:sp>
      <p:sp>
        <p:nvSpPr>
          <p:cNvPr id="8" name="Flowchart: Connector 7">
            <a:extLst>
              <a:ext uri="{FF2B5EF4-FFF2-40B4-BE49-F238E27FC236}">
                <a16:creationId xmlns:a16="http://schemas.microsoft.com/office/drawing/2014/main" id="{C8719F4E-6711-4AF0-8CC6-4D6277A173A5}"/>
              </a:ext>
            </a:extLst>
          </p:cNvPr>
          <p:cNvSpPr/>
          <p:nvPr/>
        </p:nvSpPr>
        <p:spPr>
          <a:xfrm>
            <a:off x="4565453" y="2083649"/>
            <a:ext cx="3061093" cy="309051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Have a look at </a:t>
            </a:r>
            <a:r>
              <a:rPr lang="en-GB" sz="1400" dirty="0">
                <a:solidFill>
                  <a:srgbClr val="00AEEF"/>
                </a:solidFill>
                <a:latin typeface="Arial"/>
                <a:cs typeface="Arial"/>
                <a:hlinkClick r:id="rId4"/>
              </a:rPr>
              <a:t>ChildLine’s Calm Zone </a:t>
            </a:r>
            <a:r>
              <a:rPr lang="en-GB" sz="1400" dirty="0">
                <a:solidFill>
                  <a:srgbClr val="00AEEF"/>
                </a:solidFill>
                <a:latin typeface="Arial"/>
                <a:cs typeface="Arial"/>
              </a:rPr>
              <a:t>for a variety of tools you can use if you feel anxious, stressed or scared. Choose some of their activities, such as breathing exercises, or </a:t>
            </a:r>
            <a:r>
              <a:rPr lang="en-GB" sz="1400" dirty="0">
                <a:solidFill>
                  <a:srgbClr val="00AEEF"/>
                </a:solidFill>
                <a:latin typeface="Arial"/>
                <a:cs typeface="Arial"/>
                <a:hlinkClick r:id="rId5"/>
              </a:rPr>
              <a:t>this calming yoga sequence</a:t>
            </a:r>
            <a:r>
              <a:rPr lang="en-GB" sz="1400" dirty="0">
                <a:solidFill>
                  <a:srgbClr val="00AEEF"/>
                </a:solidFill>
                <a:latin typeface="Arial"/>
                <a:cs typeface="Arial"/>
              </a:rPr>
              <a:t>, writing a gratitude list or getting creative. </a:t>
            </a:r>
          </a:p>
        </p:txBody>
      </p:sp>
      <p:pic>
        <p:nvPicPr>
          <p:cNvPr id="5" name="Graphic 4">
            <a:extLst>
              <a:ext uri="{FF2B5EF4-FFF2-40B4-BE49-F238E27FC236}">
                <a16:creationId xmlns:a16="http://schemas.microsoft.com/office/drawing/2014/main" id="{D0357D53-C298-483C-85FD-8A16A4EE4DD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30869" y="261444"/>
            <a:ext cx="1369858" cy="1826477"/>
          </a:xfrm>
          <a:prstGeom prst="rect">
            <a:avLst/>
          </a:prstGeom>
        </p:spPr>
      </p:pic>
      <p:pic>
        <p:nvPicPr>
          <p:cNvPr id="9" name="Graphic 8">
            <a:extLst>
              <a:ext uri="{FF2B5EF4-FFF2-40B4-BE49-F238E27FC236}">
                <a16:creationId xmlns:a16="http://schemas.microsoft.com/office/drawing/2014/main" id="{AE376473-F238-484B-BB47-B37562D27E4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083661" y="261444"/>
            <a:ext cx="1369858" cy="1826477"/>
          </a:xfrm>
          <a:prstGeom prst="rect">
            <a:avLst/>
          </a:prstGeom>
        </p:spPr>
      </p:pic>
      <p:pic>
        <p:nvPicPr>
          <p:cNvPr id="15" name="Graphic 14">
            <a:extLst>
              <a:ext uri="{FF2B5EF4-FFF2-40B4-BE49-F238E27FC236}">
                <a16:creationId xmlns:a16="http://schemas.microsoft.com/office/drawing/2014/main" id="{AA56F7F5-1C6C-4568-8702-D7830B02AEF5}"/>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636453" y="261444"/>
            <a:ext cx="1366654" cy="1822205"/>
          </a:xfrm>
          <a:prstGeom prst="rect">
            <a:avLst/>
          </a:prstGeom>
        </p:spPr>
      </p:pic>
      <p:sp>
        <p:nvSpPr>
          <p:cNvPr id="17" name="Flowchart: Connector 16">
            <a:extLst>
              <a:ext uri="{FF2B5EF4-FFF2-40B4-BE49-F238E27FC236}">
                <a16:creationId xmlns:a16="http://schemas.microsoft.com/office/drawing/2014/main" id="{702ABDD6-EA76-45B7-BE08-CF302ADBDC19}"/>
              </a:ext>
            </a:extLst>
          </p:cNvPr>
          <p:cNvSpPr/>
          <p:nvPr/>
        </p:nvSpPr>
        <p:spPr>
          <a:xfrm>
            <a:off x="1042866" y="1172546"/>
            <a:ext cx="3061094" cy="300240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Discuss and draw what you think a bully might look like. Draw an outline of a person on a page. Use this outline to draw/label what they might wear, but also how they are feeling. Discuss stereotypes of this, are they fair?</a:t>
            </a:r>
          </a:p>
        </p:txBody>
      </p:sp>
      <p:pic>
        <p:nvPicPr>
          <p:cNvPr id="18" name="Online Media 17" title="Calming Yoga ft. Nicole from Yotism | Childline">
            <a:hlinkClick r:id="" action="ppaction://media"/>
            <a:extLst>
              <a:ext uri="{FF2B5EF4-FFF2-40B4-BE49-F238E27FC236}">
                <a16:creationId xmlns:a16="http://schemas.microsoft.com/office/drawing/2014/main" id="{8604DCDC-7A50-4A14-989B-9262C12652F5}"/>
              </a:ext>
            </a:extLst>
          </p:cNvPr>
          <p:cNvPicPr>
            <a:picLocks noRot="1" noChangeAspect="1"/>
          </p:cNvPicPr>
          <p:nvPr>
            <a:videoFile r:link="rId1"/>
          </p:nvPr>
        </p:nvPicPr>
        <p:blipFill>
          <a:blip r:embed="rId12"/>
          <a:stretch>
            <a:fillRect/>
          </a:stretch>
        </p:blipFill>
        <p:spPr>
          <a:xfrm>
            <a:off x="2163337" y="4858734"/>
            <a:ext cx="3333565" cy="1875130"/>
          </a:xfrm>
          <a:prstGeom prst="rect">
            <a:avLst/>
          </a:prstGeom>
        </p:spPr>
      </p:pic>
    </p:spTree>
    <p:extLst>
      <p:ext uri="{BB962C8B-B14F-4D97-AF65-F5344CB8AC3E}">
        <p14:creationId xmlns:p14="http://schemas.microsoft.com/office/powerpoint/2010/main" val="187072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2" name="Rectangle 11">
            <a:extLst>
              <a:ext uri="{FF2B5EF4-FFF2-40B4-BE49-F238E27FC236}">
                <a16:creationId xmlns:a16="http://schemas.microsoft.com/office/drawing/2014/main" id="{898DF251-7478-4C52-AC91-87AB7C1C5E45}"/>
              </a:ext>
            </a:extLst>
          </p:cNvPr>
          <p:cNvSpPr/>
          <p:nvPr/>
        </p:nvSpPr>
        <p:spPr>
          <a:xfrm>
            <a:off x="381772" y="1663054"/>
            <a:ext cx="3302115" cy="276362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Being bullied has a negative impact on our wellbeing – express your views and feelings on how you would feel if you were being bullied and what you would do about it. Listen </a:t>
            </a:r>
            <a:r>
              <a:rPr lang="en-GB" sz="1400" dirty="0">
                <a:solidFill>
                  <a:srgbClr val="00AEEF"/>
                </a:solidFill>
                <a:latin typeface="Arial" panose="020B0604020202020204" pitchFamily="34" charset="0"/>
                <a:cs typeface="Arial" panose="020B0604020202020204" pitchFamily="34" charset="0"/>
                <a:hlinkClick r:id="rId4"/>
              </a:rPr>
              <a:t>to this song by Jesse J </a:t>
            </a:r>
            <a:r>
              <a:rPr lang="en-GB" sz="1400" dirty="0">
                <a:solidFill>
                  <a:srgbClr val="00AEEF"/>
                </a:solidFill>
                <a:latin typeface="Arial" panose="020B0604020202020204" pitchFamily="34" charset="0"/>
                <a:cs typeface="Arial" panose="020B0604020202020204" pitchFamily="34" charset="0"/>
              </a:rPr>
              <a:t> "Who you are“  and discuss your views on bullying with a partner. Perhaps start a ‘feelings journal’ for this and any other areas of wellbeing that may come up for you in the future?</a:t>
            </a:r>
          </a:p>
        </p:txBody>
      </p:sp>
      <p:sp>
        <p:nvSpPr>
          <p:cNvPr id="23" name="Rectangle 22">
            <a:extLst>
              <a:ext uri="{FF2B5EF4-FFF2-40B4-BE49-F238E27FC236}">
                <a16:creationId xmlns:a16="http://schemas.microsoft.com/office/drawing/2014/main" id="{2574F9D6-256E-44A2-B5D2-19ECF4ED3B50}"/>
              </a:ext>
            </a:extLst>
          </p:cNvPr>
          <p:cNvSpPr/>
          <p:nvPr/>
        </p:nvSpPr>
        <p:spPr>
          <a:xfrm>
            <a:off x="7559173" y="6624277"/>
            <a:ext cx="92845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WikiCommons</a:t>
            </a:r>
          </a:p>
        </p:txBody>
      </p:sp>
      <p:pic>
        <p:nvPicPr>
          <p:cNvPr id="4" name="Graphic 3">
            <a:extLst>
              <a:ext uri="{FF2B5EF4-FFF2-40B4-BE49-F238E27FC236}">
                <a16:creationId xmlns:a16="http://schemas.microsoft.com/office/drawing/2014/main" id="{B91F5A90-73D0-4EEE-89AC-5B6CC96D0D7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530869" y="261444"/>
            <a:ext cx="1369858" cy="1826477"/>
          </a:xfrm>
          <a:prstGeom prst="rect">
            <a:avLst/>
          </a:prstGeom>
        </p:spPr>
      </p:pic>
      <p:pic>
        <p:nvPicPr>
          <p:cNvPr id="5" name="Graphic 4">
            <a:extLst>
              <a:ext uri="{FF2B5EF4-FFF2-40B4-BE49-F238E27FC236}">
                <a16:creationId xmlns:a16="http://schemas.microsoft.com/office/drawing/2014/main" id="{6EF1328E-4A41-411E-B326-7FD41ECC46D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083661" y="261444"/>
            <a:ext cx="1369858" cy="1826477"/>
          </a:xfrm>
          <a:prstGeom prst="rect">
            <a:avLst/>
          </a:prstGeom>
        </p:spPr>
      </p:pic>
      <p:pic>
        <p:nvPicPr>
          <p:cNvPr id="7" name="Graphic 6">
            <a:extLst>
              <a:ext uri="{FF2B5EF4-FFF2-40B4-BE49-F238E27FC236}">
                <a16:creationId xmlns:a16="http://schemas.microsoft.com/office/drawing/2014/main" id="{4652922A-228F-4897-9BDE-6885977927B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636453" y="261444"/>
            <a:ext cx="1366654" cy="1822205"/>
          </a:xfrm>
          <a:prstGeom prst="rect">
            <a:avLst/>
          </a:prstGeom>
        </p:spPr>
      </p:pic>
      <p:pic>
        <p:nvPicPr>
          <p:cNvPr id="8" name="Online Media 7" title="Jessie J - Who You Are (Official Video)">
            <a:hlinkClick r:id="" action="ppaction://media"/>
            <a:extLst>
              <a:ext uri="{FF2B5EF4-FFF2-40B4-BE49-F238E27FC236}">
                <a16:creationId xmlns:a16="http://schemas.microsoft.com/office/drawing/2014/main" id="{CD821964-2C77-4281-AE7D-C012DD2721FB}"/>
              </a:ext>
            </a:extLst>
          </p:cNvPr>
          <p:cNvPicPr>
            <a:picLocks noRot="1" noChangeAspect="1"/>
          </p:cNvPicPr>
          <p:nvPr>
            <a:videoFile r:link="rId1"/>
          </p:nvPr>
        </p:nvPicPr>
        <p:blipFill>
          <a:blip r:embed="rId11"/>
          <a:stretch>
            <a:fillRect/>
          </a:stretch>
        </p:blipFill>
        <p:spPr>
          <a:xfrm>
            <a:off x="3934120" y="2202529"/>
            <a:ext cx="3302115" cy="1857440"/>
          </a:xfrm>
          <a:prstGeom prst="rect">
            <a:avLst/>
          </a:prstGeom>
        </p:spPr>
      </p:pic>
      <p:sp>
        <p:nvSpPr>
          <p:cNvPr id="9" name="Rectangle 8">
            <a:extLst>
              <a:ext uri="{FF2B5EF4-FFF2-40B4-BE49-F238E27FC236}">
                <a16:creationId xmlns:a16="http://schemas.microsoft.com/office/drawing/2014/main" id="{5C60F3CA-D484-4E08-97F4-75FDC45C6D5B}"/>
              </a:ext>
            </a:extLst>
          </p:cNvPr>
          <p:cNvSpPr/>
          <p:nvPr/>
        </p:nvSpPr>
        <p:spPr>
          <a:xfrm>
            <a:off x="8355981" y="2860911"/>
            <a:ext cx="3302115" cy="299037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Write out at least 10 positive personal affirmations, “I am…” statements.  Repeat them as often as you can every day throughout the week. Maybe find a way to record yourself saying them so you can listen back.  Remembering that you are a special person can really help at times when you feel low or lacking confidence. If it’s hard to write affirmations for yourself, pair up with a friend and write a list for each other.</a:t>
            </a:r>
          </a:p>
        </p:txBody>
      </p:sp>
      <p:sp>
        <p:nvSpPr>
          <p:cNvPr id="16" name="Rectangle 15">
            <a:extLst>
              <a:ext uri="{FF2B5EF4-FFF2-40B4-BE49-F238E27FC236}">
                <a16:creationId xmlns:a16="http://schemas.microsoft.com/office/drawing/2014/main" id="{DFDD62EF-F19C-402D-88BE-0497E368D314}"/>
              </a:ext>
            </a:extLst>
          </p:cNvPr>
          <p:cNvSpPr/>
          <p:nvPr/>
        </p:nvSpPr>
        <p:spPr>
          <a:xfrm>
            <a:off x="4844267" y="4529312"/>
            <a:ext cx="2503465" cy="212151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It is important to acknowledge that someone who is a bully is expressing negative feelings. Who can a bully go to for help? What can they do to stop their bullying behaviour? Discuss as a group and share with the rest of the class.</a:t>
            </a:r>
          </a:p>
        </p:txBody>
      </p:sp>
      <p:sp>
        <p:nvSpPr>
          <p:cNvPr id="17" name="Rectangle 16">
            <a:extLst>
              <a:ext uri="{FF2B5EF4-FFF2-40B4-BE49-F238E27FC236}">
                <a16:creationId xmlns:a16="http://schemas.microsoft.com/office/drawing/2014/main" id="{48686792-F19C-4736-BA1E-63276F4C04E1}"/>
              </a:ext>
            </a:extLst>
          </p:cNvPr>
          <p:cNvSpPr/>
          <p:nvPr/>
        </p:nvSpPr>
        <p:spPr>
          <a:xfrm>
            <a:off x="1869568" y="4793389"/>
            <a:ext cx="2280470" cy="18574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Using </a:t>
            </a:r>
            <a:r>
              <a:rPr lang="en-GB" sz="1400" dirty="0">
                <a:solidFill>
                  <a:srgbClr val="00AEEF"/>
                </a:solidFill>
                <a:latin typeface="Arial" panose="020B0604020202020204" pitchFamily="34" charset="0"/>
                <a:cs typeface="Arial" panose="020B0604020202020204" pitchFamily="34" charset="0"/>
                <a:hlinkClick r:id="rId12"/>
              </a:rPr>
              <a:t>the bullying myths on this website</a:t>
            </a:r>
            <a:r>
              <a:rPr lang="en-GB" sz="1400" dirty="0">
                <a:solidFill>
                  <a:srgbClr val="00AEEF"/>
                </a:solidFill>
                <a:latin typeface="Arial" panose="020B0604020202020204" pitchFamily="34" charset="0"/>
                <a:cs typeface="Arial" panose="020B0604020202020204" pitchFamily="34" charset="0"/>
              </a:rPr>
              <a:t> write a true/false quiz about bullying to make people think and challenge stereotypes. Share the quiz with another group or class.</a:t>
            </a:r>
          </a:p>
        </p:txBody>
      </p:sp>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5121</TotalTime>
  <Words>1737</Words>
  <Application>Microsoft Office PowerPoint</Application>
  <PresentationFormat>Widescreen</PresentationFormat>
  <Paragraphs>110</Paragraphs>
  <Slides>14</Slides>
  <Notes>10</Notes>
  <HiddenSlides>0</HiddenSlides>
  <MMClips>7</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Calibri</vt:lpstr>
      <vt:lpstr>Calibri Light</vt:lpstr>
      <vt:lpstr>Montserrat</vt:lpstr>
      <vt:lpstr>Open Sans</vt:lpstr>
      <vt:lpstr>Univers Next Pro</vt:lpstr>
      <vt:lpstr>Univers Next Pro Condensed</vt:lpstr>
      <vt:lpstr>Univers Next Pro Light</vt:lpstr>
      <vt:lpstr>Wingdings</vt:lpstr>
      <vt:lpstr>Office Theme</vt:lpstr>
      <vt:lpstr>Custom Design</vt:lpstr>
      <vt:lpstr>PowerPoint Presentation</vt:lpstr>
      <vt:lpstr>Teacher slide</vt:lpstr>
      <vt:lpstr>the Anti-Bullying Week articles  </vt:lpstr>
      <vt:lpstr>  </vt:lpstr>
      <vt:lpstr>How many of these did you get? </vt:lpstr>
      <vt:lpstr>Activity Time</vt:lpstr>
      <vt:lpstr>Activity Time</vt:lpstr>
      <vt:lpstr>Activity Time</vt:lpstr>
      <vt:lpstr>Activity time</vt:lpstr>
      <vt:lpstr>Activity time</vt:lpstr>
      <vt:lpstr>Top tips &amp; resources</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293</cp:revision>
  <dcterms:created xsi:type="dcterms:W3CDTF">2020-06-15T08:25:39Z</dcterms:created>
  <dcterms:modified xsi:type="dcterms:W3CDTF">2020-11-04T13:48:10Z</dcterms:modified>
</cp:coreProperties>
</file>