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757" autoAdjust="0"/>
  </p:normalViewPr>
  <p:slideViewPr>
    <p:cSldViewPr snapToGrid="0">
      <p:cViewPr varScale="1">
        <p:scale>
          <a:sx n="53" d="100"/>
          <a:sy n="53" d="100"/>
        </p:scale>
        <p:origin x="1140"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12/3/2020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Dante Vergara and his father in Chili. Dante’s father first introduced him to the hills and national parks near his home when he was very young, sparking his interest in environmental activism. </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b="0" i="0" dirty="0">
                <a:solidFill>
                  <a:srgbClr val="121212"/>
                </a:solidFill>
                <a:effectLst/>
                <a:latin typeface="Open Sans"/>
              </a:rPr>
              <a:t>Merino</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11789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err="1">
                <a:solidFill>
                  <a:srgbClr val="121212"/>
                </a:solidFill>
                <a:effectLst/>
                <a:latin typeface="Open Sans"/>
              </a:rPr>
              <a:t>Keïta</a:t>
            </a:r>
            <a:r>
              <a:rPr lang="en-GB" b="0" i="0" dirty="0">
                <a:solidFill>
                  <a:srgbClr val="121212"/>
                </a:solidFill>
                <a:effectLst/>
                <a:latin typeface="Open Sans"/>
              </a:rPr>
              <a:t> </a:t>
            </a:r>
            <a:r>
              <a:rPr lang="en-GB" sz="1200" dirty="0">
                <a:cs typeface="Arial" panose="020B0604020202020204" pitchFamily="34" charset="0"/>
              </a:rPr>
              <a:t>– </a:t>
            </a:r>
            <a:r>
              <a:rPr lang="en-GB" b="0" i="0" dirty="0">
                <a:solidFill>
                  <a:srgbClr val="121212"/>
                </a:solidFill>
                <a:effectLst/>
                <a:latin typeface="Open Sans"/>
              </a:rPr>
              <a:t>UNICEF Goodwill Ambassador </a:t>
            </a:r>
            <a:r>
              <a:rPr lang="en-GB" b="0" i="0" dirty="0" err="1">
                <a:solidFill>
                  <a:srgbClr val="121212"/>
                </a:solidFill>
                <a:effectLst/>
                <a:latin typeface="Open Sans"/>
              </a:rPr>
              <a:t>Muzoon</a:t>
            </a:r>
            <a:r>
              <a:rPr lang="en-GB" b="0" i="0" dirty="0">
                <a:solidFill>
                  <a:srgbClr val="121212"/>
                </a:solidFill>
                <a:effectLst/>
                <a:latin typeface="Open Sans"/>
              </a:rPr>
              <a:t> </a:t>
            </a:r>
            <a:r>
              <a:rPr lang="en-GB" b="0" i="0" dirty="0" err="1">
                <a:solidFill>
                  <a:srgbClr val="121212"/>
                </a:solidFill>
                <a:effectLst/>
                <a:latin typeface="Open Sans"/>
              </a:rPr>
              <a:t>Almellehan</a:t>
            </a:r>
            <a:r>
              <a:rPr lang="en-GB" b="0" i="0" dirty="0">
                <a:solidFill>
                  <a:srgbClr val="121212"/>
                </a:solidFill>
                <a:effectLst/>
                <a:latin typeface="Open Sans"/>
              </a:rPr>
              <a:t> at the home of </a:t>
            </a:r>
            <a:r>
              <a:rPr lang="en-GB" b="0" i="0" dirty="0" err="1">
                <a:solidFill>
                  <a:srgbClr val="121212"/>
                </a:solidFill>
                <a:effectLst/>
                <a:latin typeface="Open Sans"/>
              </a:rPr>
              <a:t>Adama</a:t>
            </a:r>
            <a:r>
              <a:rPr lang="en-GB" b="0" i="0" dirty="0">
                <a:solidFill>
                  <a:srgbClr val="121212"/>
                </a:solidFill>
                <a:effectLst/>
                <a:latin typeface="Open Sans"/>
              </a:rPr>
              <a:t> Keita, 55, and his extended family in the Cite BMS neighbourhood of Bamako, Mali.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21212"/>
                </a:solidFill>
                <a:effectLst/>
                <a:latin typeface="Open Sans"/>
              </a:rPr>
              <a:t>Unicef/</a:t>
            </a:r>
            <a:r>
              <a:rPr lang="en-GB" b="0" i="0" dirty="0" err="1">
                <a:solidFill>
                  <a:srgbClr val="121212"/>
                </a:solidFill>
                <a:effectLst/>
                <a:latin typeface="Open Sans"/>
              </a:rPr>
              <a:t>Albaba</a:t>
            </a:r>
            <a:r>
              <a:rPr lang="en-GB" b="0" i="0" dirty="0">
                <a:solidFill>
                  <a:srgbClr val="121212"/>
                </a:solidFill>
                <a:effectLst/>
                <a:latin typeface="Open Sans"/>
              </a:rPr>
              <a:t> - </a:t>
            </a:r>
            <a:r>
              <a:rPr lang="en-GB" b="0" i="0" dirty="0" err="1">
                <a:solidFill>
                  <a:srgbClr val="121212"/>
                </a:solidFill>
                <a:effectLst/>
                <a:latin typeface="Open Sans"/>
              </a:rPr>
              <a:t>Reeam</a:t>
            </a:r>
            <a:r>
              <a:rPr lang="en-GB" b="0" i="0" dirty="0">
                <a:solidFill>
                  <a:srgbClr val="121212"/>
                </a:solidFill>
                <a:effectLst/>
                <a:latin typeface="Open Sans"/>
              </a:rPr>
              <a:t>, age 18 weeks, attempts crawling in one of UNICEF's Early Childhood Development (ECD) centres in Gaza City, State of Palestine.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21212"/>
                </a:solidFill>
                <a:effectLst/>
                <a:latin typeface="Open Sans"/>
              </a:rPr>
              <a:t>Unicef/</a:t>
            </a:r>
            <a:r>
              <a:rPr lang="en-GB" b="0" i="0" dirty="0" err="1">
                <a:solidFill>
                  <a:srgbClr val="121212"/>
                </a:solidFill>
                <a:effectLst/>
                <a:latin typeface="Open Sans"/>
              </a:rPr>
              <a:t>Filippov</a:t>
            </a:r>
            <a:r>
              <a:rPr lang="en-GB" b="0" i="0" dirty="0">
                <a:solidFill>
                  <a:srgbClr val="121212"/>
                </a:solidFill>
                <a:effectLst/>
                <a:latin typeface="Open Sans"/>
              </a:rPr>
              <a:t> - Children on the school bus to school in eastern Ukraine.</a:t>
            </a: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sz="1000" dirty="0">
                <a:effectLst/>
                <a:latin typeface="Arial" panose="020B0604020202020204" pitchFamily="34" charset="0"/>
                <a:ea typeface="Calibri" panose="020F0502020204030204" pitchFamily="34" charset="0"/>
              </a:rPr>
              <a:t>We’ve put this in primary but might not be entirely appropriate for younger ones - t</a:t>
            </a:r>
            <a:r>
              <a:rPr lang="en-GB" dirty="0"/>
              <a:t>owards the end of this document, it says </a:t>
            </a:r>
            <a:r>
              <a:rPr lang="en-GB" sz="1200" dirty="0">
                <a:effectLst/>
                <a:latin typeface="Arial" panose="020B0604020202020204" pitchFamily="34" charset="0"/>
                <a:ea typeface="Calibri" panose="020F0502020204030204" pitchFamily="34" charset="0"/>
              </a:rPr>
              <a:t>“</a:t>
            </a:r>
            <a:r>
              <a:rPr lang="en-GB" sz="1200" b="1" dirty="0">
                <a:solidFill>
                  <a:srgbClr val="202C39"/>
                </a:solidFill>
                <a:effectLst/>
                <a:latin typeface="Arial" panose="020B0604020202020204" pitchFamily="34" charset="0"/>
                <a:ea typeface="Calibri" panose="020F0502020204030204" pitchFamily="34" charset="0"/>
              </a:rPr>
              <a:t>Children are also regularly trafficked into the UK to be forced into domestic servitude, sexual exploitation and other forms of forced labour including cannabis cultivation. We are there for them.” </a:t>
            </a:r>
            <a:r>
              <a:rPr lang="en-GB" sz="1200" b="0" dirty="0">
                <a:solidFill>
                  <a:srgbClr val="202C39"/>
                </a:solidFill>
                <a:effectLst/>
                <a:latin typeface="Arial" panose="020B0604020202020204" pitchFamily="34" charset="0"/>
                <a:ea typeface="Calibri" panose="020F0502020204030204" pitchFamily="34" charset="0"/>
              </a:rPr>
              <a:t>Please tailor this content for your learners if you need to before sharing. </a:t>
            </a:r>
            <a:endParaRPr lang="en-GB" b="0"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03/12/2020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03/12/2020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03/12/2020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03/12/2020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03/12/2020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03/12/2020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03/12/2020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03/12/2020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03/12/2020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03/12/2020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03/12/2020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03/12/2020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pic>
        <p:nvPicPr>
          <p:cNvPr id="3" name="Picture 2" descr="A person sitting in a tree&#10;&#10;Description automatically generated">
            <a:extLst>
              <a:ext uri="{FF2B5EF4-FFF2-40B4-BE49-F238E27FC236}">
                <a16:creationId xmlns:a16="http://schemas.microsoft.com/office/drawing/2014/main" id="{5EE62527-4E02-4406-9311-22F3E3717B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752E4DF-12B1-4163-846E-5B7D6446519A}"/>
              </a:ext>
            </a:extLst>
          </p:cNvPr>
          <p:cNvSpPr txBox="1">
            <a:spLocks/>
          </p:cNvSpPr>
          <p:nvPr userDrawn="1"/>
        </p:nvSpPr>
        <p:spPr>
          <a:xfrm>
            <a:off x="0" y="5626829"/>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03/12/2020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03/12/2020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video" Target="https://player.vimeo.com/video/376826511?app_id=122963" TargetMode="External"/><Relationship Id="rId6" Type="http://schemas.openxmlformats.org/officeDocument/2006/relationships/hyperlink" Target="https://www.bbc.co.uk/newsround/54643878" TargetMode="External"/><Relationship Id="rId5" Type="http://schemas.openxmlformats.org/officeDocument/2006/relationships/image" Target="../media/image44.jpeg"/><Relationship Id="rId4" Type="http://schemas.openxmlformats.org/officeDocument/2006/relationships/hyperlink" Target="https://vimeo.com/37682651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girlsnotbrides.org/child-marriage/united-kingdom/" TargetMode="External"/><Relationship Id="rId2" Type="http://schemas.openxmlformats.org/officeDocument/2006/relationships/hyperlink" Target="https://www.youtube.com/watch?v=PTiRPmKVusg" TargetMode="External"/><Relationship Id="rId1" Type="http://schemas.openxmlformats.org/officeDocument/2006/relationships/slideLayout" Target="../slideLayouts/slideLayout26.xml"/><Relationship Id="rId4" Type="http://schemas.openxmlformats.org/officeDocument/2006/relationships/hyperlink" Target="https://www.unicef.org.uk/wp-content/uploads/2010/05/UNCRC_summary-1.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ZQt0qbQzmLk"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video" Target="https://www.youtube.com/embed/m_NQQ0hgY2k?feature=oembed" TargetMode="External"/><Relationship Id="rId6" Type="http://schemas.openxmlformats.org/officeDocument/2006/relationships/hyperlink" Target="https://www.refugeecouncil.org.uk/information/refugee-asylum-facts/separated-children-facts/" TargetMode="External"/><Relationship Id="rId5" Type="http://schemas.openxmlformats.org/officeDocument/2006/relationships/image" Target="../media/image42.jpeg"/><Relationship Id="rId4" Type="http://schemas.openxmlformats.org/officeDocument/2006/relationships/hyperlink" Target="https://www.youtube.com/watch?v=m_NQQ0hgY2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jpeg"/><Relationship Id="rId3" Type="http://schemas.openxmlformats.org/officeDocument/2006/relationships/notesSlide" Target="../notesSlides/notesSlide9.xml"/><Relationship Id="rId7" Type="http://schemas.openxmlformats.org/officeDocument/2006/relationships/image" Target="../media/image39.svg"/><Relationship Id="rId12" Type="http://schemas.openxmlformats.org/officeDocument/2006/relationships/hyperlink" Target="https://www.safepassage.org.uk/childrens-stories" TargetMode="External"/><Relationship Id="rId2" Type="http://schemas.openxmlformats.org/officeDocument/2006/relationships/slideLayout" Target="../slideLayouts/slideLayout21.xml"/><Relationship Id="rId1" Type="http://schemas.openxmlformats.org/officeDocument/2006/relationships/video" Target="https://www.youtube.com/embed/4TYm7DeE7Z8?feature=oembed" TargetMode="External"/><Relationship Id="rId6" Type="http://schemas.openxmlformats.org/officeDocument/2006/relationships/image" Target="../media/image38.png"/><Relationship Id="rId11" Type="http://schemas.openxmlformats.org/officeDocument/2006/relationships/hyperlink" Target="https://www.bbc.co.uk/newsround/38932500" TargetMode="External"/><Relationship Id="rId5" Type="http://schemas.openxmlformats.org/officeDocument/2006/relationships/image" Target="../media/image37.svg"/><Relationship Id="rId10" Type="http://schemas.openxmlformats.org/officeDocument/2006/relationships/hyperlink" Target="https://www.youtube.com/watch?v=4TYm7DeE7Z8" TargetMode="External"/><Relationship Id="rId4" Type="http://schemas.openxmlformats.org/officeDocument/2006/relationships/image" Target="../media/image36.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latin typeface="Arial" panose="020B0604020202020204" pitchFamily="34" charset="0"/>
                <a:cs typeface="Arial" panose="020B0604020202020204" pitchFamily="34" charset="0"/>
              </a:rPr>
              <a:t>Unicef</a:t>
            </a:r>
            <a:r>
              <a:rPr lang="en-GB" sz="1100" b="0" i="0" dirty="0">
                <a:solidFill>
                  <a:schemeClr val="bg1"/>
                </a:solidFill>
                <a:effectLst/>
                <a:latin typeface="Arial" panose="020B0604020202020204" pitchFamily="34" charset="0"/>
                <a:cs typeface="Arial" panose="020B0604020202020204" pitchFamily="34" charset="0"/>
              </a:rPr>
              <a:t>/Merino</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6" name="Rectangle 5">
            <a:extLst>
              <a:ext uri="{FF2B5EF4-FFF2-40B4-BE49-F238E27FC236}">
                <a16:creationId xmlns:a16="http://schemas.microsoft.com/office/drawing/2014/main" id="{E47FD732-3FB0-4E49-86DC-7407508EB2FA}"/>
              </a:ext>
            </a:extLst>
          </p:cNvPr>
          <p:cNvSpPr/>
          <p:nvPr/>
        </p:nvSpPr>
        <p:spPr>
          <a:xfrm>
            <a:off x="8464216" y="644522"/>
            <a:ext cx="3041984" cy="278447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Give groups of students a piece of paper with the simplified wording of Article 9, 10 and 11. Explain to them that Article 3 says decisions must be taken in the best interests of the child and this is also a </a:t>
            </a:r>
            <a:r>
              <a:rPr lang="en-GB" sz="1400" i="1" dirty="0">
                <a:solidFill>
                  <a:srgbClr val="00AEEF"/>
                </a:solidFill>
                <a:latin typeface="Arial"/>
                <a:cs typeface="Arial"/>
              </a:rPr>
              <a:t>general principle</a:t>
            </a:r>
            <a:r>
              <a:rPr lang="en-GB" sz="1400" dirty="0">
                <a:solidFill>
                  <a:srgbClr val="00AEEF"/>
                </a:solidFill>
                <a:latin typeface="Arial"/>
                <a:cs typeface="Arial"/>
              </a:rPr>
              <a:t> of the Convention which applies to all the rights. How does Article 3 link to Articles 9, 10 and 11?  Discuss in groups and then come together as a class to share answers. </a:t>
            </a:r>
          </a:p>
        </p:txBody>
      </p:sp>
      <p:sp>
        <p:nvSpPr>
          <p:cNvPr id="11" name="Rectangle 10">
            <a:extLst>
              <a:ext uri="{FF2B5EF4-FFF2-40B4-BE49-F238E27FC236}">
                <a16:creationId xmlns:a16="http://schemas.microsoft.com/office/drawing/2014/main" id="{09DB2B59-EF3E-4922-A839-BFA891E4F240}"/>
              </a:ext>
            </a:extLst>
          </p:cNvPr>
          <p:cNvSpPr/>
          <p:nvPr/>
        </p:nvSpPr>
        <p:spPr>
          <a:xfrm>
            <a:off x="225604" y="2640655"/>
            <a:ext cx="2650307" cy="24272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Discuss reasons why children might not be able to live with their parents. </a:t>
            </a:r>
            <a:r>
              <a:rPr lang="en-GB" sz="1400" dirty="0">
                <a:solidFill>
                  <a:srgbClr val="00AEEF"/>
                </a:solidFill>
                <a:latin typeface="Arial"/>
                <a:cs typeface="Arial"/>
                <a:hlinkClick r:id="rId4"/>
              </a:rPr>
              <a:t>Watch this video </a:t>
            </a:r>
            <a:r>
              <a:rPr lang="en-GB" sz="1400" dirty="0">
                <a:solidFill>
                  <a:srgbClr val="00AEEF"/>
                </a:solidFill>
                <a:latin typeface="Arial"/>
                <a:cs typeface="Arial"/>
              </a:rPr>
              <a:t>about children who are separated from their parents. Why do you think it is important for young people to speak out about their experiences? Why do you think this is important? </a:t>
            </a:r>
          </a:p>
        </p:txBody>
      </p:sp>
      <p:pic>
        <p:nvPicPr>
          <p:cNvPr id="12" name="Online Media 2" title="Keeping Families Together. 30 Years of UNCRC - Article 9">
            <a:hlinkClick r:id="" action="ppaction://media"/>
            <a:extLst>
              <a:ext uri="{FF2B5EF4-FFF2-40B4-BE49-F238E27FC236}">
                <a16:creationId xmlns:a16="http://schemas.microsoft.com/office/drawing/2014/main" id="{EEE8DF31-744D-434E-B373-6B7A1DD1D180}"/>
              </a:ext>
            </a:extLst>
          </p:cNvPr>
          <p:cNvPicPr>
            <a:picLocks noRot="1" noChangeAspect="1"/>
          </p:cNvPicPr>
          <p:nvPr>
            <a:videoFile r:link="rId1"/>
          </p:nvPr>
        </p:nvPicPr>
        <p:blipFill>
          <a:blip r:embed="rId5"/>
          <a:stretch>
            <a:fillRect/>
          </a:stretch>
        </p:blipFill>
        <p:spPr>
          <a:xfrm>
            <a:off x="3039061" y="4074870"/>
            <a:ext cx="4312704" cy="2429692"/>
          </a:xfrm>
          <a:prstGeom prst="rect">
            <a:avLst/>
          </a:prstGeom>
        </p:spPr>
      </p:pic>
      <p:sp>
        <p:nvSpPr>
          <p:cNvPr id="15" name="Rectangle 14">
            <a:extLst>
              <a:ext uri="{FF2B5EF4-FFF2-40B4-BE49-F238E27FC236}">
                <a16:creationId xmlns:a16="http://schemas.microsoft.com/office/drawing/2014/main" id="{011CDA8B-6905-4CB0-A292-59D4F64D8769}"/>
              </a:ext>
            </a:extLst>
          </p:cNvPr>
          <p:cNvSpPr/>
          <p:nvPr/>
        </p:nvSpPr>
        <p:spPr>
          <a:xfrm>
            <a:off x="8464216" y="3798842"/>
            <a:ext cx="2844072" cy="25698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Think about the restrictions which have been introduced as a result of the Covid-19 pandemic.  How might they have affected enjoyment of Articles 9, 10 and 11?  Do you think the right balance has been struck or not?  Organise a class debate with teams for and against. </a:t>
            </a:r>
          </a:p>
        </p:txBody>
      </p:sp>
      <p:sp>
        <p:nvSpPr>
          <p:cNvPr id="16" name="Rectangle 15">
            <a:extLst>
              <a:ext uri="{FF2B5EF4-FFF2-40B4-BE49-F238E27FC236}">
                <a16:creationId xmlns:a16="http://schemas.microsoft.com/office/drawing/2014/main" id="{57D02134-4A42-47C2-8E06-59A853472ADD}"/>
              </a:ext>
            </a:extLst>
          </p:cNvPr>
          <p:cNvSpPr/>
          <p:nvPr/>
        </p:nvSpPr>
        <p:spPr>
          <a:xfrm>
            <a:off x="5125231" y="1681868"/>
            <a:ext cx="2650307" cy="21169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hlinkClick r:id="rId6"/>
              </a:rPr>
              <a:t>Read and watch</a:t>
            </a:r>
            <a:r>
              <a:rPr lang="en-GB" sz="1400" dirty="0">
                <a:solidFill>
                  <a:srgbClr val="00AEEF"/>
                </a:solidFill>
                <a:latin typeface="Arial"/>
                <a:cs typeface="Arial"/>
              </a:rPr>
              <a:t> the film clip from 2018 on BBC Newsround. The report refers to the situation in the USA where 545 children are still not reunited with their parents. How does this make you feel? What could you do about this? Discuss as a class. </a:t>
            </a:r>
          </a:p>
        </p:txBody>
      </p:sp>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fontScale="92500" lnSpcReduction="10000"/>
          </a:bodyPr>
          <a:lstStyle/>
          <a:p>
            <a:pPr marL="0" indent="0">
              <a:buNone/>
            </a:pPr>
            <a:r>
              <a:rPr lang="en-GB" sz="1800" b="1" dirty="0"/>
              <a:t>Try to find somewhere peaceful and spend a few minutes being quiet and still…</a:t>
            </a:r>
          </a:p>
          <a:p>
            <a:pPr marL="0" indent="0">
              <a:buNone/>
            </a:pPr>
            <a:r>
              <a:rPr lang="en-US" sz="1800" dirty="0">
                <a:solidFill>
                  <a:srgbClr val="000000"/>
                </a:solidFill>
                <a:effectLst/>
                <a:uFill>
                  <a:solidFill>
                    <a:srgbClr val="000000"/>
                  </a:solidFill>
                </a:uFill>
                <a:latin typeface="Arial" panose="020B0604020202020204" pitchFamily="34" charset="0"/>
                <a:ea typeface="Arial Unicode MS"/>
                <a:cs typeface="Arial Unicode MS"/>
              </a:rPr>
              <a:t>Article 10 says that if children live in a different country to their parents, they have the right to stay in contact, visit and to apply to be reunited with them. </a:t>
            </a:r>
            <a:endParaRPr lang="en-GB"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pPr marL="342900" lvl="0" indent="-342900">
              <a:buFont typeface="Symbol" panose="05050102010706020507" pitchFamily="18" charset="2"/>
              <a:buChar char=""/>
            </a:pPr>
            <a:r>
              <a:rPr lang="en-US" sz="1800" dirty="0">
                <a:solidFill>
                  <a:srgbClr val="000000"/>
                </a:solidFill>
                <a:effectLst/>
                <a:uFill>
                  <a:solidFill>
                    <a:srgbClr val="000000"/>
                  </a:solidFill>
                </a:uFill>
                <a:latin typeface="Arial" panose="020B0604020202020204" pitchFamily="34" charset="0"/>
                <a:ea typeface="Arial Unicode MS"/>
                <a:cs typeface="Arial Unicode MS"/>
              </a:rPr>
              <a:t>Why might children live in different countries from their parents or families?</a:t>
            </a:r>
            <a:endParaRPr lang="en-GB"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pPr marL="342900" lvl="0" indent="-342900">
              <a:buFont typeface="Symbol" panose="05050102010706020507" pitchFamily="18" charset="2"/>
              <a:buChar char=""/>
            </a:pPr>
            <a:r>
              <a:rPr lang="en-US" sz="1800" dirty="0">
                <a:solidFill>
                  <a:srgbClr val="000000"/>
                </a:solidFill>
                <a:effectLst/>
                <a:uFill>
                  <a:solidFill>
                    <a:srgbClr val="000000"/>
                  </a:solidFill>
                </a:uFill>
                <a:latin typeface="Arial" panose="020B0604020202020204" pitchFamily="34" charset="0"/>
                <a:ea typeface="Arial Unicode MS"/>
                <a:cs typeface="Arial Unicode MS"/>
              </a:rPr>
              <a:t>How might you feel if you were unable to see your family for a long time? What would you miss most?</a:t>
            </a:r>
            <a:endParaRPr lang="en-GB"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pPr marL="342900" lvl="0" indent="-342900">
              <a:buFont typeface="Symbol" panose="05050102010706020507" pitchFamily="18" charset="2"/>
              <a:buChar char=""/>
            </a:pPr>
            <a:r>
              <a:rPr lang="en-US" sz="1800" dirty="0">
                <a:solidFill>
                  <a:srgbClr val="000000"/>
                </a:solidFill>
                <a:effectLst/>
                <a:uFill>
                  <a:solidFill>
                    <a:srgbClr val="000000"/>
                  </a:solidFill>
                </a:uFill>
                <a:latin typeface="Arial" panose="020B0604020202020204" pitchFamily="34" charset="0"/>
                <a:ea typeface="Arial Unicode MS"/>
                <a:cs typeface="Arial Unicode MS"/>
              </a:rPr>
              <a:t>Imagine your family was looking after a child </a:t>
            </a:r>
            <a:r>
              <a:rPr lang="en-GB" sz="1800" dirty="0">
                <a:solidFill>
                  <a:srgbClr val="000000"/>
                </a:solidFill>
                <a:effectLst/>
                <a:uFill>
                  <a:solidFill>
                    <a:srgbClr val="000000"/>
                  </a:solidFill>
                </a:uFill>
                <a:latin typeface="Arial" panose="020B0604020202020204" pitchFamily="34" charset="0"/>
                <a:ea typeface="Arial Unicode MS"/>
                <a:cs typeface="Arial Unicode MS"/>
              </a:rPr>
              <a:t>because they were separated from their parents. How would you make them feel welcome?</a:t>
            </a:r>
            <a:endParaRPr lang="en-GB" sz="1800" dirty="0">
              <a:solidFill>
                <a:srgbClr val="000000"/>
              </a:solidFill>
              <a:effectLst/>
              <a:uFill>
                <a:solidFill>
                  <a:srgbClr val="000000"/>
                </a:solidFill>
              </a:uFill>
              <a:latin typeface="Times New Roman" panose="02020603050405020304" pitchFamily="18" charset="0"/>
              <a:ea typeface="Arial Unicode MS"/>
              <a:cs typeface="Arial Unicode MS"/>
            </a:endParaRPr>
          </a:p>
          <a:p>
            <a:r>
              <a:rPr lang="en-GB" sz="1800" dirty="0">
                <a:effectLst/>
                <a:latin typeface="Arial" panose="020B0604020202020204" pitchFamily="34" charset="0"/>
                <a:ea typeface="Calibri" panose="020F0502020204030204" pitchFamily="34" charset="0"/>
              </a:rPr>
              <a:t>Why do you think this right is important?</a:t>
            </a:r>
          </a:p>
          <a:p>
            <a:endParaRPr lang="en-GB" sz="1050" dirty="0"/>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fontScale="85000" lnSpcReduction="20000"/>
          </a:bodyPr>
          <a:lstStyle/>
          <a:p>
            <a:r>
              <a:rPr lang="en-GB"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2"/>
              </a:rPr>
              <a:t>Watch this film.</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Article 11 says children should not be taken out of the country illegally.  One reason children, especially girls, are taken abroad is for child marriage.  Across the world 12 million girls under the age of 18 are married each year.  You might think this is just a problem in far off parts of the world, but concerns have been raised about the UK, too. </a:t>
            </a:r>
            <a:r>
              <a:rPr lang="en-GB"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More information here</a:t>
            </a:r>
            <a:r>
              <a:rPr lang="en-GB"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p>
          <a:p>
            <a:r>
              <a:rPr lang="en-GB" sz="2400" dirty="0">
                <a:effectLst/>
                <a:ea typeface="Calibri" panose="020F0502020204030204" pitchFamily="34" charset="0"/>
              </a:rPr>
              <a:t>If it was not safe for a child to live with or see their parents, what support should they get? </a:t>
            </a:r>
          </a:p>
          <a:p>
            <a:r>
              <a:rPr lang="en-GB" sz="2400" dirty="0">
                <a:solidFill>
                  <a:srgbClr val="000000"/>
                </a:solidFill>
                <a:effectLst/>
                <a:latin typeface="Arial" panose="020B0604020202020204" pitchFamily="34" charset="0"/>
                <a:ea typeface="Calibri" panose="020F0502020204030204" pitchFamily="34" charset="0"/>
              </a:rPr>
              <a:t>Look at the Convention and try to identify how many other rights might be affected when a child is married before the age of 18.</a:t>
            </a:r>
            <a:endParaRPr lang="en-GB" sz="2400" dirty="0"/>
          </a:p>
          <a:p>
            <a:pPr marL="108000" indent="0">
              <a:buNone/>
            </a:pPr>
            <a:r>
              <a:rPr lang="en-GB" sz="2400" dirty="0"/>
              <a:t>You can find a summary of the whole Convention </a:t>
            </a:r>
            <a:r>
              <a:rPr lang="en-GB" sz="2400" dirty="0">
                <a:hlinkClick r:id="rId4"/>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r>
              <a:rPr lang="en-US" sz="3200" dirty="0"/>
              <a:t>Slide 5 Exploring articles </a:t>
            </a:r>
            <a:r>
              <a:rPr lang="en-US" dirty="0"/>
              <a:t>9, 10 and 11 </a:t>
            </a:r>
            <a:r>
              <a:rPr lang="en-US" sz="3200" dirty="0"/>
              <a:t>– the question</a:t>
            </a:r>
          </a:p>
          <a:p>
            <a:r>
              <a:rPr lang="en-US" sz="3200" dirty="0"/>
              <a:t>Slide 6 Exploring articles 9, 10 and 11 – the answers</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3" name="Rectangle 12">
            <a:extLst>
              <a:ext uri="{FF2B5EF4-FFF2-40B4-BE49-F238E27FC236}">
                <a16:creationId xmlns:a16="http://schemas.microsoft.com/office/drawing/2014/main" id="{D94B6851-5305-4576-964C-F5038C88E483}"/>
              </a:ext>
            </a:extLst>
          </p:cNvPr>
          <p:cNvSpPr/>
          <p:nvPr/>
        </p:nvSpPr>
        <p:spPr>
          <a:xfrm>
            <a:off x="7897677" y="5774334"/>
            <a:ext cx="1216417"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Filippov</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49A9357-0019-44FF-8D4A-14611B9D2355}"/>
              </a:ext>
            </a:extLst>
          </p:cNvPr>
          <p:cNvSpPr/>
          <p:nvPr/>
        </p:nvSpPr>
        <p:spPr>
          <a:xfrm>
            <a:off x="359999" y="5724045"/>
            <a:ext cx="1038063"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err="1">
                <a:solidFill>
                  <a:srgbClr val="121212"/>
                </a:solidFill>
                <a:effectLst/>
                <a:latin typeface="Open Sans"/>
              </a:rPr>
              <a:t>Keïta</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9DE50D4-0E28-4BE9-90A0-214C1D32DE3B}"/>
              </a:ext>
            </a:extLst>
          </p:cNvPr>
          <p:cNvSpPr/>
          <p:nvPr/>
        </p:nvSpPr>
        <p:spPr>
          <a:xfrm>
            <a:off x="4039661" y="5658918"/>
            <a:ext cx="1216417"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Albaba</a:t>
            </a:r>
            <a:endParaRPr lang="en-GB" sz="900" dirty="0">
              <a:latin typeface="Arial" panose="020B0604020202020204" pitchFamily="34" charset="0"/>
              <a:cs typeface="Arial" panose="020B0604020202020204" pitchFamily="34" charset="0"/>
            </a:endParaRPr>
          </a:p>
        </p:txBody>
      </p:sp>
      <p:pic>
        <p:nvPicPr>
          <p:cNvPr id="5" name="Picture 4" descr="UNICEF Goodwill Ambassador Muzoon Almellehan at the home of Adama Keita, 55, and his extended family in the Cite BMS neighborhood of Bamako, Mali.">
            <a:extLst>
              <a:ext uri="{FF2B5EF4-FFF2-40B4-BE49-F238E27FC236}">
                <a16:creationId xmlns:a16="http://schemas.microsoft.com/office/drawing/2014/main" id="{600F6671-EB68-4266-8494-F60AFC6DCD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1" y="3148148"/>
            <a:ext cx="3624944" cy="2416629"/>
          </a:xfrm>
          <a:prstGeom prst="rect">
            <a:avLst/>
          </a:prstGeom>
        </p:spPr>
      </p:pic>
      <p:pic>
        <p:nvPicPr>
          <p:cNvPr id="9" name="Picture 8" descr="Reeam, age 18 weeks, attempts crawling in one of UNICEF's Early Childhood Development (ECD) centres in Gaza City, State of Palestine.">
            <a:extLst>
              <a:ext uri="{FF2B5EF4-FFF2-40B4-BE49-F238E27FC236}">
                <a16:creationId xmlns:a16="http://schemas.microsoft.com/office/drawing/2014/main" id="{F5BB2B20-462B-4469-93C7-58B9220F10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6289" y="3173114"/>
            <a:ext cx="3550043" cy="2366695"/>
          </a:xfrm>
          <a:prstGeom prst="rect">
            <a:avLst/>
          </a:prstGeom>
        </p:spPr>
      </p:pic>
      <p:pic>
        <p:nvPicPr>
          <p:cNvPr id="11" name="Picture 10" descr="Children on the school bus to school in eastern Ukraine.">
            <a:extLst>
              <a:ext uri="{FF2B5EF4-FFF2-40B4-BE49-F238E27FC236}">
                <a16:creationId xmlns:a16="http://schemas.microsoft.com/office/drawing/2014/main" id="{D58E3B9B-80E6-4A2B-B321-A7FBB51CD4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97677" y="3148148"/>
            <a:ext cx="3624944" cy="2416629"/>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176782" y="147642"/>
            <a:ext cx="11916814" cy="877104"/>
          </a:xfrm>
        </p:spPr>
        <p:txBody>
          <a:bodyPr>
            <a:normAutofit/>
          </a:bodyPr>
          <a:lstStyle/>
          <a:p>
            <a:r>
              <a:rPr lang="en-US" sz="4000" dirty="0"/>
              <a:t>Introducing… Articles 9, 10 &amp; 11</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363290" y="2167478"/>
            <a:ext cx="5506091" cy="3461305"/>
          </a:xfrm>
        </p:spPr>
        <p:txBody>
          <a:bodyPr>
            <a:normAutofit fontScale="47500" lnSpcReduction="20000"/>
          </a:bodyPr>
          <a:lstStyle/>
          <a:p>
            <a:pPr marL="0" indent="0">
              <a:buNone/>
            </a:pPr>
            <a:r>
              <a:rPr lang="en-GB" b="1" dirty="0"/>
              <a:t>Article 9 (separation from parents)</a:t>
            </a:r>
          </a:p>
          <a:p>
            <a:pPr marL="0" indent="0">
              <a:buNone/>
            </a:pPr>
            <a:r>
              <a:rPr lang="en-GB" dirty="0"/>
              <a:t>Children must not be separated from their parents against their will unless it is in their best interests (for example, if a parent is hurting or neglecting a child). Children whose parents have separated have the right to stay in contact with both parents, unless this could cause them harm. </a:t>
            </a:r>
          </a:p>
          <a:p>
            <a:pPr marL="0" indent="0">
              <a:buNone/>
            </a:pPr>
            <a:r>
              <a:rPr lang="en-GB" b="1" dirty="0"/>
              <a:t>Article 10 (family reunification)</a:t>
            </a:r>
          </a:p>
          <a:p>
            <a:pPr marL="0" indent="0">
              <a:buNone/>
            </a:pPr>
            <a:r>
              <a:rPr lang="en-GB" dirty="0"/>
              <a:t>Governments must respond quickly and sympathetically if a child or their parents apply to live together in the same country. If a child’s parents live apart in different countries, the child has the right to visit and keep in contact with both of them. </a:t>
            </a:r>
          </a:p>
          <a:p>
            <a:pPr marL="0" indent="0">
              <a:buNone/>
            </a:pPr>
            <a:r>
              <a:rPr lang="en-GB" b="1" dirty="0"/>
              <a:t>Article 11 (abduction and non-return of children)</a:t>
            </a:r>
          </a:p>
          <a:p>
            <a:pPr marL="0" indent="0">
              <a:buNone/>
            </a:pPr>
            <a:r>
              <a:rPr lang="en-GB" dirty="0"/>
              <a:t>Governments must do everything they can to stop children being taken out of their own country illegally by their parents or other relatives, or being prevented from returning home. </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800" dirty="0">
                <a:latin typeface="Arial" panose="020B0604020202020204" pitchFamily="34" charset="0"/>
                <a:cs typeface="Arial" panose="020B0604020202020204" pitchFamily="34" charset="0"/>
              </a:rPr>
              <a:t>Steven introduces Articles 9, 10, 11 – Staying in contact with your family</a:t>
            </a:r>
            <a:endParaRPr lang="en-GB" sz="1800"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674138" y="5775562"/>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Steven on YouTube</a:t>
            </a:r>
            <a:endParaRPr lang="en-GB" dirty="0"/>
          </a:p>
        </p:txBody>
      </p:sp>
      <p:pic>
        <p:nvPicPr>
          <p:cNvPr id="6" name="Articles 9-10-11 video">
            <a:hlinkClick r:id="" action="ppaction://media"/>
            <a:extLst>
              <a:ext uri="{FF2B5EF4-FFF2-40B4-BE49-F238E27FC236}">
                <a16:creationId xmlns:a16="http://schemas.microsoft.com/office/drawing/2014/main" id="{231BB548-3FE2-4182-80DA-93B23A71B0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4537" y="2520761"/>
            <a:ext cx="5351463" cy="301019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10722" y="3555243"/>
            <a:ext cx="4582910" cy="2363820"/>
          </a:xfrm>
        </p:spPr>
        <p:txBody>
          <a:bodyPr>
            <a:normAutofit fontScale="62500" lnSpcReduction="20000"/>
          </a:bodyPr>
          <a:lstStyle/>
          <a:p>
            <a:pPr marL="0" indent="0">
              <a:buNone/>
            </a:pPr>
            <a:r>
              <a:rPr lang="en-GB" dirty="0">
                <a:latin typeface="Arial" panose="020B0604020202020204" pitchFamily="34" charset="0"/>
                <a:cs typeface="Arial" panose="020B0604020202020204" pitchFamily="34" charset="0"/>
              </a:rPr>
              <a:t>When considering your answers remember that there are many different kinds of f</a:t>
            </a:r>
            <a:r>
              <a:rPr lang="en-GB" sz="2800" dirty="0">
                <a:latin typeface="Arial" panose="020B0604020202020204" pitchFamily="34" charset="0"/>
                <a:cs typeface="Arial" panose="020B0604020202020204" pitchFamily="34" charset="0"/>
              </a:rPr>
              <a:t>amilies and some children are not looked after by their families</a:t>
            </a:r>
            <a:r>
              <a:rPr lang="en-GB" dirty="0">
                <a:latin typeface="Arial" panose="020B0604020202020204" pitchFamily="34" charset="0"/>
                <a:cs typeface="Arial" panose="020B0604020202020204" pitchFamily="34" charset="0"/>
              </a:rPr>
              <a:t>. And remember every child has the right to be safe. </a:t>
            </a:r>
            <a:endParaRPr lang="en-GB" sz="2800" dirty="0">
              <a:latin typeface="Arial" panose="020B0604020202020204" pitchFamily="34" charset="0"/>
              <a:cs typeface="Arial" panose="020B0604020202020204" pitchFamily="34" charset="0"/>
            </a:endParaRPr>
          </a:p>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915793" y="2388954"/>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AEEF"/>
                </a:solidFill>
                <a:latin typeface="Arial" panose="020B0604020202020204" pitchFamily="34" charset="0"/>
                <a:cs typeface="Arial" panose="020B0604020202020204" pitchFamily="34" charset="0"/>
              </a:rPr>
              <a:t>When it is safe to do so, why is it important for children to stay in contact with their families?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articles 9, 10 &amp; 11</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590029"/>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So you can be loved and cared for. </a:t>
            </a:r>
          </a:p>
          <a:p>
            <a:r>
              <a:rPr lang="en-GB" sz="6600" dirty="0">
                <a:latin typeface="Arial" panose="020B0604020202020204" pitchFamily="34" charset="0"/>
                <a:cs typeface="Arial" panose="020B0604020202020204" pitchFamily="34" charset="0"/>
              </a:rPr>
              <a:t>Because, for most people, your family can help you to enjoy many of your rights.</a:t>
            </a:r>
          </a:p>
          <a:p>
            <a:r>
              <a:rPr lang="en-GB" sz="6600" dirty="0">
                <a:latin typeface="Arial" panose="020B0604020202020204" pitchFamily="34" charset="0"/>
                <a:cs typeface="Arial" panose="020B0604020202020204" pitchFamily="34" charset="0"/>
              </a:rPr>
              <a:t>Being in a family helps you to learn what sort of things matter to you and this can be important when you are an adult and if have a family of your own in the future. </a:t>
            </a:r>
          </a:p>
          <a:p>
            <a:r>
              <a:rPr lang="en-GB" sz="6600" dirty="0">
                <a:latin typeface="Arial" panose="020B0604020202020204" pitchFamily="34" charset="0"/>
                <a:cs typeface="Arial" panose="020B0604020202020204" pitchFamily="34" charset="0"/>
              </a:rPr>
              <a:t>To help you have a link to your identity and understand who you are. </a:t>
            </a:r>
          </a:p>
          <a:p>
            <a:r>
              <a:rPr lang="en-GB" sz="6600" dirty="0">
                <a:latin typeface="Arial" panose="020B0604020202020204" pitchFamily="34" charset="0"/>
                <a:cs typeface="Arial" panose="020B0604020202020204" pitchFamily="34" charset="0"/>
              </a:rPr>
              <a:t>For security and protection. </a:t>
            </a:r>
          </a:p>
          <a:p>
            <a:r>
              <a:rPr lang="en-GB" sz="6600" dirty="0">
                <a:latin typeface="Arial" panose="020B0604020202020204" pitchFamily="34" charset="0"/>
                <a:cs typeface="Arial" panose="020B0604020202020204" pitchFamily="34" charset="0"/>
              </a:rPr>
              <a:t>Families often provide for your needs with support and guidance, as well as providing practical things like food and shelter. </a:t>
            </a:r>
          </a:p>
          <a:p>
            <a:r>
              <a:rPr lang="en-GB" sz="6600" dirty="0">
                <a:latin typeface="Arial" panose="020B0604020202020204" pitchFamily="34" charset="0"/>
                <a:cs typeface="Arial" panose="020B0604020202020204" pitchFamily="34" charset="0"/>
              </a:rPr>
              <a:t>It is important to be brought up in line with your family’s religion, culture and traditions.</a:t>
            </a:r>
          </a:p>
          <a:p>
            <a:r>
              <a:rPr lang="en-GB" sz="6600" dirty="0">
                <a:latin typeface="Arial" panose="020B0604020202020204" pitchFamily="34" charset="0"/>
                <a:cs typeface="Arial" panose="020B0604020202020204" pitchFamily="34" charset="0"/>
              </a:rPr>
              <a:t>So you have relationships with your siblings, grandparents and other family members.</a:t>
            </a:r>
          </a:p>
          <a:p>
            <a:pPr marL="0" indent="0">
              <a:buNone/>
            </a:pPr>
            <a:r>
              <a:rPr lang="en-GB" sz="6600" dirty="0">
                <a:latin typeface="Arial"/>
                <a:cs typeface="Arial"/>
              </a:rPr>
              <a:t>What others did you think of?</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 name="Flowchart: Connector 1">
            <a:extLst>
              <a:ext uri="{FF2B5EF4-FFF2-40B4-BE49-F238E27FC236}">
                <a16:creationId xmlns:a16="http://schemas.microsoft.com/office/drawing/2014/main" id="{C731E018-A1C8-48E6-BADE-A3D962234AC1}"/>
              </a:ext>
            </a:extLst>
          </p:cNvPr>
          <p:cNvSpPr/>
          <p:nvPr/>
        </p:nvSpPr>
        <p:spPr>
          <a:xfrm>
            <a:off x="8232650" y="464794"/>
            <a:ext cx="3374937" cy="337568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Not all children live in the same kinds of families – there are families of many different types. Draw yourself with the people who look after you. Add details about who they are if you like. Share your drawing with a classmate and discuss.   </a:t>
            </a:r>
          </a:p>
        </p:txBody>
      </p:sp>
      <p:pic>
        <p:nvPicPr>
          <p:cNvPr id="14" name="Graphic 13">
            <a:extLst>
              <a:ext uri="{FF2B5EF4-FFF2-40B4-BE49-F238E27FC236}">
                <a16:creationId xmlns:a16="http://schemas.microsoft.com/office/drawing/2014/main" id="{996FC8D4-890D-4E51-AC19-1DB802CF9B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1262" y="3506397"/>
            <a:ext cx="1235175" cy="1646900"/>
          </a:xfrm>
          <a:prstGeom prst="rect">
            <a:avLst/>
          </a:prstGeom>
        </p:spPr>
      </p:pic>
      <p:pic>
        <p:nvPicPr>
          <p:cNvPr id="16" name="Graphic 15">
            <a:extLst>
              <a:ext uri="{FF2B5EF4-FFF2-40B4-BE49-F238E27FC236}">
                <a16:creationId xmlns:a16="http://schemas.microsoft.com/office/drawing/2014/main" id="{F681BE44-31AB-41F3-8022-71AADDD141F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8104" y="3506397"/>
            <a:ext cx="1235175" cy="1646900"/>
          </a:xfrm>
          <a:prstGeom prst="rect">
            <a:avLst/>
          </a:prstGeom>
        </p:spPr>
      </p:pic>
      <p:pic>
        <p:nvPicPr>
          <p:cNvPr id="17" name="Graphic 16">
            <a:extLst>
              <a:ext uri="{FF2B5EF4-FFF2-40B4-BE49-F238E27FC236}">
                <a16:creationId xmlns:a16="http://schemas.microsoft.com/office/drawing/2014/main" id="{BD0F8C09-871B-4E2B-925A-56430AD7A7D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69512" y="3506397"/>
            <a:ext cx="1235174" cy="1646900"/>
          </a:xfrm>
          <a:prstGeom prst="rect">
            <a:avLst/>
          </a:prstGeom>
        </p:spPr>
      </p:pic>
      <p:sp>
        <p:nvSpPr>
          <p:cNvPr id="19" name="Flowchart: Connector 18">
            <a:extLst>
              <a:ext uri="{FF2B5EF4-FFF2-40B4-BE49-F238E27FC236}">
                <a16:creationId xmlns:a16="http://schemas.microsoft.com/office/drawing/2014/main" id="{2D5CDAF4-06A1-4534-9E69-4FB270FB9C06}"/>
              </a:ext>
            </a:extLst>
          </p:cNvPr>
          <p:cNvSpPr/>
          <p:nvPr/>
        </p:nvSpPr>
        <p:spPr>
          <a:xfrm>
            <a:off x="5102602" y="1821289"/>
            <a:ext cx="2729882" cy="270716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Draw around your hand. On each finger write one thing you have learned from or love about your parent or carer.   </a:t>
            </a:r>
          </a:p>
        </p:txBody>
      </p:sp>
      <p:sp>
        <p:nvSpPr>
          <p:cNvPr id="20" name="Flowchart: Connector 19">
            <a:extLst>
              <a:ext uri="{FF2B5EF4-FFF2-40B4-BE49-F238E27FC236}">
                <a16:creationId xmlns:a16="http://schemas.microsoft.com/office/drawing/2014/main" id="{9050C3DB-CAE3-482D-8F23-CBBB85FA08D8}"/>
              </a:ext>
            </a:extLst>
          </p:cNvPr>
          <p:cNvSpPr/>
          <p:nvPr/>
        </p:nvSpPr>
        <p:spPr>
          <a:xfrm>
            <a:off x="7359073" y="3840479"/>
            <a:ext cx="2561045" cy="247434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Think about the  reasons why a child might need to be cared for by someone other than their parents. Share your ideas with a teacher or with your class. </a:t>
            </a: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2" name="Flowchart: Connector 11">
            <a:extLst>
              <a:ext uri="{FF2B5EF4-FFF2-40B4-BE49-F238E27FC236}">
                <a16:creationId xmlns:a16="http://schemas.microsoft.com/office/drawing/2014/main" id="{E9CCE0B0-7645-4A5F-8281-4325C81E3B21}"/>
              </a:ext>
            </a:extLst>
          </p:cNvPr>
          <p:cNvSpPr/>
          <p:nvPr/>
        </p:nvSpPr>
        <p:spPr>
          <a:xfrm>
            <a:off x="299338" y="1741157"/>
            <a:ext cx="3374937" cy="337568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Read Luna Loves Library Day by Joseph Coelho or watch </a:t>
            </a:r>
            <a:r>
              <a:rPr lang="en-GB" sz="1400" dirty="0">
                <a:solidFill>
                  <a:srgbClr val="00AEEF"/>
                </a:solidFill>
                <a:latin typeface="Arial"/>
                <a:cs typeface="Arial"/>
                <a:hlinkClick r:id="rId4"/>
              </a:rPr>
              <a:t>this video </a:t>
            </a:r>
            <a:r>
              <a:rPr lang="en-GB" sz="1400" dirty="0">
                <a:solidFill>
                  <a:srgbClr val="00AEEF"/>
                </a:solidFill>
                <a:latin typeface="Arial"/>
                <a:cs typeface="Arial"/>
              </a:rPr>
              <a:t>of the author reading the book on YouTube. Why does Luna love visiting the library with her dad so much? Write your own version of the Troll King and the Mermaid Queen but with different main characters.   </a:t>
            </a:r>
          </a:p>
        </p:txBody>
      </p:sp>
      <p:pic>
        <p:nvPicPr>
          <p:cNvPr id="4" name="Online Media 3" title="Joseph Coelho &amp; Fiona Lumbers read Luna Loves Library Day">
            <a:hlinkClick r:id="" action="ppaction://media"/>
            <a:extLst>
              <a:ext uri="{FF2B5EF4-FFF2-40B4-BE49-F238E27FC236}">
                <a16:creationId xmlns:a16="http://schemas.microsoft.com/office/drawing/2014/main" id="{1810766E-00A3-4EAA-A7CE-C676651979EB}"/>
              </a:ext>
            </a:extLst>
          </p:cNvPr>
          <p:cNvPicPr>
            <a:picLocks noRot="1" noChangeAspect="1"/>
          </p:cNvPicPr>
          <p:nvPr>
            <a:videoFile r:link="rId1"/>
          </p:nvPr>
        </p:nvPicPr>
        <p:blipFill>
          <a:blip r:embed="rId5"/>
          <a:stretch>
            <a:fillRect/>
          </a:stretch>
        </p:blipFill>
        <p:spPr>
          <a:xfrm>
            <a:off x="3394668" y="2116603"/>
            <a:ext cx="3647536" cy="2051739"/>
          </a:xfrm>
          <a:prstGeom prst="rect">
            <a:avLst/>
          </a:prstGeom>
        </p:spPr>
      </p:pic>
      <p:sp>
        <p:nvSpPr>
          <p:cNvPr id="13" name="Flowchart: Connector 12">
            <a:extLst>
              <a:ext uri="{FF2B5EF4-FFF2-40B4-BE49-F238E27FC236}">
                <a16:creationId xmlns:a16="http://schemas.microsoft.com/office/drawing/2014/main" id="{CD5B2BE4-0071-4C3E-93DC-046DADD2E774}"/>
              </a:ext>
            </a:extLst>
          </p:cNvPr>
          <p:cNvSpPr/>
          <p:nvPr/>
        </p:nvSpPr>
        <p:spPr>
          <a:xfrm>
            <a:off x="6342200" y="4370845"/>
            <a:ext cx="2378859" cy="233364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Can you draw a map of all the different places your family and friends live? It could be of your town, your country, or the whole world!   </a:t>
            </a:r>
          </a:p>
        </p:txBody>
      </p:sp>
      <p:sp>
        <p:nvSpPr>
          <p:cNvPr id="14" name="Flowchart: Connector 13">
            <a:extLst>
              <a:ext uri="{FF2B5EF4-FFF2-40B4-BE49-F238E27FC236}">
                <a16:creationId xmlns:a16="http://schemas.microsoft.com/office/drawing/2014/main" id="{989B75C8-966E-4BF5-87B4-7DE99D59981C}"/>
              </a:ext>
            </a:extLst>
          </p:cNvPr>
          <p:cNvSpPr/>
          <p:nvPr/>
        </p:nvSpPr>
        <p:spPr>
          <a:xfrm>
            <a:off x="7484548" y="156478"/>
            <a:ext cx="3497777" cy="337568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Have you ever been away from your parents, carers and family – perhaps on a school trip? What did you miss the most? How did you keep in touch? Write about some top tips for keeping in touch when people can’t be together. Our experiences in 2020 might give you some ideas!</a:t>
            </a:r>
          </a:p>
        </p:txBody>
      </p:sp>
      <p:sp>
        <p:nvSpPr>
          <p:cNvPr id="15" name="Flowchart: Connector 14">
            <a:extLst>
              <a:ext uri="{FF2B5EF4-FFF2-40B4-BE49-F238E27FC236}">
                <a16:creationId xmlns:a16="http://schemas.microsoft.com/office/drawing/2014/main" id="{ED71D839-C004-43F2-86FA-EE39293152A7}"/>
              </a:ext>
            </a:extLst>
          </p:cNvPr>
          <p:cNvSpPr/>
          <p:nvPr/>
        </p:nvSpPr>
        <p:spPr>
          <a:xfrm>
            <a:off x="3542750" y="4495555"/>
            <a:ext cx="2231493" cy="215463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Read the Refugee Council’s </a:t>
            </a:r>
            <a:r>
              <a:rPr lang="en-GB" sz="1400" i="1" dirty="0">
                <a:solidFill>
                  <a:srgbClr val="00AEEF"/>
                </a:solidFill>
                <a:latin typeface="Arial"/>
                <a:cs typeface="Arial"/>
                <a:hlinkClick r:id="rId6"/>
              </a:rPr>
              <a:t>Facts about unaccompanied refugees</a:t>
            </a:r>
            <a:r>
              <a:rPr lang="en-GB" sz="1400" dirty="0">
                <a:solidFill>
                  <a:srgbClr val="00AEEF"/>
                </a:solidFill>
                <a:latin typeface="Arial"/>
                <a:cs typeface="Arial"/>
              </a:rPr>
              <a:t>.* Does anything surprise you? </a:t>
            </a:r>
          </a:p>
        </p:txBody>
      </p:sp>
      <p:sp>
        <p:nvSpPr>
          <p:cNvPr id="16" name="Flowchart: Connector 15">
            <a:extLst>
              <a:ext uri="{FF2B5EF4-FFF2-40B4-BE49-F238E27FC236}">
                <a16:creationId xmlns:a16="http://schemas.microsoft.com/office/drawing/2014/main" id="{F04A8853-D621-4554-9910-7E359D8970E8}"/>
              </a:ext>
            </a:extLst>
          </p:cNvPr>
          <p:cNvSpPr/>
          <p:nvPr/>
        </p:nvSpPr>
        <p:spPr>
          <a:xfrm>
            <a:off x="9065623" y="3637129"/>
            <a:ext cx="2541964" cy="253347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Have you ever been abroad? What things happen on a journey abroad that help to protect children from being taken out of the country illegally?</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2" name="Graphic 11">
            <a:extLst>
              <a:ext uri="{FF2B5EF4-FFF2-40B4-BE49-F238E27FC236}">
                <a16:creationId xmlns:a16="http://schemas.microsoft.com/office/drawing/2014/main" id="{13F28AEF-62A4-4E1F-8BDA-A9E8A7A53D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0632" y="2944697"/>
            <a:ext cx="1235175" cy="1646900"/>
          </a:xfrm>
          <a:prstGeom prst="rect">
            <a:avLst/>
          </a:prstGeom>
        </p:spPr>
      </p:pic>
      <p:pic>
        <p:nvPicPr>
          <p:cNvPr id="13" name="Graphic 12">
            <a:extLst>
              <a:ext uri="{FF2B5EF4-FFF2-40B4-BE49-F238E27FC236}">
                <a16:creationId xmlns:a16="http://schemas.microsoft.com/office/drawing/2014/main" id="{6B92BB91-5D03-4EBB-9F70-33E740AD35B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29506" y="2944697"/>
            <a:ext cx="1235175" cy="1646900"/>
          </a:xfrm>
          <a:prstGeom prst="rect">
            <a:avLst/>
          </a:prstGeom>
        </p:spPr>
      </p:pic>
      <p:pic>
        <p:nvPicPr>
          <p:cNvPr id="15" name="Graphic 14">
            <a:extLst>
              <a:ext uri="{FF2B5EF4-FFF2-40B4-BE49-F238E27FC236}">
                <a16:creationId xmlns:a16="http://schemas.microsoft.com/office/drawing/2014/main" id="{91BCDE84-C9C1-415A-97EC-8E540E06763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38882" y="2944697"/>
            <a:ext cx="1235174" cy="1646900"/>
          </a:xfrm>
          <a:prstGeom prst="rect">
            <a:avLst/>
          </a:prstGeom>
        </p:spPr>
      </p:pic>
      <p:sp>
        <p:nvSpPr>
          <p:cNvPr id="17" name="Rectangle 16">
            <a:extLst>
              <a:ext uri="{FF2B5EF4-FFF2-40B4-BE49-F238E27FC236}">
                <a16:creationId xmlns:a16="http://schemas.microsoft.com/office/drawing/2014/main" id="{348DA987-6BF7-4D0A-98FB-EBBEC8CBE403}"/>
              </a:ext>
            </a:extLst>
          </p:cNvPr>
          <p:cNvSpPr/>
          <p:nvPr/>
        </p:nvSpPr>
        <p:spPr>
          <a:xfrm>
            <a:off x="9185652" y="645723"/>
            <a:ext cx="2256244" cy="15709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hlinkClick r:id="rId10"/>
              </a:rPr>
              <a:t>Watch this video </a:t>
            </a:r>
            <a:r>
              <a:rPr lang="en-GB" sz="1400" dirty="0">
                <a:solidFill>
                  <a:srgbClr val="00AEEF"/>
                </a:solidFill>
                <a:latin typeface="Arial"/>
                <a:cs typeface="Arial"/>
              </a:rPr>
              <a:t>of a family reunited in South Sudan. share with your friends or class some of the feelings a person may have in this situation.. </a:t>
            </a:r>
          </a:p>
        </p:txBody>
      </p:sp>
      <p:sp>
        <p:nvSpPr>
          <p:cNvPr id="18" name="Rectangle 17">
            <a:extLst>
              <a:ext uri="{FF2B5EF4-FFF2-40B4-BE49-F238E27FC236}">
                <a16:creationId xmlns:a16="http://schemas.microsoft.com/office/drawing/2014/main" id="{0806FC7F-4A60-4B66-BA9D-5985CEB7A173}"/>
              </a:ext>
            </a:extLst>
          </p:cNvPr>
          <p:cNvSpPr/>
          <p:nvPr/>
        </p:nvSpPr>
        <p:spPr>
          <a:xfrm>
            <a:off x="5341080" y="1130035"/>
            <a:ext cx="2256244" cy="15709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Imagine you are soon to see a parent who you have been separated from for a long time. Write a diary entry to express how you might be feeling. </a:t>
            </a:r>
          </a:p>
        </p:txBody>
      </p:sp>
      <p:sp>
        <p:nvSpPr>
          <p:cNvPr id="19" name="Rectangle 18">
            <a:extLst>
              <a:ext uri="{FF2B5EF4-FFF2-40B4-BE49-F238E27FC236}">
                <a16:creationId xmlns:a16="http://schemas.microsoft.com/office/drawing/2014/main" id="{3BAD1D8B-856C-4106-BC6A-58943DF94DF6}"/>
              </a:ext>
            </a:extLst>
          </p:cNvPr>
          <p:cNvSpPr/>
          <p:nvPr/>
        </p:nvSpPr>
        <p:spPr>
          <a:xfrm>
            <a:off x="7746196" y="4701092"/>
            <a:ext cx="2935735" cy="18516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Research the ‘Dubs Amendment’. Brexit means our laws will be changing on 31 December. How will this impact on the realisation of Article 10 for children? </a:t>
            </a:r>
            <a:r>
              <a:rPr lang="en-GB" sz="1400" dirty="0">
                <a:solidFill>
                  <a:srgbClr val="00AEEF"/>
                </a:solidFill>
                <a:latin typeface="Arial"/>
                <a:cs typeface="Arial"/>
                <a:hlinkClick r:id="rId11"/>
              </a:rPr>
              <a:t>Newsround provides a good starting point </a:t>
            </a:r>
            <a:r>
              <a:rPr lang="en-GB" sz="1400" dirty="0">
                <a:solidFill>
                  <a:srgbClr val="00AEEF"/>
                </a:solidFill>
                <a:latin typeface="Arial"/>
                <a:cs typeface="Arial"/>
              </a:rPr>
              <a:t>– read to the end of the article. </a:t>
            </a:r>
          </a:p>
        </p:txBody>
      </p:sp>
      <p:sp>
        <p:nvSpPr>
          <p:cNvPr id="20" name="Rectangle 19">
            <a:extLst>
              <a:ext uri="{FF2B5EF4-FFF2-40B4-BE49-F238E27FC236}">
                <a16:creationId xmlns:a16="http://schemas.microsoft.com/office/drawing/2014/main" id="{2F8C1BD6-87AB-4F20-B8E0-7172FFBC925F}"/>
              </a:ext>
            </a:extLst>
          </p:cNvPr>
          <p:cNvSpPr/>
          <p:nvPr/>
        </p:nvSpPr>
        <p:spPr>
          <a:xfrm>
            <a:off x="5192209" y="3313348"/>
            <a:ext cx="2179154" cy="16469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a:cs typeface="Arial"/>
              </a:rPr>
              <a:t>Find out about the work of the charity </a:t>
            </a:r>
            <a:r>
              <a:rPr lang="en-GB" sz="1400" dirty="0">
                <a:solidFill>
                  <a:srgbClr val="00AEEF"/>
                </a:solidFill>
                <a:latin typeface="Arial"/>
                <a:cs typeface="Arial"/>
                <a:hlinkClick r:id="rId12"/>
              </a:rPr>
              <a:t>‘Safe Passage’ </a:t>
            </a:r>
            <a:r>
              <a:rPr lang="en-GB" sz="1400" dirty="0">
                <a:solidFill>
                  <a:srgbClr val="00AEEF"/>
                </a:solidFill>
                <a:latin typeface="Arial"/>
                <a:cs typeface="Arial"/>
              </a:rPr>
              <a:t>and read about some of the children they have helped to be reunited with their families.  </a:t>
            </a:r>
          </a:p>
        </p:txBody>
      </p:sp>
      <p:pic>
        <p:nvPicPr>
          <p:cNvPr id="3" name="Online Media 2" title="A Family Reunited in South Sudan | UNICEF USA">
            <a:hlinkClick r:id="" action="ppaction://media"/>
            <a:extLst>
              <a:ext uri="{FF2B5EF4-FFF2-40B4-BE49-F238E27FC236}">
                <a16:creationId xmlns:a16="http://schemas.microsoft.com/office/drawing/2014/main" id="{AA6F7926-0ECB-4FDC-8ABB-BD0A80DA433C}"/>
              </a:ext>
            </a:extLst>
          </p:cNvPr>
          <p:cNvPicPr>
            <a:picLocks noRot="1" noChangeAspect="1"/>
          </p:cNvPicPr>
          <p:nvPr>
            <a:videoFile r:link="rId1"/>
          </p:nvPr>
        </p:nvPicPr>
        <p:blipFill>
          <a:blip r:embed="rId13"/>
          <a:stretch>
            <a:fillRect/>
          </a:stretch>
        </p:blipFill>
        <p:spPr>
          <a:xfrm>
            <a:off x="7746196" y="2393267"/>
            <a:ext cx="3695700" cy="2078831"/>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6091</TotalTime>
  <Words>1803</Words>
  <Application>Microsoft Office PowerPoint</Application>
  <PresentationFormat>Widescreen</PresentationFormat>
  <Paragraphs>134</Paragraphs>
  <Slides>13</Slides>
  <Notes>11</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Arial</vt:lpstr>
      <vt:lpstr>Calibri</vt:lpstr>
      <vt:lpstr>Calibri Light</vt:lpstr>
      <vt:lpstr>Open Sans</vt:lpstr>
      <vt:lpstr>Symbol</vt:lpstr>
      <vt:lpstr>Times New Roman</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Articles 9, 10 &amp; 11</vt:lpstr>
      <vt:lpstr>  </vt:lpstr>
      <vt:lpstr>How many of these did you get?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306</cp:revision>
  <dcterms:created xsi:type="dcterms:W3CDTF">2020-06-15T08:25:39Z</dcterms:created>
  <dcterms:modified xsi:type="dcterms:W3CDTF">2020-12-03T08:32:54Z</dcterms:modified>
</cp:coreProperties>
</file>