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4"/>
  </p:notesMasterIdLst>
  <p:handoutMasterIdLst>
    <p:handoutMasterId r:id="rId15"/>
  </p:handoutMasterIdLst>
  <p:sldIdLst>
    <p:sldId id="275" r:id="rId3"/>
    <p:sldId id="286" r:id="rId4"/>
    <p:sldId id="294" r:id="rId5"/>
    <p:sldId id="287" r:id="rId6"/>
    <p:sldId id="282" r:id="rId7"/>
    <p:sldId id="284" r:id="rId8"/>
    <p:sldId id="293" r:id="rId9"/>
    <p:sldId id="295" r:id="rId10"/>
    <p:sldId id="296" r:id="rId11"/>
    <p:sldId id="297" r:id="rId12"/>
    <p:sldId id="29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y Hillier" initials="JH" lastIdx="8" clrIdx="0">
    <p:extLst>
      <p:ext uri="{19B8F6BF-5375-455C-9EA6-DF929625EA0E}">
        <p15:presenceInfo xmlns:p15="http://schemas.microsoft.com/office/powerpoint/2012/main" userId="S::jillyh@unicef.org.uk::82b61e6a-a53c-4ccc-ac9f-e8375da6c586" providerId="AD"/>
      </p:ext>
    </p:extLst>
  </p:cmAuthor>
  <p:cmAuthor id="2" name="Jenny Price" initials="JP" lastIdx="12" clrIdx="1">
    <p:extLst>
      <p:ext uri="{19B8F6BF-5375-455C-9EA6-DF929625EA0E}">
        <p15:presenceInfo xmlns:p15="http://schemas.microsoft.com/office/powerpoint/2012/main" userId="rQdEagGjWjAiQOtiN/6rbjmeSVB4E9gMYjVmx07AeNA=" providerId="None"/>
      </p:ext>
    </p:extLst>
  </p:cmAuthor>
  <p:cmAuthor id="3" name="Frances Bestley" initials="FB" lastIdx="4" clrIdx="2">
    <p:extLst>
      <p:ext uri="{19B8F6BF-5375-455C-9EA6-DF929625EA0E}">
        <p15:presenceInfo xmlns:p15="http://schemas.microsoft.com/office/powerpoint/2012/main" userId="S::francesb@unicef.org.uk::dd36c30e-9d53-45de-a66b-9f7025672797" providerId="AD"/>
      </p:ext>
    </p:extLst>
  </p:cmAuthor>
  <p:cmAuthor id="4" name="Gerry McMurtrie" initials="GM" lastIdx="4" clrIdx="3">
    <p:extLst>
      <p:ext uri="{19B8F6BF-5375-455C-9EA6-DF929625EA0E}">
        <p15:presenceInfo xmlns:p15="http://schemas.microsoft.com/office/powerpoint/2012/main" userId="S::GerryM@unicef.org.uk::60beaec8-b4b2-4b10-9e7c-dbbf0e8519b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AEE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1903" autoAdjust="0"/>
  </p:normalViewPr>
  <p:slideViewPr>
    <p:cSldViewPr snapToGrid="0">
      <p:cViewPr varScale="1">
        <p:scale>
          <a:sx n="61" d="100"/>
          <a:sy n="61" d="100"/>
        </p:scale>
        <p:origin x="844" y="5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1/14/2021</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1/14/2021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121212"/>
                </a:solidFill>
                <a:effectLst/>
                <a:latin typeface="Open Sans"/>
              </a:rPr>
              <a:t>Portrait of Sarika, 16 from India. </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Unicef/</a:t>
            </a:r>
            <a:r>
              <a:rPr lang="en-GB" b="0" i="0" dirty="0">
                <a:solidFill>
                  <a:srgbClr val="121212"/>
                </a:solidFill>
                <a:effectLst/>
                <a:latin typeface="Open Sans"/>
              </a:rPr>
              <a:t>Kolari</a:t>
            </a:r>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left to right:</a:t>
            </a:r>
          </a:p>
          <a:p>
            <a:r>
              <a:rPr lang="en-GB" dirty="0"/>
              <a:t>1. Mumbai, India, December 2018: Members of the transgender community in India and allies protesting against the regressive provisions of the Transgender (Protection of Rights) Bill. </a:t>
            </a:r>
            <a:r>
              <a:rPr lang="en-GB" dirty="0" err="1"/>
              <a:t>Wikicommons</a:t>
            </a:r>
            <a:endParaRPr lang="en-GB" dirty="0"/>
          </a:p>
          <a:p>
            <a:r>
              <a:rPr lang="en-GB" dirty="0"/>
              <a:t>2. Recently married couples leaving the City Hall in Seattle are greeted by well-wishers on the first day of same-sex marriage in Washington state after enactment of Washington Referendum 74 Dennis Bratland/</a:t>
            </a:r>
            <a:r>
              <a:rPr lang="en-GB" dirty="0" err="1"/>
              <a:t>Wikicommons</a:t>
            </a:r>
            <a:endParaRPr lang="en-GB" dirty="0"/>
          </a:p>
          <a:p>
            <a:r>
              <a:rPr lang="en-GB" dirty="0"/>
              <a:t>3. Baltimore, US, July 2016: An image from a Black Lives Matter march through downtown Baltimore City. John Lucia/</a:t>
            </a:r>
            <a:r>
              <a:rPr lang="en-GB" dirty="0" err="1"/>
              <a:t>Wikicommons</a:t>
            </a:r>
            <a:r>
              <a:rPr lang="en-GB" dirty="0"/>
              <a:t> – licence: https://creativecommons.org/licenses/by/2.0/deed.en</a:t>
            </a: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3</a:t>
            </a:fld>
            <a:endParaRPr lang="en-US"/>
          </a:p>
        </p:txBody>
      </p:sp>
    </p:spTree>
    <p:extLst>
      <p:ext uri="{BB962C8B-B14F-4D97-AF65-F5344CB8AC3E}">
        <p14:creationId xmlns:p14="http://schemas.microsoft.com/office/powerpoint/2010/main" val="2626424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1165401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2096929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875321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10</a:t>
            </a:fld>
            <a:endParaRPr lang="en-US"/>
          </a:p>
        </p:txBody>
      </p:sp>
    </p:spTree>
    <p:extLst>
      <p:ext uri="{BB962C8B-B14F-4D97-AF65-F5344CB8AC3E}">
        <p14:creationId xmlns:p14="http://schemas.microsoft.com/office/powerpoint/2010/main" val="3253804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11</a:t>
            </a:fld>
            <a:endParaRPr lang="en-US"/>
          </a:p>
        </p:txBody>
      </p:sp>
    </p:spTree>
    <p:extLst>
      <p:ext uri="{BB962C8B-B14F-4D97-AF65-F5344CB8AC3E}">
        <p14:creationId xmlns:p14="http://schemas.microsoft.com/office/powerpoint/2010/main" val="40581298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14/01/2021</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14/01/2021</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14/01/2021</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14/01/2021</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14/01/2021</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14/01/2021</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14/01/2021</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14/01/2021</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14/01/2021</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14/01/2021</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14/01/2021</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14/01/2021</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18803A-F1C0-494D-A85E-E6FACE79E09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8"/>
          <a:stretch/>
        </p:blipFill>
        <p:spPr>
          <a:xfrm>
            <a:off x="-1" y="0"/>
            <a:ext cx="12182476" cy="6858000"/>
          </a:xfrm>
          <a:prstGeom prst="rect">
            <a:avLst/>
          </a:prstGeom>
        </p:spPr>
      </p:pic>
      <p:sp>
        <p:nvSpPr>
          <p:cNvPr id="6" name="Title 1">
            <a:extLst>
              <a:ext uri="{FF2B5EF4-FFF2-40B4-BE49-F238E27FC236}">
                <a16:creationId xmlns:a16="http://schemas.microsoft.com/office/drawing/2014/main" id="{B71415EE-78DC-4BC1-9F5E-190982A0A34C}"/>
              </a:ext>
            </a:extLst>
          </p:cNvPr>
          <p:cNvSpPr txBox="1">
            <a:spLocks/>
          </p:cNvSpPr>
          <p:nvPr userDrawn="1"/>
        </p:nvSpPr>
        <p:spPr>
          <a:xfrm>
            <a:off x="9525" y="556968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14/01/2021</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14/01/2021</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14/01/2021</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14/01/2021</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14/01/2021</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14/01/2021</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14/01/2021</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14/01/2021</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14/01/2021</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14/01/2021</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14/01/2021</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14/01/2021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14/01/2021</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hyperlink" Target="https://www.unicef.org/press-releases/teachers-should-be-prioritized-vaccination-against-covid-19" TargetMode="External"/><Relationship Id="rId3" Type="http://schemas.openxmlformats.org/officeDocument/2006/relationships/notesSlide" Target="../notesSlides/notesSlide6.xml"/><Relationship Id="rId7" Type="http://schemas.openxmlformats.org/officeDocument/2006/relationships/image" Target="../media/image42.jpeg"/><Relationship Id="rId2" Type="http://schemas.openxmlformats.org/officeDocument/2006/relationships/slideLayout" Target="../slideLayouts/slideLayout21.xml"/><Relationship Id="rId1" Type="http://schemas.openxmlformats.org/officeDocument/2006/relationships/video" Target="https://www.youtube.com/embed/3aNhzLUL2ys?feature=oembed" TargetMode="External"/><Relationship Id="rId6" Type="http://schemas.openxmlformats.org/officeDocument/2006/relationships/hyperlink" Target="https://youtu.be/3aNhzLUL2ys" TargetMode="External"/><Relationship Id="rId5" Type="http://schemas.openxmlformats.org/officeDocument/2006/relationships/hyperlink" Target="https://www.nspcc.org.uk/keeping-children-safe/coronavirus-advice-suppport-children-families-parents/" TargetMode="External"/><Relationship Id="rId4" Type="http://schemas.openxmlformats.org/officeDocument/2006/relationships/hyperlink" Target="https://youngminds.org.uk/"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4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3.jpeg"/><Relationship Id="rId5" Type="http://schemas.openxmlformats.org/officeDocument/2006/relationships/hyperlink" Target="https://youtu.be/fChNKchTtRQ" TargetMode="External"/><Relationship Id="rId4"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34.jpeg"/><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slideLayout" Target="../slideLayouts/slideLayout23.xml"/><Relationship Id="rId7" Type="http://schemas.openxmlformats.org/officeDocument/2006/relationships/image" Target="../media/image3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hyperlink" Target="https://youtu.be/J4nJGLsTfCk" TargetMode="External"/><Relationship Id="rId9" Type="http://schemas.openxmlformats.org/officeDocument/2006/relationships/image" Target="../media/image3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8.xml.rels><?xml version="1.0" encoding="UTF-8" standalone="yes"?>
<Relationships xmlns="http://schemas.openxmlformats.org/package/2006/relationships"><Relationship Id="rId8" Type="http://schemas.openxmlformats.org/officeDocument/2006/relationships/hyperlink" Target="https://nosycrowcoronavirus.s3-eu-west-1.amazonaws.com/Coronavirus_ABookForChildren.pdf" TargetMode="External"/><Relationship Id="rId3" Type="http://schemas.openxmlformats.org/officeDocument/2006/relationships/notesSlide" Target="../notesSlides/notesSlide4.xml"/><Relationship Id="rId7" Type="http://schemas.openxmlformats.org/officeDocument/2006/relationships/hyperlink" Target="https://www.youtube.com/watch?app=desktop&amp;v=p7fDNWwWyBE&amp;ab_channel=BostonChildren%27sHospital" TargetMode="External"/><Relationship Id="rId2" Type="http://schemas.openxmlformats.org/officeDocument/2006/relationships/slideLayout" Target="../slideLayouts/slideLayout24.xml"/><Relationship Id="rId1" Type="http://schemas.openxmlformats.org/officeDocument/2006/relationships/video" Target="https://www.youtube.com/embed/p7fDNWwWyBE?feature=oembed" TargetMode="External"/><Relationship Id="rId6" Type="http://schemas.openxmlformats.org/officeDocument/2006/relationships/hyperlink" Target="https://www.bbc.co.uk/iplayer/episode/m0009882/operation-ouch-series-8-5-what-are-vaccinations-for" TargetMode="External"/><Relationship Id="rId5" Type="http://schemas.openxmlformats.org/officeDocument/2006/relationships/hyperlink" Target="https://www.childrenscommissioner.gov.uk/wp-content/uploads/2020/03/cco-childrens-guide-to-coronavirus.pdf" TargetMode="External"/><Relationship Id="rId4" Type="http://schemas.openxmlformats.org/officeDocument/2006/relationships/image" Target="../media/image40.jpeg"/><Relationship Id="rId9" Type="http://schemas.openxmlformats.org/officeDocument/2006/relationships/image" Target="../media/image41.jpe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A232-6EA8-4F76-B8BB-DB2A03E3D214}"/>
              </a:ext>
            </a:extLst>
          </p:cNvPr>
          <p:cNvSpPr/>
          <p:nvPr/>
        </p:nvSpPr>
        <p:spPr>
          <a:xfrm rot="16200000">
            <a:off x="10432412" y="4549609"/>
            <a:ext cx="3204850" cy="230832"/>
          </a:xfrm>
          <a:prstGeom prst="rect">
            <a:avLst/>
          </a:prstGeom>
        </p:spPr>
        <p:txBody>
          <a:bodyPr wrap="square">
            <a:spAutoFit/>
          </a:bodyPr>
          <a:lstStyle/>
          <a:p>
            <a:r>
              <a:rPr lang="en-GB" sz="900" dirty="0">
                <a:solidFill>
                  <a:schemeClr val="bg1"/>
                </a:solidFill>
                <a:latin typeface="Arial" panose="020B0604020202020204" pitchFamily="34" charset="0"/>
                <a:cs typeface="Arial" panose="020B0604020202020204" pitchFamily="34" charset="0"/>
              </a:rPr>
              <a:t>Unicef/Kolari</a:t>
            </a:r>
            <a:endParaRPr lang="en-GB" sz="1000" dirty="0">
              <a:solidFill>
                <a:srgbClr val="CCCCCC"/>
              </a:solidFill>
            </a:endParaRPr>
          </a:p>
        </p:txBody>
      </p:sp>
    </p:spTree>
    <p:extLst>
      <p:ext uri="{BB962C8B-B14F-4D97-AF65-F5344CB8AC3E}">
        <p14:creationId xmlns:p14="http://schemas.microsoft.com/office/powerpoint/2010/main" val="162587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140496"/>
            <a:ext cx="5626914" cy="877104"/>
          </a:xfrm>
        </p:spPr>
        <p:txBody>
          <a:bodyPr>
            <a:normAutofit/>
          </a:bodyPr>
          <a:lstStyle/>
          <a:p>
            <a:r>
              <a:rPr lang="en-US" dirty="0"/>
              <a:t>Activity time</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17" name="Rectangle 16">
            <a:extLst>
              <a:ext uri="{FF2B5EF4-FFF2-40B4-BE49-F238E27FC236}">
                <a16:creationId xmlns:a16="http://schemas.microsoft.com/office/drawing/2014/main" id="{B8EE112C-D5E9-444E-9ABA-54B34DA28038}"/>
              </a:ext>
            </a:extLst>
          </p:cNvPr>
          <p:cNvSpPr/>
          <p:nvPr/>
        </p:nvSpPr>
        <p:spPr>
          <a:xfrm>
            <a:off x="381772" y="1807962"/>
            <a:ext cx="2497169" cy="232497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The return to ‘lockdown’ and learning at home for many can be can be a challenge. What advice would you give to a friend who might be struggling? Find out about the support from organisations such as </a:t>
            </a:r>
            <a:r>
              <a:rPr lang="en-GB" sz="1400" dirty="0">
                <a:solidFill>
                  <a:srgbClr val="00AEEF"/>
                </a:solidFill>
                <a:latin typeface="Arial" panose="020B0604020202020204" pitchFamily="34" charset="0"/>
                <a:cs typeface="Arial" panose="020B0604020202020204" pitchFamily="34" charset="0"/>
                <a:hlinkClick r:id="rId4"/>
              </a:rPr>
              <a:t>Young Minds</a:t>
            </a:r>
            <a:r>
              <a:rPr lang="en-GB" sz="1400" dirty="0">
                <a:solidFill>
                  <a:srgbClr val="00AEEF"/>
                </a:solidFill>
                <a:latin typeface="Arial" panose="020B0604020202020204" pitchFamily="34" charset="0"/>
                <a:cs typeface="Arial" panose="020B0604020202020204" pitchFamily="34" charset="0"/>
              </a:rPr>
              <a:t> and </a:t>
            </a:r>
            <a:r>
              <a:rPr lang="en-GB" sz="1400" dirty="0">
                <a:solidFill>
                  <a:srgbClr val="00AEEF"/>
                </a:solidFill>
                <a:latin typeface="Arial" panose="020B0604020202020204" pitchFamily="34" charset="0"/>
                <a:cs typeface="Arial" panose="020B0604020202020204" pitchFamily="34" charset="0"/>
                <a:hlinkClick r:id="rId5"/>
              </a:rPr>
              <a:t>NSPCC</a:t>
            </a:r>
            <a:r>
              <a:rPr lang="en-GB" sz="1400" dirty="0">
                <a:solidFill>
                  <a:srgbClr val="00AEEF"/>
                </a:solidFill>
                <a:latin typeface="Arial" panose="020B0604020202020204" pitchFamily="34" charset="0"/>
                <a:cs typeface="Arial" panose="020B0604020202020204" pitchFamily="34" charset="0"/>
              </a:rPr>
              <a:t>.</a:t>
            </a:r>
          </a:p>
        </p:txBody>
      </p:sp>
      <p:sp>
        <p:nvSpPr>
          <p:cNvPr id="13" name="Rectangle 12">
            <a:extLst>
              <a:ext uri="{FF2B5EF4-FFF2-40B4-BE49-F238E27FC236}">
                <a16:creationId xmlns:a16="http://schemas.microsoft.com/office/drawing/2014/main" id="{4BD11D0A-EF0A-49B2-BBAF-0A8043F09218}"/>
              </a:ext>
            </a:extLst>
          </p:cNvPr>
          <p:cNvSpPr/>
          <p:nvPr/>
        </p:nvSpPr>
        <p:spPr>
          <a:xfrm>
            <a:off x="8317785" y="360805"/>
            <a:ext cx="2766820" cy="232497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Both articles 24 and 28 say that richer countries must help poorer countries to ensure that health and education can be accessed by all children. Do some research to find out how organisations like Unicef help governments to achieve this. Report back to your class.</a:t>
            </a:r>
          </a:p>
        </p:txBody>
      </p:sp>
      <p:sp>
        <p:nvSpPr>
          <p:cNvPr id="15" name="Rectangle 14">
            <a:extLst>
              <a:ext uri="{FF2B5EF4-FFF2-40B4-BE49-F238E27FC236}">
                <a16:creationId xmlns:a16="http://schemas.microsoft.com/office/drawing/2014/main" id="{DEAFF2B7-BD54-4B7D-ADC6-A189DE4863BC}"/>
              </a:ext>
            </a:extLst>
          </p:cNvPr>
          <p:cNvSpPr/>
          <p:nvPr/>
        </p:nvSpPr>
        <p:spPr>
          <a:xfrm>
            <a:off x="4804988" y="4015801"/>
            <a:ext cx="2947534" cy="232497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This </a:t>
            </a:r>
            <a:r>
              <a:rPr lang="en-GB" sz="1400" dirty="0">
                <a:solidFill>
                  <a:srgbClr val="00AEEF"/>
                </a:solidFill>
                <a:latin typeface="Arial" panose="020B0604020202020204" pitchFamily="34" charset="0"/>
                <a:cs typeface="Arial" panose="020B0604020202020204" pitchFamily="34" charset="0"/>
                <a:hlinkClick r:id="rId6"/>
              </a:rPr>
              <a:t>video</a:t>
            </a:r>
            <a:r>
              <a:rPr lang="en-GB" sz="1400" dirty="0">
                <a:solidFill>
                  <a:srgbClr val="00AEEF"/>
                </a:solidFill>
                <a:latin typeface="Arial" panose="020B0604020202020204" pitchFamily="34" charset="0"/>
                <a:cs typeface="Arial" panose="020B0604020202020204" pitchFamily="34" charset="0"/>
              </a:rPr>
              <a:t> was made a few years ago, before Covid-19, but it helps to explain lots of the science you will have heard about in the news. Have a look… Share some facts from the video with your friends or family. You could do some research about the uptake of measles vaccination in the UK.</a:t>
            </a:r>
          </a:p>
        </p:txBody>
      </p:sp>
      <p:pic>
        <p:nvPicPr>
          <p:cNvPr id="3" name="Online Media 2" title="Why Vaccines Work">
            <a:hlinkClick r:id="" action="ppaction://media"/>
            <a:extLst>
              <a:ext uri="{FF2B5EF4-FFF2-40B4-BE49-F238E27FC236}">
                <a16:creationId xmlns:a16="http://schemas.microsoft.com/office/drawing/2014/main" id="{718457D1-CD85-4ADE-B211-23DD0A275CB9}"/>
              </a:ext>
            </a:extLst>
          </p:cNvPr>
          <p:cNvPicPr>
            <a:picLocks noRot="1" noChangeAspect="1"/>
          </p:cNvPicPr>
          <p:nvPr>
            <a:videoFile r:link="rId1"/>
          </p:nvPr>
        </p:nvPicPr>
        <p:blipFill>
          <a:blip r:embed="rId7"/>
          <a:stretch>
            <a:fillRect/>
          </a:stretch>
        </p:blipFill>
        <p:spPr>
          <a:xfrm>
            <a:off x="7993270" y="4181452"/>
            <a:ext cx="3821805" cy="2159320"/>
          </a:xfrm>
          <a:prstGeom prst="rect">
            <a:avLst/>
          </a:prstGeom>
        </p:spPr>
      </p:pic>
      <p:sp>
        <p:nvSpPr>
          <p:cNvPr id="19" name="Rectangle 18">
            <a:extLst>
              <a:ext uri="{FF2B5EF4-FFF2-40B4-BE49-F238E27FC236}">
                <a16:creationId xmlns:a16="http://schemas.microsoft.com/office/drawing/2014/main" id="{19F43E27-C80C-48BB-A2D8-7A8E220F858F}"/>
              </a:ext>
            </a:extLst>
          </p:cNvPr>
          <p:cNvSpPr/>
          <p:nvPr/>
        </p:nvSpPr>
        <p:spPr>
          <a:xfrm>
            <a:off x="1576227" y="4440982"/>
            <a:ext cx="2605427" cy="218329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What are the risks if we don’t have enough people working in health services? What other rights might be affected? How can society help to reduce the pressure on health services? With your friends think of a way to promote your ideas in your community.</a:t>
            </a:r>
          </a:p>
        </p:txBody>
      </p:sp>
      <p:sp>
        <p:nvSpPr>
          <p:cNvPr id="24" name="Rectangle 23">
            <a:extLst>
              <a:ext uri="{FF2B5EF4-FFF2-40B4-BE49-F238E27FC236}">
                <a16:creationId xmlns:a16="http://schemas.microsoft.com/office/drawing/2014/main" id="{268851F9-A30D-49FA-A2AA-F0E1F77E48FD}"/>
              </a:ext>
            </a:extLst>
          </p:cNvPr>
          <p:cNvSpPr/>
          <p:nvPr/>
        </p:nvSpPr>
        <p:spPr>
          <a:xfrm>
            <a:off x="5457691" y="913905"/>
            <a:ext cx="2605427" cy="243226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In December 2020 the Executive Director of Unicef said that teachers should be prioritised for </a:t>
            </a:r>
            <a:r>
              <a:rPr lang="en-GB" sz="1400" dirty="0" err="1">
                <a:solidFill>
                  <a:srgbClr val="00AEEF"/>
                </a:solidFill>
                <a:latin typeface="Arial" panose="020B0604020202020204" pitchFamily="34" charset="0"/>
                <a:cs typeface="Arial" panose="020B0604020202020204" pitchFamily="34" charset="0"/>
              </a:rPr>
              <a:t>Covid</a:t>
            </a:r>
            <a:r>
              <a:rPr lang="en-GB" sz="1400" dirty="0">
                <a:solidFill>
                  <a:srgbClr val="00AEEF"/>
                </a:solidFill>
                <a:latin typeface="Arial" panose="020B0604020202020204" pitchFamily="34" charset="0"/>
                <a:cs typeface="Arial" panose="020B0604020202020204" pitchFamily="34" charset="0"/>
              </a:rPr>
              <a:t> vaccination. </a:t>
            </a:r>
            <a:r>
              <a:rPr lang="en-GB" sz="1400" dirty="0">
                <a:solidFill>
                  <a:srgbClr val="00AEEF"/>
                </a:solidFill>
                <a:latin typeface="Arial" panose="020B0604020202020204" pitchFamily="34" charset="0"/>
                <a:cs typeface="Arial" panose="020B0604020202020204" pitchFamily="34" charset="0"/>
                <a:hlinkClick r:id="rId8"/>
              </a:rPr>
              <a:t>Read her statement here</a:t>
            </a:r>
            <a:r>
              <a:rPr lang="en-GB" sz="1400" dirty="0">
                <a:solidFill>
                  <a:srgbClr val="00AEEF"/>
                </a:solidFill>
                <a:latin typeface="Arial" panose="020B0604020202020204" pitchFamily="34" charset="0"/>
                <a:cs typeface="Arial" panose="020B0604020202020204" pitchFamily="34" charset="0"/>
              </a:rPr>
              <a:t>. Do you agree? What are the arguments on both sides? Share your view with a friend or family member.</a:t>
            </a:r>
          </a:p>
        </p:txBody>
      </p:sp>
    </p:spTree>
    <p:extLst>
      <p:ext uri="{BB962C8B-B14F-4D97-AF65-F5344CB8AC3E}">
        <p14:creationId xmlns:p14="http://schemas.microsoft.com/office/powerpoint/2010/main" val="3113198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a:xfrm>
            <a:off x="360000" y="261444"/>
            <a:ext cx="11247587" cy="877104"/>
          </a:xfrm>
        </p:spPr>
        <p:txBody>
          <a:bodyPr anchor="b">
            <a:normAutofit/>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3138" y="1735976"/>
            <a:ext cx="6167688" cy="4512424"/>
          </a:xfrm>
        </p:spPr>
        <p:txBody>
          <a:bodyPr>
            <a:normAutofit lnSpcReduction="10000"/>
          </a:bodyPr>
          <a:lstStyle/>
          <a:p>
            <a:pPr marL="0" indent="0">
              <a:buNone/>
            </a:pPr>
            <a:r>
              <a:rPr lang="en-GB" sz="1800" b="1" dirty="0"/>
              <a:t>Find somewhere peaceful and quiet. Relax and let your mind be still. Focus on the sounds of your breath. </a:t>
            </a:r>
          </a:p>
          <a:p>
            <a:pPr marL="0" indent="0">
              <a:buNone/>
            </a:pPr>
            <a:r>
              <a:rPr lang="en-GB" sz="1800" b="1" dirty="0"/>
              <a:t>Inhale for 4 seconds, hold your breath for 7 seconds, and exhale forcefully making a WHOOSH sound for 8 seconds. Repeat 4 times or until your mind relaxes.</a:t>
            </a:r>
          </a:p>
          <a:p>
            <a:pPr marL="0" indent="0">
              <a:buNone/>
            </a:pPr>
            <a:r>
              <a:rPr lang="en-GB" sz="1800" b="1" dirty="0"/>
              <a:t>Now lets consider…</a:t>
            </a:r>
          </a:p>
          <a:p>
            <a:r>
              <a:rPr lang="en-GB" sz="1800" dirty="0"/>
              <a:t>…how important it is for everyone’s health and for all children’s education to get the world protected from Covid-19.</a:t>
            </a:r>
          </a:p>
          <a:p>
            <a:pPr marL="0" indent="0">
              <a:buNone/>
            </a:pPr>
            <a:r>
              <a:rPr lang="en-GB" sz="1800" b="1" dirty="0"/>
              <a:t>Spend a couple of moments thinking about this and then write down your thoughts and if you want, share this back with your teacher, friends or family. </a:t>
            </a:r>
          </a:p>
          <a:p>
            <a:pPr marL="0" indent="0">
              <a:buNone/>
            </a:pPr>
            <a:r>
              <a:rPr lang="en-GB" sz="1800" dirty="0"/>
              <a:t>You can also </a:t>
            </a:r>
            <a:r>
              <a:rPr lang="en-GB" sz="1800" dirty="0">
                <a:hlinkClick r:id="rId5"/>
              </a:rPr>
              <a:t>watch this inspiring video </a:t>
            </a:r>
            <a:r>
              <a:rPr lang="en-GB" sz="1800" dirty="0"/>
              <a:t>to see what Unicef is doing to help.</a:t>
            </a:r>
          </a:p>
          <a:p>
            <a:pPr marL="0" indent="0">
              <a:buNone/>
            </a:pPr>
            <a:endParaRPr lang="en-GB" sz="1800" b="1" dirty="0"/>
          </a:p>
          <a:p>
            <a:pPr marL="0" indent="0">
              <a:buNone/>
            </a:pPr>
            <a:endParaRPr lang="en-GB" sz="1800" dirty="0"/>
          </a:p>
        </p:txBody>
      </p:sp>
      <p:sp>
        <p:nvSpPr>
          <p:cNvPr id="8" name="Rectangle 7">
            <a:extLst>
              <a:ext uri="{FF2B5EF4-FFF2-40B4-BE49-F238E27FC236}">
                <a16:creationId xmlns:a16="http://schemas.microsoft.com/office/drawing/2014/main" id="{DCB833E4-6FBA-46FA-81DB-A9CD4240CAC9}"/>
              </a:ext>
            </a:extLst>
          </p:cNvPr>
          <p:cNvSpPr/>
          <p:nvPr/>
        </p:nvSpPr>
        <p:spPr>
          <a:xfrm>
            <a:off x="83775" y="6596556"/>
            <a:ext cx="1146468" cy="230832"/>
          </a:xfrm>
          <a:prstGeom prst="rect">
            <a:avLst/>
          </a:prstGeom>
        </p:spPr>
        <p:txBody>
          <a:bodyPr wrap="none">
            <a:spAutoFit/>
          </a:bodyPr>
          <a:lstStyle/>
          <a:p>
            <a:r>
              <a:rPr lang="en-GB" sz="900" dirty="0" err="1">
                <a:solidFill>
                  <a:srgbClr val="121212"/>
                </a:solidFill>
                <a:latin typeface="Arial" panose="020B0604020202020204" pitchFamily="34" charset="0"/>
                <a:cs typeface="Arial" panose="020B0604020202020204" pitchFamily="34" charset="0"/>
              </a:rPr>
              <a:t>Uncief</a:t>
            </a:r>
            <a:r>
              <a:rPr lang="en-GB" sz="900" dirty="0">
                <a:solidFill>
                  <a:srgbClr val="121212"/>
                </a:solidFill>
                <a:latin typeface="Arial" panose="020B0604020202020204" pitchFamily="34" charset="0"/>
                <a:cs typeface="Arial" panose="020B0604020202020204" pitchFamily="34" charset="0"/>
              </a:rPr>
              <a:t>/</a:t>
            </a:r>
            <a:r>
              <a:rPr lang="en-GB" sz="900" b="0" i="0" dirty="0">
                <a:solidFill>
                  <a:srgbClr val="121212"/>
                </a:solidFill>
                <a:effectLst/>
                <a:latin typeface="Open Sans"/>
              </a:rPr>
              <a:t>UN0376033</a:t>
            </a:r>
            <a:endParaRPr lang="en-GB" sz="900" dirty="0">
              <a:latin typeface="Arial" panose="020B0604020202020204" pitchFamily="34" charset="0"/>
              <a:cs typeface="Arial" panose="020B0604020202020204" pitchFamily="34" charset="0"/>
            </a:endParaRPr>
          </a:p>
        </p:txBody>
      </p:sp>
      <p:pic>
        <p:nvPicPr>
          <p:cNvPr id="5" name="Picture 4" descr="A picture containing text, vector graphics&#10;&#10;Description automatically generated">
            <a:extLst>
              <a:ext uri="{FF2B5EF4-FFF2-40B4-BE49-F238E27FC236}">
                <a16:creationId xmlns:a16="http://schemas.microsoft.com/office/drawing/2014/main" id="{5DD1EB19-A5F1-4113-B087-2CEDF31F509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77412" y="2149690"/>
            <a:ext cx="3119188" cy="2787680"/>
          </a:xfrm>
          <a:prstGeom prst="rect">
            <a:avLst/>
          </a:prstGeom>
        </p:spPr>
      </p:pic>
      <p:pic>
        <p:nvPicPr>
          <p:cNvPr id="4" name="AoW reflection take 1">
            <a:hlinkClick r:id="" action="ppaction://media"/>
            <a:extLst>
              <a:ext uri="{FF2B5EF4-FFF2-40B4-BE49-F238E27FC236}">
                <a16:creationId xmlns:a16="http://schemas.microsoft.com/office/drawing/2014/main" id="{6D904455-3C45-4A7F-A46D-05FB5C46D1B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36075" y="5045075"/>
            <a:ext cx="406400" cy="406400"/>
          </a:xfrm>
          <a:prstGeom prst="rect">
            <a:avLst/>
          </a:prstGeom>
        </p:spPr>
      </p:pic>
      <p:sp>
        <p:nvSpPr>
          <p:cNvPr id="7" name="TextBox 6">
            <a:extLst>
              <a:ext uri="{FF2B5EF4-FFF2-40B4-BE49-F238E27FC236}">
                <a16:creationId xmlns:a16="http://schemas.microsoft.com/office/drawing/2014/main" id="{0941A04C-467E-47DC-B91F-D455ECE24384}"/>
              </a:ext>
            </a:extLst>
          </p:cNvPr>
          <p:cNvSpPr txBox="1"/>
          <p:nvPr/>
        </p:nvSpPr>
        <p:spPr>
          <a:xfrm>
            <a:off x="7777412" y="2149690"/>
            <a:ext cx="3119188" cy="738664"/>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Press play below to do a breathing exercise and reflect on this week’s topic. </a:t>
            </a:r>
          </a:p>
        </p:txBody>
      </p:sp>
      <p:sp>
        <p:nvSpPr>
          <p:cNvPr id="10" name="TextBox 9">
            <a:extLst>
              <a:ext uri="{FF2B5EF4-FFF2-40B4-BE49-F238E27FC236}">
                <a16:creationId xmlns:a16="http://schemas.microsoft.com/office/drawing/2014/main" id="{522A7C9D-9F2F-4B67-A67C-760D4F9C1535}"/>
              </a:ext>
            </a:extLst>
          </p:cNvPr>
          <p:cNvSpPr txBox="1"/>
          <p:nvPr/>
        </p:nvSpPr>
        <p:spPr>
          <a:xfrm>
            <a:off x="7738393" y="1703431"/>
            <a:ext cx="2995364" cy="677108"/>
          </a:xfrm>
          <a:prstGeom prst="rect">
            <a:avLst/>
          </a:prstGeom>
          <a:noFill/>
        </p:spPr>
        <p:txBody>
          <a:bodyPr wrap="square" rtlCol="0">
            <a:spAutoFit/>
          </a:bodyPr>
          <a:lstStyle/>
          <a:p>
            <a:r>
              <a:rPr lang="en-GB" sz="2000" dirty="0">
                <a:solidFill>
                  <a:srgbClr val="00B0F0"/>
                </a:solidFill>
                <a:latin typeface="Univers Next Pro Condensed" panose="020B0906030202020203" pitchFamily="34" charset="0"/>
                <a:cs typeface="Arial" panose="020B0604020202020204" pitchFamily="34" charset="0"/>
              </a:rPr>
              <a:t>Take a moment to breath…</a:t>
            </a:r>
          </a:p>
          <a:p>
            <a:endParaRPr lang="en-GB" dirty="0"/>
          </a:p>
        </p:txBody>
      </p:sp>
    </p:spTree>
    <p:extLst>
      <p:ext uri="{BB962C8B-B14F-4D97-AF65-F5344CB8AC3E}">
        <p14:creationId xmlns:p14="http://schemas.microsoft.com/office/powerpoint/2010/main" val="376855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8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p:txBody>
          <a:bodyPr/>
          <a:lstStyle/>
          <a:p>
            <a:r>
              <a:rPr lang="en-GB" dirty="0"/>
              <a:t>Teacher slide</a:t>
            </a:r>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p:txBody>
          <a:bodyPr vert="horz" lIns="180000" tIns="180000" rIns="91440" bIns="72000" rtlCol="0" anchor="t">
            <a:normAutofit fontScale="62500" lnSpcReduction="20000"/>
          </a:bodyPr>
          <a:lstStyle/>
          <a:p>
            <a:pPr marL="0" indent="0">
              <a:buNone/>
            </a:pPr>
            <a:r>
              <a:rPr lang="en-GB" b="1" dirty="0"/>
              <a:t>Contents</a:t>
            </a:r>
          </a:p>
          <a:p>
            <a:r>
              <a:rPr lang="en-US" sz="3400" dirty="0"/>
              <a:t>Slide 3 Guess the article - images as clues to identify the article</a:t>
            </a:r>
          </a:p>
          <a:p>
            <a:r>
              <a:rPr lang="en-US" sz="3400" dirty="0"/>
              <a:t>Slide 4 Introducing the article</a:t>
            </a:r>
          </a:p>
          <a:p>
            <a:r>
              <a:rPr lang="en-US" sz="3400" dirty="0"/>
              <a:t>Slide 5 Exploring Articles 24 &amp; 28 Question</a:t>
            </a:r>
          </a:p>
          <a:p>
            <a:r>
              <a:rPr lang="en-US" sz="3400" dirty="0"/>
              <a:t>Slide 6 Exploring Article 24 &amp; 28 Answers</a:t>
            </a:r>
          </a:p>
          <a:p>
            <a:r>
              <a:rPr lang="en-US" sz="3400" dirty="0"/>
              <a:t>Slide 7 &amp; 8 Primary activities</a:t>
            </a:r>
          </a:p>
          <a:p>
            <a:r>
              <a:rPr lang="en-US" sz="3400" dirty="0"/>
              <a:t>Slide 9 &amp; 10 Secondary activities</a:t>
            </a:r>
          </a:p>
          <a:p>
            <a:r>
              <a:rPr lang="en-US" sz="3400" dirty="0"/>
              <a:t>Slide 11 Reflection</a:t>
            </a:r>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6318334" y="1743791"/>
            <a:ext cx="5351463" cy="3722688"/>
          </a:xfrm>
        </p:spPr>
        <p:txBody>
          <a:bodyPr vert="horz" lIns="91440" tIns="45720" rIns="91440" bIns="45720" rtlCol="0" anchor="t">
            <a:normAutofit fontScale="77500" lnSpcReduction="20000"/>
          </a:bodyPr>
          <a:lstStyle/>
          <a:p>
            <a:pPr marL="0" indent="0">
              <a:buNone/>
            </a:pPr>
            <a:r>
              <a:rPr lang="en-GB" b="1" dirty="0">
                <a:latin typeface="Arial" panose="020B0604020202020204" pitchFamily="34" charset="0"/>
                <a:cs typeface="Arial" panose="020B0604020202020204" pitchFamily="34" charset="0"/>
              </a:rPr>
              <a:t>Instructions</a:t>
            </a:r>
          </a:p>
          <a:p>
            <a:pPr marL="0" lvl="0" indent="0">
              <a:spcAft>
                <a:spcPts val="1000"/>
              </a:spcAft>
              <a:buNone/>
              <a:defRPr/>
            </a:pPr>
            <a:r>
              <a:rPr lang="en-GB" dirty="0">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marL="0" indent="0">
              <a:spcAft>
                <a:spcPts val="1000"/>
              </a:spcAft>
              <a:buNone/>
              <a:defRPr/>
            </a:pPr>
            <a:r>
              <a:rPr lang="en-GB" dirty="0">
                <a:latin typeface="Arial"/>
                <a:cs typeface="Arial"/>
              </a:rPr>
              <a:t>Please </a:t>
            </a:r>
            <a:r>
              <a:rPr lang="en-GB" b="1" dirty="0">
                <a:latin typeface="Arial"/>
                <a:cs typeface="Arial"/>
              </a:rPr>
              <a:t>edit out </a:t>
            </a:r>
            <a:r>
              <a:rPr lang="en-GB" dirty="0">
                <a:latin typeface="Arial"/>
                <a:cs typeface="Arial"/>
              </a:rPr>
              <a:t>non-relevant slides or tasks before sharing with students.</a:t>
            </a:r>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r>
              <a:rPr lang="en-GB" dirty="0">
                <a:latin typeface="Arial"/>
                <a:cs typeface="Arial"/>
              </a:rPr>
              <a:t>Please </a:t>
            </a:r>
            <a:r>
              <a:rPr lang="en-GB" b="1" dirty="0">
                <a:latin typeface="Arial"/>
                <a:cs typeface="Arial"/>
              </a:rPr>
              <a:t>check </a:t>
            </a:r>
            <a:r>
              <a:rPr lang="en-GB" dirty="0">
                <a:latin typeface="Arial"/>
                <a:cs typeface="Arial"/>
              </a:rPr>
              <a:t>the content works for your learners and feel free to add any content that would make the material more relevant to your setting.</a:t>
            </a:r>
          </a:p>
          <a:p>
            <a:pPr marL="0" indent="0">
              <a:buNone/>
            </a:pPr>
            <a:endParaRPr lang="en-GB" dirty="0"/>
          </a:p>
        </p:txBody>
      </p:sp>
    </p:spTree>
    <p:extLst>
      <p:ext uri="{BB962C8B-B14F-4D97-AF65-F5344CB8AC3E}">
        <p14:creationId xmlns:p14="http://schemas.microsoft.com/office/powerpoint/2010/main" val="379356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articles</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657079"/>
            <a:ext cx="11172970"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These pictures provide a clue to this week’s articles. </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Can you guess how they are linked together? Which articles of the Convention do these pictures relate to?</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Write down your thoughts or discuss with someone in your home. </a:t>
            </a:r>
          </a:p>
        </p:txBody>
      </p:sp>
      <p:sp>
        <p:nvSpPr>
          <p:cNvPr id="16" name="Rectangle 15">
            <a:extLst>
              <a:ext uri="{FF2B5EF4-FFF2-40B4-BE49-F238E27FC236}">
                <a16:creationId xmlns:a16="http://schemas.microsoft.com/office/drawing/2014/main" id="{7517829E-D028-4A6A-BB00-54725351BF39}"/>
              </a:ext>
            </a:extLst>
          </p:cNvPr>
          <p:cNvSpPr/>
          <p:nvPr/>
        </p:nvSpPr>
        <p:spPr>
          <a:xfrm>
            <a:off x="272796" y="6252540"/>
            <a:ext cx="928459" cy="646331"/>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Unicef/Faso</a:t>
            </a:r>
          </a:p>
          <a:p>
            <a:r>
              <a:rPr lang="en-GB" sz="900" dirty="0">
                <a:latin typeface="Arial" panose="020B0604020202020204" pitchFamily="34" charset="0"/>
                <a:cs typeface="Arial" panose="020B0604020202020204" pitchFamily="34" charset="0"/>
              </a:rPr>
              <a:t>WikiCommons</a:t>
            </a:r>
          </a:p>
          <a:p>
            <a:r>
              <a:rPr lang="en-GB" sz="900" dirty="0">
                <a:latin typeface="Arial" panose="020B0604020202020204" pitchFamily="34" charset="0"/>
                <a:cs typeface="Arial" panose="020B0604020202020204" pitchFamily="34" charset="0"/>
              </a:rPr>
              <a:t>WikiCommons</a:t>
            </a:r>
          </a:p>
          <a:p>
            <a:endParaRPr lang="en-GB" sz="900" dirty="0">
              <a:latin typeface="Arial" panose="020B0604020202020204" pitchFamily="34" charset="0"/>
              <a:cs typeface="Arial" panose="020B0604020202020204" pitchFamily="34" charset="0"/>
            </a:endParaRPr>
          </a:p>
        </p:txBody>
      </p:sp>
      <p:pic>
        <p:nvPicPr>
          <p:cNvPr id="5" name="Picture 4" descr="A picture containing person&#10;&#10;Description automatically generated">
            <a:extLst>
              <a:ext uri="{FF2B5EF4-FFF2-40B4-BE49-F238E27FC236}">
                <a16:creationId xmlns:a16="http://schemas.microsoft.com/office/drawing/2014/main" id="{3281A138-CF33-407F-AB5C-28A58704C57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0000" y="3276878"/>
            <a:ext cx="4162839" cy="2775226"/>
          </a:xfrm>
          <a:prstGeom prst="rect">
            <a:avLst/>
          </a:prstGeom>
        </p:spPr>
      </p:pic>
      <p:pic>
        <p:nvPicPr>
          <p:cNvPr id="11" name="Picture 2" descr="Funding the National Health Service (NHS) – Mark G. Hayes | Durham ...">
            <a:extLst>
              <a:ext uri="{FF2B5EF4-FFF2-40B4-BE49-F238E27FC236}">
                <a16:creationId xmlns:a16="http://schemas.microsoft.com/office/drawing/2014/main" id="{E60B55AE-8B50-456B-9261-12229152F7F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15222" y="3276878"/>
            <a:ext cx="2137142" cy="27278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C4D8BAD-3E12-440E-99AD-9D91C9B393B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447722" y="3276878"/>
            <a:ext cx="4291513" cy="2727809"/>
          </a:xfrm>
          <a:prstGeom prst="rect">
            <a:avLst/>
          </a:prstGeom>
        </p:spPr>
      </p:pic>
    </p:spTree>
    <p:extLst>
      <p:ext uri="{BB962C8B-B14F-4D97-AF65-F5344CB8AC3E}">
        <p14:creationId xmlns:p14="http://schemas.microsoft.com/office/powerpoint/2010/main" val="3376146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53531" y="394610"/>
            <a:ext cx="11916814" cy="877104"/>
          </a:xfrm>
        </p:spPr>
        <p:txBody>
          <a:bodyPr>
            <a:noAutofit/>
          </a:bodyPr>
          <a:lstStyle/>
          <a:p>
            <a:r>
              <a:rPr lang="en-US" sz="3600" dirty="0"/>
              <a:t>Introducing… </a:t>
            </a:r>
            <a:br>
              <a:rPr lang="en-US" sz="3600" dirty="0"/>
            </a:br>
            <a:r>
              <a:rPr lang="en-US" sz="3600" dirty="0"/>
              <a:t>Article 24 &amp; 28</a:t>
            </a:r>
            <a:endParaRPr lang="en-GB" sz="3600"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626765" y="2081662"/>
            <a:ext cx="5350894" cy="3542986"/>
          </a:xfrm>
        </p:spPr>
        <p:txBody>
          <a:bodyPr>
            <a:normAutofit fontScale="55000" lnSpcReduction="20000"/>
          </a:bodyPr>
          <a:lstStyle/>
          <a:p>
            <a:pPr marL="0" indent="0">
              <a:buNone/>
            </a:pPr>
            <a:r>
              <a:rPr lang="en-GB" b="1" dirty="0"/>
              <a:t>Article 24 – Health care ensures that every child has the right to the best possible health </a:t>
            </a:r>
          </a:p>
          <a:p>
            <a:pPr marL="0" indent="0">
              <a:buNone/>
            </a:pPr>
            <a:r>
              <a:rPr lang="en-GB" dirty="0"/>
              <a:t>Governments must provide good quality health care, clean water, nutritious food, and a clean environment and education on health and well-being so that children can stay healthy. Richer countries must help poorer countries achieve this.</a:t>
            </a:r>
          </a:p>
          <a:p>
            <a:pPr marL="0" indent="0">
              <a:buNone/>
            </a:pPr>
            <a:r>
              <a:rPr lang="en-GB" b="1" dirty="0"/>
              <a:t>Article 28 - Every child has the right to an education </a:t>
            </a:r>
          </a:p>
          <a:p>
            <a:pPr marL="0" indent="0">
              <a:buNone/>
            </a:pPr>
            <a:r>
              <a:rPr lang="en-GB" dirty="0"/>
              <a:t>Primary education must be free and different forms of secondary education must be available to every child. Discipline in schools must respect children’s dignity and their rights. Richer countries must help poorer countries achieve this</a:t>
            </a:r>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253531" y="1694133"/>
            <a:ext cx="5351463" cy="387529"/>
          </a:xfrm>
        </p:spPr>
        <p:txBody>
          <a:bodyPr>
            <a:normAutofit fontScale="92500" lnSpcReduction="20000"/>
          </a:bodyPr>
          <a:lstStyle/>
          <a:p>
            <a:pPr marL="0" indent="0">
              <a:buNone/>
            </a:pPr>
            <a:r>
              <a:rPr lang="en-GB" dirty="0">
                <a:latin typeface="Arial" panose="020B0604020202020204" pitchFamily="34" charset="0"/>
                <a:cs typeface="Arial" panose="020B0604020202020204" pitchFamily="34" charset="0"/>
              </a:rPr>
              <a:t>Kathy introduces Article 24 &amp; 28</a:t>
            </a:r>
            <a:endParaRPr lang="en-GB" dirty="0"/>
          </a:p>
        </p:txBody>
      </p:sp>
      <p:sp>
        <p:nvSpPr>
          <p:cNvPr id="7" name="Text Placeholder 3">
            <a:extLst>
              <a:ext uri="{FF2B5EF4-FFF2-40B4-BE49-F238E27FC236}">
                <a16:creationId xmlns:a16="http://schemas.microsoft.com/office/drawing/2014/main" id="{F0811A18-FEAE-4785-A3E8-65890D526C4B}"/>
              </a:ext>
            </a:extLst>
          </p:cNvPr>
          <p:cNvSpPr txBox="1">
            <a:spLocks/>
          </p:cNvSpPr>
          <p:nvPr/>
        </p:nvSpPr>
        <p:spPr>
          <a:xfrm>
            <a:off x="282105" y="5904183"/>
            <a:ext cx="5351463" cy="38752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Arial" panose="020B0604020202020204" pitchFamily="34" charset="0"/>
                <a:cs typeface="Arial" panose="020B0604020202020204" pitchFamily="34" charset="0"/>
                <a:hlinkClick r:id="rId4"/>
              </a:rPr>
              <a:t>Watch Kathy on YouTube</a:t>
            </a:r>
            <a:endParaRPr lang="en-GB"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dirty="0"/>
          </a:p>
        </p:txBody>
      </p:sp>
      <p:pic>
        <p:nvPicPr>
          <p:cNvPr id="10" name="Graphic 9">
            <a:extLst>
              <a:ext uri="{FF2B5EF4-FFF2-40B4-BE49-F238E27FC236}">
                <a16:creationId xmlns:a16="http://schemas.microsoft.com/office/drawing/2014/main" id="{CD319BAF-41C4-4301-B7AA-F3F8A12114C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026394" y="155515"/>
            <a:ext cx="1340100" cy="1786800"/>
          </a:xfrm>
          <a:prstGeom prst="rect">
            <a:avLst/>
          </a:prstGeom>
        </p:spPr>
      </p:pic>
      <p:pic>
        <p:nvPicPr>
          <p:cNvPr id="11" name="Graphic 10">
            <a:extLst>
              <a:ext uri="{FF2B5EF4-FFF2-40B4-BE49-F238E27FC236}">
                <a16:creationId xmlns:a16="http://schemas.microsoft.com/office/drawing/2014/main" id="{7B4E6761-39D9-47D1-B5BD-1CEC8EDD4AB9}"/>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598370" y="155515"/>
            <a:ext cx="1340099" cy="1786800"/>
          </a:xfrm>
          <a:prstGeom prst="rect">
            <a:avLst/>
          </a:prstGeom>
        </p:spPr>
      </p:pic>
      <p:pic>
        <p:nvPicPr>
          <p:cNvPr id="6" name="Article 24 and 28_SB">
            <a:hlinkClick r:id="" action="ppaction://media"/>
            <a:extLst>
              <a:ext uri="{FF2B5EF4-FFF2-40B4-BE49-F238E27FC236}">
                <a16:creationId xmlns:a16="http://schemas.microsoft.com/office/drawing/2014/main" id="{2D7E4C7E-D0F1-42B8-8A4A-0B15D1EA1948}"/>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97719" y="2081662"/>
            <a:ext cx="6055633" cy="3406294"/>
          </a:xfrm>
          <a:prstGeom prst="rect">
            <a:avLst/>
          </a:prstGeom>
        </p:spPr>
      </p:pic>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05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591322" y="4669189"/>
            <a:ext cx="4205823" cy="1388244"/>
          </a:xfrm>
        </p:spPr>
        <p:txBody>
          <a:bodyPr>
            <a:normAutofit/>
          </a:bodyPr>
          <a:lstStyle/>
          <a:p>
            <a:pPr marL="0" indent="0" algn="ctr">
              <a:buNone/>
            </a:pPr>
            <a:r>
              <a:rPr lang="en-GB" dirty="0">
                <a:latin typeface="Arial" panose="020B0604020202020204" pitchFamily="34" charset="0"/>
                <a:cs typeface="Arial" panose="020B0604020202020204" pitchFamily="34" charset="0"/>
              </a:rPr>
              <a:t>Note down your thoughts and compare with the next slide.</a:t>
            </a:r>
          </a:p>
        </p:txBody>
      </p:sp>
      <p:sp>
        <p:nvSpPr>
          <p:cNvPr id="14" name="Title 1">
            <a:extLst>
              <a:ext uri="{FF2B5EF4-FFF2-40B4-BE49-F238E27FC236}">
                <a16:creationId xmlns:a16="http://schemas.microsoft.com/office/drawing/2014/main" id="{3473AE6D-C3DF-432C-8AC2-C099C4FD1D7F}"/>
              </a:ext>
            </a:extLst>
          </p:cNvPr>
          <p:cNvSpPr>
            <a:spLocks noGrp="1"/>
          </p:cNvSpPr>
          <p:nvPr>
            <p:ph type="ctrTitle"/>
          </p:nvPr>
        </p:nvSpPr>
        <p:spPr>
          <a:xfrm>
            <a:off x="369525" y="442145"/>
            <a:ext cx="11587919" cy="877104"/>
          </a:xfrm>
        </p:spPr>
        <p:txBody>
          <a:bodyPr>
            <a:noAutofit/>
          </a:bodyPr>
          <a:lstStyle/>
          <a:p>
            <a:r>
              <a:rPr lang="en-GB" sz="2400" dirty="0"/>
              <a:t>  </a:t>
            </a:r>
          </a:p>
        </p:txBody>
      </p:sp>
      <p:sp>
        <p:nvSpPr>
          <p:cNvPr id="15" name="Title 2">
            <a:extLst>
              <a:ext uri="{FF2B5EF4-FFF2-40B4-BE49-F238E27FC236}">
                <a16:creationId xmlns:a16="http://schemas.microsoft.com/office/drawing/2014/main" id="{D050CF15-DFB4-4AB0-AF83-154B9DC6D927}"/>
              </a:ext>
            </a:extLst>
          </p:cNvPr>
          <p:cNvSpPr txBox="1">
            <a:spLocks/>
          </p:cNvSpPr>
          <p:nvPr/>
        </p:nvSpPr>
        <p:spPr>
          <a:xfrm>
            <a:off x="360000" y="261444"/>
            <a:ext cx="11247587" cy="87710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spc="400" baseline="0">
                <a:solidFill>
                  <a:srgbClr val="00AEEF"/>
                </a:solidFill>
                <a:latin typeface="Univers Next Pro Condensed" panose="020B0906030202020203" pitchFamily="34" charset="0"/>
                <a:ea typeface="+mj-ea"/>
                <a:cs typeface="+mj-cs"/>
              </a:defRPr>
            </a:lvl1pPr>
          </a:lstStyle>
          <a:p>
            <a:r>
              <a:rPr lang="en-GB" dirty="0"/>
              <a:t>Exploring Article 24 &amp; 28</a:t>
            </a:r>
          </a:p>
        </p:txBody>
      </p:sp>
      <p:sp>
        <p:nvSpPr>
          <p:cNvPr id="13" name="Cloud 12">
            <a:extLst>
              <a:ext uri="{FF2B5EF4-FFF2-40B4-BE49-F238E27FC236}">
                <a16:creationId xmlns:a16="http://schemas.microsoft.com/office/drawing/2014/main" id="{407F6DF3-CDD3-4CE4-9EDF-3B6176BD6226}"/>
              </a:ext>
            </a:extLst>
          </p:cNvPr>
          <p:cNvSpPr/>
          <p:nvPr/>
        </p:nvSpPr>
        <p:spPr>
          <a:xfrm rot="1346943">
            <a:off x="373711" y="1777118"/>
            <a:ext cx="4627659" cy="3617843"/>
          </a:xfrm>
          <a:prstGeom prst="cloud">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2FED229E-AFDF-459A-B673-A9CD35A18DA9}"/>
              </a:ext>
            </a:extLst>
          </p:cNvPr>
          <p:cNvSpPr/>
          <p:nvPr/>
        </p:nvSpPr>
        <p:spPr>
          <a:xfrm>
            <a:off x="4055530" y="5035713"/>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CC92B619-B3CF-4A9F-B28C-D862C2B9A539}"/>
              </a:ext>
            </a:extLst>
          </p:cNvPr>
          <p:cNvSpPr/>
          <p:nvPr/>
        </p:nvSpPr>
        <p:spPr>
          <a:xfrm>
            <a:off x="4656651" y="5689537"/>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9F5A3793-CD6A-4C2A-AE76-6C643011A189}"/>
              </a:ext>
            </a:extLst>
          </p:cNvPr>
          <p:cNvSpPr/>
          <p:nvPr/>
        </p:nvSpPr>
        <p:spPr>
          <a:xfrm>
            <a:off x="5247718" y="6033530"/>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0C9C3942-066B-420E-8EE7-7DEF59B5BCCF}"/>
              </a:ext>
            </a:extLst>
          </p:cNvPr>
          <p:cNvSpPr txBox="1"/>
          <p:nvPr/>
        </p:nvSpPr>
        <p:spPr>
          <a:xfrm>
            <a:off x="1345460" y="2404348"/>
            <a:ext cx="2710070" cy="2246769"/>
          </a:xfrm>
          <a:prstGeom prst="rect">
            <a:avLst/>
          </a:prstGeom>
          <a:noFill/>
        </p:spPr>
        <p:txBody>
          <a:bodyPr wrap="square">
            <a:spAutoFit/>
          </a:bodyPr>
          <a:lstStyle/>
          <a:p>
            <a:pPr marL="0" indent="0" algn="ctr">
              <a:buNone/>
            </a:pPr>
            <a:r>
              <a:rPr lang="en-GB" sz="2800" dirty="0">
                <a:solidFill>
                  <a:srgbClr val="00B0F0"/>
                </a:solidFill>
                <a:latin typeface="Arial" panose="020B0604020202020204" pitchFamily="34" charset="0"/>
                <a:cs typeface="Arial" panose="020B0604020202020204" pitchFamily="34" charset="0"/>
              </a:rPr>
              <a:t>How many ways can you think of to link education and health?</a:t>
            </a:r>
          </a:p>
        </p:txBody>
      </p:sp>
    </p:spTree>
    <p:extLst>
      <p:ext uri="{BB962C8B-B14F-4D97-AF65-F5344CB8AC3E}">
        <p14:creationId xmlns:p14="http://schemas.microsoft.com/office/powerpoint/2010/main" val="3684898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441158" y="1650492"/>
            <a:ext cx="10858500" cy="4092575"/>
          </a:xfrm>
        </p:spPr>
        <p:txBody>
          <a:bodyPr>
            <a:normAutofit fontScale="25000" lnSpcReduction="20000"/>
          </a:bodyPr>
          <a:lstStyle/>
          <a:p>
            <a:r>
              <a:rPr lang="en-GB" sz="6200" dirty="0">
                <a:latin typeface="Arial" panose="020B0604020202020204" pitchFamily="34" charset="0"/>
                <a:cs typeface="Arial" panose="020B0604020202020204" pitchFamily="34" charset="0"/>
              </a:rPr>
              <a:t>In school we learn about health</a:t>
            </a:r>
          </a:p>
          <a:p>
            <a:r>
              <a:rPr lang="en-GB" sz="6200" dirty="0">
                <a:latin typeface="Arial" panose="020B0604020202020204" pitchFamily="34" charset="0"/>
                <a:cs typeface="Arial" panose="020B0604020202020204" pitchFamily="34" charset="0"/>
              </a:rPr>
              <a:t>Being active helps our learning and our health</a:t>
            </a:r>
          </a:p>
          <a:p>
            <a:r>
              <a:rPr lang="en-GB" sz="6200" dirty="0">
                <a:latin typeface="Arial" panose="020B0604020202020204" pitchFamily="34" charset="0"/>
                <a:cs typeface="Arial" panose="020B0604020202020204" pitchFamily="34" charset="0"/>
              </a:rPr>
              <a:t>Healthy eating helps our learning</a:t>
            </a:r>
          </a:p>
          <a:p>
            <a:r>
              <a:rPr lang="en-GB" sz="6200" dirty="0">
                <a:latin typeface="Arial" panose="020B0604020202020204" pitchFamily="34" charset="0"/>
                <a:cs typeface="Arial" panose="020B0604020202020204" pitchFamily="34" charset="0"/>
              </a:rPr>
              <a:t>Learning from home is helping to protect health</a:t>
            </a:r>
          </a:p>
          <a:p>
            <a:r>
              <a:rPr lang="en-GB" sz="6200" dirty="0">
                <a:latin typeface="Arial" panose="020B0604020202020204" pitchFamily="34" charset="0"/>
                <a:cs typeface="Arial" panose="020B0604020202020204" pitchFamily="34" charset="0"/>
              </a:rPr>
              <a:t>Teachers make sure we learn about wellbeing, feelings and mental health</a:t>
            </a:r>
          </a:p>
          <a:p>
            <a:r>
              <a:rPr lang="en-GB" sz="6200" dirty="0">
                <a:latin typeface="Arial" panose="020B0604020202020204" pitchFamily="34" charset="0"/>
                <a:cs typeface="Arial" panose="020B0604020202020204" pitchFamily="34" charset="0"/>
              </a:rPr>
              <a:t>Lessons like PSHE are all about making healthy choices</a:t>
            </a:r>
          </a:p>
          <a:p>
            <a:r>
              <a:rPr lang="en-GB" sz="6200" dirty="0">
                <a:latin typeface="Arial" panose="020B0604020202020204" pitchFamily="34" charset="0"/>
                <a:cs typeface="Arial" panose="020B0604020202020204" pitchFamily="34" charset="0"/>
              </a:rPr>
              <a:t>Schools sometimes support health and dental checks and vaccinations</a:t>
            </a:r>
          </a:p>
          <a:p>
            <a:r>
              <a:rPr lang="en-GB" sz="6200" dirty="0">
                <a:latin typeface="Arial" panose="020B0604020202020204" pitchFamily="34" charset="0"/>
                <a:cs typeface="Arial" panose="020B0604020202020204" pitchFamily="34" charset="0"/>
              </a:rPr>
              <a:t>Doctors and scientists learn all the time to help with new diseases</a:t>
            </a:r>
          </a:p>
          <a:p>
            <a:r>
              <a:rPr lang="en-GB" sz="6400" dirty="0">
                <a:latin typeface="Arial" panose="020B0604020202020204" pitchFamily="34" charset="0"/>
                <a:cs typeface="Arial" panose="020B0604020202020204" pitchFamily="34" charset="0"/>
              </a:rPr>
              <a:t>The rights to be healthy and to learn help with all our other rights</a:t>
            </a:r>
          </a:p>
          <a:p>
            <a:r>
              <a:rPr lang="en-GB" sz="6400" dirty="0">
                <a:effectLst/>
                <a:latin typeface="Arial" panose="020B0604020202020204" pitchFamily="34" charset="0"/>
                <a:ea typeface="Calibri" panose="020F0502020204030204" pitchFamily="34" charset="0"/>
                <a:cs typeface="Arial" panose="020B0604020202020204" pitchFamily="34" charset="0"/>
              </a:rPr>
              <a:t>Time for exercise and physical education supports good health.</a:t>
            </a:r>
            <a:endParaRPr lang="en-GB" sz="6200" dirty="0">
              <a:latin typeface="Arial" panose="020B0604020202020204" pitchFamily="34" charset="0"/>
              <a:cs typeface="Arial" panose="020B0604020202020204" pitchFamily="34" charset="0"/>
            </a:endParaRPr>
          </a:p>
          <a:p>
            <a:pPr marL="0" indent="0">
              <a:buNone/>
            </a:pPr>
            <a:r>
              <a:rPr lang="en-GB" sz="6200" dirty="0">
                <a:latin typeface="Arial" panose="020B0604020202020204" pitchFamily="34" charset="0"/>
                <a:cs typeface="Arial" panose="020B0604020202020204" pitchFamily="34" charset="0"/>
              </a:rPr>
              <a:t>What else did you think of?</a:t>
            </a: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How many of these did you get?</a:t>
            </a:r>
          </a:p>
        </p:txBody>
      </p:sp>
    </p:spTree>
    <p:extLst>
      <p:ext uri="{BB962C8B-B14F-4D97-AF65-F5344CB8AC3E}">
        <p14:creationId xmlns:p14="http://schemas.microsoft.com/office/powerpoint/2010/main" val="160682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Rectangle 12">
            <a:extLst>
              <a:ext uri="{FF2B5EF4-FFF2-40B4-BE49-F238E27FC236}">
                <a16:creationId xmlns:a16="http://schemas.microsoft.com/office/drawing/2014/main" id="{46321322-9A6E-421F-85A0-224A33516ACA}"/>
              </a:ext>
            </a:extLst>
          </p:cNvPr>
          <p:cNvSpPr/>
          <p:nvPr/>
        </p:nvSpPr>
        <p:spPr>
          <a:xfrm rot="20916146">
            <a:off x="392257" y="1342205"/>
            <a:ext cx="4301864" cy="3447098"/>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All these activities are related to… </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732AD66-E745-4C04-AA65-02C71BBDAD5F}"/>
              </a:ext>
            </a:extLst>
          </p:cNvPr>
          <p:cNvSpPr/>
          <p:nvPr/>
        </p:nvSpPr>
        <p:spPr>
          <a:xfrm>
            <a:off x="94073" y="5764425"/>
            <a:ext cx="6096000" cy="707886"/>
          </a:xfrm>
          <a:prstGeom prst="rect">
            <a:avLst/>
          </a:prstGeom>
        </p:spPr>
        <p:txBody>
          <a:bodyPr>
            <a:spAutoFit/>
          </a:bodyPr>
          <a:lstStyle/>
          <a:p>
            <a:r>
              <a:rPr lang="en-GB" sz="2000" dirty="0">
                <a:latin typeface="Arial" panose="020B0604020202020204" pitchFamily="34" charset="0"/>
                <a:cs typeface="Arial" panose="020B0604020202020204" pitchFamily="34" charset="0"/>
              </a:rPr>
              <a:t>You don’t need to do every single activity </a:t>
            </a:r>
          </a:p>
          <a:p>
            <a:r>
              <a:rPr lang="en-GB" sz="2000" dirty="0">
                <a:latin typeface="Arial" panose="020B0604020202020204" pitchFamily="34" charset="0"/>
                <a:cs typeface="Arial" panose="020B0604020202020204" pitchFamily="34" charset="0"/>
              </a:rPr>
              <a:t>but if you have time you can do more than one. </a:t>
            </a:r>
          </a:p>
        </p:txBody>
      </p:sp>
      <p:sp>
        <p:nvSpPr>
          <p:cNvPr id="25" name="Flowchart: Connector 24">
            <a:extLst>
              <a:ext uri="{FF2B5EF4-FFF2-40B4-BE49-F238E27FC236}">
                <a16:creationId xmlns:a16="http://schemas.microsoft.com/office/drawing/2014/main" id="{5DBA6628-F645-4A31-9AFF-050A34306ED8}"/>
              </a:ext>
            </a:extLst>
          </p:cNvPr>
          <p:cNvSpPr/>
          <p:nvPr/>
        </p:nvSpPr>
        <p:spPr>
          <a:xfrm>
            <a:off x="5407309" y="781522"/>
            <a:ext cx="2478980" cy="237793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dirty="0">
                <a:solidFill>
                  <a:srgbClr val="00B0F0"/>
                </a:solidFill>
                <a:latin typeface="Arial" panose="020B0604020202020204" pitchFamily="34" charset="0"/>
                <a:cs typeface="Arial" panose="020B0604020202020204" pitchFamily="34" charset="0"/>
              </a:rPr>
              <a:t>Draw or list people who can help you stay healthy and to learn. What are their jobs? How can you thank the people in your family who help you?</a:t>
            </a:r>
          </a:p>
        </p:txBody>
      </p:sp>
      <p:pic>
        <p:nvPicPr>
          <p:cNvPr id="14" name="Graphic 13">
            <a:extLst>
              <a:ext uri="{FF2B5EF4-FFF2-40B4-BE49-F238E27FC236}">
                <a16:creationId xmlns:a16="http://schemas.microsoft.com/office/drawing/2014/main" id="{0BC0FECC-B325-4660-AAEF-2B5ECE4867C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0000" y="3136974"/>
            <a:ext cx="1532548" cy="2043398"/>
          </a:xfrm>
          <a:prstGeom prst="rect">
            <a:avLst/>
          </a:prstGeom>
        </p:spPr>
      </p:pic>
      <p:pic>
        <p:nvPicPr>
          <p:cNvPr id="18" name="Graphic 17">
            <a:extLst>
              <a:ext uri="{FF2B5EF4-FFF2-40B4-BE49-F238E27FC236}">
                <a16:creationId xmlns:a16="http://schemas.microsoft.com/office/drawing/2014/main" id="{17236CFC-C72D-4077-865E-CB1F41960598}"/>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158475" y="3136975"/>
            <a:ext cx="1532548" cy="2043398"/>
          </a:xfrm>
          <a:prstGeom prst="rect">
            <a:avLst/>
          </a:prstGeom>
        </p:spPr>
      </p:pic>
      <p:sp>
        <p:nvSpPr>
          <p:cNvPr id="20" name="Flowchart: Connector 19">
            <a:extLst>
              <a:ext uri="{FF2B5EF4-FFF2-40B4-BE49-F238E27FC236}">
                <a16:creationId xmlns:a16="http://schemas.microsoft.com/office/drawing/2014/main" id="{51A7DD50-C90F-4F2D-87F2-D8F44804E7B5}"/>
              </a:ext>
            </a:extLst>
          </p:cNvPr>
          <p:cNvSpPr/>
          <p:nvPr/>
        </p:nvSpPr>
        <p:spPr>
          <a:xfrm>
            <a:off x="8172876" y="359832"/>
            <a:ext cx="3721298" cy="3653189"/>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How do parents or carers teach their toddler or very young child about being healthy? Do you remember learning things such as how to clean your teeth? Discuss this at home. Imagine you had to teach a younger brother or sister ONE MESSAGE about being more healthy – what would you say or do? Try it out on a family member or with a friend safely on line.</a:t>
            </a:r>
          </a:p>
        </p:txBody>
      </p:sp>
      <p:sp>
        <p:nvSpPr>
          <p:cNvPr id="21" name="Flowchart: Connector 20">
            <a:extLst>
              <a:ext uri="{FF2B5EF4-FFF2-40B4-BE49-F238E27FC236}">
                <a16:creationId xmlns:a16="http://schemas.microsoft.com/office/drawing/2014/main" id="{3301288E-BF8C-43F1-9163-53296C843015}"/>
              </a:ext>
            </a:extLst>
          </p:cNvPr>
          <p:cNvSpPr/>
          <p:nvPr/>
        </p:nvSpPr>
        <p:spPr>
          <a:xfrm>
            <a:off x="5368313" y="3429000"/>
            <a:ext cx="2944803" cy="292792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Think about how you learn about health in school. Your school will talk to you about wellbeing. What does health and wellbeing mean to you? Why are they important? Create an information leaflet or poster to share your ideas.</a:t>
            </a:r>
          </a:p>
        </p:txBody>
      </p:sp>
      <p:sp>
        <p:nvSpPr>
          <p:cNvPr id="12" name="Flowchart: Connector 11">
            <a:extLst>
              <a:ext uri="{FF2B5EF4-FFF2-40B4-BE49-F238E27FC236}">
                <a16:creationId xmlns:a16="http://schemas.microsoft.com/office/drawing/2014/main" id="{EB42D0F4-1723-43EC-948A-987AD8190A85}"/>
              </a:ext>
            </a:extLst>
          </p:cNvPr>
          <p:cNvSpPr/>
          <p:nvPr/>
        </p:nvSpPr>
        <p:spPr>
          <a:xfrm>
            <a:off x="8520848" y="4127321"/>
            <a:ext cx="2629751" cy="2611256"/>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How is your teacher supporting your learning right now? List all the different ways that you learn and talk to a friend or family member and see if you can come up with more ideas.</a:t>
            </a:r>
          </a:p>
        </p:txBody>
      </p:sp>
    </p:spTree>
    <p:extLst>
      <p:ext uri="{BB962C8B-B14F-4D97-AF65-F5344CB8AC3E}">
        <p14:creationId xmlns:p14="http://schemas.microsoft.com/office/powerpoint/2010/main" val="1331035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pic>
        <p:nvPicPr>
          <p:cNvPr id="4" name="Picture 3" descr="Graphical user interface, text&#10;&#10;Description automatically generated">
            <a:extLst>
              <a:ext uri="{FF2B5EF4-FFF2-40B4-BE49-F238E27FC236}">
                <a16:creationId xmlns:a16="http://schemas.microsoft.com/office/drawing/2014/main" id="{CC0748D5-4E39-40F3-8729-91DCF953A96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55710" y="3888677"/>
            <a:ext cx="2477924" cy="2735600"/>
          </a:xfrm>
          <a:prstGeom prst="rect">
            <a:avLst/>
          </a:prstGeom>
        </p:spPr>
      </p:pic>
      <p:sp>
        <p:nvSpPr>
          <p:cNvPr id="16" name="Flowchart: Connector 15">
            <a:extLst>
              <a:ext uri="{FF2B5EF4-FFF2-40B4-BE49-F238E27FC236}">
                <a16:creationId xmlns:a16="http://schemas.microsoft.com/office/drawing/2014/main" id="{4A0A9AE0-1D68-443F-A214-51630118F9FB}"/>
              </a:ext>
            </a:extLst>
          </p:cNvPr>
          <p:cNvSpPr/>
          <p:nvPr/>
        </p:nvSpPr>
        <p:spPr>
          <a:xfrm>
            <a:off x="8317117" y="347559"/>
            <a:ext cx="3365495" cy="346218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Duty bearers often have to make hard decisions that involve balancing rights, particularly when it comes to everyone’s health. Draw a balance scale to show, at this current time, how on one side you are accessing your right to an education and on the other side show how you are accessing right to being healthy.</a:t>
            </a:r>
          </a:p>
        </p:txBody>
      </p:sp>
      <p:sp>
        <p:nvSpPr>
          <p:cNvPr id="21" name="Flowchart: Connector 20">
            <a:extLst>
              <a:ext uri="{FF2B5EF4-FFF2-40B4-BE49-F238E27FC236}">
                <a16:creationId xmlns:a16="http://schemas.microsoft.com/office/drawing/2014/main" id="{633C9573-A2D5-4699-BA91-808D4181231D}"/>
              </a:ext>
            </a:extLst>
          </p:cNvPr>
          <p:cNvSpPr/>
          <p:nvPr/>
        </p:nvSpPr>
        <p:spPr>
          <a:xfrm>
            <a:off x="4068390" y="3580796"/>
            <a:ext cx="2654156" cy="2652782"/>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Reread this </a:t>
            </a:r>
            <a:r>
              <a:rPr lang="en-GB" sz="1400" dirty="0">
                <a:solidFill>
                  <a:srgbClr val="00B0F0"/>
                </a:solidFill>
                <a:latin typeface="Arial"/>
                <a:cs typeface="Arial"/>
                <a:hlinkClick r:id="rId5"/>
              </a:rPr>
              <a:t>guide to Coronavirus</a:t>
            </a:r>
            <a:r>
              <a:rPr lang="en-GB" sz="1400" dirty="0">
                <a:solidFill>
                  <a:srgbClr val="00B0F0"/>
                </a:solidFill>
                <a:latin typeface="Arial"/>
                <a:cs typeface="Arial"/>
              </a:rPr>
              <a:t> from the first lockdown last year. At the end it contains lots of ideas about learning new skills.  Is there something you’d like to try? Give it a go. </a:t>
            </a:r>
          </a:p>
        </p:txBody>
      </p:sp>
      <p:sp>
        <p:nvSpPr>
          <p:cNvPr id="23" name="Flowchart: Connector 22">
            <a:extLst>
              <a:ext uri="{FF2B5EF4-FFF2-40B4-BE49-F238E27FC236}">
                <a16:creationId xmlns:a16="http://schemas.microsoft.com/office/drawing/2014/main" id="{3C445A35-75C6-4712-AFF1-A8A58566E59A}"/>
              </a:ext>
            </a:extLst>
          </p:cNvPr>
          <p:cNvSpPr/>
          <p:nvPr/>
        </p:nvSpPr>
        <p:spPr>
          <a:xfrm>
            <a:off x="5186095" y="892857"/>
            <a:ext cx="2654156" cy="2652782"/>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Have you ever watched </a:t>
            </a:r>
            <a:r>
              <a:rPr lang="en-GB" sz="1400" dirty="0">
                <a:solidFill>
                  <a:srgbClr val="00B0F0"/>
                </a:solidFill>
                <a:latin typeface="Arial"/>
                <a:cs typeface="Arial"/>
                <a:hlinkClick r:id="rId6"/>
              </a:rPr>
              <a:t>BBC’s Operation Ouch</a:t>
            </a:r>
            <a:r>
              <a:rPr lang="en-GB" sz="1400" dirty="0">
                <a:solidFill>
                  <a:srgbClr val="00B0F0"/>
                </a:solidFill>
                <a:latin typeface="Arial"/>
                <a:cs typeface="Arial"/>
              </a:rPr>
              <a:t>? This episode shows different ways that your right to heath care happens in the UK and  there is a section about vaccination. </a:t>
            </a:r>
          </a:p>
        </p:txBody>
      </p:sp>
      <p:sp>
        <p:nvSpPr>
          <p:cNvPr id="24" name="Flowchart: Connector 23">
            <a:extLst>
              <a:ext uri="{FF2B5EF4-FFF2-40B4-BE49-F238E27FC236}">
                <a16:creationId xmlns:a16="http://schemas.microsoft.com/office/drawing/2014/main" id="{20062808-711A-435C-8CE9-B8718934DC5C}"/>
              </a:ext>
            </a:extLst>
          </p:cNvPr>
          <p:cNvSpPr/>
          <p:nvPr/>
        </p:nvSpPr>
        <p:spPr>
          <a:xfrm>
            <a:off x="569410" y="1640110"/>
            <a:ext cx="2654156" cy="2652782"/>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Lockdown won’t be here forever.  We now have a vaccine.  </a:t>
            </a:r>
            <a:r>
              <a:rPr lang="en-GB" sz="1400" dirty="0">
                <a:solidFill>
                  <a:srgbClr val="00B0F0"/>
                </a:solidFill>
                <a:latin typeface="Arial"/>
                <a:cs typeface="Arial"/>
                <a:hlinkClick r:id="rId7"/>
              </a:rPr>
              <a:t>Watch this video </a:t>
            </a:r>
            <a:r>
              <a:rPr lang="en-GB" sz="1400" dirty="0">
                <a:solidFill>
                  <a:srgbClr val="00B0F0"/>
                </a:solidFill>
                <a:latin typeface="Arial"/>
                <a:cs typeface="Arial"/>
              </a:rPr>
              <a:t>and discuss with your family or with friends safely on line how the vaccine is helping keep us safe.  </a:t>
            </a:r>
          </a:p>
        </p:txBody>
      </p:sp>
      <p:sp>
        <p:nvSpPr>
          <p:cNvPr id="25" name="Flowchart: Connector 24">
            <a:extLst>
              <a:ext uri="{FF2B5EF4-FFF2-40B4-BE49-F238E27FC236}">
                <a16:creationId xmlns:a16="http://schemas.microsoft.com/office/drawing/2014/main" id="{2959EC19-8880-4B2D-B715-2B956930D3C2}"/>
              </a:ext>
            </a:extLst>
          </p:cNvPr>
          <p:cNvSpPr/>
          <p:nvPr/>
        </p:nvSpPr>
        <p:spPr>
          <a:xfrm>
            <a:off x="7311265" y="4340111"/>
            <a:ext cx="2176967" cy="2170330"/>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Read </a:t>
            </a:r>
            <a:r>
              <a:rPr lang="en-GB" sz="1400" dirty="0">
                <a:solidFill>
                  <a:srgbClr val="00B0F0"/>
                </a:solidFill>
                <a:latin typeface="Arial"/>
                <a:cs typeface="Arial"/>
                <a:hlinkClick r:id="rId8"/>
              </a:rPr>
              <a:t>Coronavirus: a book for children </a:t>
            </a:r>
            <a:r>
              <a:rPr lang="en-GB" sz="1400" dirty="0">
                <a:solidFill>
                  <a:srgbClr val="00B0F0"/>
                </a:solidFill>
                <a:latin typeface="Arial"/>
                <a:cs typeface="Arial"/>
              </a:rPr>
              <a:t>and talk about what you are doing as a family to keep healthy during this time. </a:t>
            </a:r>
          </a:p>
        </p:txBody>
      </p:sp>
      <p:pic>
        <p:nvPicPr>
          <p:cNvPr id="5" name="Online Media 4" title="A kid's guide to Covid-19: How vaccines work">
            <a:hlinkClick r:id="" action="ppaction://media"/>
            <a:extLst>
              <a:ext uri="{FF2B5EF4-FFF2-40B4-BE49-F238E27FC236}">
                <a16:creationId xmlns:a16="http://schemas.microsoft.com/office/drawing/2014/main" id="{B0464FA9-83B7-4E06-85E0-104FDAB4F3E6}"/>
              </a:ext>
            </a:extLst>
          </p:cNvPr>
          <p:cNvPicPr>
            <a:picLocks noRot="1" noChangeAspect="1"/>
          </p:cNvPicPr>
          <p:nvPr>
            <a:videoFile r:link="rId1"/>
          </p:nvPr>
        </p:nvPicPr>
        <p:blipFill>
          <a:blip r:embed="rId9"/>
          <a:stretch>
            <a:fillRect/>
          </a:stretch>
        </p:blipFill>
        <p:spPr>
          <a:xfrm>
            <a:off x="220665" y="4478436"/>
            <a:ext cx="3351646" cy="1893680"/>
          </a:xfrm>
          <a:prstGeom prst="rect">
            <a:avLst/>
          </a:prstGeom>
        </p:spPr>
      </p:pic>
    </p:spTree>
    <p:extLst>
      <p:ext uri="{BB962C8B-B14F-4D97-AF65-F5344CB8AC3E}">
        <p14:creationId xmlns:p14="http://schemas.microsoft.com/office/powerpoint/2010/main" val="414541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6" name="Rectangle 5">
            <a:extLst>
              <a:ext uri="{FF2B5EF4-FFF2-40B4-BE49-F238E27FC236}">
                <a16:creationId xmlns:a16="http://schemas.microsoft.com/office/drawing/2014/main" id="{51D2ECE8-91EB-4CA5-BE5F-B611D187DAED}"/>
              </a:ext>
            </a:extLst>
          </p:cNvPr>
          <p:cNvSpPr/>
          <p:nvPr/>
        </p:nvSpPr>
        <p:spPr>
          <a:xfrm>
            <a:off x="153836" y="1736141"/>
            <a:ext cx="5038373" cy="4801314"/>
          </a:xfrm>
          <a:prstGeom prst="rect">
            <a:avLst/>
          </a:prstGeom>
        </p:spPr>
        <p:txBody>
          <a:bodyPr wrap="square">
            <a:spAutoFit/>
          </a:bodyPr>
          <a:lstStyle/>
          <a:p>
            <a:r>
              <a:rPr lang="en-GB" dirty="0">
                <a:solidFill>
                  <a:schemeClr val="bg1"/>
                </a:solidFill>
                <a:latin typeface="Arial" panose="020B0604020202020204" pitchFamily="34" charset="0"/>
                <a:cs typeface="Arial" panose="020B0604020202020204" pitchFamily="34" charset="0"/>
              </a:rPr>
              <a:t>These activities will help you </a:t>
            </a:r>
          </a:p>
          <a:p>
            <a:r>
              <a:rPr lang="en-GB" dirty="0">
                <a:solidFill>
                  <a:schemeClr val="bg1"/>
                </a:solidFill>
                <a:latin typeface="Arial" panose="020B0604020202020204" pitchFamily="34" charset="0"/>
                <a:cs typeface="Arial" panose="020B0604020202020204" pitchFamily="34" charset="0"/>
              </a:rPr>
              <a:t>understand how...</a:t>
            </a: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…can relate to your life. </a:t>
            </a: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You don’t need to do every activity, just do as many as you can. </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23" name="Rectangle 22">
            <a:extLst>
              <a:ext uri="{FF2B5EF4-FFF2-40B4-BE49-F238E27FC236}">
                <a16:creationId xmlns:a16="http://schemas.microsoft.com/office/drawing/2014/main" id="{DC76BF93-5416-45C7-A74A-6B743C4D1E75}"/>
              </a:ext>
            </a:extLst>
          </p:cNvPr>
          <p:cNvSpPr/>
          <p:nvPr/>
        </p:nvSpPr>
        <p:spPr>
          <a:xfrm>
            <a:off x="8385854" y="489963"/>
            <a:ext cx="2559021" cy="221295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What does your right to education mean to you? What are the many different things you can do to be a great learner? Write an article or create a short video about this and safely share with your friends and family on social media.</a:t>
            </a:r>
          </a:p>
        </p:txBody>
      </p:sp>
      <p:pic>
        <p:nvPicPr>
          <p:cNvPr id="11" name="Graphic 10">
            <a:extLst>
              <a:ext uri="{FF2B5EF4-FFF2-40B4-BE49-F238E27FC236}">
                <a16:creationId xmlns:a16="http://schemas.microsoft.com/office/drawing/2014/main" id="{1B47FD49-CA90-49D0-855D-747FBF70789B}"/>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25604" y="2858678"/>
            <a:ext cx="1532548" cy="2043398"/>
          </a:xfrm>
          <a:prstGeom prst="rect">
            <a:avLst/>
          </a:prstGeom>
        </p:spPr>
      </p:pic>
      <p:pic>
        <p:nvPicPr>
          <p:cNvPr id="15" name="Graphic 14">
            <a:extLst>
              <a:ext uri="{FF2B5EF4-FFF2-40B4-BE49-F238E27FC236}">
                <a16:creationId xmlns:a16="http://schemas.microsoft.com/office/drawing/2014/main" id="{1CEB8287-3975-4B06-827C-C6FE8FD9757B}"/>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024079" y="2858679"/>
            <a:ext cx="1532548" cy="2043398"/>
          </a:xfrm>
          <a:prstGeom prst="rect">
            <a:avLst/>
          </a:prstGeom>
        </p:spPr>
      </p:pic>
      <p:sp>
        <p:nvSpPr>
          <p:cNvPr id="16" name="Rectangle 15">
            <a:extLst>
              <a:ext uri="{FF2B5EF4-FFF2-40B4-BE49-F238E27FC236}">
                <a16:creationId xmlns:a16="http://schemas.microsoft.com/office/drawing/2014/main" id="{B918BBD9-47FE-4308-9A0A-251A2457A48D}"/>
              </a:ext>
            </a:extLst>
          </p:cNvPr>
          <p:cNvSpPr/>
          <p:nvPr/>
        </p:nvSpPr>
        <p:spPr>
          <a:xfrm>
            <a:off x="4951797" y="1996682"/>
            <a:ext cx="3224794" cy="290539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Duty bearers often have to make hard decisions that involve balancing rights particularly when it comes to our health. Draw a balance scale to show, at this current time, how on one side you are accessing your right to an education and on the other side show how you are accessing your right to being healthy. With family or friends discuss other examples of situation where rights have to be balanced.</a:t>
            </a:r>
          </a:p>
        </p:txBody>
      </p:sp>
      <p:sp>
        <p:nvSpPr>
          <p:cNvPr id="17" name="Rectangle 16">
            <a:extLst>
              <a:ext uri="{FF2B5EF4-FFF2-40B4-BE49-F238E27FC236}">
                <a16:creationId xmlns:a16="http://schemas.microsoft.com/office/drawing/2014/main" id="{AE2C7774-30CC-40CB-A59E-DEB46E68B233}"/>
              </a:ext>
            </a:extLst>
          </p:cNvPr>
          <p:cNvSpPr/>
          <p:nvPr/>
        </p:nvSpPr>
        <p:spPr>
          <a:xfrm>
            <a:off x="8385854" y="3073261"/>
            <a:ext cx="3224794" cy="290539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Most children and young people are learning at home to protect everyone from coronavirus. What are the other rules and restrictions helping everyone to stay protected and how do they help? Think about your community, or find some examples in the news to show how people have supported others at this time. How can you share these with your class? Are there ways that you could help locally?</a:t>
            </a:r>
          </a:p>
        </p:txBody>
      </p:sp>
    </p:spTree>
    <p:extLst>
      <p:ext uri="{BB962C8B-B14F-4D97-AF65-F5344CB8AC3E}">
        <p14:creationId xmlns:p14="http://schemas.microsoft.com/office/powerpoint/2010/main" val="18996941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706</TotalTime>
  <Words>1612</Words>
  <Application>Microsoft Office PowerPoint</Application>
  <PresentationFormat>Widescreen</PresentationFormat>
  <Paragraphs>118</Paragraphs>
  <Slides>11</Slides>
  <Notes>7</Notes>
  <HiddenSlides>0</HiddenSlides>
  <MMClips>4</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11</vt:i4>
      </vt:variant>
    </vt:vector>
  </HeadingPairs>
  <TitlesOfParts>
    <vt:vector size="21" baseType="lpstr">
      <vt:lpstr>Arial</vt:lpstr>
      <vt:lpstr>Calibri</vt:lpstr>
      <vt:lpstr>Calibri Light</vt:lpstr>
      <vt:lpstr>Open Sans</vt:lpstr>
      <vt:lpstr>Univers Next Pro</vt:lpstr>
      <vt:lpstr>Univers Next Pro Condensed</vt:lpstr>
      <vt:lpstr>Univers Next Pro Light</vt:lpstr>
      <vt:lpstr>Wingdings</vt:lpstr>
      <vt:lpstr>Office Theme</vt:lpstr>
      <vt:lpstr>Custom Design</vt:lpstr>
      <vt:lpstr>PowerPoint Presentation</vt:lpstr>
      <vt:lpstr>Teacher slide</vt:lpstr>
      <vt:lpstr>Guess the articles</vt:lpstr>
      <vt:lpstr>Introducing…  Article 24 &amp; 28</vt:lpstr>
      <vt:lpstr>  </vt:lpstr>
      <vt:lpstr>How many of these did you get?</vt:lpstr>
      <vt:lpstr>Activity Time</vt:lpstr>
      <vt:lpstr>Activity Time</vt:lpstr>
      <vt:lpstr>Activity time</vt:lpstr>
      <vt:lpstr>Activity time</vt:lpstr>
      <vt:lpstr>reflection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Bradey</dc:creator>
  <cp:lastModifiedBy>Samantha Bradey</cp:lastModifiedBy>
  <cp:revision>45</cp:revision>
  <dcterms:created xsi:type="dcterms:W3CDTF">2020-06-15T08:25:39Z</dcterms:created>
  <dcterms:modified xsi:type="dcterms:W3CDTF">2021-01-14T10:32:14Z</dcterms:modified>
</cp:coreProperties>
</file>