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5"/>
  </p:notesMasterIdLst>
  <p:handoutMasterIdLst>
    <p:handoutMasterId r:id="rId16"/>
  </p:handoutMasterIdLst>
  <p:sldIdLst>
    <p:sldId id="275" r:id="rId3"/>
    <p:sldId id="286" r:id="rId4"/>
    <p:sldId id="302" r:id="rId5"/>
    <p:sldId id="287" r:id="rId6"/>
    <p:sldId id="282" r:id="rId7"/>
    <p:sldId id="284" r:id="rId8"/>
    <p:sldId id="293" r:id="rId9"/>
    <p:sldId id="300" r:id="rId10"/>
    <p:sldId id="296" r:id="rId11"/>
    <p:sldId id="301" r:id="rId12"/>
    <p:sldId id="298"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67" d="100"/>
          <a:sy n="67" d="100"/>
        </p:scale>
        <p:origin x="604"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1/7/2021</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School children in Nepal meditate in class.</a:t>
            </a:r>
          </a:p>
          <a:p>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sz="1200" b="0" i="0" dirty="0">
                <a:solidFill>
                  <a:srgbClr val="121212"/>
                </a:solidFill>
                <a:effectLst/>
                <a:latin typeface="Open Sans"/>
                <a:cs typeface="Arial" panose="020B0604020202020204" pitchFamily="34" charset="0"/>
              </a:rPr>
              <a:t>Joshi</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11789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07/01/2021</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07/01/2021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07/01/2021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07/01/2021</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07/01/2021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pic>
        <p:nvPicPr>
          <p:cNvPr id="4" name="Picture 3">
            <a:extLst>
              <a:ext uri="{FF2B5EF4-FFF2-40B4-BE49-F238E27FC236}">
                <a16:creationId xmlns:a16="http://schemas.microsoft.com/office/drawing/2014/main" id="{681EA941-46CD-468D-9CDB-6DFA55D229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8" name="Title 1">
            <a:extLst>
              <a:ext uri="{FF2B5EF4-FFF2-40B4-BE49-F238E27FC236}">
                <a16:creationId xmlns:a16="http://schemas.microsoft.com/office/drawing/2014/main"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World Religion Day</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07/01/2021</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07/01/2021</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video" Target="https://www.youtube.com/embed/cRmX9RVeNkU?feature=oembed" TargetMode="External"/><Relationship Id="rId5" Type="http://schemas.openxmlformats.org/officeDocument/2006/relationships/image" Target="../media/image39.jpeg"/><Relationship Id="rId4" Type="http://schemas.openxmlformats.org/officeDocument/2006/relationships/hyperlink" Target="https://youtu.be/cRmX9RVeNk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0BAputeVsv8" TargetMode="Externa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truetube.co.uk/event/world-religion-day" TargetMode="External"/><Relationship Id="rId7" Type="http://schemas.openxmlformats.org/officeDocument/2006/relationships/image" Target="../media/image35.sv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4.png"/><Relationship Id="rId11" Type="http://schemas.openxmlformats.org/officeDocument/2006/relationships/hyperlink" Target="http://d3tt741pwxqwm0.cloudfront.net/WGBH/sj14/sj14-int-religmap/index.html" TargetMode="External"/><Relationship Id="rId5" Type="http://schemas.openxmlformats.org/officeDocument/2006/relationships/image" Target="../media/image33.svg"/><Relationship Id="rId10" Type="http://schemas.openxmlformats.org/officeDocument/2006/relationships/hyperlink" Target="https://www.bbc.co.uk/bitesize/topics/znk647h/articles/zmqpkmn" TargetMode="External"/><Relationship Id="rId4" Type="http://schemas.openxmlformats.org/officeDocument/2006/relationships/image" Target="../media/image32.pn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ideo" Target="https://www.youtube.com/embed/NiGB-kb7qwQ?feature=oembed" TargetMode="External"/><Relationship Id="rId5" Type="http://schemas.openxmlformats.org/officeDocument/2006/relationships/image" Target="../media/image38.jpeg"/><Relationship Id="rId4" Type="http://schemas.openxmlformats.org/officeDocument/2006/relationships/hyperlink" Target="https://youtu.be/NiGB-kb7qwQ"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hyperlink" Target="https://assets.rebelmouse.io/eyJhbGciOiJIUzI1NiIsInR5cCI6IkpXVCJ9.eyJpbWFnZSI6Imh0dHBzOi8vYXNzZXRzLnJibC5tcy8xOTMwMzUyMC9vcmlnaW4uanBnIiwiZXhwaXJlc19hdCI6MTY2MjI3NDEwNH0.L6OnQBroscIcTiD7uXOTGNk7DghAAMeMV0uk9erXlzI/img.jpg?width=1245&amp;quality=85&amp;coordinates=29%2C0%2C30%2C0&amp;height=700" TargetMode="External"/><Relationship Id="rId4" Type="http://schemas.openxmlformats.org/officeDocument/2006/relationships/image" Target="../media/image33.svg"/><Relationship Id="rId9" Type="http://schemas.openxmlformats.org/officeDocument/2006/relationships/hyperlink" Target="https://www.reonline.org.uk/resources/voices-from-religion-and-worldview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44444" y="4534220"/>
            <a:ext cx="3204850" cy="261610"/>
          </a:xfrm>
          <a:prstGeom prst="rect">
            <a:avLst/>
          </a:prstGeom>
        </p:spPr>
        <p:txBody>
          <a:bodyPr wrap="square">
            <a:spAutoFit/>
          </a:bodyPr>
          <a:lstStyle/>
          <a:p>
            <a:r>
              <a:rPr lang="en-GB" sz="1100" dirty="0">
                <a:solidFill>
                  <a:schemeClr val="bg1"/>
                </a:solidFill>
                <a:latin typeface="Arial" panose="020B0604020202020204" pitchFamily="34" charset="0"/>
                <a:cs typeface="Arial" panose="020B0604020202020204" pitchFamily="34" charset="0"/>
              </a:rPr>
              <a:t>Unicef</a:t>
            </a:r>
            <a:r>
              <a:rPr lang="en-GB" sz="1100" b="0" i="0" dirty="0">
                <a:solidFill>
                  <a:schemeClr val="bg1"/>
                </a:solidFill>
                <a:effectLst/>
                <a:latin typeface="Arial" panose="020B0604020202020204" pitchFamily="34" charset="0"/>
                <a:cs typeface="Arial" panose="020B0604020202020204" pitchFamily="34" charset="0"/>
              </a:rPr>
              <a:t>/</a:t>
            </a:r>
            <a:r>
              <a:rPr lang="en-GB" sz="1100" dirty="0">
                <a:solidFill>
                  <a:schemeClr val="bg1"/>
                </a:solidFill>
                <a:latin typeface="Arial" panose="020B0604020202020204" pitchFamily="34" charset="0"/>
                <a:cs typeface="Arial" panose="020B0604020202020204" pitchFamily="34" charset="0"/>
              </a:rPr>
              <a:t>Joshi</a:t>
            </a: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9" name="Rectangle 8">
            <a:extLst>
              <a:ext uri="{FF2B5EF4-FFF2-40B4-BE49-F238E27FC236}">
                <a16:creationId xmlns:a16="http://schemas.microsoft.com/office/drawing/2014/main" id="{7D64EDE4-C627-491E-ABD8-4BCDCDD5DF6A}"/>
              </a:ext>
            </a:extLst>
          </p:cNvPr>
          <p:cNvSpPr/>
          <p:nvPr/>
        </p:nvSpPr>
        <p:spPr>
          <a:xfrm>
            <a:off x="531931" y="1856833"/>
            <a:ext cx="2759233" cy="23322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14 </a:t>
            </a:r>
            <a:r>
              <a:rPr lang="en-GB" sz="1400" dirty="0">
                <a:solidFill>
                  <a:srgbClr val="00AEEF"/>
                </a:solidFill>
                <a:latin typeface="Arial"/>
                <a:cs typeface="Arial"/>
              </a:rPr>
              <a:t>- What does it mean to be agnostic or atheist? What is the difference? This short film may help you: </a:t>
            </a:r>
            <a:r>
              <a:rPr lang="en-GB" sz="1400" dirty="0">
                <a:solidFill>
                  <a:srgbClr val="00AEEF"/>
                </a:solidFill>
                <a:latin typeface="Arial"/>
                <a:cs typeface="Arial"/>
                <a:hlinkClick r:id="rId4"/>
              </a:rPr>
              <a:t>Agnostic or Atheist.</a:t>
            </a:r>
            <a:r>
              <a:rPr lang="en-GB" sz="1400" dirty="0">
                <a:solidFill>
                  <a:srgbClr val="00AEEF"/>
                </a:solidFill>
                <a:latin typeface="Arial"/>
                <a:cs typeface="Arial"/>
              </a:rPr>
              <a:t>  Find out more and discuss with a friend/peer in your class. </a:t>
            </a:r>
          </a:p>
        </p:txBody>
      </p:sp>
      <p:pic>
        <p:nvPicPr>
          <p:cNvPr id="3" name="Online Media 2" title="Atheist VS Agnostic - How Do They Compare &amp; What's The Difference?">
            <a:hlinkClick r:id="" action="ppaction://media"/>
            <a:extLst>
              <a:ext uri="{FF2B5EF4-FFF2-40B4-BE49-F238E27FC236}">
                <a16:creationId xmlns:a16="http://schemas.microsoft.com/office/drawing/2014/main" id="{F8A22725-1FD1-4767-9EF5-2BD3769CC689}"/>
              </a:ext>
            </a:extLst>
          </p:cNvPr>
          <p:cNvPicPr>
            <a:picLocks noRot="1" noChangeAspect="1"/>
          </p:cNvPicPr>
          <p:nvPr>
            <a:videoFile r:link="rId1"/>
          </p:nvPr>
        </p:nvPicPr>
        <p:blipFill>
          <a:blip r:embed="rId5"/>
          <a:stretch>
            <a:fillRect/>
          </a:stretch>
        </p:blipFill>
        <p:spPr>
          <a:xfrm>
            <a:off x="1285205" y="4357544"/>
            <a:ext cx="4011917" cy="2266733"/>
          </a:xfrm>
          <a:prstGeom prst="rect">
            <a:avLst/>
          </a:prstGeom>
        </p:spPr>
      </p:pic>
      <p:sp>
        <p:nvSpPr>
          <p:cNvPr id="13" name="Rectangle 12">
            <a:extLst>
              <a:ext uri="{FF2B5EF4-FFF2-40B4-BE49-F238E27FC236}">
                <a16:creationId xmlns:a16="http://schemas.microsoft.com/office/drawing/2014/main" id="{B5CE8F43-8179-4C7A-A708-7794789BA34A}"/>
              </a:ext>
            </a:extLst>
          </p:cNvPr>
          <p:cNvSpPr/>
          <p:nvPr/>
        </p:nvSpPr>
        <p:spPr>
          <a:xfrm>
            <a:off x="8229600" y="574275"/>
            <a:ext cx="3430469" cy="274644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2 &amp; 30 </a:t>
            </a:r>
            <a:r>
              <a:rPr lang="en-GB" sz="1400" dirty="0">
                <a:solidFill>
                  <a:srgbClr val="00AEEF"/>
                </a:solidFill>
                <a:latin typeface="Arial"/>
                <a:cs typeface="Arial"/>
              </a:rPr>
              <a:t>- The Convention applies to everyone, regardless of religion. Choose two religions to research. Try to find as many similarities as you can, but also find out what the main differences are. Find a way to show your findings in the clearest way possible. This might be a chart, it might be a diagram, a list or a table of information or some other way that best represents your findings. </a:t>
            </a:r>
          </a:p>
        </p:txBody>
      </p:sp>
      <p:sp>
        <p:nvSpPr>
          <p:cNvPr id="18" name="Rectangle 17">
            <a:extLst>
              <a:ext uri="{FF2B5EF4-FFF2-40B4-BE49-F238E27FC236}">
                <a16:creationId xmlns:a16="http://schemas.microsoft.com/office/drawing/2014/main" id="{7D6A6457-6DF2-47F2-A006-24BF8A8E8ECB}"/>
              </a:ext>
            </a:extLst>
          </p:cNvPr>
          <p:cNvSpPr/>
          <p:nvPr/>
        </p:nvSpPr>
        <p:spPr>
          <a:xfrm>
            <a:off x="7780421" y="3850105"/>
            <a:ext cx="3264568" cy="274644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14 &amp; 30 </a:t>
            </a:r>
            <a:r>
              <a:rPr lang="en-GB" sz="1400" dirty="0">
                <a:solidFill>
                  <a:srgbClr val="00AEEF"/>
                </a:solidFill>
                <a:latin typeface="Arial"/>
                <a:cs typeface="Arial"/>
              </a:rPr>
              <a:t>- Whether you are religious or not, you may have a place that is special to you. Many religions have special places where people go to worship. Why do you think this is important? Share your experiences of visiting a place of worship. How did you feel when you were there? Choose a religion and create an information poster about their place of worship.</a:t>
            </a:r>
          </a:p>
        </p:txBody>
      </p:sp>
      <p:sp>
        <p:nvSpPr>
          <p:cNvPr id="19" name="Rectangle 18">
            <a:extLst>
              <a:ext uri="{FF2B5EF4-FFF2-40B4-BE49-F238E27FC236}">
                <a16:creationId xmlns:a16="http://schemas.microsoft.com/office/drawing/2014/main" id="{6E716702-F8C1-49C3-841C-9BE7AE1E57F7}"/>
              </a:ext>
            </a:extLst>
          </p:cNvPr>
          <p:cNvSpPr/>
          <p:nvPr/>
        </p:nvSpPr>
        <p:spPr>
          <a:xfrm>
            <a:off x="4644189" y="1761898"/>
            <a:ext cx="2759234" cy="20882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30 </a:t>
            </a:r>
            <a:r>
              <a:rPr lang="en-GB" sz="1400" dirty="0">
                <a:solidFill>
                  <a:srgbClr val="00AEEF"/>
                </a:solidFill>
                <a:latin typeface="Arial"/>
                <a:cs typeface="Arial"/>
              </a:rPr>
              <a:t>- Create a fact file on a lesser known religion including symbols, traditions, places of worship, sacred texts, artefacts, celebrations and any other categories you can think of. Choose a way to present this to your class.</a:t>
            </a:r>
          </a:p>
        </p:txBody>
      </p:sp>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and thinking about these questions: </a:t>
            </a:r>
          </a:p>
          <a:p>
            <a:r>
              <a:rPr lang="en-GB" sz="1800" dirty="0"/>
              <a:t>What do you do in your own life to respect your right and other people’s right to believe in religion?</a:t>
            </a:r>
          </a:p>
          <a:p>
            <a:r>
              <a:rPr lang="en-GB" sz="1800" dirty="0"/>
              <a:t>What does your school currently do to support different religions? </a:t>
            </a:r>
          </a:p>
          <a:p>
            <a:r>
              <a:rPr lang="en-GB" sz="1800" dirty="0"/>
              <a:t>How could you help the school to further support all religions in your school community even better? E.g. Multi </a:t>
            </a:r>
            <a:r>
              <a:rPr lang="en-GB" sz="1800"/>
              <a:t>faith room. </a:t>
            </a:r>
            <a:endParaRPr lang="en-GB" sz="1800" dirty="0"/>
          </a:p>
          <a:p>
            <a:endParaRPr lang="en-GB" sz="1050" dirty="0"/>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pPr lvl="0"/>
            <a:r>
              <a:rPr lang="en-US" dirty="0"/>
              <a:t>Slide 3 - </a:t>
            </a:r>
            <a:r>
              <a:rPr lang="en-GB" dirty="0"/>
              <a:t>Introducing World Religion Day</a:t>
            </a:r>
          </a:p>
          <a:p>
            <a:pPr lvl="0"/>
            <a:r>
              <a:rPr lang="en-GB" dirty="0"/>
              <a:t>Slide 4 - Articles for World Religion Day</a:t>
            </a:r>
          </a:p>
          <a:p>
            <a:pPr lvl="0"/>
            <a:r>
              <a:rPr lang="en-US" dirty="0"/>
              <a:t>Slide 5 - </a:t>
            </a:r>
            <a:r>
              <a:rPr lang="en-GB" dirty="0"/>
              <a:t>How many world religions do you know? Question</a:t>
            </a:r>
          </a:p>
          <a:p>
            <a:r>
              <a:rPr lang="en-US" sz="3200" dirty="0"/>
              <a:t>Slide 6 - How many world religions do you know? Answers</a:t>
            </a:r>
          </a:p>
          <a:p>
            <a:r>
              <a:rPr lang="en-US" sz="3200" dirty="0"/>
              <a:t>Slide 7 &amp; 8 - Primary activities</a:t>
            </a:r>
          </a:p>
          <a:p>
            <a:pPr lvl="0"/>
            <a:r>
              <a:rPr lang="en-US" dirty="0"/>
              <a:t>Slide </a:t>
            </a:r>
            <a:r>
              <a:rPr lang="en-GB" dirty="0"/>
              <a:t>9 &amp; 10 - Secondary activities</a:t>
            </a:r>
          </a:p>
          <a:p>
            <a:pPr lvl="0"/>
            <a:r>
              <a:rPr lang="en-US" dirty="0"/>
              <a:t>Slide 11 - Reflection</a:t>
            </a: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normAutofit/>
          </a:bodyPr>
          <a:lstStyle/>
          <a:p>
            <a:r>
              <a:rPr lang="en-US" dirty="0"/>
              <a:t>Introducing world religion day</a:t>
            </a:r>
            <a:endParaRPr lang="en-GB" dirty="0"/>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5766632" cy="4618211"/>
          </a:xfrm>
        </p:spPr>
        <p:txBody>
          <a:bodyPr>
            <a:normAutofit fontScale="25000" lnSpcReduction="20000"/>
          </a:bodyPr>
          <a:lstStyle/>
          <a:p>
            <a:pPr marL="0" indent="0">
              <a:buNone/>
            </a:pPr>
            <a:r>
              <a:rPr lang="en-GB" sz="6400" b="1" dirty="0">
                <a:latin typeface="Arial" panose="020B0604020202020204" pitchFamily="34" charset="0"/>
                <a:cs typeface="Arial" panose="020B0604020202020204" pitchFamily="34" charset="0"/>
              </a:rPr>
              <a:t>World Religion Day is celebrated every year on the third Sunday in January.</a:t>
            </a:r>
          </a:p>
          <a:p>
            <a:pPr marL="0" indent="0">
              <a:buNone/>
            </a:pPr>
            <a:r>
              <a:rPr lang="en-GB" sz="6400" b="1" dirty="0">
                <a:latin typeface="Arial" panose="020B0604020202020204" pitchFamily="34" charset="0"/>
                <a:cs typeface="Arial" panose="020B0604020202020204" pitchFamily="34" charset="0"/>
              </a:rPr>
              <a:t>This year its on 17th January.</a:t>
            </a:r>
          </a:p>
          <a:p>
            <a:pPr marL="0" indent="0">
              <a:buNone/>
            </a:pPr>
            <a:r>
              <a:rPr lang="en-GB" sz="5600" dirty="0">
                <a:latin typeface="Arial" panose="020B0604020202020204" pitchFamily="34" charset="0"/>
                <a:cs typeface="Arial" panose="020B0604020202020204" pitchFamily="34" charset="0"/>
              </a:rPr>
              <a:t>It's aim is</a:t>
            </a:r>
            <a:r>
              <a:rPr lang="en-GB" sz="5600" b="0" i="0" dirty="0">
                <a:effectLst/>
                <a:latin typeface="Arial" panose="020B0604020202020204" pitchFamily="34" charset="0"/>
                <a:cs typeface="Arial" panose="020B0604020202020204" pitchFamily="34" charset="0"/>
              </a:rPr>
              <a:t> to promote inter-faith understanding and harmony</a:t>
            </a:r>
            <a:r>
              <a:rPr lang="en-GB" sz="5600" dirty="0">
                <a:latin typeface="Arial" panose="020B0604020202020204" pitchFamily="34" charset="0"/>
                <a:cs typeface="Arial" panose="020B0604020202020204" pitchFamily="34" charset="0"/>
              </a:rPr>
              <a:t>, so everyone understands and respects each other's religious beliefs. The day also encourages us to learn about different religions.</a:t>
            </a:r>
          </a:p>
          <a:p>
            <a:pPr marL="0" indent="0">
              <a:buNone/>
            </a:pPr>
            <a:r>
              <a:rPr lang="en-GB" sz="5600" dirty="0">
                <a:latin typeface="Arial" panose="020B0604020202020204" pitchFamily="34" charset="0"/>
                <a:cs typeface="Arial" panose="020B0604020202020204" pitchFamily="34" charset="0"/>
              </a:rPr>
              <a:t>World Religion Day was started by the Bahá’í faith – the youngest of religions. This faith was founded in Iraq in 1863. The Bahá’í faith believes that all humans are born with equal rights, regardless of religion.</a:t>
            </a:r>
          </a:p>
          <a:p>
            <a:pPr marL="0" indent="0">
              <a:buNone/>
            </a:pPr>
            <a:r>
              <a:rPr lang="en-GB" sz="5600" dirty="0">
                <a:effectLst/>
                <a:latin typeface="Arial" panose="020B0604020202020204" pitchFamily="34" charset="0"/>
                <a:ea typeface="Calibri" panose="020F0502020204030204" pitchFamily="34" charset="0"/>
                <a:cs typeface="Arial" panose="020B0604020202020204" pitchFamily="34" charset="0"/>
              </a:rPr>
              <a:t>There are other world views that people feel strongly committed to such as atheism, including humanism, which is when people believe that there is no supernatural power or god. People who ‘don’t know’ whether to believe in a religious framework or not are usually called agnostic.</a:t>
            </a:r>
          </a:p>
          <a:p>
            <a:pPr marL="0" indent="0">
              <a:buNone/>
            </a:pPr>
            <a:r>
              <a:rPr lang="en-GB" sz="5600" dirty="0">
                <a:effectLst/>
                <a:latin typeface="Arial" panose="020B0604020202020204" pitchFamily="34" charset="0"/>
                <a:ea typeface="Calibri" panose="020F0502020204030204" pitchFamily="34" charset="0"/>
                <a:cs typeface="Arial" panose="020B0604020202020204" pitchFamily="34" charset="0"/>
              </a:rPr>
              <a:t>Most atheists and agnostics would say that they have strong morals and values with principles about how we should treat each other and the world we share.</a:t>
            </a:r>
            <a:endParaRPr lang="en-GB" sz="5600" dirty="0">
              <a:latin typeface="Arial" panose="020B0604020202020204" pitchFamily="34" charset="0"/>
              <a:cs typeface="Arial" panose="020B0604020202020204" pitchFamily="34" charset="0"/>
            </a:endParaRPr>
          </a:p>
          <a:p>
            <a:pPr marL="0" indent="0">
              <a:buNone/>
            </a:pPr>
            <a:r>
              <a:rPr lang="en-GB" sz="5600" b="0" i="0" dirty="0">
                <a:effectLst/>
                <a:latin typeface="Arial" panose="020B0604020202020204" pitchFamily="34" charset="0"/>
                <a:cs typeface="Arial" panose="020B0604020202020204" pitchFamily="34" charset="0"/>
              </a:rPr>
              <a:t>Through a variety of events held around the globe, followers of every religion are encouraged to acknowledge the similarities that different faiths have.</a:t>
            </a:r>
            <a:endParaRPr lang="en-GB" sz="1800" dirty="0"/>
          </a:p>
          <a:p>
            <a:pPr marL="0" indent="0">
              <a:buFont typeface="Arial" panose="020B0604020202020204" pitchFamily="34" charset="0"/>
              <a:buNone/>
            </a:pPr>
            <a:r>
              <a:rPr lang="en-GB" sz="2800" dirty="0">
                <a:latin typeface="Arial" panose="020B0604020202020204" pitchFamily="34" charset="0"/>
                <a:cs typeface="Arial" panose="020B0604020202020204" pitchFamily="34" charset="0"/>
              </a:rPr>
              <a:t> </a:t>
            </a:r>
          </a:p>
          <a:p>
            <a:pPr marL="0" indent="0">
              <a:buNone/>
            </a:pP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pic>
        <p:nvPicPr>
          <p:cNvPr id="5" name="AoW World Religion Day">
            <a:hlinkClick r:id="" action="ppaction://media"/>
            <a:extLst>
              <a:ext uri="{FF2B5EF4-FFF2-40B4-BE49-F238E27FC236}">
                <a16:creationId xmlns:a16="http://schemas.microsoft.com/office/drawing/2014/main" id="{EB84258C-E49D-49AF-8A24-FDC55755F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68718" y="2108189"/>
            <a:ext cx="5475705" cy="3080084"/>
          </a:xfrm>
          <a:prstGeom prst="rect">
            <a:avLst/>
          </a:prstGeom>
        </p:spPr>
      </p:pic>
      <p:sp>
        <p:nvSpPr>
          <p:cNvPr id="8" name="TextBox 7">
            <a:extLst>
              <a:ext uri="{FF2B5EF4-FFF2-40B4-BE49-F238E27FC236}">
                <a16:creationId xmlns:a16="http://schemas.microsoft.com/office/drawing/2014/main" id="{29167E19-8772-4A77-8C50-F3B910F87287}"/>
              </a:ext>
            </a:extLst>
          </p:cNvPr>
          <p:cNvSpPr txBox="1"/>
          <p:nvPr/>
        </p:nvSpPr>
        <p:spPr>
          <a:xfrm>
            <a:off x="6272466" y="1669727"/>
            <a:ext cx="6106026" cy="369332"/>
          </a:xfrm>
          <a:prstGeom prst="rect">
            <a:avLst/>
          </a:prstGeom>
          <a:noFill/>
        </p:spPr>
        <p:txBody>
          <a:bodyPr wrap="square">
            <a:spAutoFit/>
          </a:bodyPr>
          <a:lstStyle/>
          <a:p>
            <a:pPr marL="0" indent="0">
              <a:buNone/>
            </a:pPr>
            <a:r>
              <a:rPr lang="en-GB" dirty="0">
                <a:latin typeface="Arial" panose="020B0604020202020204" pitchFamily="34" charset="0"/>
                <a:cs typeface="Arial" panose="020B0604020202020204" pitchFamily="34" charset="0"/>
              </a:rPr>
              <a:t>Jenny</a:t>
            </a:r>
            <a:r>
              <a:rPr lang="en-GB" sz="1800" dirty="0">
                <a:latin typeface="Arial" panose="020B0604020202020204" pitchFamily="34" charset="0"/>
                <a:cs typeface="Arial" panose="020B0604020202020204" pitchFamily="34" charset="0"/>
              </a:rPr>
              <a:t> introduces World Religion Day </a:t>
            </a:r>
            <a:endParaRPr lang="en-GB" sz="1800" dirty="0"/>
          </a:p>
        </p:txBody>
      </p:sp>
      <p:sp>
        <p:nvSpPr>
          <p:cNvPr id="9" name="Text Placeholder 3">
            <a:extLst>
              <a:ext uri="{FF2B5EF4-FFF2-40B4-BE49-F238E27FC236}">
                <a16:creationId xmlns:a16="http://schemas.microsoft.com/office/drawing/2014/main" id="{7D615BBB-8628-4895-9A26-552B09D9DB42}"/>
              </a:ext>
            </a:extLst>
          </p:cNvPr>
          <p:cNvSpPr txBox="1">
            <a:spLocks/>
          </p:cNvSpPr>
          <p:nvPr/>
        </p:nvSpPr>
        <p:spPr>
          <a:xfrm>
            <a:off x="6380753" y="5354453"/>
            <a:ext cx="5351463" cy="387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hlinkClick r:id="rId5"/>
              </a:rPr>
              <a:t>Watch Jenny on YouTube</a:t>
            </a:r>
            <a:endParaRPr lang="en-GB" sz="1800" dirty="0"/>
          </a:p>
        </p:txBody>
      </p:sp>
    </p:spTree>
    <p:extLst>
      <p:ext uri="{BB962C8B-B14F-4D97-AF65-F5344CB8AC3E}">
        <p14:creationId xmlns:p14="http://schemas.microsoft.com/office/powerpoint/2010/main" val="228716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71705"/>
            <a:ext cx="11916814" cy="877104"/>
          </a:xfrm>
        </p:spPr>
        <p:txBody>
          <a:bodyPr>
            <a:normAutofit/>
          </a:bodyPr>
          <a:lstStyle/>
          <a:p>
            <a:r>
              <a:rPr lang="en-US" sz="4000" dirty="0"/>
              <a:t> articles for World Religion Day</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369287" y="1698347"/>
            <a:ext cx="6185647" cy="4497916"/>
          </a:xfrm>
        </p:spPr>
        <p:txBody>
          <a:bodyPr>
            <a:normAutofit fontScale="55000" lnSpcReduction="20000"/>
          </a:bodyPr>
          <a:lstStyle/>
          <a:p>
            <a:pPr marL="0" indent="0">
              <a:buNone/>
            </a:pPr>
            <a:r>
              <a:rPr lang="en-GB" b="1" dirty="0"/>
              <a:t>This week’s activities link to the following articles:</a:t>
            </a:r>
          </a:p>
          <a:p>
            <a:pPr marL="0" indent="0">
              <a:buNone/>
            </a:pPr>
            <a:r>
              <a:rPr lang="en-GB" b="1" dirty="0"/>
              <a:t>Article 2 (non-discrimination)</a:t>
            </a:r>
          </a:p>
          <a:p>
            <a:pPr marL="0" indent="0">
              <a:buNone/>
            </a:pPr>
            <a:r>
              <a:rPr lang="en-GB" dirty="0"/>
              <a:t>The Convention applies to every child without discrimination, whatever their ethnicity, sex, religion, language, abilities or any other status, whatever they think or say, whatever their family background. </a:t>
            </a:r>
          </a:p>
          <a:p>
            <a:pPr marL="0" indent="0">
              <a:buNone/>
            </a:pPr>
            <a:r>
              <a:rPr lang="en-GB" b="1" dirty="0"/>
              <a:t>Article 14 (freedom of thought belief and religion)</a:t>
            </a:r>
          </a:p>
          <a:p>
            <a:pPr marL="0" indent="0">
              <a:buNone/>
            </a:pPr>
            <a:r>
              <a:rPr lang="en-GB" dirty="0"/>
              <a:t>Every child has the right to think and believe what they choose and also to practise their religion, as long as they are not stopping other people from enjoying their rights. Governments must respect the rights and responsibilities of parents to guide their child as they grow up. </a:t>
            </a:r>
          </a:p>
          <a:p>
            <a:pPr marL="0" indent="0">
              <a:buNone/>
            </a:pPr>
            <a:r>
              <a:rPr lang="en-GB" b="1" dirty="0"/>
              <a:t>Article 30 (children from minority or indigenous groups)</a:t>
            </a:r>
          </a:p>
          <a:p>
            <a:pPr marL="0" indent="0">
              <a:buNone/>
            </a:pPr>
            <a:r>
              <a:rPr lang="en-GB" dirty="0"/>
              <a:t>Every child has the right to learn and use the language, customs and religion of their family, whether or not these are shared by the majority of the people in the country where they live. </a:t>
            </a:r>
          </a:p>
          <a:p>
            <a:pPr marL="0" indent="0">
              <a:buNone/>
            </a:pPr>
            <a:endParaRPr lang="en-GB" dirty="0"/>
          </a:p>
        </p:txBody>
      </p:sp>
      <p:pic>
        <p:nvPicPr>
          <p:cNvPr id="8" name="Graphic 7">
            <a:extLst>
              <a:ext uri="{FF2B5EF4-FFF2-40B4-BE49-F238E27FC236}">
                <a16:creationId xmlns:a16="http://schemas.microsoft.com/office/drawing/2014/main" id="{877B8E3D-4D89-4ED0-9E7C-9CB4FF1DF1A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05505" y="1698347"/>
            <a:ext cx="1406274" cy="1875032"/>
          </a:xfrm>
          <a:prstGeom prst="rect">
            <a:avLst/>
          </a:prstGeom>
        </p:spPr>
      </p:pic>
      <p:pic>
        <p:nvPicPr>
          <p:cNvPr id="9" name="Graphic 8">
            <a:extLst>
              <a:ext uri="{FF2B5EF4-FFF2-40B4-BE49-F238E27FC236}">
                <a16:creationId xmlns:a16="http://schemas.microsoft.com/office/drawing/2014/main" id="{F727FA81-6737-4DD9-93A4-2BEF4FE9F65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14987" y="1698347"/>
            <a:ext cx="1398243" cy="1864324"/>
          </a:xfrm>
          <a:prstGeom prst="rect">
            <a:avLst/>
          </a:prstGeom>
        </p:spPr>
      </p:pic>
      <p:pic>
        <p:nvPicPr>
          <p:cNvPr id="10" name="Graphic 9">
            <a:extLst>
              <a:ext uri="{FF2B5EF4-FFF2-40B4-BE49-F238E27FC236}">
                <a16:creationId xmlns:a16="http://schemas.microsoft.com/office/drawing/2014/main" id="{927A0621-6BAC-4B8B-8F82-DA09FF0594A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16438" y="1698347"/>
            <a:ext cx="1406274" cy="1875032"/>
          </a:xfrm>
          <a:prstGeom prst="rect">
            <a:avLst/>
          </a:prstGeom>
        </p:spPr>
      </p:pic>
    </p:spTree>
    <p:extLst>
      <p:ext uri="{BB962C8B-B14F-4D97-AF65-F5344CB8AC3E}">
        <p14:creationId xmlns:p14="http://schemas.microsoft.com/office/powerpoint/2010/main" val="95359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10722" y="3555243"/>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046547" y="2802676"/>
            <a:ext cx="3422183"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AEEF"/>
                </a:solidFill>
                <a:latin typeface="Arial" panose="020B0604020202020204" pitchFamily="34" charset="0"/>
                <a:cs typeface="Arial" panose="020B0604020202020204" pitchFamily="34" charset="0"/>
              </a:rPr>
              <a:t>How many different religions can you name? </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Thinking about different religions</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485254"/>
            <a:ext cx="10858500" cy="4092575"/>
          </a:xfrm>
        </p:spPr>
        <p:txBody>
          <a:bodyPr>
            <a:normAutofit fontScale="25000" lnSpcReduction="20000"/>
          </a:bodyPr>
          <a:lstStyle/>
          <a:p>
            <a:pPr marL="0" indent="0">
              <a:buNone/>
            </a:pPr>
            <a:r>
              <a:rPr lang="en-GB" sz="8000" dirty="0">
                <a:effectLst/>
                <a:latin typeface="Arial" panose="020B0604020202020204" pitchFamily="34" charset="0"/>
                <a:ea typeface="Calibri" panose="020F0502020204030204" pitchFamily="34" charset="0"/>
              </a:rPr>
              <a:t>There others but these are some of the most common faiths:</a:t>
            </a:r>
            <a:r>
              <a:rPr lang="en-GB" sz="1800" dirty="0">
                <a:effectLst/>
                <a:latin typeface="Arial" panose="020B0604020202020204" pitchFamily="34" charset="0"/>
                <a:ea typeface="Calibri" panose="020F0502020204030204" pitchFamily="34" charset="0"/>
              </a:rPr>
              <a:t>.</a:t>
            </a:r>
            <a:endParaRPr lang="en-GB" sz="6600" dirty="0">
              <a:latin typeface="Arial" panose="020B0604020202020204" pitchFamily="34" charset="0"/>
              <a:cs typeface="Arial" panose="020B0604020202020204" pitchFamily="34" charset="0"/>
            </a:endParaRPr>
          </a:p>
          <a:p>
            <a:r>
              <a:rPr lang="en-GB" sz="6600" dirty="0">
                <a:latin typeface="Arial" panose="020B0604020202020204" pitchFamily="34" charset="0"/>
                <a:cs typeface="Arial" panose="020B0604020202020204" pitchFamily="34" charset="0"/>
              </a:rPr>
              <a:t>Bahá’í</a:t>
            </a:r>
          </a:p>
          <a:p>
            <a:r>
              <a:rPr lang="en-GB" sz="6600" dirty="0">
                <a:latin typeface="Arial" panose="020B0604020202020204" pitchFamily="34" charset="0"/>
                <a:cs typeface="Arial" panose="020B0604020202020204" pitchFamily="34" charset="0"/>
              </a:rPr>
              <a:t>Buddhism (Buddhist)</a:t>
            </a:r>
          </a:p>
          <a:p>
            <a:r>
              <a:rPr lang="en-GB" sz="6600" dirty="0">
                <a:latin typeface="Arial" panose="020B0604020202020204" pitchFamily="34" charset="0"/>
                <a:cs typeface="Arial" panose="020B0604020202020204" pitchFamily="34" charset="0"/>
              </a:rPr>
              <a:t>Christianity (Christian)</a:t>
            </a:r>
          </a:p>
          <a:p>
            <a:r>
              <a:rPr lang="en-GB" sz="6600" dirty="0">
                <a:latin typeface="Arial" panose="020B0604020202020204" pitchFamily="34" charset="0"/>
                <a:cs typeface="Arial" panose="020B0604020202020204" pitchFamily="34" charset="0"/>
              </a:rPr>
              <a:t>Druze</a:t>
            </a:r>
          </a:p>
          <a:p>
            <a:r>
              <a:rPr lang="en-GB" sz="6600" dirty="0">
                <a:latin typeface="Arial" panose="020B0604020202020204" pitchFamily="34" charset="0"/>
                <a:cs typeface="Arial" panose="020B0604020202020204" pitchFamily="34" charset="0"/>
              </a:rPr>
              <a:t>Hinduism (Hindu)</a:t>
            </a:r>
          </a:p>
          <a:p>
            <a:r>
              <a:rPr lang="en-GB" sz="6600" dirty="0">
                <a:latin typeface="Arial" panose="020B0604020202020204" pitchFamily="34" charset="0"/>
                <a:cs typeface="Arial" panose="020B0604020202020204" pitchFamily="34" charset="0"/>
              </a:rPr>
              <a:t>Islam (Muslim)</a:t>
            </a:r>
          </a:p>
          <a:p>
            <a:r>
              <a:rPr lang="en-GB" sz="6600" dirty="0">
                <a:latin typeface="Arial" panose="020B0604020202020204" pitchFamily="34" charset="0"/>
                <a:cs typeface="Arial" panose="020B0604020202020204" pitchFamily="34" charset="0"/>
              </a:rPr>
              <a:t>Jainism</a:t>
            </a:r>
          </a:p>
          <a:p>
            <a:r>
              <a:rPr lang="en-GB" sz="6600" dirty="0">
                <a:latin typeface="Arial" panose="020B0604020202020204" pitchFamily="34" charset="0"/>
                <a:cs typeface="Arial" panose="020B0604020202020204" pitchFamily="34" charset="0"/>
              </a:rPr>
              <a:t>Judaism (Jewish)</a:t>
            </a:r>
          </a:p>
          <a:p>
            <a:r>
              <a:rPr lang="en-GB" sz="6600" dirty="0">
                <a:latin typeface="Arial" panose="020B0604020202020204" pitchFamily="34" charset="0"/>
                <a:cs typeface="Arial" panose="020B0604020202020204" pitchFamily="34" charset="0"/>
              </a:rPr>
              <a:t>Sikhism (Sikh)</a:t>
            </a:r>
          </a:p>
          <a:p>
            <a:r>
              <a:rPr lang="en-GB" sz="6600" dirty="0">
                <a:latin typeface="Arial" panose="020B0604020202020204" pitchFamily="34" charset="0"/>
                <a:cs typeface="Arial" panose="020B0604020202020204" pitchFamily="34" charset="0"/>
              </a:rPr>
              <a:t>Shinto</a:t>
            </a:r>
          </a:p>
          <a:p>
            <a:r>
              <a:rPr lang="en-GB" sz="6600" dirty="0">
                <a:latin typeface="Arial" panose="020B0604020202020204" pitchFamily="34" charset="0"/>
                <a:cs typeface="Arial" panose="020B0604020202020204" pitchFamily="34" charset="0"/>
              </a:rPr>
              <a:t>Rastafarianism</a:t>
            </a:r>
          </a:p>
          <a:p>
            <a:pPr marL="0" inden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460207" y="299096"/>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9" name="Flowchart: Connector 18">
            <a:extLst>
              <a:ext uri="{FF2B5EF4-FFF2-40B4-BE49-F238E27FC236}">
                <a16:creationId xmlns:a16="http://schemas.microsoft.com/office/drawing/2014/main" id="{2D5CDAF4-06A1-4534-9E69-4FB270FB9C06}"/>
              </a:ext>
            </a:extLst>
          </p:cNvPr>
          <p:cNvSpPr/>
          <p:nvPr/>
        </p:nvSpPr>
        <p:spPr>
          <a:xfrm>
            <a:off x="8373536" y="261444"/>
            <a:ext cx="3499978" cy="339290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r>
              <a:rPr lang="en-GB" sz="1400" b="1" dirty="0">
                <a:solidFill>
                  <a:srgbClr val="00AEEF"/>
                </a:solidFill>
                <a:latin typeface="Arial"/>
                <a:cs typeface="Arial"/>
              </a:rPr>
              <a:t>Article 30 </a:t>
            </a:r>
            <a:r>
              <a:rPr lang="en-GB" sz="1400" dirty="0">
                <a:solidFill>
                  <a:srgbClr val="00AEEF"/>
                </a:solidFill>
                <a:latin typeface="Arial"/>
                <a:cs typeface="Arial"/>
              </a:rPr>
              <a:t>- Choose ONE religion and learn more about their celebrations. Explore their festivals, traditions and food. Find images and information to create a PowerPoint or written presentation to share your learning. There are lots of short videos on </a:t>
            </a:r>
            <a:r>
              <a:rPr lang="en-GB" sz="1400" dirty="0">
                <a:solidFill>
                  <a:srgbClr val="00AEEF"/>
                </a:solidFill>
                <a:latin typeface="Arial"/>
                <a:cs typeface="Arial"/>
                <a:hlinkClick r:id="rId3"/>
              </a:rPr>
              <a:t>TrueTube - World Religion Day</a:t>
            </a:r>
            <a:r>
              <a:rPr lang="en-GB" sz="1400" dirty="0">
                <a:solidFill>
                  <a:srgbClr val="00AEEF"/>
                </a:solidFill>
                <a:latin typeface="Arial"/>
                <a:cs typeface="Arial"/>
              </a:rPr>
              <a:t> to help.</a:t>
            </a:r>
          </a:p>
          <a:p>
            <a:pPr algn="ctr"/>
            <a:r>
              <a:rPr lang="en-GB" sz="1400" dirty="0">
                <a:solidFill>
                  <a:srgbClr val="00AEEF"/>
                </a:solidFill>
                <a:latin typeface="Arial"/>
                <a:cs typeface="Arial"/>
              </a:rPr>
              <a:t>.   </a:t>
            </a:r>
          </a:p>
        </p:txBody>
      </p:sp>
      <p:pic>
        <p:nvPicPr>
          <p:cNvPr id="12" name="Graphic 11">
            <a:extLst>
              <a:ext uri="{FF2B5EF4-FFF2-40B4-BE49-F238E27FC236}">
                <a16:creationId xmlns:a16="http://schemas.microsoft.com/office/drawing/2014/main" id="{0629A0C4-B6CD-4CC0-AB0F-8AF60AF0B6E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0000" y="3396630"/>
            <a:ext cx="1406274" cy="1875032"/>
          </a:xfrm>
          <a:prstGeom prst="rect">
            <a:avLst/>
          </a:prstGeom>
        </p:spPr>
      </p:pic>
      <p:pic>
        <p:nvPicPr>
          <p:cNvPr id="18" name="Graphic 17">
            <a:extLst>
              <a:ext uri="{FF2B5EF4-FFF2-40B4-BE49-F238E27FC236}">
                <a16:creationId xmlns:a16="http://schemas.microsoft.com/office/drawing/2014/main" id="{D0DF4FFC-3397-460E-B312-2031CFCBF2C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76571" y="3396630"/>
            <a:ext cx="1398243" cy="1864324"/>
          </a:xfrm>
          <a:prstGeom prst="rect">
            <a:avLst/>
          </a:prstGeom>
        </p:spPr>
      </p:pic>
      <p:pic>
        <p:nvPicPr>
          <p:cNvPr id="21" name="Graphic 20">
            <a:extLst>
              <a:ext uri="{FF2B5EF4-FFF2-40B4-BE49-F238E27FC236}">
                <a16:creationId xmlns:a16="http://schemas.microsoft.com/office/drawing/2014/main" id="{B25EE3B5-D16B-4FD6-9008-6237F96F385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30422" y="3396630"/>
            <a:ext cx="1406274" cy="1875032"/>
          </a:xfrm>
          <a:prstGeom prst="rect">
            <a:avLst/>
          </a:prstGeom>
        </p:spPr>
      </p:pic>
      <p:sp>
        <p:nvSpPr>
          <p:cNvPr id="14" name="Flowchart: Connector 13">
            <a:extLst>
              <a:ext uri="{FF2B5EF4-FFF2-40B4-BE49-F238E27FC236}">
                <a16:creationId xmlns:a16="http://schemas.microsoft.com/office/drawing/2014/main" id="{04BFEA49-721F-49C6-8FA7-2868079156D3}"/>
              </a:ext>
            </a:extLst>
          </p:cNvPr>
          <p:cNvSpPr/>
          <p:nvPr/>
        </p:nvSpPr>
        <p:spPr>
          <a:xfrm>
            <a:off x="5890893" y="3476576"/>
            <a:ext cx="2955977" cy="287446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14 </a:t>
            </a:r>
            <a:r>
              <a:rPr lang="en-GB" sz="1400" dirty="0">
                <a:solidFill>
                  <a:srgbClr val="00AEEF"/>
                </a:solidFill>
                <a:latin typeface="Arial"/>
                <a:cs typeface="Arial"/>
              </a:rPr>
              <a:t>- Not everyone follows a particular faith or believes in religion. What do you think about this? Do you know what a humanist is? </a:t>
            </a:r>
            <a:r>
              <a:rPr lang="en-GB" sz="1400" dirty="0">
                <a:solidFill>
                  <a:srgbClr val="00AEEF"/>
                </a:solidFill>
                <a:latin typeface="Arial"/>
                <a:cs typeface="Arial"/>
                <a:hlinkClick r:id="rId10"/>
              </a:rPr>
              <a:t>Watch this BBC Bitesize video</a:t>
            </a:r>
            <a:r>
              <a:rPr lang="en-GB" sz="1400" dirty="0">
                <a:solidFill>
                  <a:srgbClr val="00AEEF"/>
                </a:solidFill>
                <a:latin typeface="Arial"/>
                <a:cs typeface="Arial"/>
              </a:rPr>
              <a:t> to understand more about humanism.</a:t>
            </a:r>
          </a:p>
        </p:txBody>
      </p:sp>
      <p:sp>
        <p:nvSpPr>
          <p:cNvPr id="16" name="Flowchart: Connector 15">
            <a:extLst>
              <a:ext uri="{FF2B5EF4-FFF2-40B4-BE49-F238E27FC236}">
                <a16:creationId xmlns:a16="http://schemas.microsoft.com/office/drawing/2014/main" id="{AD2D57D0-8ACC-406C-9919-59076E358DFB}"/>
              </a:ext>
            </a:extLst>
          </p:cNvPr>
          <p:cNvSpPr/>
          <p:nvPr/>
        </p:nvSpPr>
        <p:spPr>
          <a:xfrm>
            <a:off x="5097955" y="356120"/>
            <a:ext cx="3116179" cy="309536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14</a:t>
            </a:r>
            <a:r>
              <a:rPr lang="en-GB" sz="1400" dirty="0">
                <a:solidFill>
                  <a:srgbClr val="00AEEF"/>
                </a:solidFill>
                <a:latin typeface="Arial"/>
                <a:cs typeface="Arial"/>
              </a:rPr>
              <a:t> -</a:t>
            </a:r>
            <a:r>
              <a:rPr lang="en-GB" sz="1400" dirty="0">
                <a:solidFill>
                  <a:srgbClr val="00AEEF"/>
                </a:solidFill>
                <a:latin typeface="Arial"/>
                <a:cs typeface="Arial"/>
                <a:hlinkClick r:id="rId11"/>
              </a:rPr>
              <a:t>This map</a:t>
            </a:r>
            <a:r>
              <a:rPr lang="en-GB" sz="1400" dirty="0">
                <a:solidFill>
                  <a:srgbClr val="00AEEF"/>
                </a:solidFill>
                <a:latin typeface="Arial"/>
                <a:cs typeface="Arial"/>
              </a:rPr>
              <a:t> shows the main religions in each country across the world. Spend some time exploring it. Is there anything that surprises you? Choose a country and use the  information to create a bar chart of the main religions.</a:t>
            </a:r>
          </a:p>
        </p:txBody>
      </p:sp>
      <p:sp>
        <p:nvSpPr>
          <p:cNvPr id="17" name="Flowchart: Connector 16">
            <a:extLst>
              <a:ext uri="{FF2B5EF4-FFF2-40B4-BE49-F238E27FC236}">
                <a16:creationId xmlns:a16="http://schemas.microsoft.com/office/drawing/2014/main" id="{848E88A0-379F-43B0-95D8-A949BB28DFE8}"/>
              </a:ext>
            </a:extLst>
          </p:cNvPr>
          <p:cNvSpPr/>
          <p:nvPr/>
        </p:nvSpPr>
        <p:spPr>
          <a:xfrm>
            <a:off x="9004959" y="3879718"/>
            <a:ext cx="2397010" cy="236914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2 &amp; 14 </a:t>
            </a:r>
            <a:r>
              <a:rPr lang="en-GB" sz="1400" dirty="0">
                <a:solidFill>
                  <a:srgbClr val="00AEEF"/>
                </a:solidFill>
                <a:latin typeface="Arial"/>
                <a:cs typeface="Arial"/>
              </a:rPr>
              <a:t>- Write an acrostic poem using the world RELIGION about why World Religion Day is important and how this links to rights.</a:t>
            </a: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2" name="Flowchart: Connector 11">
            <a:extLst>
              <a:ext uri="{FF2B5EF4-FFF2-40B4-BE49-F238E27FC236}">
                <a16:creationId xmlns:a16="http://schemas.microsoft.com/office/drawing/2014/main" id="{E9CCE0B0-7645-4A5F-8281-4325C81E3B21}"/>
              </a:ext>
            </a:extLst>
          </p:cNvPr>
          <p:cNvSpPr/>
          <p:nvPr/>
        </p:nvSpPr>
        <p:spPr>
          <a:xfrm>
            <a:off x="109415" y="3625133"/>
            <a:ext cx="3160567" cy="309536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2 &amp; 30</a:t>
            </a:r>
            <a:r>
              <a:rPr lang="en-GB" sz="1400" dirty="0">
                <a:solidFill>
                  <a:srgbClr val="00AEEF"/>
                </a:solidFill>
                <a:latin typeface="Arial"/>
                <a:cs typeface="Arial"/>
              </a:rPr>
              <a:t> -The Convention applies to everyone regardless of religion. Choose two religions to research. Find our what the similarities and differences are. Show your findings in a clear way like a chart, a diagram, a list or a table of information.</a:t>
            </a:r>
          </a:p>
        </p:txBody>
      </p:sp>
      <p:sp>
        <p:nvSpPr>
          <p:cNvPr id="8" name="Flowchart: Connector 7">
            <a:extLst>
              <a:ext uri="{FF2B5EF4-FFF2-40B4-BE49-F238E27FC236}">
                <a16:creationId xmlns:a16="http://schemas.microsoft.com/office/drawing/2014/main" id="{193FFD97-7B63-4A3F-8319-01173D118D77}"/>
              </a:ext>
            </a:extLst>
          </p:cNvPr>
          <p:cNvSpPr/>
          <p:nvPr/>
        </p:nvSpPr>
        <p:spPr>
          <a:xfrm>
            <a:off x="5890477" y="518980"/>
            <a:ext cx="3385831" cy="340416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2, 14 &amp; 30</a:t>
            </a:r>
            <a:r>
              <a:rPr lang="en-GB" sz="1400" dirty="0">
                <a:solidFill>
                  <a:srgbClr val="00AEEF"/>
                </a:solidFill>
                <a:latin typeface="Arial"/>
                <a:cs typeface="Arial"/>
              </a:rPr>
              <a:t> - Interview somebody who has different beliefs to you. Spend some time planning the things you want to ask. Ask their permission to present what you have learnt either as a written report or as a spoken presentation. You might like to conclude by saying one or two things you found most interesting about their beliefs.</a:t>
            </a:r>
          </a:p>
        </p:txBody>
      </p:sp>
      <p:sp>
        <p:nvSpPr>
          <p:cNvPr id="9" name="Flowchart: Connector 8">
            <a:extLst>
              <a:ext uri="{FF2B5EF4-FFF2-40B4-BE49-F238E27FC236}">
                <a16:creationId xmlns:a16="http://schemas.microsoft.com/office/drawing/2014/main" id="{55F3269C-9EC3-48CB-AE5A-09FCA5592B17}"/>
              </a:ext>
            </a:extLst>
          </p:cNvPr>
          <p:cNvSpPr/>
          <p:nvPr/>
        </p:nvSpPr>
        <p:spPr>
          <a:xfrm>
            <a:off x="2566418" y="1666478"/>
            <a:ext cx="2684716" cy="261410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14 &amp; 30 </a:t>
            </a:r>
            <a:r>
              <a:rPr lang="en-GB" sz="1400" dirty="0">
                <a:solidFill>
                  <a:srgbClr val="00AEEF"/>
                </a:solidFill>
                <a:latin typeface="Arial"/>
                <a:cs typeface="Arial"/>
              </a:rPr>
              <a:t>- Many religions are represented by a symbol or image. Research some of these and choose one or more to represent using your own creativity. </a:t>
            </a:r>
          </a:p>
        </p:txBody>
      </p:sp>
      <p:sp>
        <p:nvSpPr>
          <p:cNvPr id="10" name="Flowchart: Connector 9">
            <a:extLst>
              <a:ext uri="{FF2B5EF4-FFF2-40B4-BE49-F238E27FC236}">
                <a16:creationId xmlns:a16="http://schemas.microsoft.com/office/drawing/2014/main" id="{3A11C75B-5273-40A8-B62B-0CFA35267285}"/>
              </a:ext>
            </a:extLst>
          </p:cNvPr>
          <p:cNvSpPr/>
          <p:nvPr/>
        </p:nvSpPr>
        <p:spPr>
          <a:xfrm>
            <a:off x="8455039" y="3303578"/>
            <a:ext cx="3385831" cy="333345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2 &amp; 30 </a:t>
            </a:r>
            <a:r>
              <a:rPr lang="en-GB" sz="1400" dirty="0">
                <a:solidFill>
                  <a:srgbClr val="00AEEF"/>
                </a:solidFill>
                <a:latin typeface="Arial"/>
                <a:cs typeface="Arial"/>
              </a:rPr>
              <a:t>- World Religion Day was created to encourage inter-faith understanding. </a:t>
            </a:r>
            <a:r>
              <a:rPr lang="en-GB" sz="1400" dirty="0">
                <a:solidFill>
                  <a:srgbClr val="00AEEF"/>
                </a:solidFill>
                <a:latin typeface="Arial"/>
                <a:cs typeface="Arial"/>
                <a:hlinkClick r:id="rId4"/>
              </a:rPr>
              <a:t>Watch this video </a:t>
            </a:r>
            <a:r>
              <a:rPr lang="en-GB" sz="1400" dirty="0">
                <a:solidFill>
                  <a:srgbClr val="00AEEF"/>
                </a:solidFill>
                <a:latin typeface="Arial"/>
                <a:cs typeface="Arial"/>
              </a:rPr>
              <a:t>and write a statement to tell the school community how you are celebrating or learning about this day and how it links to children’s rights. This could be shared on  social media platforms that your school uses. </a:t>
            </a:r>
          </a:p>
        </p:txBody>
      </p:sp>
      <p:pic>
        <p:nvPicPr>
          <p:cNvPr id="2" name="Online Media 1" title="What is World Religion Day">
            <a:hlinkClick r:id="" action="ppaction://media"/>
            <a:extLst>
              <a:ext uri="{FF2B5EF4-FFF2-40B4-BE49-F238E27FC236}">
                <a16:creationId xmlns:a16="http://schemas.microsoft.com/office/drawing/2014/main" id="{CF9BDC6F-CCAA-45DA-B98D-930958AE251B}"/>
              </a:ext>
            </a:extLst>
          </p:cNvPr>
          <p:cNvPicPr>
            <a:picLocks noRot="1" noChangeAspect="1"/>
          </p:cNvPicPr>
          <p:nvPr>
            <a:videoFile r:link="rId1"/>
          </p:nvPr>
        </p:nvPicPr>
        <p:blipFill>
          <a:blip r:embed="rId5"/>
          <a:stretch>
            <a:fillRect/>
          </a:stretch>
        </p:blipFill>
        <p:spPr>
          <a:xfrm>
            <a:off x="4534727" y="4415191"/>
            <a:ext cx="3740200" cy="2113213"/>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World Religion Day.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6" name="Graphic 15">
            <a:extLst>
              <a:ext uri="{FF2B5EF4-FFF2-40B4-BE49-F238E27FC236}">
                <a16:creationId xmlns:a16="http://schemas.microsoft.com/office/drawing/2014/main" id="{C1BE0B95-442D-415F-91CB-E4A44584D46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829" y="2826060"/>
            <a:ext cx="1406274" cy="1875032"/>
          </a:xfrm>
          <a:prstGeom prst="rect">
            <a:avLst/>
          </a:prstGeom>
        </p:spPr>
      </p:pic>
      <p:pic>
        <p:nvPicPr>
          <p:cNvPr id="21" name="Graphic 20">
            <a:extLst>
              <a:ext uri="{FF2B5EF4-FFF2-40B4-BE49-F238E27FC236}">
                <a16:creationId xmlns:a16="http://schemas.microsoft.com/office/drawing/2014/main" id="{7621D1B8-0E31-4A64-91D1-63A487F5534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44400" y="2826060"/>
            <a:ext cx="1398243" cy="1864324"/>
          </a:xfrm>
          <a:prstGeom prst="rect">
            <a:avLst/>
          </a:prstGeom>
        </p:spPr>
      </p:pic>
      <p:pic>
        <p:nvPicPr>
          <p:cNvPr id="22" name="Graphic 21">
            <a:extLst>
              <a:ext uri="{FF2B5EF4-FFF2-40B4-BE49-F238E27FC236}">
                <a16:creationId xmlns:a16="http://schemas.microsoft.com/office/drawing/2014/main" id="{E3E02A48-DAC4-4092-B5D8-F6174AE3F57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98251" y="2826060"/>
            <a:ext cx="1406274" cy="1875032"/>
          </a:xfrm>
          <a:prstGeom prst="rect">
            <a:avLst/>
          </a:prstGeom>
        </p:spPr>
      </p:pic>
      <p:sp>
        <p:nvSpPr>
          <p:cNvPr id="23" name="Rectangle 22">
            <a:extLst>
              <a:ext uri="{FF2B5EF4-FFF2-40B4-BE49-F238E27FC236}">
                <a16:creationId xmlns:a16="http://schemas.microsoft.com/office/drawing/2014/main" id="{1C3CD34F-2188-48E3-910C-99CC51F17E0D}"/>
              </a:ext>
            </a:extLst>
          </p:cNvPr>
          <p:cNvSpPr/>
          <p:nvPr/>
        </p:nvSpPr>
        <p:spPr>
          <a:xfrm>
            <a:off x="9023321" y="382311"/>
            <a:ext cx="2179154" cy="162112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30 </a:t>
            </a:r>
            <a:r>
              <a:rPr lang="en-GB" sz="1400" dirty="0">
                <a:solidFill>
                  <a:srgbClr val="00AEEF"/>
                </a:solidFill>
                <a:latin typeface="Arial"/>
                <a:cs typeface="Arial"/>
              </a:rPr>
              <a:t>- Choose a major religion and research celebrations and traditions. This </a:t>
            </a:r>
            <a:r>
              <a:rPr lang="en-GB" sz="1400" dirty="0">
                <a:solidFill>
                  <a:srgbClr val="00AEEF"/>
                </a:solidFill>
                <a:latin typeface="Arial"/>
                <a:cs typeface="Arial"/>
                <a:hlinkClick r:id="rId9"/>
              </a:rPr>
              <a:t>page on RE: Online</a:t>
            </a:r>
            <a:r>
              <a:rPr lang="en-GB" sz="1400" dirty="0">
                <a:solidFill>
                  <a:srgbClr val="00AEEF"/>
                </a:solidFill>
                <a:latin typeface="Arial"/>
                <a:cs typeface="Arial"/>
              </a:rPr>
              <a:t> may help you.   </a:t>
            </a:r>
          </a:p>
        </p:txBody>
      </p:sp>
      <p:sp>
        <p:nvSpPr>
          <p:cNvPr id="24" name="Rectangle 23">
            <a:extLst>
              <a:ext uri="{FF2B5EF4-FFF2-40B4-BE49-F238E27FC236}">
                <a16:creationId xmlns:a16="http://schemas.microsoft.com/office/drawing/2014/main" id="{01F8E0F6-AAE0-4FFC-9B47-E68C6DF51DBC}"/>
              </a:ext>
            </a:extLst>
          </p:cNvPr>
          <p:cNvSpPr/>
          <p:nvPr/>
        </p:nvSpPr>
        <p:spPr>
          <a:xfrm>
            <a:off x="5852518" y="1084275"/>
            <a:ext cx="2510494" cy="19105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14 &amp; 30 </a:t>
            </a:r>
            <a:r>
              <a:rPr lang="en-GB" sz="1400" dirty="0">
                <a:solidFill>
                  <a:srgbClr val="00AEEF"/>
                </a:solidFill>
                <a:latin typeface="Arial"/>
                <a:cs typeface="Arial"/>
              </a:rPr>
              <a:t>- Create a card or board game using world religion symbols, with clear instructions, that also helps to teach younger children about the symbols of religion.   </a:t>
            </a:r>
          </a:p>
        </p:txBody>
      </p:sp>
      <p:sp>
        <p:nvSpPr>
          <p:cNvPr id="25" name="Rectangle 24">
            <a:extLst>
              <a:ext uri="{FF2B5EF4-FFF2-40B4-BE49-F238E27FC236}">
                <a16:creationId xmlns:a16="http://schemas.microsoft.com/office/drawing/2014/main" id="{CC97E60C-2CCE-4ABF-B65C-CC42EA47FC9B}"/>
              </a:ext>
            </a:extLst>
          </p:cNvPr>
          <p:cNvSpPr/>
          <p:nvPr/>
        </p:nvSpPr>
        <p:spPr>
          <a:xfrm>
            <a:off x="8869557" y="2770271"/>
            <a:ext cx="2759233" cy="23322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AEEF"/>
              </a:solidFill>
              <a:latin typeface="Arial"/>
              <a:cs typeface="Arial"/>
            </a:endParaRPr>
          </a:p>
          <a:p>
            <a:pPr algn="ctr"/>
            <a:r>
              <a:rPr lang="en-GB" sz="1400" b="1" dirty="0">
                <a:solidFill>
                  <a:srgbClr val="00AEEF"/>
                </a:solidFill>
                <a:latin typeface="Arial"/>
                <a:cs typeface="Arial"/>
              </a:rPr>
              <a:t>Article 2 &amp; 14 </a:t>
            </a:r>
            <a:r>
              <a:rPr lang="en-GB" sz="1400" dirty="0">
                <a:solidFill>
                  <a:srgbClr val="00AEEF"/>
                </a:solidFill>
                <a:latin typeface="Arial"/>
                <a:cs typeface="Arial"/>
              </a:rPr>
              <a:t>- Everyone has different opinions and beliefs that should be respected.</a:t>
            </a:r>
          </a:p>
          <a:p>
            <a:pPr algn="ctr"/>
            <a:endParaRPr lang="en-GB" sz="1400" dirty="0">
              <a:solidFill>
                <a:srgbClr val="00AEEF"/>
              </a:solidFill>
              <a:latin typeface="Arial"/>
              <a:cs typeface="Arial"/>
            </a:endParaRPr>
          </a:p>
          <a:p>
            <a:pPr algn="ctr"/>
            <a:r>
              <a:rPr lang="en-GB" sz="1400" dirty="0">
                <a:solidFill>
                  <a:srgbClr val="00AEEF"/>
                </a:solidFill>
                <a:latin typeface="Arial"/>
                <a:cs typeface="Arial"/>
              </a:rPr>
              <a:t>DEBATE topic: Religious people are the only people with good values and morals. Discuss with your friends or with your class as part of an online                                                  lesson.</a:t>
            </a:r>
          </a:p>
          <a:p>
            <a:pPr algn="ctr"/>
            <a:r>
              <a:rPr lang="en-GB" sz="1400" dirty="0">
                <a:solidFill>
                  <a:srgbClr val="00AEEF"/>
                </a:solidFill>
                <a:latin typeface="Arial"/>
                <a:cs typeface="Arial"/>
              </a:rPr>
              <a:t>.</a:t>
            </a:r>
          </a:p>
        </p:txBody>
      </p:sp>
      <p:sp>
        <p:nvSpPr>
          <p:cNvPr id="27" name="Rectangle 26">
            <a:extLst>
              <a:ext uri="{FF2B5EF4-FFF2-40B4-BE49-F238E27FC236}">
                <a16:creationId xmlns:a16="http://schemas.microsoft.com/office/drawing/2014/main" id="{FFA881A5-BC90-43E8-AF96-9D3759121D8C}"/>
              </a:ext>
            </a:extLst>
          </p:cNvPr>
          <p:cNvSpPr/>
          <p:nvPr/>
        </p:nvSpPr>
        <p:spPr>
          <a:xfrm>
            <a:off x="5433878" y="3413340"/>
            <a:ext cx="3047995" cy="25540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AEEF"/>
                </a:solidFill>
                <a:latin typeface="Arial"/>
                <a:cs typeface="Arial"/>
              </a:rPr>
              <a:t>Article 2 &amp; 14 </a:t>
            </a:r>
            <a:r>
              <a:rPr lang="en-GB" sz="1400" dirty="0">
                <a:solidFill>
                  <a:srgbClr val="00AEEF"/>
                </a:solidFill>
                <a:latin typeface="Arial"/>
                <a:cs typeface="Arial"/>
              </a:rPr>
              <a:t>- Spend some time </a:t>
            </a:r>
            <a:r>
              <a:rPr lang="en-GB" sz="1400" dirty="0">
                <a:solidFill>
                  <a:srgbClr val="00AEEF"/>
                </a:solidFill>
                <a:latin typeface="Arial"/>
                <a:cs typeface="Arial"/>
                <a:hlinkClick r:id="rId10"/>
              </a:rPr>
              <a:t>looking at this infographic </a:t>
            </a:r>
            <a:r>
              <a:rPr lang="en-GB" sz="1400" dirty="0">
                <a:solidFill>
                  <a:srgbClr val="00AEEF"/>
                </a:solidFill>
                <a:latin typeface="Arial"/>
                <a:cs typeface="Arial"/>
              </a:rPr>
              <a:t>showing major world religions. What is your interpretation of this? Is there anything that surprises you? Create your own infographic focusing on one country or present the information from this infographic in a different way.</a:t>
            </a: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6848</TotalTime>
  <Words>1540</Words>
  <Application>Microsoft Office PowerPoint</Application>
  <PresentationFormat>Widescreen</PresentationFormat>
  <Paragraphs>127</Paragraphs>
  <Slides>12</Slides>
  <Notes>10</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Calibri Light</vt:lpstr>
      <vt:lpstr>Open Sans</vt:lpstr>
      <vt:lpstr>Univers Next Pro</vt:lpstr>
      <vt:lpstr>Univers Next Pro Condensed</vt:lpstr>
      <vt:lpstr>Univers Next Pro Light</vt:lpstr>
      <vt:lpstr>Wingdings</vt:lpstr>
      <vt:lpstr>Office Theme</vt:lpstr>
      <vt:lpstr>Custom Design</vt:lpstr>
      <vt:lpstr>PowerPoint Presentation</vt:lpstr>
      <vt:lpstr>Teacher slide</vt:lpstr>
      <vt:lpstr>Introducing world religion day</vt:lpstr>
      <vt:lpstr> articles for World Religion Day</vt:lpstr>
      <vt:lpstr>  </vt:lpstr>
      <vt:lpstr>How many of these did you get? </vt:lpstr>
      <vt:lpstr>Activity Time</vt:lpstr>
      <vt:lpstr>Activity Time</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331</cp:revision>
  <dcterms:created xsi:type="dcterms:W3CDTF">2020-06-15T08:25:39Z</dcterms:created>
  <dcterms:modified xsi:type="dcterms:W3CDTF">2021-01-07T08:35:29Z</dcterms:modified>
</cp:coreProperties>
</file>