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32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BAE26-55E4-4089-83FB-C2219EA7D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614E33-1DB9-4A47-9B9E-E842DCC7CA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74A4F2-B9DA-4B74-AD31-E2E544C7D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32C7B-AB32-457D-99AF-9FDE3F2498BC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3D6805-C55B-497C-85E2-7A5C66F05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92BD55-C1AE-4D3F-B424-90FC7F4A0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F597-1C4F-4E39-A5C4-958EC1519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6189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4AD82-8467-4457-9A71-119371B9A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54BAF7-9C11-4127-8224-DD7EA9ED8E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874405-3E14-4568-978D-6BEB4E2C9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32C7B-AB32-457D-99AF-9FDE3F2498BC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8F8708-FDA7-4990-81AF-3BEAE9789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DBFB2A-E767-4F21-9851-393EBC839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F597-1C4F-4E39-A5C4-958EC1519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893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59B5D9-D321-4AD9-B48D-CC5D7AA7E6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7AC0B2-199F-413E-8077-EED4F5DE60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3E335B-3CDB-435E-9097-05FD65FF5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32C7B-AB32-457D-99AF-9FDE3F2498BC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8E64CB-5FD2-4841-85C9-5BE7849EF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DA0A5F-770F-452D-ABBD-44C673D81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F597-1C4F-4E39-A5C4-958EC1519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2228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D8B00-3BD8-4028-BF1C-25D4C333A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57747E-DEA8-479D-B009-F761785A97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A7703C-3C32-450C-8928-3833F96BF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32C7B-AB32-457D-99AF-9FDE3F2498BC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9DC45F-D5C5-4D5D-BF54-6CCD0D43F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AB8A59-8CAA-4CCF-BB5E-BEA826A03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F597-1C4F-4E39-A5C4-958EC1519099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Text&#10;&#10;Description automatically generated">
            <a:extLst>
              <a:ext uri="{FF2B5EF4-FFF2-40B4-BE49-F238E27FC236}">
                <a16:creationId xmlns:a16="http://schemas.microsoft.com/office/drawing/2014/main" id="{001B9FB5-3932-4767-A668-79110374E2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691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02-6B1C-4DF1-9846-C33BE54D0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39ABC5-380B-49DF-A307-FB3000C72E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76A90F-91D2-4F32-94C6-752C783D9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32C7B-AB32-457D-99AF-9FDE3F2498BC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0408A9-6479-42D3-BFC2-E51519323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EDDBF4-BFD1-4A54-827F-D58DBFF76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F597-1C4F-4E39-A5C4-958EC1519099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 descr="Text&#10;&#10;Description automatically generated">
            <a:extLst>
              <a:ext uri="{FF2B5EF4-FFF2-40B4-BE49-F238E27FC236}">
                <a16:creationId xmlns:a16="http://schemas.microsoft.com/office/drawing/2014/main" id="{87542E76-F339-41B0-B88B-10BBF596353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713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8C561-9041-4AEF-841A-0F46AA846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89775-EBED-42F1-9C94-3B06F0D693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8B9B6F-4202-4B44-AC26-506266752F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0915F6-8092-4F13-9D0E-EEE88EE77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32C7B-AB32-457D-99AF-9FDE3F2498BC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F80E5D-A21D-499D-954F-74D18C528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6A2223-8502-4346-B2F1-51D551FB1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F597-1C4F-4E39-A5C4-958EC1519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1204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2F01D-90EA-4094-AB28-4CC6CCEE9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61F674-C0CC-4F6A-8866-3BEF403E4D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A25C5A-8552-4311-81E2-1DD2D046F0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E369F3-BC5C-4A5A-9549-F9B011890A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4992B7-01A1-4CEB-A631-A3DB820C2A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821F3B-3A2D-492C-92AD-B0F328786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32C7B-AB32-457D-99AF-9FDE3F2498BC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2CD6E4-012E-4D68-ADC2-68BEAEAFE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84410A-2FF8-41A5-A989-D56E72152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F597-1C4F-4E39-A5C4-958EC1519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8903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145E0-F0BA-477A-9703-3BAD418D5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9F5596-4AC7-4BAB-852C-7F470DF7D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32C7B-AB32-457D-99AF-9FDE3F2498BC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5A480F-A82F-4DA2-876B-C2080F406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D9AE0E-5DA3-414B-AE22-3EB045217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F597-1C4F-4E39-A5C4-958EC1519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523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32B11C-6BC5-482A-AE82-81A6BBC97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32C7B-AB32-457D-99AF-9FDE3F2498BC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693595-77A1-40EE-AF85-4F1DC3135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61AA6B-B882-49FC-B84D-D5CA5FEE6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F597-1C4F-4E39-A5C4-958EC1519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5834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DEF85-3E9B-4CAE-8290-D2B311CE8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4C48AC-075C-4E47-B6A0-FEB271B57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3462DB-AC9F-45CE-A863-CA6784B48D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5A3885-B16D-43B9-A7EF-DB7B76FDF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32C7B-AB32-457D-99AF-9FDE3F2498BC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000C42-8EF1-4BE5-BB7A-8E2C9D828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6F9E0D-DA19-4EF9-9CAA-55B0E9F70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F597-1C4F-4E39-A5C4-958EC1519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5574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0AFBE-D160-49CC-8814-9E0814995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B5641A-3488-43F0-8F76-7DB1008E45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EBB222-431C-4569-833D-D1F887B8D7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4269B0-8A8F-4D5D-B25F-9E7FD7E71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32C7B-AB32-457D-99AF-9FDE3F2498BC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4C21C8-49E7-438E-859A-E0DDE3918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7A0CD5-2571-4E44-9EF6-4620D1C44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BF597-1C4F-4E39-A5C4-958EC1519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0853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6C4D79-1D15-4D1B-9E28-67559AEC8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F2B22D-3529-498E-A7AE-135DDAD79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EDC849-5CF4-4DB2-9216-EAAE9BCDDD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432C7B-AB32-457D-99AF-9FDE3F2498BC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086571-034B-41E3-B42E-19A56B3E2B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4F369-6132-4200-9672-E4C68F297E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1BF597-1C4F-4E39-A5C4-958EC1519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2629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Evidence Pack Template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4E72AE-B8F7-4602-8F0A-9B798460C8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21088"/>
            <a:ext cx="9144000" cy="1655762"/>
          </a:xfrm>
        </p:spPr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Add the name of your school and the </a:t>
            </a:r>
            <a:r>
              <a:rPr lang="en-GB">
                <a:latin typeface="Arial" panose="020B0604020202020204" pitchFamily="34" charset="0"/>
                <a:cs typeface="Arial" panose="020B0604020202020204" pitchFamily="34" charset="0"/>
              </a:rPr>
              <a:t>accreditation you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are going for, either SILVER or GOLD.</a:t>
            </a:r>
          </a:p>
        </p:txBody>
      </p:sp>
      <p:pic>
        <p:nvPicPr>
          <p:cNvPr id="5" name="Picture 4" descr="Unicef Rights Respecting Schools Logo">
            <a:extLst>
              <a:ext uri="{FF2B5EF4-FFF2-40B4-BE49-F238E27FC236}">
                <a16:creationId xmlns:a16="http://schemas.microsoft.com/office/drawing/2014/main" id="{BBC6789F-2B1C-47D1-B52C-8801D6AD92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4665" y="279400"/>
            <a:ext cx="2306669" cy="1901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20317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0999" y="281086"/>
            <a:ext cx="8239125" cy="86201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OUTCOME 3 - continued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CF1248DA-C137-492B-8B9D-2534F17523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38999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" y="281086"/>
            <a:ext cx="7181850" cy="86201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OUTCOME 4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3A3F5984-682A-412F-8CDA-CAACB7B086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2543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0999" y="281086"/>
            <a:ext cx="8296275" cy="86201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OUTCOME 4 - continued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4B23CC15-D4E0-40A4-B8A7-4E66BA1586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6272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" y="281086"/>
            <a:ext cx="7181850" cy="86201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OUTCOME 5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C3C1B332-3F02-41B3-ADD2-28DF6201F1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5962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" y="281086"/>
            <a:ext cx="8515350" cy="86201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OUTCOME 5 - continued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B3AF286A-4D04-4699-9E5B-DE496E832B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1800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" y="281086"/>
            <a:ext cx="7181850" cy="86201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OUTCOME 6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D050D411-7460-439B-BA18-FF9466F4E8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27065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0999" y="281086"/>
            <a:ext cx="8067675" cy="86201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OUTCOME 6 - continued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91064153-F469-4F3D-80DC-FBB555C89B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1930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" y="281086"/>
            <a:ext cx="7181850" cy="86201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OUTCOME 7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20D84DF7-1E46-4275-AE61-A6DBB09AD5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64113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0999" y="281086"/>
            <a:ext cx="7991475" cy="86201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OUTCOME 7 - continued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9B250060-8DD0-4689-BF69-E32C71CF38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1951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0999" y="281086"/>
            <a:ext cx="9039225" cy="86201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STRAND C - contents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4">
            <a:extLst>
              <a:ext uri="{FF2B5EF4-FFF2-40B4-BE49-F238E27FC236}">
                <a16:creationId xmlns:a16="http://schemas.microsoft.com/office/drawing/2014/main" id="{B8BA61F1-96E5-43BA-B0EF-2DA3EAA733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2821" y="1201900"/>
            <a:ext cx="10199727" cy="2227100"/>
          </a:xfrm>
        </p:spPr>
        <p:txBody>
          <a:bodyPr vert="horz" lIns="91440" tIns="108000" rIns="91440" bIns="72000" rtlCol="0" anchor="t">
            <a:normAutofit/>
          </a:bodyPr>
          <a:lstStyle/>
          <a:p>
            <a:pPr marL="0" indent="0" algn="l">
              <a:buNone/>
            </a:pPr>
            <a:r>
              <a:rPr lang="en-GB" sz="1600" dirty="0">
                <a:latin typeface="Arial"/>
                <a:cs typeface="Arial"/>
              </a:rPr>
              <a:t>Examples of evidence for this strand </a:t>
            </a:r>
            <a:r>
              <a:rPr lang="en-GB" sz="1600" b="1" dirty="0">
                <a:solidFill>
                  <a:srgbClr val="00B0F0"/>
                </a:solidFill>
                <a:latin typeface="Arial"/>
                <a:cs typeface="Arial"/>
              </a:rPr>
              <a:t>might</a:t>
            </a:r>
            <a:r>
              <a:rPr lang="en-GB" sz="1600" dirty="0">
                <a:latin typeface="Arial"/>
                <a:cs typeface="Arial"/>
              </a:rPr>
              <a:t> include:</a:t>
            </a:r>
            <a:r>
              <a:rPr lang="en-GB" sz="1600" b="1" dirty="0">
                <a:latin typeface="Arial"/>
                <a:cs typeface="Arial"/>
              </a:rPr>
              <a:t> </a:t>
            </a:r>
            <a:r>
              <a:rPr lang="en-GB" sz="1600" dirty="0">
                <a:latin typeface="Arial"/>
                <a:cs typeface="Arial"/>
              </a:rPr>
              <a:t> </a:t>
            </a:r>
          </a:p>
          <a:p>
            <a:pPr marL="285750" indent="-285750" algn="l"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Arial"/>
                <a:cs typeface="Arial"/>
              </a:rPr>
              <a:t>Photographs of events (campaigning and fundraising). </a:t>
            </a:r>
          </a:p>
          <a:p>
            <a:pPr marL="285750" indent="-285750" algn="l"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Arial"/>
                <a:cs typeface="Arial"/>
              </a:rPr>
              <a:t>Copies of children’s campaign letters to decision makers </a:t>
            </a:r>
          </a:p>
          <a:p>
            <a:pPr marL="285750" indent="-285750" algn="l"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Arial"/>
                <a:cs typeface="Arial"/>
              </a:rPr>
              <a:t>Pupil Voice Group minutes and photographs showing impact of their suggestions. </a:t>
            </a:r>
          </a:p>
          <a:p>
            <a:pPr marL="285750" indent="-285750" algn="l">
              <a:buClr>
                <a:srgbClr val="00B0F0"/>
              </a:buClr>
              <a:buFont typeface="Wingdings" panose="05000000000000000000" pitchFamily="2" charset="2"/>
              <a:buChar char="§"/>
            </a:pPr>
            <a:endParaRPr lang="en-GB" sz="1600" dirty="0">
              <a:latin typeface="Arial"/>
              <a:cs typeface="Arial"/>
            </a:endParaRPr>
          </a:p>
          <a:p>
            <a:pPr>
              <a:buClr>
                <a:srgbClr val="FFFFFF"/>
              </a:buClr>
            </a:pPr>
            <a:endParaRPr lang="en-GB" dirty="0"/>
          </a:p>
        </p:txBody>
      </p:sp>
      <p:pic>
        <p:nvPicPr>
          <p:cNvPr id="4" name="Picture 3" descr="Text&#10;&#10;Description automatically generated">
            <a:extLst>
              <a:ext uri="{FF2B5EF4-FFF2-40B4-BE49-F238E27FC236}">
                <a16:creationId xmlns:a16="http://schemas.microsoft.com/office/drawing/2014/main" id="{EAE9DC4A-0783-4511-8A1F-C76318D17C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7358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B866A-42A9-49FB-93EE-2882F6B2E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Evidence Guidance</a:t>
            </a:r>
          </a:p>
        </p:txBody>
      </p:sp>
      <p:sp>
        <p:nvSpPr>
          <p:cNvPr id="4" name="Subtitle 6">
            <a:extLst>
              <a:ext uri="{FF2B5EF4-FFF2-40B4-BE49-F238E27FC236}">
                <a16:creationId xmlns:a16="http://schemas.microsoft.com/office/drawing/2014/main" id="{377E50CC-07AC-4A5A-8A28-CE1891DE13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92251"/>
            <a:ext cx="11134725" cy="4384674"/>
          </a:xfrm>
        </p:spPr>
        <p:txBody>
          <a:bodyPr vert="horz" lIns="91440" tIns="108000" rIns="91440" bIns="72000" rtlCol="0" anchor="t">
            <a:normAutofit fontScale="92500" lnSpcReduction="10000"/>
          </a:bodyPr>
          <a:lstStyle/>
          <a:p>
            <a:pPr marL="342900" lvl="0" indent="-342900" algn="l" fontAlgn="base">
              <a:lnSpc>
                <a:spcPct val="120000"/>
              </a:lnSpc>
              <a:buClr>
                <a:srgbClr val="00AEEF"/>
              </a:buClr>
              <a:buFont typeface="Wingdings" panose="05000000000000000000" pitchFamily="2" charset="2"/>
              <a:buChar char=""/>
            </a:pPr>
            <a:r>
              <a:rPr lang="en-GB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purpose of the evidence pack is to give us a feel for your school and for you to share the best examples of </a:t>
            </a:r>
            <a:r>
              <a:rPr lang="en-GB" sz="12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your rights-related </a:t>
            </a:r>
            <a:r>
              <a:rPr lang="en-GB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work against each of the Outcomes. Please prepare this whether your accreditation is virtual (all Silvers and some Golds) or in person (some Golds).</a:t>
            </a:r>
          </a:p>
          <a:p>
            <a:pPr marL="342900" lvl="0" indent="-342900" algn="l" fontAlgn="base">
              <a:lnSpc>
                <a:spcPct val="120000"/>
              </a:lnSpc>
              <a:buClr>
                <a:srgbClr val="00AEEF"/>
              </a:buClr>
              <a:buFont typeface="Wingdings" panose="05000000000000000000" pitchFamily="2" charset="2"/>
              <a:buChar char=""/>
            </a:pPr>
            <a:r>
              <a:rPr lang="en-GB" sz="12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Please be selective</a:t>
            </a:r>
            <a:r>
              <a:rPr lang="en-GB" sz="120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you </a:t>
            </a:r>
            <a:r>
              <a:rPr lang="en-GB" sz="12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 not</a:t>
            </a:r>
            <a:r>
              <a:rPr lang="en-GB" sz="1200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n-GB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need to send us everything as most of the accreditation process and subsequent report is based on what you, your colleagues and your pupils </a:t>
            </a:r>
            <a:r>
              <a:rPr lang="en-GB" sz="1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tell us </a:t>
            </a:r>
            <a:r>
              <a:rPr lang="en-GB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during the visit.   </a:t>
            </a:r>
          </a:p>
          <a:p>
            <a:pPr marL="342900" lvl="0" indent="-342900" algn="l" fontAlgn="base">
              <a:lnSpc>
                <a:spcPct val="120000"/>
              </a:lnSpc>
              <a:buClr>
                <a:srgbClr val="00AEEF"/>
              </a:buClr>
              <a:buFont typeface="Wingdings" panose="05000000000000000000" pitchFamily="2" charset="2"/>
              <a:buChar char=""/>
            </a:pPr>
            <a:r>
              <a:rPr lang="en-GB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Provide the evidence in a single PPT (or similar presentation tool) with sections for Strand A, B, C. </a:t>
            </a:r>
          </a:p>
          <a:p>
            <a:pPr marL="342900" lvl="0" indent="-342900" algn="l" fontAlgn="base">
              <a:lnSpc>
                <a:spcPct val="120000"/>
              </a:lnSpc>
              <a:buClr>
                <a:srgbClr val="00AEEF"/>
              </a:buClr>
              <a:buFont typeface="Wingdings" panose="05000000000000000000" pitchFamily="2" charset="2"/>
              <a:buChar char=""/>
            </a:pPr>
            <a:r>
              <a:rPr lang="en-GB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Have a contents page slide for each strand. In your PPT (or similar presentation) please aim to include a </a:t>
            </a:r>
            <a:r>
              <a:rPr lang="en-GB" sz="12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maximum of 2 or 3 pieces of evidence for each outcome </a:t>
            </a:r>
            <a:r>
              <a:rPr lang="en-GB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(there are 9 outcomes of the award) with a maximum of 30 slides in total.  </a:t>
            </a:r>
          </a:p>
          <a:p>
            <a:pPr marL="342900" lvl="0" indent="-342900" algn="l" fontAlgn="base">
              <a:lnSpc>
                <a:spcPct val="120000"/>
              </a:lnSpc>
              <a:buClr>
                <a:srgbClr val="00AEEF"/>
              </a:buClr>
              <a:buFont typeface="Wingdings" panose="05000000000000000000" pitchFamily="2" charset="2"/>
              <a:buChar char=""/>
            </a:pPr>
            <a:r>
              <a:rPr lang="en-GB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Feel free to include hyperlinks to useful information on your website. </a:t>
            </a:r>
          </a:p>
          <a:p>
            <a:pPr marL="342900" lvl="0" indent="-342900" algn="l" fontAlgn="base">
              <a:lnSpc>
                <a:spcPct val="120000"/>
              </a:lnSpc>
              <a:buClr>
                <a:srgbClr val="00AEEF"/>
              </a:buClr>
              <a:buFont typeface="Wingdings" panose="05000000000000000000" pitchFamily="2" charset="2"/>
              <a:buChar char=""/>
            </a:pPr>
            <a:r>
              <a:rPr lang="en-GB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evidence should be linked to what you write in your evaluation form so we can cross reference.</a:t>
            </a:r>
          </a:p>
          <a:p>
            <a:pPr marL="342900" lvl="0" indent="-342900" algn="l" fontAlgn="base">
              <a:lnSpc>
                <a:spcPct val="120000"/>
              </a:lnSpc>
              <a:buClr>
                <a:srgbClr val="00AEEF"/>
              </a:buClr>
              <a:buFont typeface="Wingdings" panose="05000000000000000000" pitchFamily="2" charset="2"/>
              <a:buChar char=""/>
            </a:pPr>
            <a:r>
              <a:rPr lang="en-GB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Please ensure we can see the detail on photographs of displays and ensure you are following your child protection policies when sharing photographs and videos. </a:t>
            </a:r>
          </a:p>
          <a:p>
            <a:pPr marL="342900" lvl="0" indent="-342900" algn="l" fontAlgn="base">
              <a:lnSpc>
                <a:spcPct val="120000"/>
              </a:lnSpc>
              <a:buClr>
                <a:srgbClr val="00AEEF"/>
              </a:buClr>
              <a:buFont typeface="Wingdings" panose="05000000000000000000" pitchFamily="2" charset="2"/>
              <a:buChar char=""/>
            </a:pPr>
            <a:r>
              <a:rPr lang="en-GB" sz="12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 need to receive the evidence at least a week </a:t>
            </a:r>
            <a:r>
              <a:rPr lang="en-GB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before the accreditation visit and earlier if possible.   </a:t>
            </a:r>
          </a:p>
          <a:p>
            <a:pPr marL="342900" lvl="0" indent="-342900" algn="l" fontAlgn="base">
              <a:lnSpc>
                <a:spcPct val="120000"/>
              </a:lnSpc>
              <a:buClr>
                <a:srgbClr val="00AEEF"/>
              </a:buClr>
              <a:buFont typeface="Wingdings" panose="05000000000000000000" pitchFamily="2" charset="2"/>
              <a:buChar char=""/>
            </a:pPr>
            <a:r>
              <a:rPr lang="en-GB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 involve the pupils in your steering group to help create the evidence presentation if you can. </a:t>
            </a:r>
            <a:endParaRPr lang="en-GB" sz="1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l" fontAlgn="base">
              <a:lnSpc>
                <a:spcPct val="120000"/>
              </a:lnSpc>
              <a:buClr>
                <a:srgbClr val="00AEEF"/>
              </a:buClr>
              <a:buFont typeface="Wingdings" panose="05000000000000000000" pitchFamily="2" charset="2"/>
              <a:buChar char=""/>
            </a:pPr>
            <a:r>
              <a:rPr lang="en-GB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Quotes from parents are useful as we often don’t get a chance to speak to them at the visit.  </a:t>
            </a:r>
          </a:p>
          <a:p>
            <a:pPr marL="342900" lvl="0" indent="-342900" algn="l">
              <a:lnSpc>
                <a:spcPct val="120000"/>
              </a:lnSpc>
              <a:buClr>
                <a:srgbClr val="00AEEF"/>
              </a:buClr>
              <a:buFont typeface="Wingdings" panose="05000000000000000000" pitchFamily="2" charset="2"/>
              <a:buChar char=""/>
            </a:pPr>
            <a:r>
              <a:rPr lang="en-GB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Short video clips or voice overs are welcome.</a:t>
            </a:r>
          </a:p>
          <a:p>
            <a:pPr marL="342900" lvl="0" indent="-342900" algn="l">
              <a:lnSpc>
                <a:spcPct val="120000"/>
              </a:lnSpc>
              <a:buClr>
                <a:srgbClr val="00AEEF"/>
              </a:buClr>
              <a:buFont typeface="Wingdings" panose="05000000000000000000" pitchFamily="2" charset="2"/>
              <a:buChar char=""/>
            </a:pPr>
            <a:r>
              <a:rPr lang="en-GB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Examples of children’s work on rights are useful and can be photographed and added to the evidence presentation.</a:t>
            </a:r>
            <a:endParaRPr lang="en-GB" sz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56155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" y="281086"/>
            <a:ext cx="7181850" cy="86201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OUTCOME 8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BE753218-226C-49CB-B499-EF5AB69A30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6775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0999" y="281086"/>
            <a:ext cx="8372475" cy="86201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OUTCOME 8 - continued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92529E18-4DD7-4C74-9195-5DF2DC0E29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9334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" y="281086"/>
            <a:ext cx="7181850" cy="86201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OUTCOME 9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B3870411-34A3-4A25-8430-890A337746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3954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0999" y="281086"/>
            <a:ext cx="8601075" cy="86201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OUTCOME 9 - continued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D454AACA-FE0B-461B-AF6E-A4A9794F20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2835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7675" y="1033561"/>
            <a:ext cx="11010900" cy="86201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Additional comments from school and wider community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E0943DC-BE31-41DE-B8DF-9769CACEA2A5}"/>
              </a:ext>
            </a:extLst>
          </p:cNvPr>
          <p:cNvSpPr txBox="1"/>
          <p:nvPr/>
        </p:nvSpPr>
        <p:spPr>
          <a:xfrm>
            <a:off x="447675" y="1981200"/>
            <a:ext cx="7191375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buClr>
                <a:schemeClr val="bg1">
                  <a:lumMod val="95000"/>
                </a:schemeClr>
              </a:buClr>
            </a:pPr>
            <a:r>
              <a:rPr lang="en-GB" dirty="0">
                <a:latin typeface="Arial"/>
                <a:cs typeface="Arial"/>
              </a:rPr>
              <a:t>Use this slide to include additional comments/feedback from adults and/or children who are unable to attend the accreditation visit.</a:t>
            </a:r>
            <a:endParaRPr lang="en-GB" sz="1800" dirty="0">
              <a:latin typeface="Arial"/>
              <a:cs typeface="Arial"/>
            </a:endParaRPr>
          </a:p>
        </p:txBody>
      </p:sp>
      <p:pic>
        <p:nvPicPr>
          <p:cNvPr id="4" name="Picture 3" descr="Text&#10;&#10;Description automatically generated">
            <a:extLst>
              <a:ext uri="{FF2B5EF4-FFF2-40B4-BE49-F238E27FC236}">
                <a16:creationId xmlns:a16="http://schemas.microsoft.com/office/drawing/2014/main" id="{951008C8-7A28-4BE0-9ABD-FC819293DD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8647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62036"/>
            <a:ext cx="7181850" cy="862013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STRAND A - contents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FFAF5E-B6CA-4139-BC82-FBDC737C742C}"/>
              </a:ext>
            </a:extLst>
          </p:cNvPr>
          <p:cNvSpPr txBox="1"/>
          <p:nvPr/>
        </p:nvSpPr>
        <p:spPr>
          <a:xfrm>
            <a:off x="679417" y="1124049"/>
            <a:ext cx="6089715" cy="18158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Examples of evidence for this strand </a:t>
            </a:r>
            <a:r>
              <a:rPr lang="en-GB" sz="16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might</a:t>
            </a:r>
            <a:r>
              <a:rPr lang="en-GB" sz="16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include:</a:t>
            </a:r>
            <a:endParaRPr lang="en-US" sz="1600" dirty="0"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285750" indent="-285750">
              <a:buFont typeface="Arial,Sans-Serif"/>
              <a:buChar char="•"/>
            </a:pPr>
            <a:endParaRPr lang="en-GB" sz="1600" dirty="0"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285750" indent="-285750"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Curriculum/assembly plans/lesson plans with links to rights</a:t>
            </a:r>
            <a:endParaRPr lang="en-US" sz="1600" dirty="0"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285750" indent="-285750"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Photographs of displays and/or children’s work</a:t>
            </a:r>
            <a:endParaRPr lang="en-US" sz="1600" dirty="0"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285750" indent="-285750"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Examples of communication with parents e.g. newsletters, hyperlinks to social media posts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/>
              <a:buChar char="•"/>
            </a:pPr>
            <a:endParaRPr lang="en-GB" sz="1600" dirty="0">
              <a:cs typeface="Calibri"/>
            </a:endParaRPr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BD25CFBF-3D0C-4E77-9544-0B1F46F2EF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6016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" y="281086"/>
            <a:ext cx="7181850" cy="86201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OUTCOME 1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0A7CD0EA-2D52-4EA0-8CA8-8F764F0A1D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1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0999" y="281086"/>
            <a:ext cx="9039225" cy="86201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OUTCOME 1 - continued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91C47AA2-C293-444A-AAD7-A07A024383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348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2821" y="339887"/>
            <a:ext cx="9029699" cy="86201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STRAND B - contents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4">
            <a:extLst>
              <a:ext uri="{FF2B5EF4-FFF2-40B4-BE49-F238E27FC236}">
                <a16:creationId xmlns:a16="http://schemas.microsoft.com/office/drawing/2014/main" id="{B8BA61F1-96E5-43BA-B0EF-2DA3EAA733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2821" y="1201900"/>
            <a:ext cx="10199727" cy="2227100"/>
          </a:xfrm>
        </p:spPr>
        <p:txBody>
          <a:bodyPr vert="horz" lIns="91440" tIns="108000" rIns="91440" bIns="72000" rtlCol="0" anchor="t">
            <a:normAutofit/>
          </a:bodyPr>
          <a:lstStyle/>
          <a:p>
            <a:pPr marL="0" indent="0" algn="l">
              <a:buNone/>
            </a:pPr>
            <a:r>
              <a:rPr lang="en-GB" sz="1600" dirty="0">
                <a:latin typeface="Arial"/>
                <a:cs typeface="Arial"/>
              </a:rPr>
              <a:t>Examples of evidence for this strand </a:t>
            </a:r>
            <a:r>
              <a:rPr lang="en-GB" sz="1600" b="1" dirty="0">
                <a:solidFill>
                  <a:srgbClr val="00B0F0"/>
                </a:solidFill>
                <a:latin typeface="Arial"/>
                <a:cs typeface="Arial"/>
              </a:rPr>
              <a:t>might</a:t>
            </a:r>
            <a:r>
              <a:rPr lang="en-GB" sz="1600" dirty="0">
                <a:latin typeface="Arial"/>
                <a:cs typeface="Arial"/>
              </a:rPr>
              <a:t> include:</a:t>
            </a:r>
            <a:r>
              <a:rPr lang="en-GB" sz="1600" b="1" dirty="0">
                <a:latin typeface="Arial"/>
                <a:cs typeface="Arial"/>
              </a:rPr>
              <a:t> </a:t>
            </a:r>
            <a:r>
              <a:rPr lang="en-GB" sz="1600" dirty="0">
                <a:latin typeface="Arial"/>
                <a:cs typeface="Arial"/>
              </a:rPr>
              <a:t> </a:t>
            </a:r>
          </a:p>
          <a:p>
            <a:pPr marL="285750" indent="-285750" algn="l"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Arial"/>
                <a:cs typeface="Arial"/>
              </a:rPr>
              <a:t>Policy documents and school development plans – with the links to rights highlighted</a:t>
            </a:r>
          </a:p>
          <a:p>
            <a:pPr marL="285750" indent="-285750" algn="l"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Arial"/>
                <a:cs typeface="Arial"/>
              </a:rPr>
              <a:t>Photographs or exemplar materials from relevant assemblies or events</a:t>
            </a:r>
          </a:p>
          <a:p>
            <a:pPr marL="285750" indent="-285750" algn="l"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Arial"/>
                <a:cs typeface="Arial"/>
              </a:rPr>
              <a:t>Photographs of Charters</a:t>
            </a:r>
          </a:p>
          <a:p>
            <a:pPr marL="285750" indent="-285750" algn="l"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Arial"/>
                <a:cs typeface="Arial"/>
              </a:rPr>
              <a:t>Reflection sheets linked to rights</a:t>
            </a:r>
          </a:p>
          <a:p>
            <a:pPr marL="285750" indent="-285750" algn="l">
              <a:buClr>
                <a:srgbClr val="00B0F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Arial"/>
                <a:cs typeface="Arial"/>
              </a:rPr>
              <a:t>Job description of peer mediator</a:t>
            </a:r>
          </a:p>
          <a:p>
            <a:pPr>
              <a:buClr>
                <a:srgbClr val="FFFFFF"/>
              </a:buClr>
            </a:pPr>
            <a:endParaRPr lang="en-GB" dirty="0"/>
          </a:p>
        </p:txBody>
      </p:sp>
      <p:pic>
        <p:nvPicPr>
          <p:cNvPr id="4" name="Picture 3" descr="Text&#10;&#10;Description automatically generated">
            <a:extLst>
              <a:ext uri="{FF2B5EF4-FFF2-40B4-BE49-F238E27FC236}">
                <a16:creationId xmlns:a16="http://schemas.microsoft.com/office/drawing/2014/main" id="{3D74EECE-4D9A-44DF-9461-D9B9B47BF5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014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" y="281086"/>
            <a:ext cx="7181850" cy="86201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OUTCOME 2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4A82AB6A-8DAC-49B0-8B6A-D566FF811E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858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6225" y="233461"/>
            <a:ext cx="9353550" cy="86201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OUTCOME 2 - continued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527992DD-E602-4324-9164-600C8EC72A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3850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2D69-44BF-4F09-AEA8-538281AE5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" y="281086"/>
            <a:ext cx="7181850" cy="86201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OUTCOME 3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Text&#10;&#10;Description automatically generated">
            <a:extLst>
              <a:ext uri="{FF2B5EF4-FFF2-40B4-BE49-F238E27FC236}">
                <a16:creationId xmlns:a16="http://schemas.microsoft.com/office/drawing/2014/main" id="{66CF5185-8D54-493F-9BCF-42B03A1865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129" y="5867401"/>
            <a:ext cx="3717118" cy="81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0440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553</Words>
  <Application>Microsoft Office PowerPoint</Application>
  <PresentationFormat>Widescreen</PresentationFormat>
  <Paragraphs>53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Arial,Sans-Serif</vt:lpstr>
      <vt:lpstr>Calibri</vt:lpstr>
      <vt:lpstr>Calibri Light</vt:lpstr>
      <vt:lpstr>Wingdings</vt:lpstr>
      <vt:lpstr>Office Theme</vt:lpstr>
      <vt:lpstr>Evidence Pack Template</vt:lpstr>
      <vt:lpstr>Evidence Guidance</vt:lpstr>
      <vt:lpstr>STRAND A - contents</vt:lpstr>
      <vt:lpstr>OUTCOME 1</vt:lpstr>
      <vt:lpstr>OUTCOME 1 - continued</vt:lpstr>
      <vt:lpstr>STRAND B - contents</vt:lpstr>
      <vt:lpstr>OUTCOME 2</vt:lpstr>
      <vt:lpstr>OUTCOME 2 - continued</vt:lpstr>
      <vt:lpstr>OUTCOME 3 </vt:lpstr>
      <vt:lpstr>OUTCOME 3 - continued</vt:lpstr>
      <vt:lpstr>OUTCOME 4</vt:lpstr>
      <vt:lpstr>OUTCOME 4 - continued</vt:lpstr>
      <vt:lpstr>OUTCOME 5</vt:lpstr>
      <vt:lpstr>OUTCOME 5 - continued</vt:lpstr>
      <vt:lpstr>OUTCOME 6</vt:lpstr>
      <vt:lpstr>OUTCOME 6 - continued</vt:lpstr>
      <vt:lpstr>OUTCOME 7</vt:lpstr>
      <vt:lpstr>OUTCOME 7 - continued</vt:lpstr>
      <vt:lpstr>STRAND C - contents</vt:lpstr>
      <vt:lpstr>OUTCOME 8</vt:lpstr>
      <vt:lpstr>OUTCOME 8 - continued</vt:lpstr>
      <vt:lpstr>OUTCOME 9</vt:lpstr>
      <vt:lpstr>OUTCOME 9 - continued</vt:lpstr>
      <vt:lpstr>Additional comments from school and wider community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RRSA Evidence Pack Template</dc:title>
  <dc:creator>Samantha Bradey</dc:creator>
  <cp:lastModifiedBy>Mariam Dawood</cp:lastModifiedBy>
  <cp:revision>8</cp:revision>
  <dcterms:created xsi:type="dcterms:W3CDTF">2021-01-20T08:54:42Z</dcterms:created>
  <dcterms:modified xsi:type="dcterms:W3CDTF">2025-09-29T15:56:44Z</dcterms:modified>
</cp:coreProperties>
</file>