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3" r:id="rId9"/>
    <p:sldId id="295" r:id="rId10"/>
    <p:sldId id="296" r:id="rId11"/>
    <p:sldId id="297"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57" autoAdjust="0"/>
  </p:normalViewPr>
  <p:slideViewPr>
    <p:cSldViewPr snapToGrid="0">
      <p:cViewPr varScale="1">
        <p:scale>
          <a:sx n="53" d="100"/>
          <a:sy n="53" d="100"/>
        </p:scale>
        <p:origin x="1140"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2/11/2021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A girl plays with toys in an inclusive kindergarten in Belgrade, Serbia.</a:t>
            </a:r>
          </a:p>
          <a:p>
            <a:r>
              <a:rPr lang="en-GB" sz="1200" b="0" i="0" kern="1200" dirty="0">
                <a:solidFill>
                  <a:schemeClr val="tx1"/>
                </a:solidFill>
                <a:effectLst/>
                <a:latin typeface="+mn-lt"/>
                <a:ea typeface="+mn-ea"/>
                <a:cs typeface="+mn-cs"/>
              </a:rPr>
              <a:t>Unicef/</a:t>
            </a:r>
            <a:r>
              <a:rPr lang="en-GB" b="0" i="0" dirty="0" err="1">
                <a:solidFill>
                  <a:srgbClr val="121212"/>
                </a:solidFill>
                <a:effectLst/>
                <a:latin typeface="Open Sans"/>
              </a:rPr>
              <a:t>Pancic</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Children play at a child-friendly space in </a:t>
            </a:r>
            <a:r>
              <a:rPr lang="en-GB" dirty="0" err="1"/>
              <a:t>Daku</a:t>
            </a:r>
            <a:r>
              <a:rPr lang="en-GB" dirty="0"/>
              <a:t> Village, Kia Island. Unicef/Infinity</a:t>
            </a:r>
          </a:p>
          <a:p>
            <a:r>
              <a:rPr lang="en-GB" dirty="0"/>
              <a:t>2. Fatima and her son, </a:t>
            </a:r>
            <a:r>
              <a:rPr lang="en-GB" dirty="0" err="1"/>
              <a:t>Sajad</a:t>
            </a:r>
            <a:r>
              <a:rPr lang="en-GB" dirty="0"/>
              <a:t>, and her daughter, </a:t>
            </a:r>
            <a:r>
              <a:rPr lang="en-GB" dirty="0" err="1"/>
              <a:t>Houda</a:t>
            </a:r>
            <a:r>
              <a:rPr lang="en-GB" dirty="0"/>
              <a:t>, visit the Museum of Art History in Vienna, their new home city. Unicef/</a:t>
            </a:r>
            <a:r>
              <a:rPr lang="en-GB" b="0" i="0" dirty="0">
                <a:solidFill>
                  <a:srgbClr val="121212"/>
                </a:solidFill>
                <a:effectLst/>
                <a:latin typeface="Open Sans"/>
              </a:rPr>
              <a:t>Gilbertson</a:t>
            </a:r>
            <a:endParaRPr lang="en-GB" dirty="0"/>
          </a:p>
          <a:p>
            <a:r>
              <a:rPr lang="en-GB" dirty="0"/>
              <a:t>3. </a:t>
            </a:r>
            <a:r>
              <a:rPr lang="en-GB" b="0" i="0" dirty="0">
                <a:solidFill>
                  <a:srgbClr val="121212"/>
                </a:solidFill>
                <a:effectLst/>
                <a:latin typeface="Open Sans"/>
              </a:rPr>
              <a:t>Mila, 11, does an online yoga class at home in Colon Province, Panama. Unicef/Schverdfinger</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girl plays with toys in an inclusive kindergarten in Belgrade, Serbia.">
            <a:extLst>
              <a:ext uri="{FF2B5EF4-FFF2-40B4-BE49-F238E27FC236}">
                <a16:creationId xmlns:a16="http://schemas.microsoft.com/office/drawing/2014/main" id="{C8A5E8E9-3C74-4236-A9C1-23870A03B1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5" y="1"/>
            <a:ext cx="12172950" cy="6858000"/>
          </a:xfrm>
          <a:prstGeom prst="rect">
            <a:avLst/>
          </a:prstGeom>
        </p:spPr>
      </p:pic>
      <p:sp>
        <p:nvSpPr>
          <p:cNvPr id="8" name="Title 1">
            <a:extLst>
              <a:ext uri="{FF2B5EF4-FFF2-40B4-BE49-F238E27FC236}">
                <a16:creationId xmlns:a16="http://schemas.microsoft.com/office/drawing/2014/main" id="{C14A32D0-B1E6-4B41-AAF9-6D22DB8332E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11/02/2021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artspaces.kunstmatrix.com/en/exhibition/3375987/cap-november-2020-big-art-and-examples-of-individual-art" TargetMode="External"/><Relationship Id="rId3" Type="http://schemas.openxmlformats.org/officeDocument/2006/relationships/notesSlide" Target="../notesSlides/notesSlide6.xml"/><Relationship Id="rId7" Type="http://schemas.openxmlformats.org/officeDocument/2006/relationships/hyperlink" Target="https://artsandculture.google.com/partner" TargetMode="External"/><Relationship Id="rId2" Type="http://schemas.openxmlformats.org/officeDocument/2006/relationships/slideLayout" Target="../slideLayouts/slideLayout21.xml"/><Relationship Id="rId1" Type="http://schemas.openxmlformats.org/officeDocument/2006/relationships/video" Target="https://www.youtube.com/embed/6vjDW9n-xSk?feature=oembed" TargetMode="External"/><Relationship Id="rId6" Type="http://schemas.openxmlformats.org/officeDocument/2006/relationships/hyperlink" Target="https://littleangeltheatre.com/schools-and-community/community/if-not-here-where/" TargetMode="External"/><Relationship Id="rId5" Type="http://schemas.openxmlformats.org/officeDocument/2006/relationships/image" Target="../media/image40.jpeg"/><Relationship Id="rId10" Type="http://schemas.openxmlformats.org/officeDocument/2006/relationships/hyperlink" Target="https://www.childcomwales.org.uk/wp-content/uploads/2018/04/Play-FINAL.pdf" TargetMode="External"/><Relationship Id="rId4" Type="http://schemas.openxmlformats.org/officeDocument/2006/relationships/hyperlink" Target="https://youtu.be/6vjDW9n-xSk" TargetMode="External"/><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sEUfidhTeE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hyperlink" Target="http://www.robbiddulph.com/draw-with-rob" TargetMode="Externa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dGjaTWF3KY?feature=oembed" TargetMode="External"/><Relationship Id="rId6" Type="http://schemas.openxmlformats.org/officeDocument/2006/relationships/hyperlink" Target="https://youtu.be/-dGjaTWF3KY" TargetMode="External"/><Relationship Id="rId5" Type="http://schemas.openxmlformats.org/officeDocument/2006/relationships/hyperlink" Target="https://artspaces.kunstmatrix.com/en/exhibition/3375987/cap-november-2020-big-art-and-examples-of-individual-art" TargetMode="External"/><Relationship Id="rId4" Type="http://schemas.openxmlformats.org/officeDocument/2006/relationships/hyperlink" Target="https://artsandculture.google.com/partn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youtu.be/9lLRytYN0io" TargetMode="External"/><Relationship Id="rId5" Type="http://schemas.openxmlformats.org/officeDocument/2006/relationships/hyperlink" Target="https://thekidshouldseethis.com/post/the-genius-of-play-vital-benefits-of-playtime-in-9-animations" TargetMode="External"/><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UnicefPancici</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7" name="Rectangle 16">
            <a:extLst>
              <a:ext uri="{FF2B5EF4-FFF2-40B4-BE49-F238E27FC236}">
                <a16:creationId xmlns:a16="http://schemas.microsoft.com/office/drawing/2014/main" id="{B8EE112C-D5E9-444E-9ABA-54B34DA28038}"/>
              </a:ext>
            </a:extLst>
          </p:cNvPr>
          <p:cNvSpPr/>
          <p:nvPr/>
        </p:nvSpPr>
        <p:spPr>
          <a:xfrm>
            <a:off x="381772" y="1807962"/>
            <a:ext cx="3023165" cy="2739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Unicef supports children around the world to realise their rights, including the right to play. </a:t>
            </a:r>
            <a:r>
              <a:rPr lang="en-GB" sz="1400" dirty="0">
                <a:solidFill>
                  <a:srgbClr val="00AEEF"/>
                </a:solidFill>
                <a:latin typeface="Arial" panose="020B0604020202020204" pitchFamily="34" charset="0"/>
                <a:cs typeface="Arial" panose="020B0604020202020204" pitchFamily="34" charset="0"/>
                <a:hlinkClick r:id="rId4"/>
              </a:rPr>
              <a:t>Watch 16 year old Tijan’s tour of a centre for young people in a refugee camp in Syria.</a:t>
            </a:r>
            <a:r>
              <a:rPr lang="en-GB" sz="1400" dirty="0">
                <a:solidFill>
                  <a:srgbClr val="00AEEF"/>
                </a:solidFill>
                <a:latin typeface="Arial" panose="020B0604020202020204" pitchFamily="34" charset="0"/>
                <a:cs typeface="Arial" panose="020B0604020202020204" pitchFamily="34" charset="0"/>
              </a:rPr>
              <a:t> How does this centre support children and young people to access their right to relax and play? What other rights are being supported in this film?</a:t>
            </a:r>
          </a:p>
        </p:txBody>
      </p:sp>
      <p:pic>
        <p:nvPicPr>
          <p:cNvPr id="3" name="Online Media 2" title="Come with us on a tour of a Makani centre!">
            <a:hlinkClick r:id="" action="ppaction://media"/>
            <a:extLst>
              <a:ext uri="{FF2B5EF4-FFF2-40B4-BE49-F238E27FC236}">
                <a16:creationId xmlns:a16="http://schemas.microsoft.com/office/drawing/2014/main" id="{0C7A61D4-FE31-4003-885B-D1F2C786AF06}"/>
              </a:ext>
            </a:extLst>
          </p:cNvPr>
          <p:cNvPicPr>
            <a:picLocks noRot="1" noChangeAspect="1"/>
          </p:cNvPicPr>
          <p:nvPr>
            <a:videoFile r:link="rId1"/>
          </p:nvPr>
        </p:nvPicPr>
        <p:blipFill>
          <a:blip r:embed="rId5"/>
          <a:stretch>
            <a:fillRect/>
          </a:stretch>
        </p:blipFill>
        <p:spPr>
          <a:xfrm>
            <a:off x="847834" y="4698669"/>
            <a:ext cx="3612432" cy="2041024"/>
          </a:xfrm>
          <a:prstGeom prst="rect">
            <a:avLst/>
          </a:prstGeom>
        </p:spPr>
      </p:pic>
      <p:sp>
        <p:nvSpPr>
          <p:cNvPr id="6" name="Rectangle 5">
            <a:extLst>
              <a:ext uri="{FF2B5EF4-FFF2-40B4-BE49-F238E27FC236}">
                <a16:creationId xmlns:a16="http://schemas.microsoft.com/office/drawing/2014/main" id="{6578FE62-07E2-47E5-BC13-4D6E686CF97B}"/>
              </a:ext>
            </a:extLst>
          </p:cNvPr>
          <p:cNvSpPr/>
          <p:nvPr/>
        </p:nvSpPr>
        <p:spPr>
          <a:xfrm>
            <a:off x="6224697" y="354645"/>
            <a:ext cx="2826647" cy="24512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Little Angel theatre has created </a:t>
            </a:r>
            <a:r>
              <a:rPr lang="en-GB" sz="1400" dirty="0">
                <a:solidFill>
                  <a:srgbClr val="00AEEF"/>
                </a:solidFill>
                <a:latin typeface="Arial" panose="020B0604020202020204" pitchFamily="34" charset="0"/>
                <a:cs typeface="Arial" panose="020B0604020202020204" pitchFamily="34" charset="0"/>
                <a:hlinkClick r:id="rId6"/>
              </a:rPr>
              <a:t>a special project to take theatre to children in hospitals</a:t>
            </a:r>
            <a:r>
              <a:rPr lang="en-GB" sz="1400" dirty="0">
                <a:solidFill>
                  <a:srgbClr val="00AEEF"/>
                </a:solidFill>
                <a:latin typeface="Arial" panose="020B0604020202020204" pitchFamily="34" charset="0"/>
                <a:cs typeface="Arial" panose="020B0604020202020204" pitchFamily="34" charset="0"/>
              </a:rPr>
              <a:t>. Can you think of any children or young people who might find it hard to access theatre or the arts? Discuss with your </a:t>
            </a:r>
            <a:r>
              <a:rPr lang="en-GB" sz="1400">
                <a:solidFill>
                  <a:srgbClr val="00AEEF"/>
                </a:solidFill>
                <a:latin typeface="Arial" panose="020B0604020202020204" pitchFamily="34" charset="0"/>
                <a:cs typeface="Arial" panose="020B0604020202020204" pitchFamily="34" charset="0"/>
              </a:rPr>
              <a:t>friends or </a:t>
            </a:r>
            <a:r>
              <a:rPr lang="en-GB" sz="1400" dirty="0">
                <a:solidFill>
                  <a:srgbClr val="00AEEF"/>
                </a:solidFill>
                <a:latin typeface="Arial" panose="020B0604020202020204" pitchFamily="34" charset="0"/>
                <a:cs typeface="Arial" panose="020B0604020202020204" pitchFamily="34" charset="0"/>
              </a:rPr>
              <a:t>teachers how your school community could do something about this.</a:t>
            </a:r>
          </a:p>
        </p:txBody>
      </p:sp>
      <p:sp>
        <p:nvSpPr>
          <p:cNvPr id="7" name="Rectangle 6">
            <a:extLst>
              <a:ext uri="{FF2B5EF4-FFF2-40B4-BE49-F238E27FC236}">
                <a16:creationId xmlns:a16="http://schemas.microsoft.com/office/drawing/2014/main" id="{BF99378F-DF2B-439B-9FAD-F3080C5F5BEE}"/>
              </a:ext>
            </a:extLst>
          </p:cNvPr>
          <p:cNvSpPr/>
          <p:nvPr/>
        </p:nvSpPr>
        <p:spPr>
          <a:xfrm>
            <a:off x="4745197" y="4035814"/>
            <a:ext cx="3023165" cy="25884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Lots of museums and galleries now have virtual tours so you can visit museums all over the world from your classroom or living room! </a:t>
            </a:r>
            <a:r>
              <a:rPr lang="en-GB" sz="1400" dirty="0">
                <a:solidFill>
                  <a:srgbClr val="00AEEF"/>
                </a:solidFill>
                <a:latin typeface="Arial" panose="020B0604020202020204" pitchFamily="34" charset="0"/>
                <a:cs typeface="Arial" panose="020B0604020202020204" pitchFamily="34" charset="0"/>
                <a:hlinkClick r:id="rId7"/>
              </a:rPr>
              <a:t>Choose a museum and go on a virtual tour</a:t>
            </a:r>
            <a:r>
              <a:rPr lang="en-GB" sz="1400" dirty="0">
                <a:solidFill>
                  <a:srgbClr val="00AEEF"/>
                </a:solidFill>
                <a:latin typeface="Arial" panose="020B0604020202020204" pitchFamily="34" charset="0"/>
                <a:cs typeface="Arial" panose="020B0604020202020204" pitchFamily="34" charset="0"/>
              </a:rPr>
              <a:t>. Find out if your local museums or galleries have virtual tours. </a:t>
            </a:r>
            <a:r>
              <a:rPr lang="en-GB" sz="1400" dirty="0">
                <a:solidFill>
                  <a:srgbClr val="00AEEF"/>
                </a:solidFill>
                <a:latin typeface="Arial" panose="020B0604020202020204" pitchFamily="34" charset="0"/>
                <a:cs typeface="Arial" panose="020B0604020202020204" pitchFamily="34" charset="0"/>
                <a:hlinkClick r:id="rId8"/>
              </a:rPr>
              <a:t>Why not create your own school virtual art exhibition like Christ Church School, Hampstead – a Gold Rights Respecting School</a:t>
            </a:r>
            <a:r>
              <a:rPr lang="en-GB" sz="1400" dirty="0">
                <a:solidFill>
                  <a:srgbClr val="00AEEF"/>
                </a:solidFill>
                <a:latin typeface="Arial" panose="020B0604020202020204" pitchFamily="34" charset="0"/>
                <a:cs typeface="Arial" panose="020B0604020202020204" pitchFamily="34" charset="0"/>
              </a:rPr>
              <a:t>.</a:t>
            </a:r>
          </a:p>
        </p:txBody>
      </p:sp>
      <p:pic>
        <p:nvPicPr>
          <p:cNvPr id="5" name="Picture 4" descr="A picture containing text, painting&#10;&#10;Description automatically generated">
            <a:extLst>
              <a:ext uri="{FF2B5EF4-FFF2-40B4-BE49-F238E27FC236}">
                <a16:creationId xmlns:a16="http://schemas.microsoft.com/office/drawing/2014/main" id="{F18A70E0-8B3C-42A0-8E6C-9ADD910228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1705" y="1580254"/>
            <a:ext cx="1586985" cy="2320257"/>
          </a:xfrm>
          <a:prstGeom prst="rect">
            <a:avLst/>
          </a:prstGeom>
        </p:spPr>
      </p:pic>
      <p:sp>
        <p:nvSpPr>
          <p:cNvPr id="10" name="Rectangle 9">
            <a:extLst>
              <a:ext uri="{FF2B5EF4-FFF2-40B4-BE49-F238E27FC236}">
                <a16:creationId xmlns:a16="http://schemas.microsoft.com/office/drawing/2014/main" id="{DECC1FBD-CA54-4DFA-9B05-15E0449F72F0}"/>
              </a:ext>
            </a:extLst>
          </p:cNvPr>
          <p:cNvSpPr/>
          <p:nvPr/>
        </p:nvSpPr>
        <p:spPr>
          <a:xfrm>
            <a:off x="8053293" y="3013383"/>
            <a:ext cx="3765885" cy="33705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What do you think prevents children and young people accessing their right to relax, play and culture? </a:t>
            </a:r>
            <a:r>
              <a:rPr lang="en-GB" sz="1400" dirty="0">
                <a:solidFill>
                  <a:srgbClr val="00AEEF"/>
                </a:solidFill>
                <a:latin typeface="Arial" panose="020B0604020202020204" pitchFamily="34" charset="0"/>
                <a:cs typeface="Arial" panose="020B0604020202020204" pitchFamily="34" charset="0"/>
                <a:hlinkClick r:id="rId10"/>
              </a:rPr>
              <a:t>A report commissioned by the Children’s Commissioner in Wales </a:t>
            </a:r>
            <a:r>
              <a:rPr lang="en-GB" sz="1400" dirty="0">
                <a:solidFill>
                  <a:srgbClr val="00AEEF"/>
                </a:solidFill>
                <a:latin typeface="Arial" panose="020B0604020202020204" pitchFamily="34" charset="0"/>
                <a:cs typeface="Arial" panose="020B0604020202020204" pitchFamily="34" charset="0"/>
              </a:rPr>
              <a:t>found that the top barriers were time, money, transport, confidence, lack of provision and accessibility, not enough information about what is happening and permission. Do you agree? Are any of these a problem for you and your friends in your area? How can duty bearers support children to overcome them? Write to your </a:t>
            </a:r>
            <a:r>
              <a:rPr lang="en-GB" sz="1400">
                <a:solidFill>
                  <a:srgbClr val="00AEEF"/>
                </a:solidFill>
                <a:latin typeface="Arial" panose="020B0604020202020204" pitchFamily="34" charset="0"/>
                <a:cs typeface="Arial" panose="020B0604020202020204" pitchFamily="34" charset="0"/>
              </a:rPr>
              <a:t>local council or MP </a:t>
            </a:r>
            <a:r>
              <a:rPr lang="en-GB" sz="1400" dirty="0">
                <a:solidFill>
                  <a:srgbClr val="00AEEF"/>
                </a:solidFill>
                <a:latin typeface="Arial" panose="020B0604020202020204" pitchFamily="34" charset="0"/>
                <a:cs typeface="Arial" panose="020B0604020202020204" pitchFamily="34" charset="0"/>
              </a:rPr>
              <a:t>to tell them about these barriers and what you think should be done about this.</a:t>
            </a:r>
          </a:p>
          <a:p>
            <a:pPr algn="ctr"/>
            <a:r>
              <a:rPr lang="en-GB" sz="1400" dirty="0">
                <a:solidFill>
                  <a:srgbClr val="00AEE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8" y="1735976"/>
            <a:ext cx="6167688" cy="4512424"/>
          </a:xfrm>
        </p:spPr>
        <p:txBody>
          <a:bodyPr>
            <a:normAutofit/>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b="1" dirty="0"/>
              <a:t>Now lets consider…</a:t>
            </a:r>
          </a:p>
          <a:p>
            <a:r>
              <a:rPr lang="en-GB" sz="1800" dirty="0">
                <a:latin typeface="Arial"/>
                <a:cs typeface="Arial"/>
              </a:rPr>
              <a:t>What does everyone need to relax, rest and play?</a:t>
            </a:r>
            <a:endParaRPr lang="en-GB" sz="1800" dirty="0"/>
          </a:p>
          <a:p>
            <a:r>
              <a:rPr lang="en-GB" sz="1800" dirty="0">
                <a:latin typeface="Arial"/>
                <a:cs typeface="Arial"/>
              </a:rPr>
              <a:t>What is your favourite way to really relax? </a:t>
            </a:r>
          </a:p>
          <a:p>
            <a:r>
              <a:rPr lang="en-GB" sz="1800" dirty="0">
                <a:latin typeface="Arial"/>
                <a:cs typeface="Arial"/>
              </a:rPr>
              <a:t>Can you think of something you could  do to help somebody you care about to feel a bit more relaxed?</a:t>
            </a:r>
            <a:endParaRPr lang="en-GB" sz="1800" dirty="0"/>
          </a:p>
          <a:p>
            <a:pPr marL="0" indent="0">
              <a:buNone/>
            </a:pPr>
            <a:r>
              <a:rPr lang="en-GB" sz="1800" b="1" dirty="0"/>
              <a:t>Spend a couple of moments thinking about this and then write down your thoughts and if you want, share this back with your teacher, friends or family. </a:t>
            </a:r>
          </a:p>
          <a:p>
            <a:pPr marL="0" indent="0">
              <a:buNone/>
            </a:pPr>
            <a:endParaRPr lang="en-GB" sz="1800" b="1"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5DD1EB19-A5F1-4113-B087-2CEDF31F50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7412" y="2149690"/>
            <a:ext cx="3119188" cy="2787680"/>
          </a:xfrm>
          <a:prstGeom prst="rect">
            <a:avLst/>
          </a:prstGeom>
        </p:spPr>
      </p:pic>
      <p:sp>
        <p:nvSpPr>
          <p:cNvPr id="7" name="TextBox 6">
            <a:extLst>
              <a:ext uri="{FF2B5EF4-FFF2-40B4-BE49-F238E27FC236}">
                <a16:creationId xmlns:a16="http://schemas.microsoft.com/office/drawing/2014/main" id="{0941A04C-467E-47DC-B91F-D455ECE24384}"/>
              </a:ext>
            </a:extLst>
          </p:cNvPr>
          <p:cNvSpPr txBox="1"/>
          <p:nvPr/>
        </p:nvSpPr>
        <p:spPr>
          <a:xfrm>
            <a:off x="7777412" y="2149690"/>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sp>
        <p:nvSpPr>
          <p:cNvPr id="10" name="TextBox 9">
            <a:extLst>
              <a:ext uri="{FF2B5EF4-FFF2-40B4-BE49-F238E27FC236}">
                <a16:creationId xmlns:a16="http://schemas.microsoft.com/office/drawing/2014/main" id="{522A7C9D-9F2F-4B67-A67C-760D4F9C1535}"/>
              </a:ext>
            </a:extLst>
          </p:cNvPr>
          <p:cNvSpPr txBox="1"/>
          <p:nvPr/>
        </p:nvSpPr>
        <p:spPr>
          <a:xfrm>
            <a:off x="7738393" y="1703431"/>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pic>
        <p:nvPicPr>
          <p:cNvPr id="4" name="AoW_A31_Reflection Exercise">
            <a:hlinkClick r:id="" action="ppaction://media"/>
            <a:extLst>
              <a:ext uri="{FF2B5EF4-FFF2-40B4-BE49-F238E27FC236}">
                <a16:creationId xmlns:a16="http://schemas.microsoft.com/office/drawing/2014/main" id="{47777E91-3E67-4A8F-9332-3352C764B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3806" y="5154569"/>
            <a:ext cx="406400" cy="406400"/>
          </a:xfrm>
          <a:prstGeom prst="rect">
            <a:avLst/>
          </a:prstGeom>
        </p:spPr>
      </p:pic>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r>
              <a:rPr lang="en-GB" sz="3400" dirty="0"/>
              <a:t>Slide 3 Guess the article - images as clues to identify the article</a:t>
            </a:r>
          </a:p>
          <a:p>
            <a:r>
              <a:rPr lang="en-GB" sz="3400" dirty="0"/>
              <a:t>Slide 4 Introducing Article 31</a:t>
            </a:r>
          </a:p>
          <a:p>
            <a:r>
              <a:rPr lang="en-GB" sz="3400" dirty="0"/>
              <a:t>Slide 5 Exploring Article 31 - the question</a:t>
            </a:r>
          </a:p>
          <a:p>
            <a:r>
              <a:rPr lang="en-GB" sz="3400" dirty="0"/>
              <a:t>Slide 6 Exploring Article 31 - answers</a:t>
            </a:r>
          </a:p>
          <a:p>
            <a:r>
              <a:rPr lang="en-GB" sz="3400" dirty="0"/>
              <a:t>Slide 7 &amp; 8 Primary activities</a:t>
            </a:r>
          </a:p>
          <a:p>
            <a:r>
              <a:rPr lang="en-GB" sz="3400" dirty="0"/>
              <a:t>Slide 9 &amp; 10 Secondary activities</a:t>
            </a:r>
          </a:p>
          <a:p>
            <a:r>
              <a:rPr lang="en-GB" sz="3400" dirty="0"/>
              <a:t>Slide 11 Reflection</a:t>
            </a:r>
          </a:p>
          <a:p>
            <a:pPr marL="0" indent="0">
              <a:buNone/>
            </a:pPr>
            <a:endParaRPr lang="en-GB" sz="3400"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1172970"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1244251"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Infinity</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Gilbertson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Schverdfinger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Children play at a child-friendly space in Daku Village, Kia Island. ">
            <a:extLst>
              <a:ext uri="{FF2B5EF4-FFF2-40B4-BE49-F238E27FC236}">
                <a16:creationId xmlns:a16="http://schemas.microsoft.com/office/drawing/2014/main" id="{07A2AE9D-1F88-4169-9A02-64E11FBDE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1" y="3014317"/>
            <a:ext cx="3274892" cy="2183261"/>
          </a:xfrm>
          <a:prstGeom prst="rect">
            <a:avLst/>
          </a:prstGeom>
        </p:spPr>
      </p:pic>
      <p:pic>
        <p:nvPicPr>
          <p:cNvPr id="7" name="Picture 6" descr="Fatima and her son, Sajad, and her daughter, Houda, visit the Museum of Art History in Vienna, their new home city. ">
            <a:extLst>
              <a:ext uri="{FF2B5EF4-FFF2-40B4-BE49-F238E27FC236}">
                <a16:creationId xmlns:a16="http://schemas.microsoft.com/office/drawing/2014/main" id="{5F8DB6CD-DE3E-46C7-857B-9B628811CF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6347" y="3022442"/>
            <a:ext cx="3274892" cy="2183261"/>
          </a:xfrm>
          <a:prstGeom prst="rect">
            <a:avLst/>
          </a:prstGeom>
        </p:spPr>
      </p:pic>
      <p:pic>
        <p:nvPicPr>
          <p:cNvPr id="14" name="Picture 13" descr="Mila, 11, does an online yoga class at home in Colon Province, Panama. ">
            <a:extLst>
              <a:ext uri="{FF2B5EF4-FFF2-40B4-BE49-F238E27FC236}">
                <a16:creationId xmlns:a16="http://schemas.microsoft.com/office/drawing/2014/main" id="{9C2F1683-C113-4F2E-9EAC-655FA81C5E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2799" y="3014317"/>
            <a:ext cx="3274892" cy="218326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244139"/>
            <a:ext cx="11916814" cy="877104"/>
          </a:xfrm>
        </p:spPr>
        <p:txBody>
          <a:bodyPr>
            <a:noAutofit/>
          </a:bodyPr>
          <a:lstStyle/>
          <a:p>
            <a:r>
              <a:rPr lang="en-US" sz="3600" dirty="0"/>
              <a:t>Introducing article 31</a:t>
            </a:r>
            <a:endParaRPr lang="en-GB" sz="3600"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626765" y="2081662"/>
            <a:ext cx="5350894" cy="3542986"/>
          </a:xfrm>
        </p:spPr>
        <p:txBody>
          <a:bodyPr>
            <a:normAutofit fontScale="92500" lnSpcReduction="20000"/>
          </a:bodyPr>
          <a:lstStyle/>
          <a:p>
            <a:pPr marL="0" indent="0">
              <a:buNone/>
            </a:pPr>
            <a:r>
              <a:rPr lang="en-GB" b="1" dirty="0">
                <a:latin typeface="Arial"/>
                <a:cs typeface="Arial"/>
              </a:rPr>
              <a:t>Article 31 – Rest, Play, Culture, Arts</a:t>
            </a:r>
          </a:p>
          <a:p>
            <a:pPr marL="0" indent="0">
              <a:buNone/>
            </a:pPr>
            <a:r>
              <a:rPr lang="en-GB" dirty="0">
                <a:latin typeface="Arial"/>
                <a:cs typeface="Arial"/>
              </a:rPr>
              <a:t>Every child has the right to relax, play and take part in a wide range of cultural and artistic activities. </a:t>
            </a:r>
          </a:p>
          <a:p>
            <a:pPr marL="0" indent="0">
              <a:buNone/>
            </a:pPr>
            <a:r>
              <a:rPr lang="en-GB" dirty="0">
                <a:latin typeface="Arial"/>
                <a:cs typeface="Arial"/>
              </a:rPr>
              <a:t>This applies to all children regardless of background or abilities. </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423848" y="1650039"/>
            <a:ext cx="5209720" cy="542229"/>
          </a:xfrm>
        </p:spPr>
        <p:txBody>
          <a:bodyPr>
            <a:noAutofit/>
          </a:bodyPr>
          <a:lstStyle/>
          <a:p>
            <a:pPr marL="0" indent="0">
              <a:buNone/>
            </a:pPr>
            <a:r>
              <a:rPr lang="en-GB" sz="2400" dirty="0">
                <a:latin typeface="Arial" panose="020B0604020202020204" pitchFamily="34" charset="0"/>
                <a:cs typeface="Arial" panose="020B0604020202020204" pitchFamily="34" charset="0"/>
              </a:rPr>
              <a:t>Maia and Priya introduce Article 31</a:t>
            </a:r>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624648"/>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Maia and Priya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2" name="Graphic 11">
            <a:extLst>
              <a:ext uri="{FF2B5EF4-FFF2-40B4-BE49-F238E27FC236}">
                <a16:creationId xmlns:a16="http://schemas.microsoft.com/office/drawing/2014/main" id="{7136EF0E-C3B4-4FC3-9793-D138FB76B1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25559" y="118354"/>
            <a:ext cx="1352100" cy="1802800"/>
          </a:xfrm>
          <a:prstGeom prst="rect">
            <a:avLst/>
          </a:prstGeom>
        </p:spPr>
      </p:pic>
      <p:pic>
        <p:nvPicPr>
          <p:cNvPr id="5" name="AoW">
            <a:hlinkClick r:id="" action="ppaction://media"/>
            <a:extLst>
              <a:ext uri="{FF2B5EF4-FFF2-40B4-BE49-F238E27FC236}">
                <a16:creationId xmlns:a16="http://schemas.microsoft.com/office/drawing/2014/main" id="{6EB15DB3-C5FD-4A0C-AC9C-F15E700BE70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1799" y="2216092"/>
            <a:ext cx="5350894" cy="300987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31</a:t>
            </a:r>
          </a:p>
        </p:txBody>
      </p:sp>
      <p:sp>
        <p:nvSpPr>
          <p:cNvPr id="13" name="Cloud 12">
            <a:extLst>
              <a:ext uri="{FF2B5EF4-FFF2-40B4-BE49-F238E27FC236}">
                <a16:creationId xmlns:a16="http://schemas.microsoft.com/office/drawing/2014/main" id="{407F6DF3-CDD3-4CE4-9EDF-3B6176BD622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ED229E-AFDF-459A-B673-A9CD35A18DA9}"/>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C92B619-B3CF-4A9F-B28C-D862C2B9A539}"/>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5A3793-CD6A-4C2A-AE76-6C643011A18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C9C3942-066B-420E-8EE7-7DEF59B5BCCF}"/>
              </a:ext>
            </a:extLst>
          </p:cNvPr>
          <p:cNvSpPr txBox="1"/>
          <p:nvPr/>
        </p:nvSpPr>
        <p:spPr>
          <a:xfrm>
            <a:off x="1230531" y="2496946"/>
            <a:ext cx="2710070" cy="2677656"/>
          </a:xfrm>
          <a:prstGeom prst="rect">
            <a:avLst/>
          </a:prstGeom>
          <a:noFill/>
        </p:spPr>
        <p:txBody>
          <a:bodyPr wrap="square">
            <a:spAutoFit/>
          </a:bodyPr>
          <a:lstStyle/>
          <a:p>
            <a:pPr marL="0" indent="0" algn="ctr">
              <a:buNone/>
            </a:pPr>
            <a:r>
              <a:rPr lang="en-GB" sz="2800" dirty="0">
                <a:solidFill>
                  <a:srgbClr val="00B0F0"/>
                </a:solidFill>
                <a:latin typeface="Arial" panose="020B0604020202020204" pitchFamily="34" charset="0"/>
                <a:cs typeface="Arial" panose="020B0604020202020204" pitchFamily="34" charset="0"/>
              </a:rPr>
              <a:t>What kinds of activities might be included within Article 31? </a:t>
            </a:r>
          </a:p>
          <a:p>
            <a:pPr marL="0" indent="0" algn="ctr">
              <a:buNone/>
            </a:pPr>
            <a:endParaRPr lang="en-GB" sz="28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41158" y="1650492"/>
            <a:ext cx="10858500" cy="4092575"/>
          </a:xfrm>
        </p:spPr>
        <p:txBody>
          <a:bodyPr>
            <a:normAutofit fontScale="25000" lnSpcReduction="20000"/>
          </a:bodyPr>
          <a:lstStyle/>
          <a:p>
            <a:r>
              <a:rPr lang="en-GB" sz="6600" dirty="0">
                <a:latin typeface="Arial"/>
                <a:cs typeface="Arial"/>
              </a:rPr>
              <a:t>Spending time with friends.</a:t>
            </a:r>
          </a:p>
          <a:p>
            <a:r>
              <a:rPr lang="en-GB" sz="6600" dirty="0">
                <a:latin typeface="Arial"/>
                <a:cs typeface="Arial"/>
              </a:rPr>
              <a:t>Choosing what to do – not being directed by a grown up.</a:t>
            </a:r>
          </a:p>
          <a:p>
            <a:r>
              <a:rPr lang="en-GB" sz="6600" dirty="0">
                <a:latin typeface="Arial"/>
                <a:cs typeface="Arial"/>
              </a:rPr>
              <a:t>Drawing or craft activities.</a:t>
            </a:r>
            <a:endParaRPr lang="en-GB" sz="6600" dirty="0">
              <a:latin typeface="Calibri" panose="020F0502020204030204"/>
              <a:cs typeface="Calibri" panose="020F0502020204030204"/>
            </a:endParaRPr>
          </a:p>
          <a:p>
            <a:r>
              <a:rPr lang="en-GB" sz="6600" dirty="0">
                <a:latin typeface="Arial"/>
                <a:cs typeface="Arial"/>
              </a:rPr>
              <a:t>Going to museums and galleries.</a:t>
            </a:r>
            <a:endParaRPr lang="en-GB" sz="6600" dirty="0">
              <a:latin typeface="Calibri" panose="020F0502020204030204"/>
              <a:cs typeface="Calibri" panose="020F0502020204030204"/>
            </a:endParaRPr>
          </a:p>
          <a:p>
            <a:r>
              <a:rPr lang="en-GB" sz="6600" dirty="0">
                <a:latin typeface="Arial"/>
                <a:cs typeface="Arial"/>
              </a:rPr>
              <a:t>Going to the theatre, to concerts or to the cinema. </a:t>
            </a:r>
            <a:endParaRPr lang="en-GB" sz="6600" dirty="0">
              <a:latin typeface="Calibri" panose="020F0502020204030204"/>
              <a:cs typeface="Calibri"/>
            </a:endParaRPr>
          </a:p>
          <a:p>
            <a:r>
              <a:rPr lang="en-GB" sz="6600" dirty="0">
                <a:latin typeface="Arial"/>
                <a:cs typeface="Arial"/>
              </a:rPr>
              <a:t>Playing a wide range of sports.</a:t>
            </a:r>
          </a:p>
          <a:p>
            <a:r>
              <a:rPr lang="en-GB" sz="6600" dirty="0">
                <a:latin typeface="Arial"/>
                <a:cs typeface="Arial"/>
              </a:rPr>
              <a:t>Having a safe space to, relax, read, draw or listen to music.</a:t>
            </a:r>
          </a:p>
          <a:p>
            <a:r>
              <a:rPr lang="en-GB" sz="6600" dirty="0">
                <a:latin typeface="Arial"/>
                <a:cs typeface="Arial"/>
              </a:rPr>
              <a:t>Playing at the park.</a:t>
            </a:r>
          </a:p>
          <a:p>
            <a:r>
              <a:rPr lang="en-GB" sz="6600" dirty="0">
                <a:latin typeface="Arial"/>
                <a:cs typeface="Arial"/>
              </a:rPr>
              <a:t>Playing video games.</a:t>
            </a:r>
          </a:p>
          <a:p>
            <a:r>
              <a:rPr lang="en-GB" sz="6600" dirty="0">
                <a:latin typeface="Arial"/>
                <a:cs typeface="Arial"/>
              </a:rPr>
              <a:t>Doing yoga, meditation or mindfulness activities. </a:t>
            </a:r>
          </a:p>
          <a:p>
            <a:pPr marL="0" indent="0">
              <a:buNone/>
            </a:pPr>
            <a:r>
              <a:rPr lang="en-GB" sz="68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92845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Lower Primary</a:t>
            </a:r>
          </a:p>
        </p:txBody>
      </p:sp>
      <p:sp>
        <p:nvSpPr>
          <p:cNvPr id="13" name="Rectangle 12">
            <a:extLst>
              <a:ext uri="{FF2B5EF4-FFF2-40B4-BE49-F238E27FC236}">
                <a16:creationId xmlns:a16="http://schemas.microsoft.com/office/drawing/2014/main" id="{46321322-9A6E-421F-85A0-224A33516ACA}"/>
              </a:ext>
            </a:extLst>
          </p:cNvPr>
          <p:cNvSpPr/>
          <p:nvPr/>
        </p:nvSpPr>
        <p:spPr>
          <a:xfrm rot="21139898">
            <a:off x="501383" y="1568869"/>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862581" y="1015704"/>
            <a:ext cx="2478980" cy="23779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Draw a picture of yourself playing your favourite game. Show your picture to a grown up and talk to them about what you have drawn.</a:t>
            </a:r>
          </a:p>
        </p:txBody>
      </p:sp>
      <p:pic>
        <p:nvPicPr>
          <p:cNvPr id="16" name="Graphic 15">
            <a:extLst>
              <a:ext uri="{FF2B5EF4-FFF2-40B4-BE49-F238E27FC236}">
                <a16:creationId xmlns:a16="http://schemas.microsoft.com/office/drawing/2014/main" id="{4B13603E-6FB1-4D92-966C-74C1DDD9321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2972666"/>
            <a:ext cx="1871213" cy="2494951"/>
          </a:xfrm>
          <a:prstGeom prst="rect">
            <a:avLst/>
          </a:prstGeom>
        </p:spPr>
      </p:pic>
      <p:sp>
        <p:nvSpPr>
          <p:cNvPr id="17" name="Flowchart: Connector 16">
            <a:extLst>
              <a:ext uri="{FF2B5EF4-FFF2-40B4-BE49-F238E27FC236}">
                <a16:creationId xmlns:a16="http://schemas.microsoft.com/office/drawing/2014/main" id="{7301CDF5-7F1A-4DC1-8248-EC7EA6136468}"/>
              </a:ext>
            </a:extLst>
          </p:cNvPr>
          <p:cNvSpPr/>
          <p:nvPr/>
        </p:nvSpPr>
        <p:spPr>
          <a:xfrm>
            <a:off x="8607488" y="484625"/>
            <a:ext cx="2478980" cy="23779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draw a puffer fish? How about a robot or a pirate ship? </a:t>
            </a:r>
            <a:r>
              <a:rPr lang="en-GB" sz="1400" dirty="0">
                <a:solidFill>
                  <a:srgbClr val="00B0F0"/>
                </a:solidFill>
                <a:latin typeface="Arial" panose="020B0604020202020204" pitchFamily="34" charset="0"/>
                <a:cs typeface="Arial" panose="020B0604020202020204" pitchFamily="34" charset="0"/>
                <a:hlinkClick r:id="rId5"/>
              </a:rPr>
              <a:t>Take part in an online art lesson </a:t>
            </a:r>
            <a:r>
              <a:rPr lang="en-GB" sz="1400" dirty="0">
                <a:solidFill>
                  <a:srgbClr val="00B0F0"/>
                </a:solidFill>
                <a:latin typeface="Arial" panose="020B0604020202020204" pitchFamily="34" charset="0"/>
                <a:cs typeface="Arial" panose="020B0604020202020204" pitchFamily="34" charset="0"/>
              </a:rPr>
              <a:t>– which will you choose?</a:t>
            </a:r>
          </a:p>
        </p:txBody>
      </p:sp>
      <p:sp>
        <p:nvSpPr>
          <p:cNvPr id="19" name="Flowchart: Connector 18">
            <a:extLst>
              <a:ext uri="{FF2B5EF4-FFF2-40B4-BE49-F238E27FC236}">
                <a16:creationId xmlns:a16="http://schemas.microsoft.com/office/drawing/2014/main" id="{1D7EF6FD-4C90-4A34-BEB8-72AA77528EF8}"/>
              </a:ext>
            </a:extLst>
          </p:cNvPr>
          <p:cNvSpPr/>
          <p:nvPr/>
        </p:nvSpPr>
        <p:spPr>
          <a:xfrm>
            <a:off x="5596964" y="3788818"/>
            <a:ext cx="2855086" cy="278281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Make a chill out den at home or in your classroom where you can relax. Use cushions, blankets and even fairy lights. Take a picture of yourself relaxing in your chill out den and share it with your class.</a:t>
            </a:r>
          </a:p>
        </p:txBody>
      </p:sp>
      <p:sp>
        <p:nvSpPr>
          <p:cNvPr id="22" name="Flowchart: Connector 21">
            <a:extLst>
              <a:ext uri="{FF2B5EF4-FFF2-40B4-BE49-F238E27FC236}">
                <a16:creationId xmlns:a16="http://schemas.microsoft.com/office/drawing/2014/main" id="{170540CF-9E57-46BF-A9BE-652D9359A114}"/>
              </a:ext>
            </a:extLst>
          </p:cNvPr>
          <p:cNvSpPr/>
          <p:nvPr/>
        </p:nvSpPr>
        <p:spPr>
          <a:xfrm>
            <a:off x="8651746" y="3085744"/>
            <a:ext cx="3041218" cy="30359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do you like to spend your free time? Think about what your ideal weekend would be like. Where would you go? What would you do? What activities would you participate in? Create a comic strip showing your dream weekend and share it with your class.</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4" name="Flowchart: Connector 23">
            <a:extLst>
              <a:ext uri="{FF2B5EF4-FFF2-40B4-BE49-F238E27FC236}">
                <a16:creationId xmlns:a16="http://schemas.microsoft.com/office/drawing/2014/main" id="{20062808-711A-435C-8CE9-B8718934DC5C}"/>
              </a:ext>
            </a:extLst>
          </p:cNvPr>
          <p:cNvSpPr/>
          <p:nvPr/>
        </p:nvSpPr>
        <p:spPr>
          <a:xfrm>
            <a:off x="1170988" y="3039688"/>
            <a:ext cx="3737896" cy="36056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museums and galleries now have virtual tours so you can visit museums all over the world from your classroom or living room! </a:t>
            </a:r>
            <a:r>
              <a:rPr lang="en-GB" sz="1400" dirty="0">
                <a:solidFill>
                  <a:srgbClr val="00B0F0"/>
                </a:solidFill>
                <a:latin typeface="Arial"/>
                <a:cs typeface="Arial"/>
                <a:hlinkClick r:id="rId4"/>
              </a:rPr>
              <a:t>Choose a museum and go on a virtual tour.</a:t>
            </a:r>
            <a:r>
              <a:rPr lang="en-GB" sz="1400" dirty="0">
                <a:solidFill>
                  <a:srgbClr val="00B0F0"/>
                </a:solidFill>
                <a:latin typeface="Arial"/>
                <a:cs typeface="Arial"/>
              </a:rPr>
              <a:t> Find out if your local museums or galleries have virtual tours. Why not create your own school </a:t>
            </a:r>
            <a:r>
              <a:rPr lang="en-GB" sz="1400" dirty="0">
                <a:solidFill>
                  <a:srgbClr val="00B0F0"/>
                </a:solidFill>
                <a:latin typeface="Arial"/>
                <a:cs typeface="Arial"/>
                <a:hlinkClick r:id="rId5"/>
              </a:rPr>
              <a:t>virtual art exhibition like Christ Church School, Hampstead – a Gold Rights Respecting School</a:t>
            </a:r>
            <a:r>
              <a:rPr lang="en-GB" sz="1400" dirty="0">
                <a:solidFill>
                  <a:srgbClr val="00B0F0"/>
                </a:solidFill>
                <a:latin typeface="Arial"/>
                <a:cs typeface="Arial"/>
              </a:rPr>
              <a:t>.</a:t>
            </a:r>
          </a:p>
        </p:txBody>
      </p:sp>
      <p:sp>
        <p:nvSpPr>
          <p:cNvPr id="6" name="Flowchart: Connector 5">
            <a:extLst>
              <a:ext uri="{FF2B5EF4-FFF2-40B4-BE49-F238E27FC236}">
                <a16:creationId xmlns:a16="http://schemas.microsoft.com/office/drawing/2014/main" id="{9BF01E66-473B-4AC1-906C-30D2DAAF248A}"/>
              </a:ext>
            </a:extLst>
          </p:cNvPr>
          <p:cNvSpPr/>
          <p:nvPr/>
        </p:nvSpPr>
        <p:spPr>
          <a:xfrm>
            <a:off x="8855241" y="261444"/>
            <a:ext cx="3180435" cy="303920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can you do to relax, rest and play during this time of restrictions to keep everyone safe from </a:t>
            </a:r>
            <a:r>
              <a:rPr lang="en-GB" sz="1400" dirty="0" err="1">
                <a:solidFill>
                  <a:srgbClr val="00B0F0"/>
                </a:solidFill>
                <a:latin typeface="Arial"/>
                <a:cs typeface="Arial"/>
              </a:rPr>
              <a:t>Covid</a:t>
            </a:r>
            <a:r>
              <a:rPr lang="en-GB" sz="1400" dirty="0">
                <a:solidFill>
                  <a:srgbClr val="00B0F0"/>
                </a:solidFill>
                <a:latin typeface="Arial"/>
                <a:cs typeface="Arial"/>
              </a:rPr>
              <a:t>? What does your family do to relax? Write a list of things that you can do and share with your class. How many of them can you tick off?</a:t>
            </a:r>
          </a:p>
        </p:txBody>
      </p:sp>
      <p:sp>
        <p:nvSpPr>
          <p:cNvPr id="7" name="Flowchart: Connector 6">
            <a:extLst>
              <a:ext uri="{FF2B5EF4-FFF2-40B4-BE49-F238E27FC236}">
                <a16:creationId xmlns:a16="http://schemas.microsoft.com/office/drawing/2014/main" id="{9C9DBC40-F212-4783-BA8A-B34E9F2A1A78}"/>
              </a:ext>
            </a:extLst>
          </p:cNvPr>
          <p:cNvSpPr/>
          <p:nvPr/>
        </p:nvSpPr>
        <p:spPr>
          <a:xfrm>
            <a:off x="4576467" y="880469"/>
            <a:ext cx="3941660" cy="387058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your local playgrounds. Are there activities for children of different ages? Are there activities for children with wheelchairs, or who are blind or partially sighted? Article 31 says that all children have the right to engage in play, regardless of their age and abilities. Design a playground that as many children as possible can enjoy. How can you make sure that there is something for everyone? </a:t>
            </a:r>
          </a:p>
        </p:txBody>
      </p:sp>
      <p:sp>
        <p:nvSpPr>
          <p:cNvPr id="8" name="Flowchart: Connector 7">
            <a:extLst>
              <a:ext uri="{FF2B5EF4-FFF2-40B4-BE49-F238E27FC236}">
                <a16:creationId xmlns:a16="http://schemas.microsoft.com/office/drawing/2014/main" id="{6DF8AD05-B5A7-4EC6-BDBE-CAD13C906EE6}"/>
              </a:ext>
            </a:extLst>
          </p:cNvPr>
          <p:cNvSpPr/>
          <p:nvPr/>
        </p:nvSpPr>
        <p:spPr>
          <a:xfrm>
            <a:off x="8754293" y="3585076"/>
            <a:ext cx="3180435" cy="303920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you heard of the author Michael Rosen? He talks in </a:t>
            </a:r>
            <a:r>
              <a:rPr lang="en-GB" sz="1400" dirty="0">
                <a:solidFill>
                  <a:srgbClr val="00B0F0"/>
                </a:solidFill>
                <a:latin typeface="Arial"/>
                <a:cs typeface="Arial"/>
                <a:hlinkClick r:id="rId6"/>
              </a:rPr>
              <a:t>this video by Norton Road Primary School about the right to play</a:t>
            </a:r>
            <a:r>
              <a:rPr lang="en-GB" sz="1400" dirty="0">
                <a:solidFill>
                  <a:srgbClr val="00B0F0"/>
                </a:solidFill>
                <a:latin typeface="Arial"/>
                <a:cs typeface="Arial"/>
              </a:rPr>
              <a:t>. Do you agree with what the children say? You might like to watch this with adults at home and discuss it with them.</a:t>
            </a:r>
          </a:p>
        </p:txBody>
      </p:sp>
      <p:pic>
        <p:nvPicPr>
          <p:cNvPr id="2" name="Online Media 1" title="Right to play">
            <a:hlinkClick r:id="" action="ppaction://media"/>
            <a:extLst>
              <a:ext uri="{FF2B5EF4-FFF2-40B4-BE49-F238E27FC236}">
                <a16:creationId xmlns:a16="http://schemas.microsoft.com/office/drawing/2014/main" id="{CA0DBB41-78A4-439D-BE74-5B1C97D581D0}"/>
              </a:ext>
            </a:extLst>
          </p:cNvPr>
          <p:cNvPicPr>
            <a:picLocks noRot="1" noChangeAspect="1"/>
          </p:cNvPicPr>
          <p:nvPr>
            <a:videoFile r:link="rId1"/>
          </p:nvPr>
        </p:nvPicPr>
        <p:blipFill>
          <a:blip r:embed="rId7"/>
          <a:stretch>
            <a:fillRect/>
          </a:stretch>
        </p:blipFill>
        <p:spPr>
          <a:xfrm>
            <a:off x="5745648" y="5009129"/>
            <a:ext cx="2789727" cy="1576196"/>
          </a:xfrm>
          <a:prstGeom prst="rect">
            <a:avLst/>
          </a:prstGeom>
        </p:spPr>
      </p:pic>
      <p:pic>
        <p:nvPicPr>
          <p:cNvPr id="12" name="Picture 11" descr="A picture containing text, painting&#10;&#10;Description automatically generated">
            <a:extLst>
              <a:ext uri="{FF2B5EF4-FFF2-40B4-BE49-F238E27FC236}">
                <a16:creationId xmlns:a16="http://schemas.microsoft.com/office/drawing/2014/main" id="{EC0FA6D0-F46E-4B9D-A74E-537BB4F347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939" y="1781044"/>
            <a:ext cx="1586985" cy="2320257"/>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B918BBD9-47FE-4308-9A0A-251A2457A48D}"/>
              </a:ext>
            </a:extLst>
          </p:cNvPr>
          <p:cNvSpPr/>
          <p:nvPr/>
        </p:nvSpPr>
        <p:spPr>
          <a:xfrm>
            <a:off x="8271431" y="241789"/>
            <a:ext cx="3398119" cy="31352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your local parks and playgrounds. How accessible are they to all children? Are there activities for children with wheelchairs, or children with sight problems for example? Are there areas and equipment suitable for babies through to teenagers? Design a playground that as many children and young people as possible can enjoy.  Draw a map of your playground and label the different areas. Try to explain why you have chosen your design.</a:t>
            </a:r>
          </a:p>
        </p:txBody>
      </p:sp>
      <p:pic>
        <p:nvPicPr>
          <p:cNvPr id="10" name="Graphic 9">
            <a:extLst>
              <a:ext uri="{FF2B5EF4-FFF2-40B4-BE49-F238E27FC236}">
                <a16:creationId xmlns:a16="http://schemas.microsoft.com/office/drawing/2014/main" id="{E20B9CAD-FA0A-4BD9-82B2-1C7BBC75A7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37001"/>
            <a:ext cx="1871213" cy="2494951"/>
          </a:xfrm>
          <a:prstGeom prst="rect">
            <a:avLst/>
          </a:prstGeom>
        </p:spPr>
      </p:pic>
      <p:sp>
        <p:nvSpPr>
          <p:cNvPr id="7" name="Rectangle 6">
            <a:extLst>
              <a:ext uri="{FF2B5EF4-FFF2-40B4-BE49-F238E27FC236}">
                <a16:creationId xmlns:a16="http://schemas.microsoft.com/office/drawing/2014/main" id="{5B6257D3-5E79-4049-A9E0-AD14BADCECB8}"/>
              </a:ext>
            </a:extLst>
          </p:cNvPr>
          <p:cNvSpPr/>
          <p:nvPr/>
        </p:nvSpPr>
        <p:spPr>
          <a:xfrm>
            <a:off x="4867988" y="969099"/>
            <a:ext cx="2942992" cy="255615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Write a list of clubs that your dream school would have available for students. This could include sports, arts, IT and others. Which of these clubs would be possible at your school? Think about the time and resources you would need. Write a letter to your headteacher to ask whether you could set up a new club. </a:t>
            </a:r>
          </a:p>
        </p:txBody>
      </p:sp>
      <p:sp>
        <p:nvSpPr>
          <p:cNvPr id="8" name="Rectangle 7">
            <a:extLst>
              <a:ext uri="{FF2B5EF4-FFF2-40B4-BE49-F238E27FC236}">
                <a16:creationId xmlns:a16="http://schemas.microsoft.com/office/drawing/2014/main" id="{6414A66D-3A0E-4202-BC03-F96B05C6ECA0}"/>
              </a:ext>
            </a:extLst>
          </p:cNvPr>
          <p:cNvSpPr/>
          <p:nvPr/>
        </p:nvSpPr>
        <p:spPr>
          <a:xfrm>
            <a:off x="9386082" y="3525252"/>
            <a:ext cx="2466002" cy="20324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hlinkClick r:id="rId5"/>
              </a:rPr>
              <a:t>Watch these short animations about the importance of play</a:t>
            </a:r>
            <a:r>
              <a:rPr lang="en-GB" sz="1400" dirty="0">
                <a:solidFill>
                  <a:srgbClr val="00AEEF"/>
                </a:solidFill>
                <a:latin typeface="Arial" panose="020B0604020202020204" pitchFamily="34" charset="0"/>
                <a:cs typeface="Arial" panose="020B0604020202020204" pitchFamily="34" charset="0"/>
              </a:rPr>
              <a:t>. Create a leaflet for new parents explaining why play is so important for their children. </a:t>
            </a:r>
          </a:p>
        </p:txBody>
      </p:sp>
      <p:sp>
        <p:nvSpPr>
          <p:cNvPr id="9" name="Rectangle 8">
            <a:extLst>
              <a:ext uri="{FF2B5EF4-FFF2-40B4-BE49-F238E27FC236}">
                <a16:creationId xmlns:a16="http://schemas.microsoft.com/office/drawing/2014/main" id="{DCB393FC-3B62-40A6-8DD0-1AB721A15AFC}"/>
              </a:ext>
            </a:extLst>
          </p:cNvPr>
          <p:cNvSpPr/>
          <p:nvPr/>
        </p:nvSpPr>
        <p:spPr>
          <a:xfrm>
            <a:off x="6096000" y="3960517"/>
            <a:ext cx="2795337" cy="221386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probably know of the famous children’s writer Michael Rosen. </a:t>
            </a:r>
            <a:r>
              <a:rPr lang="en-GB" sz="1400" dirty="0">
                <a:solidFill>
                  <a:srgbClr val="00AEEF"/>
                </a:solidFill>
                <a:latin typeface="Arial" panose="020B0604020202020204" pitchFamily="34" charset="0"/>
                <a:cs typeface="Arial" panose="020B0604020202020204" pitchFamily="34" charset="0"/>
                <a:hlinkClick r:id="rId6"/>
              </a:rPr>
              <a:t>Listen to him talking about the power of play. </a:t>
            </a:r>
            <a:r>
              <a:rPr lang="en-GB" sz="1400" dirty="0">
                <a:solidFill>
                  <a:srgbClr val="00AEEF"/>
                </a:solidFill>
                <a:latin typeface="Arial" panose="020B0604020202020204" pitchFamily="34" charset="0"/>
                <a:cs typeface="Arial" panose="020B0604020202020204" pitchFamily="34" charset="0"/>
              </a:rPr>
              <a:t>How do some of your teachers use ‘fun’ activities to engage you in learning? Could you feed back to them how helpful this is?</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1595</Words>
  <Application>Microsoft Office PowerPoint</Application>
  <PresentationFormat>Widescreen</PresentationFormat>
  <Paragraphs>118</Paragraphs>
  <Slides>11</Slides>
  <Notes>7</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31</vt:lpstr>
      <vt:lpstr>  </vt:lpstr>
      <vt:lpstr>How many of these did you get?</vt:lpstr>
      <vt:lpstr>Activity Time</vt:lpstr>
      <vt:lpstr>Activity Time</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69</cp:revision>
  <dcterms:created xsi:type="dcterms:W3CDTF">2020-06-15T08:25:39Z</dcterms:created>
  <dcterms:modified xsi:type="dcterms:W3CDTF">2021-02-11T09:15:34Z</dcterms:modified>
</cp:coreProperties>
</file>