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3723" r:id="rId3"/>
  </p:sldMasterIdLst>
  <p:notesMasterIdLst>
    <p:notesMasterId r:id="rId15"/>
  </p:notesMasterIdLst>
  <p:handoutMasterIdLst>
    <p:handoutMasterId r:id="rId16"/>
  </p:handoutMasterIdLst>
  <p:sldIdLst>
    <p:sldId id="275" r:id="rId4"/>
    <p:sldId id="286" r:id="rId5"/>
    <p:sldId id="302" r:id="rId6"/>
    <p:sldId id="287" r:id="rId7"/>
    <p:sldId id="282" r:id="rId8"/>
    <p:sldId id="284" r:id="rId9"/>
    <p:sldId id="293" r:id="rId10"/>
    <p:sldId id="300" r:id="rId11"/>
    <p:sldId id="296" r:id="rId12"/>
    <p:sldId id="301" r:id="rId13"/>
    <p:sldId id="2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miha Ahmed" initials="SA [2]" lastIdx="3" clrIdx="6">
    <p:extLst>
      <p:ext uri="{19B8F6BF-5375-455C-9EA6-DF929625EA0E}">
        <p15:presenceInfo xmlns:p15="http://schemas.microsoft.com/office/powerpoint/2012/main" userId="vU81QVxp+CExhTOXx0XRhz6H9yPVRn60oiAg2VrcBqM=" providerId="None"/>
      </p:ext>
    </p:extLst>
  </p:cmAuthor>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5" clrIdx="4">
    <p:extLst>
      <p:ext uri="{19B8F6BF-5375-455C-9EA6-DF929625EA0E}">
        <p15:presenceInfo xmlns:p15="http://schemas.microsoft.com/office/powerpoint/2012/main" userId="S::SamanthaB@unicef.org.uk::41c99f15-9b87-403a-8456-1da8256f332b" providerId="AD"/>
      </p:ext>
    </p:extLst>
  </p:cmAuthor>
  <p:cmAuthor id="6" name="Samiha Ahmed" initials="SA" lastIdx="5" clrIdx="5">
    <p:extLst>
      <p:ext uri="{19B8F6BF-5375-455C-9EA6-DF929625EA0E}">
        <p15:presenceInfo xmlns:p15="http://schemas.microsoft.com/office/powerpoint/2012/main" userId="S::SamihaA@unicef.org.uk::e17a8e59-00b4-457a-a0fe-d80fc61b7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07227-33E8-43B8-8838-E35A57CCF6DF}" v="1" dt="2021-01-28T16:26:10.195"/>
    <p1510:client id="{3D3E7E53-D4D6-4E7C-B86B-902828EE29A9}" v="134" dt="2021-01-28T17:05:53.146"/>
    <p1510:client id="{9E8F4D53-8131-4BCE-A8C1-C1EBE219B89B}" v="1" dt="2021-01-28T17:14:07.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1511" autoAdjust="0"/>
  </p:normalViewPr>
  <p:slideViewPr>
    <p:cSldViewPr snapToGrid="0">
      <p:cViewPr varScale="1">
        <p:scale>
          <a:sx n="51" d="100"/>
          <a:sy n="51" d="100"/>
        </p:scale>
        <p:origin x="1208"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2/4/2021</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bc.co.uk/teach/young-reporter/ireporter-guidance-for-teachers/zbb3hc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Two friends look at something on their phone outside a slum in Dhaka, Bangladesh.</a:t>
            </a:r>
          </a:p>
          <a:p>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sz="1200" b="0" i="0" dirty="0">
                <a:solidFill>
                  <a:srgbClr val="121212"/>
                </a:solidFill>
                <a:effectLst/>
                <a:latin typeface="Open Sans"/>
                <a:cs typeface="Arial" panose="020B0604020202020204" pitchFamily="34" charset="0"/>
              </a:rPr>
              <a:t>Haque</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guide for ‘Try being a reporter’ activity - </a:t>
            </a:r>
            <a:r>
              <a:rPr lang="en-GB" dirty="0">
                <a:hlinkClick r:id="rId3"/>
              </a:rPr>
              <a:t>https://www.bbc.co.uk/teach/young-reporter/ireporter-guidance-for-teachers/zbb3hcw</a:t>
            </a:r>
            <a:r>
              <a:rPr lang="en-GB" dirty="0"/>
              <a:t> </a:t>
            </a:r>
            <a:endParaRPr lang="en-US" dirty="0"/>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1789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194760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World Religion Day</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8D09-312A-4025-8D16-E308F4EC7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8C3819-17DA-4197-88B4-4445588B6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1026CC-5D9C-4477-991D-2D6423BFC824}"/>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id="{F40CC980-E60A-4A6E-8ACC-90F636251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A3C7C7-795A-4803-BCBD-A3A0AEDA7AB4}"/>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14572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9525" y="0"/>
            <a:ext cx="12192000" cy="6858000"/>
          </a:xfrm>
          <a:prstGeom prst="rect">
            <a:avLst/>
          </a:prstGeom>
        </p:spPr>
      </p:pic>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SAFER INTERNET DAY</a:t>
            </a:r>
          </a:p>
        </p:txBody>
      </p:sp>
      <p:pic>
        <p:nvPicPr>
          <p:cNvPr id="3" name="Picture 2" descr="Graphical user interface, text, application&#10;&#10;Description automatically generated">
            <a:extLst>
              <a:ext uri="{FF2B5EF4-FFF2-40B4-BE49-F238E27FC236}">
                <a16:creationId xmlns:a16="http://schemas.microsoft.com/office/drawing/2014/main" id="{E1986322-09E5-4FE1-BC7C-1EEFCCDE7D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94823" y="0"/>
            <a:ext cx="3694670" cy="3046217"/>
          </a:xfrm>
          <a:prstGeom prst="rect">
            <a:avLst/>
          </a:prstGeom>
        </p:spPr>
      </p:pic>
    </p:spTree>
    <p:extLst>
      <p:ext uri="{BB962C8B-B14F-4D97-AF65-F5344CB8AC3E}">
        <p14:creationId xmlns:p14="http://schemas.microsoft.com/office/powerpoint/2010/main" val="3252347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0EA00-3380-42AF-97EA-029E5F0E44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004ABF-B071-4F26-AF3F-2D0221D05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08EC0-A383-4997-BEAB-49BC260218B4}"/>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id="{9F0893FB-9AF8-499F-9F2F-B617E06789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B0B514-BEBD-4F08-8F74-CBB77FEB59CD}"/>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882753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1C6B-3175-47C8-9AE6-89712D280C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583767-AD0E-4C1F-B671-8BCB628DC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749F1-D853-4482-A757-6CEDC8B0C89D}"/>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id="{3E212762-7436-4A93-8629-940CA951D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B4F0F5-74B5-4F73-8127-0295B161B8D2}"/>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551708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2BD9-B652-4C30-9276-348CFD6E77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E6926C-BD7C-4629-848D-BB5B41C84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1EA6B9-E8DD-4A73-8DE6-5F1F437FE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8F4E17-15A1-4B84-8E81-5BC83F8F1A25}"/>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6" name="Footer Placeholder 5">
            <a:extLst>
              <a:ext uri="{FF2B5EF4-FFF2-40B4-BE49-F238E27FC236}">
                <a16:creationId xmlns:a16="http://schemas.microsoft.com/office/drawing/2014/main" id="{EF145FD5-2208-4E0F-A333-0D3C57B51B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651AED-08B4-4078-BC11-7568BCA27C9B}"/>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1958138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4C8F-9E2F-4CED-8398-872323FF18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9D0362-F6C6-42D6-ADAE-D6CDF7E02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2221D-C333-4E4D-B5C6-FB91B062D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B15CF8-121C-470C-B187-D97232DBA6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0E99B-5DCF-4BC5-97A6-46B6ADAFF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8E2848-117E-4BEB-8632-12195AA1F272}"/>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8" name="Footer Placeholder 7">
            <a:extLst>
              <a:ext uri="{FF2B5EF4-FFF2-40B4-BE49-F238E27FC236}">
                <a16:creationId xmlns:a16="http://schemas.microsoft.com/office/drawing/2014/main" id="{2C2D0667-EFC0-4133-B83A-B72B54FDE2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3AE7A0-337F-4283-B7B6-A6D68C9E332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3674343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9DC4-59CE-40A9-B2D8-E4A563B6A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42D4E5-0F91-4454-BA85-25CD49664371}"/>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4" name="Footer Placeholder 3">
            <a:extLst>
              <a:ext uri="{FF2B5EF4-FFF2-40B4-BE49-F238E27FC236}">
                <a16:creationId xmlns:a16="http://schemas.microsoft.com/office/drawing/2014/main" id="{BD0516BA-AEE0-4BAA-A14C-838001C182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A81634-97DC-49E6-8F47-67328ACAAF8D}"/>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12292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0E5267-09E3-437D-86DE-BCF643511E92}"/>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3" name="Footer Placeholder 2">
            <a:extLst>
              <a:ext uri="{FF2B5EF4-FFF2-40B4-BE49-F238E27FC236}">
                <a16:creationId xmlns:a16="http://schemas.microsoft.com/office/drawing/2014/main" id="{2F9AD5F7-4BAE-42AD-B785-D480F3A410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292175-2FF6-4654-B37B-DA85003337D2}"/>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004311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1792-4587-4228-BD94-0FD257086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16BD4A-E252-4299-BCB1-63697E6E6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EA43B5-E100-4F1B-883C-3003B4B83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F7BAC-EF0B-4BB9-B029-0AABBD92C11E}"/>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6" name="Footer Placeholder 5">
            <a:extLst>
              <a:ext uri="{FF2B5EF4-FFF2-40B4-BE49-F238E27FC236}">
                <a16:creationId xmlns:a16="http://schemas.microsoft.com/office/drawing/2014/main" id="{BADE49E2-1B43-4EE9-B1D5-8559862C46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42630F-EA51-4484-A467-56CFD9D81FE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3079284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BA29-C63F-4EFA-8AD9-9B7A8FC0C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526931-677E-4275-929E-0DBF51E14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06FFF1-1EAB-4AC6-A056-615F1C2B4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DB696-538E-4405-94FC-46DE879F3405}"/>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6" name="Footer Placeholder 5">
            <a:extLst>
              <a:ext uri="{FF2B5EF4-FFF2-40B4-BE49-F238E27FC236}">
                <a16:creationId xmlns:a16="http://schemas.microsoft.com/office/drawing/2014/main" id="{B6380D56-C5B9-45B2-9597-5D83801CF3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BCA5F6-F7B2-4D80-8CD3-F8D4F29C139A}"/>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4112348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F620-5B9E-4F79-B81E-9EF78606D2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8F8763-5C4E-43F5-8284-1B133A73EC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C6893-5612-47AF-8B9E-3EA0A103FEDE}"/>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id="{18897821-139E-4CFB-A4C9-40A06EB8D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EE67F8-9DE9-40F5-B0C0-1EAF5EE2327F}"/>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918403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9017E-6DE9-4480-B715-6B1F9CD0FA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42E9E5-24D4-4AD2-A6D0-F692CD11A3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742F20-6A97-4DEA-9607-B7A947220542}"/>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id="{D669A104-42A6-4947-821D-3C481921BF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0814A-E162-4FA8-8D5B-B79C2484B8F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149493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3">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pic>
        <p:nvPicPr>
          <p:cNvPr id="4" name="Picture 3">
            <a:extLst>
              <a:ext uri="{FF2B5EF4-FFF2-40B4-BE49-F238E27FC236}">
                <a16:creationId xmlns:a16="http://schemas.microsoft.com/office/drawing/2014/main" id="{681EA941-46CD-468D-9CDB-6DFA55D229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25" y="0"/>
            <a:ext cx="12192000" cy="6858000"/>
          </a:xfrm>
          <a:prstGeom prst="rect">
            <a:avLst/>
          </a:prstGeom>
        </p:spPr>
      </p:pic>
      <p:sp>
        <p:nvSpPr>
          <p:cNvPr id="8" name="Title 1">
            <a:extLst>
              <a:ext uri="{FF2B5EF4-FFF2-40B4-BE49-F238E27FC236}">
                <a16:creationId xmlns:a16="http://schemas.microsoft.com/office/drawing/2014/main"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SAFER INTERNET DAY</a:t>
            </a:r>
          </a:p>
        </p:txBody>
      </p:sp>
      <p:pic>
        <p:nvPicPr>
          <p:cNvPr id="5" name="Picture 4" descr="Graphical user interface, text, application&#10;&#10;Description automatically generated">
            <a:extLst>
              <a:ext uri="{FF2B5EF4-FFF2-40B4-BE49-F238E27FC236}">
                <a16:creationId xmlns:a16="http://schemas.microsoft.com/office/drawing/2014/main" id="{085E7482-DAE1-41A9-8A85-0D23679CDA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0110" y="0"/>
            <a:ext cx="3694670" cy="3046217"/>
          </a:xfrm>
          <a:prstGeom prst="rect">
            <a:avLst/>
          </a:prstGeom>
        </p:spPr>
      </p:pic>
    </p:spTree>
    <p:extLst>
      <p:ext uri="{BB962C8B-B14F-4D97-AF65-F5344CB8AC3E}">
        <p14:creationId xmlns:p14="http://schemas.microsoft.com/office/powerpoint/2010/main" val="3405548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750" r:id="rId4"/>
    <p:sldLayoutId id="2147483751" r:id="rId5"/>
    <p:sldLayoutId id="2147483697" r:id="rId6"/>
    <p:sldLayoutId id="2147483679" r:id="rId7"/>
    <p:sldLayoutId id="2147483698" r:id="rId8"/>
    <p:sldLayoutId id="2147483681" r:id="rId9"/>
    <p:sldLayoutId id="2147483680" r:id="rId10"/>
    <p:sldLayoutId id="2147483686" r:id="rId11"/>
    <p:sldLayoutId id="2147483706" r:id="rId12"/>
    <p:sldLayoutId id="2147483708" r:id="rId13"/>
    <p:sldLayoutId id="2147483709" r:id="rId14"/>
    <p:sldLayoutId id="2147483694" r:id="rId15"/>
    <p:sldLayoutId id="2147483682" r:id="rId16"/>
    <p:sldLayoutId id="2147483710" r:id="rId17"/>
    <p:sldLayoutId id="2147483737" r:id="rId18"/>
    <p:sldLayoutId id="2147483736" r:id="rId19"/>
    <p:sldLayoutId id="2147483714" r:id="rId20"/>
    <p:sldLayoutId id="2147483649" r:id="rId21"/>
    <p:sldLayoutId id="2147483707" r:id="rId22"/>
    <p:sldLayoutId id="2147483717" r:id="rId23"/>
    <p:sldLayoutId id="2147483699" r:id="rId24"/>
    <p:sldLayoutId id="2147483702" r:id="rId25"/>
    <p:sldLayoutId id="2147483650" r:id="rId26"/>
    <p:sldLayoutId id="2147483735" r:id="rId27"/>
    <p:sldLayoutId id="2147483704" r:id="rId28"/>
    <p:sldLayoutId id="2147483719" r:id="rId29"/>
    <p:sldLayoutId id="2147483718" r:id="rId30"/>
    <p:sldLayoutId id="2147483720" r:id="rId31"/>
    <p:sldLayoutId id="2147483715" r:id="rId32"/>
    <p:sldLayoutId id="2147483701" r:id="rId33"/>
    <p:sldLayoutId id="2147483687" r:id="rId34"/>
    <p:sldLayoutId id="2147483713" r:id="rId35"/>
    <p:sldLayoutId id="2147483721" r:id="rId36"/>
    <p:sldLayoutId id="2147483696" r:id="rId37"/>
    <p:sldLayoutId id="2147483722"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E7F9E-CD35-4064-A30F-73068CE1F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D8CF86-8050-4194-8C1F-C1D2EFD03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8931CE-6965-44BE-9AFC-1A05E5B05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id="{4B587E06-66C4-4F4F-9AC4-9F5B1D2E0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1F544D-2692-4E07-81D6-D60B57B79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8DD0C-2B16-4FA7-919C-BB8382C25217}" type="slidenum">
              <a:rPr lang="en-GB" smtClean="0"/>
              <a:t>‹#›</a:t>
            </a:fld>
            <a:endParaRPr lang="en-GB"/>
          </a:p>
        </p:txBody>
      </p:sp>
    </p:spTree>
    <p:extLst>
      <p:ext uri="{BB962C8B-B14F-4D97-AF65-F5344CB8AC3E}">
        <p14:creationId xmlns:p14="http://schemas.microsoft.com/office/powerpoint/2010/main" val="121567633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3.xml"/><Relationship Id="rId7" Type="http://schemas.openxmlformats.org/officeDocument/2006/relationships/image" Target="../media/image41.jpeg"/><Relationship Id="rId2" Type="http://schemas.openxmlformats.org/officeDocument/2006/relationships/video" Target="https://www.youtube.com/embed/g63BshFZKKY?feature=oembed" TargetMode="External"/><Relationship Id="rId1" Type="http://schemas.openxmlformats.org/officeDocument/2006/relationships/video" Target="https://www.youtube.com/embed/TcMd468Pqbs?feature=oembed" TargetMode="External"/><Relationship Id="rId6" Type="http://schemas.openxmlformats.org/officeDocument/2006/relationships/hyperlink" Target="https://www.youtube.com/watch?v=g63BshFZKKY" TargetMode="External"/><Relationship Id="rId5" Type="http://schemas.openxmlformats.org/officeDocument/2006/relationships/hyperlink" Target="https://youtu.be/TcMd468Pqbs" TargetMode="External"/><Relationship Id="rId4" Type="http://schemas.openxmlformats.org/officeDocument/2006/relationships/notesSlide" Target="../notesSlides/notesSlide10.xml"/><Relationship Id="rId9" Type="http://schemas.openxmlformats.org/officeDocument/2006/relationships/hyperlink" Target="https://www.bbc.co.uk/news/resources/idt-8760dd58-84f9-4c98-ade2-590562670096"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820VBh4JZPo"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hyperlink" Target="https://www.thinkuknow.co.uk/" TargetMode="External"/><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activityvillage.co.uk/two-truths-and-a-lie"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video" Target="https://www.youtube.com/embed/DgeKHjLSQUM?feature=oembed" TargetMode="External"/><Relationship Id="rId6" Type="http://schemas.openxmlformats.org/officeDocument/2006/relationships/hyperlink" Target="https://www.bbc.co.uk/newsround/26136189" TargetMode="External"/><Relationship Id="rId5" Type="http://schemas.openxmlformats.org/officeDocument/2006/relationships/image" Target="../media/image40.jpeg"/><Relationship Id="rId4" Type="http://schemas.openxmlformats.org/officeDocument/2006/relationships/hyperlink" Target="https://www.youtube.com/watch?v=DgeKHjLSQU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hyperlink" Target="https://www.saferinternet.org.uk/safer-internet-day/2021" TargetMode="External"/><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hyperlink" Target="https://digitalaccessforall.co.uk/the-numbers" TargetMode="External"/><Relationship Id="rId4" Type="http://schemas.openxmlformats.org/officeDocument/2006/relationships/hyperlink" Target="https://www.youtube.com/watch?v=_RVPj-GSOdY" TargetMode="External"/><Relationship Id="rId9" Type="http://schemas.openxmlformats.org/officeDocument/2006/relationships/hyperlink" Target="https://www.unicef.org/press-releases/two-thirds-worlds-school-age-children-have-no-internet-access-home-new-unicef-it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44444" y="4534220"/>
            <a:ext cx="3204850" cy="261610"/>
          </a:xfrm>
          <a:prstGeom prst="rect">
            <a:avLst/>
          </a:prstGeom>
        </p:spPr>
        <p:txBody>
          <a:bodyPr wrap="square">
            <a:spAutoFit/>
          </a:bodyPr>
          <a:lstStyle/>
          <a:p>
            <a:r>
              <a:rPr lang="en-GB" sz="1100" dirty="0">
                <a:solidFill>
                  <a:schemeClr val="bg1"/>
                </a:solidFill>
                <a:latin typeface="Arial" panose="020B0604020202020204" pitchFamily="34" charset="0"/>
                <a:cs typeface="Arial" panose="020B0604020202020204" pitchFamily="34" charset="0"/>
              </a:rPr>
              <a:t>Unicef</a:t>
            </a:r>
            <a:r>
              <a:rPr lang="en-GB" sz="1100" b="0" i="0" dirty="0">
                <a:solidFill>
                  <a:schemeClr val="bg1"/>
                </a:solidFill>
                <a:effectLst/>
                <a:latin typeface="Arial" panose="020B0604020202020204" pitchFamily="34" charset="0"/>
                <a:cs typeface="Arial" panose="020B0604020202020204" pitchFamily="34" charset="0"/>
              </a:rPr>
              <a:t>/Haque</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9" name="Rectangle 8">
            <a:extLst>
              <a:ext uri="{FF2B5EF4-FFF2-40B4-BE49-F238E27FC236}">
                <a16:creationId xmlns:a16="http://schemas.microsoft.com/office/drawing/2014/main" id="{7D64EDE4-C627-491E-ABD8-4BCDCDD5DF6A}"/>
              </a:ext>
            </a:extLst>
          </p:cNvPr>
          <p:cNvSpPr/>
          <p:nvPr/>
        </p:nvSpPr>
        <p:spPr>
          <a:xfrm>
            <a:off x="5057933" y="1744330"/>
            <a:ext cx="2963949" cy="254961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00AEEF"/>
                </a:solidFill>
                <a:latin typeface="Arial"/>
                <a:ea typeface="+mn-lt"/>
                <a:cs typeface="+mn-lt"/>
              </a:rPr>
              <a:t>Do you use the internet to make new friends? If so, how do you know they are who they say they are? Watch the following </a:t>
            </a:r>
            <a:r>
              <a:rPr lang="en-US" sz="1400" dirty="0">
                <a:solidFill>
                  <a:srgbClr val="00AEEF"/>
                </a:solidFill>
                <a:latin typeface="Arial"/>
                <a:ea typeface="+mn-lt"/>
                <a:cs typeface="Arial"/>
                <a:hlinkClick r:id="rId5"/>
              </a:rPr>
              <a:t>video</a:t>
            </a:r>
            <a:r>
              <a:rPr lang="en-US" sz="1400" dirty="0">
                <a:solidFill>
                  <a:srgbClr val="00AEEF"/>
                </a:solidFill>
                <a:latin typeface="Arial"/>
                <a:ea typeface="+mn-lt"/>
                <a:cs typeface="Arial"/>
              </a:rPr>
              <a:t> </a:t>
            </a:r>
            <a:r>
              <a:rPr lang="en-US" sz="1400" dirty="0">
                <a:solidFill>
                  <a:srgbClr val="00AEEF"/>
                </a:solidFill>
                <a:latin typeface="Arial"/>
                <a:ea typeface="+mn-lt"/>
                <a:cs typeface="+mn-lt"/>
              </a:rPr>
              <a:t>and then discuss in groups how the young person in the video can keep themselves safe online. What rights are being protected or denied in this video? </a:t>
            </a:r>
            <a:endParaRPr lang="en-US" sz="1200" dirty="0">
              <a:solidFill>
                <a:srgbClr val="0070C0"/>
              </a:solidFill>
              <a:latin typeface="Arial"/>
              <a:ea typeface="+mn-lt"/>
              <a:cs typeface="Arial"/>
            </a:endParaRPr>
          </a:p>
          <a:p>
            <a:pPr algn="ctr"/>
            <a:r>
              <a:rPr lang="en-US" sz="1400" b="1" i="1" dirty="0">
                <a:solidFill>
                  <a:srgbClr val="00AEEF"/>
                </a:solidFill>
                <a:latin typeface="Arial"/>
                <a:ea typeface="+mn-lt"/>
                <a:cs typeface="+mn-lt"/>
              </a:rPr>
              <a:t>Recommended with young people aged 13 and up.</a:t>
            </a:r>
            <a:endParaRPr lang="en-US" sz="1400" b="1" dirty="0">
              <a:solidFill>
                <a:srgbClr val="00AEEF"/>
              </a:solidFill>
              <a:latin typeface="Arial"/>
              <a:cs typeface="Arial"/>
            </a:endParaRPr>
          </a:p>
        </p:txBody>
      </p:sp>
      <p:sp>
        <p:nvSpPr>
          <p:cNvPr id="13" name="Rectangle 12">
            <a:extLst>
              <a:ext uri="{FF2B5EF4-FFF2-40B4-BE49-F238E27FC236}">
                <a16:creationId xmlns:a16="http://schemas.microsoft.com/office/drawing/2014/main" id="{B5CE8F43-8179-4C7A-A708-7794789BA34A}"/>
              </a:ext>
            </a:extLst>
          </p:cNvPr>
          <p:cNvSpPr/>
          <p:nvPr/>
        </p:nvSpPr>
        <p:spPr>
          <a:xfrm>
            <a:off x="8686451" y="412572"/>
            <a:ext cx="2659291" cy="21271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B0F0"/>
                </a:solidFill>
                <a:latin typeface="Arial"/>
                <a:cs typeface="Arial"/>
              </a:rPr>
              <a:t>Watch this </a:t>
            </a:r>
            <a:r>
              <a:rPr lang="en-US" sz="1400" dirty="0">
                <a:solidFill>
                  <a:srgbClr val="00B0F0"/>
                </a:solidFill>
                <a:latin typeface="Arial"/>
                <a:cs typeface="Arial"/>
                <a:hlinkClick r:id="rId6"/>
              </a:rPr>
              <a:t>video</a:t>
            </a:r>
            <a:r>
              <a:rPr lang="en-US" sz="1400" dirty="0">
                <a:solidFill>
                  <a:srgbClr val="00B0F0"/>
                </a:solidFill>
                <a:latin typeface="Arial"/>
                <a:cs typeface="Arial"/>
              </a:rPr>
              <a:t> where Tim Berners-Lee explains what is needed to make the internet more accessible. Using the video as a stimulus, write a story in which the internet either helps someone to access their rights or prevents them.</a:t>
            </a:r>
            <a:endParaRPr lang="en-GB" sz="1400" dirty="0">
              <a:solidFill>
                <a:srgbClr val="00B0F0"/>
              </a:solidFill>
            </a:endParaRPr>
          </a:p>
        </p:txBody>
      </p:sp>
      <p:pic>
        <p:nvPicPr>
          <p:cNvPr id="4" name="Online Media 3" title="#ListenToYourSelfie | The Game | Childline">
            <a:hlinkClick r:id="" action="ppaction://media"/>
            <a:extLst>
              <a:ext uri="{FF2B5EF4-FFF2-40B4-BE49-F238E27FC236}">
                <a16:creationId xmlns:a16="http://schemas.microsoft.com/office/drawing/2014/main" id="{46541984-F40B-4BCC-B142-9F614B23795B}"/>
              </a:ext>
            </a:extLst>
          </p:cNvPr>
          <p:cNvPicPr>
            <a:picLocks noRot="1" noChangeAspect="1"/>
          </p:cNvPicPr>
          <p:nvPr>
            <a:videoFile r:link="rId1"/>
          </p:nvPr>
        </p:nvPicPr>
        <p:blipFill>
          <a:blip r:embed="rId7"/>
          <a:stretch>
            <a:fillRect/>
          </a:stretch>
        </p:blipFill>
        <p:spPr>
          <a:xfrm>
            <a:off x="4757314" y="4622800"/>
            <a:ext cx="3264568" cy="1844481"/>
          </a:xfrm>
          <a:prstGeom prst="rect">
            <a:avLst/>
          </a:prstGeom>
        </p:spPr>
      </p:pic>
      <p:pic>
        <p:nvPicPr>
          <p:cNvPr id="5" name="Online Media 4" title="Tim Berners-Lee explains what it will take to make the internet more accessible | The Economist">
            <a:hlinkClick r:id="" action="ppaction://media"/>
            <a:extLst>
              <a:ext uri="{FF2B5EF4-FFF2-40B4-BE49-F238E27FC236}">
                <a16:creationId xmlns:a16="http://schemas.microsoft.com/office/drawing/2014/main" id="{0739B71F-796D-4FEC-988D-3D0803272258}"/>
              </a:ext>
            </a:extLst>
          </p:cNvPr>
          <p:cNvPicPr>
            <a:picLocks noRot="1" noChangeAspect="1"/>
          </p:cNvPicPr>
          <p:nvPr>
            <a:videoFile r:link="rId2"/>
          </p:nvPr>
        </p:nvPicPr>
        <p:blipFill>
          <a:blip r:embed="rId8"/>
          <a:stretch>
            <a:fillRect/>
          </a:stretch>
        </p:blipFill>
        <p:spPr>
          <a:xfrm>
            <a:off x="8412118" y="2810198"/>
            <a:ext cx="3350242" cy="1892886"/>
          </a:xfrm>
          <a:prstGeom prst="rect">
            <a:avLst/>
          </a:prstGeom>
        </p:spPr>
      </p:pic>
      <p:sp>
        <p:nvSpPr>
          <p:cNvPr id="10" name="Rectangle 9">
            <a:extLst>
              <a:ext uri="{FF2B5EF4-FFF2-40B4-BE49-F238E27FC236}">
                <a16:creationId xmlns:a16="http://schemas.microsoft.com/office/drawing/2014/main" id="{FA99D675-FF53-4098-B4E0-4805720318E3}"/>
              </a:ext>
            </a:extLst>
          </p:cNvPr>
          <p:cNvSpPr/>
          <p:nvPr/>
        </p:nvSpPr>
        <p:spPr>
          <a:xfrm>
            <a:off x="429640" y="4102176"/>
            <a:ext cx="2864006" cy="23251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Imagine you were inventing a new internet, one which would help everyone to access their rights. Create an advertising campaign to encourage people to sign up – you could make posters, think up slogans, even</a:t>
            </a:r>
          </a:p>
          <a:p>
            <a:pPr algn="ctr"/>
            <a:r>
              <a:rPr lang="en-GB" sz="1400" dirty="0">
                <a:solidFill>
                  <a:srgbClr val="00B0F0"/>
                </a:solidFill>
                <a:latin typeface="Arial"/>
                <a:cs typeface="Arial"/>
              </a:rPr>
              <a:t>make a video advertisement.</a:t>
            </a:r>
          </a:p>
        </p:txBody>
      </p:sp>
      <p:sp>
        <p:nvSpPr>
          <p:cNvPr id="11" name="Rectangle 10">
            <a:extLst>
              <a:ext uri="{FF2B5EF4-FFF2-40B4-BE49-F238E27FC236}">
                <a16:creationId xmlns:a16="http://schemas.microsoft.com/office/drawing/2014/main" id="{D1B6EC42-A25D-415E-B883-855870FBBC54}"/>
              </a:ext>
            </a:extLst>
          </p:cNvPr>
          <p:cNvSpPr/>
          <p:nvPr/>
        </p:nvSpPr>
        <p:spPr>
          <a:xfrm>
            <a:off x="1884339" y="1797619"/>
            <a:ext cx="2509025" cy="20251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00B0F0"/>
                </a:solidFill>
                <a:latin typeface="Arial" panose="020B0604020202020204" pitchFamily="34" charset="0"/>
                <a:cs typeface="Arial" panose="020B0604020202020204" pitchFamily="34" charset="0"/>
              </a:rPr>
              <a:t>We’ve all heard people talk about fake news, but what exactly does it mean?  </a:t>
            </a:r>
          </a:p>
          <a:p>
            <a:pPr algn="ctr"/>
            <a:r>
              <a:rPr lang="en-US" sz="1400" dirty="0">
                <a:solidFill>
                  <a:srgbClr val="00B0F0"/>
                </a:solidFill>
                <a:latin typeface="Arial"/>
                <a:cs typeface="Arial"/>
                <a:hlinkClick r:id="rId9"/>
              </a:rPr>
              <a:t>Try being a reporter</a:t>
            </a:r>
            <a:r>
              <a:rPr lang="en-US" sz="1400" dirty="0">
                <a:solidFill>
                  <a:srgbClr val="00B0F0"/>
                </a:solidFill>
                <a:latin typeface="Arial"/>
                <a:cs typeface="Arial"/>
              </a:rPr>
              <a:t> and find out.</a:t>
            </a:r>
            <a:r>
              <a:rPr lang="en-US" sz="1400" dirty="0">
                <a:solidFill>
                  <a:srgbClr val="0070C0"/>
                </a:solidFill>
                <a:latin typeface="Arial"/>
                <a:cs typeface="Arial"/>
              </a:rPr>
              <a:t> </a:t>
            </a:r>
            <a:r>
              <a:rPr lang="en-GB" sz="1400" dirty="0">
                <a:solidFill>
                  <a:srgbClr val="00AEEF"/>
                </a:solidFill>
                <a:latin typeface="Arial"/>
                <a:cs typeface="Arial"/>
              </a:rPr>
              <a:t>What rights did you think of while doing this activity?</a:t>
            </a:r>
          </a:p>
        </p:txBody>
      </p:sp>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Find somewhere peaceful and quiet. Relax and let your mind be still. Focus on the sounds of your breath. </a:t>
            </a:r>
          </a:p>
          <a:p>
            <a:pPr marL="0" indent="0">
              <a:buNone/>
            </a:pPr>
            <a:r>
              <a:rPr lang="en-GB" sz="1800" b="1" dirty="0"/>
              <a:t>Inhale for 4 seconds, hold your breath for 7 seconds, and exhale forcefully making a WHOOSH sound for 8 seconds. Repeat 4 times or until your mind relaxes.</a:t>
            </a:r>
          </a:p>
          <a:p>
            <a:pPr marL="0" indent="0">
              <a:buNone/>
            </a:pPr>
            <a:r>
              <a:rPr lang="en-GB" sz="1800" dirty="0"/>
              <a:t>Now lets consider…</a:t>
            </a:r>
          </a:p>
          <a:p>
            <a:r>
              <a:rPr lang="en-GB" sz="1800" dirty="0"/>
              <a:t>What do you enjoy most about the internet and being online?</a:t>
            </a:r>
          </a:p>
          <a:p>
            <a:r>
              <a:rPr lang="en-GB" sz="1800" dirty="0"/>
              <a:t>How can you help a friend or younger family member to become safer online?</a:t>
            </a:r>
          </a:p>
          <a:p>
            <a:pPr marL="0" indent="0">
              <a:buNone/>
            </a:pPr>
            <a:r>
              <a:rPr lang="en-GB" sz="1800" dirty="0"/>
              <a:t>Think of one way that you will use the internet today to do or say something positive to another person. </a:t>
            </a:r>
          </a:p>
          <a:p>
            <a:pPr marL="0" indent="0">
              <a:buNone/>
            </a:pPr>
            <a:endParaRPr lang="en-GB" sz="1800" dirty="0"/>
          </a:p>
          <a:p>
            <a:endParaRPr lang="en-GB" sz="1050" dirty="0"/>
          </a:p>
          <a:p>
            <a:pPr marL="0" indent="0">
              <a:buNone/>
            </a:pPr>
            <a:endParaRPr lang="en-GB" sz="1800" dirty="0"/>
          </a:p>
        </p:txBody>
      </p:sp>
      <p:pic>
        <p:nvPicPr>
          <p:cNvPr id="4" name="Picture 5" descr="A picture containing room&#10;&#10;Description automatically generated">
            <a:extLst>
              <a:ext uri="{FF2B5EF4-FFF2-40B4-BE49-F238E27FC236}">
                <a16:creationId xmlns:a16="http://schemas.microsoft.com/office/drawing/2014/main" id="{55148263-90F9-459F-BE59-84E04B40E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0798" y="2054251"/>
            <a:ext cx="2995364" cy="2677016"/>
          </a:xfrm>
          <a:prstGeom prst="rect">
            <a:avLst/>
          </a:prstGeom>
        </p:spPr>
      </p:pic>
      <p:sp>
        <p:nvSpPr>
          <p:cNvPr id="6" name="Rectangle 5">
            <a:extLst>
              <a:ext uri="{FF2B5EF4-FFF2-40B4-BE49-F238E27FC236}">
                <a16:creationId xmlns:a16="http://schemas.microsoft.com/office/drawing/2014/main" id="{3C4AFB26-777D-429C-83A7-E6FC84F6423D}"/>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8D6140-2F6F-4269-9F76-BF7BCD001671}"/>
              </a:ext>
            </a:extLst>
          </p:cNvPr>
          <p:cNvSpPr txBox="1"/>
          <p:nvPr/>
        </p:nvSpPr>
        <p:spPr>
          <a:xfrm>
            <a:off x="7854672" y="1650382"/>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sp>
        <p:nvSpPr>
          <p:cNvPr id="9" name="TextBox 8">
            <a:extLst>
              <a:ext uri="{FF2B5EF4-FFF2-40B4-BE49-F238E27FC236}">
                <a16:creationId xmlns:a16="http://schemas.microsoft.com/office/drawing/2014/main" id="{FD5AE844-7F7C-47AD-85A2-424209F6A89F}"/>
              </a:ext>
            </a:extLst>
          </p:cNvPr>
          <p:cNvSpPr txBox="1"/>
          <p:nvPr/>
        </p:nvSpPr>
        <p:spPr>
          <a:xfrm>
            <a:off x="7871138" y="2054251"/>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pic>
        <p:nvPicPr>
          <p:cNvPr id="5" name="SID Reflection">
            <a:hlinkClick r:id="" action="ppaction://media"/>
            <a:extLst>
              <a:ext uri="{FF2B5EF4-FFF2-40B4-BE49-F238E27FC236}">
                <a16:creationId xmlns:a16="http://schemas.microsoft.com/office/drawing/2014/main" id="{93E1CA72-3232-4626-8BFD-B70E7EB9E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27532" y="4931936"/>
            <a:ext cx="406400" cy="406400"/>
          </a:xfrm>
          <a:prstGeom prst="rect">
            <a:avLst/>
          </a:prstGeom>
        </p:spPr>
      </p:pic>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0"/>
            <a:ext cx="5441667" cy="4295486"/>
          </a:xfrm>
        </p:spPr>
        <p:txBody>
          <a:bodyPr vert="horz" lIns="180000" tIns="180000" rIns="91440" bIns="72000" rtlCol="0" anchor="t">
            <a:normAutofit fontScale="92500" lnSpcReduction="10000"/>
          </a:bodyPr>
          <a:lstStyle/>
          <a:p>
            <a:pPr marL="0" indent="0">
              <a:buNone/>
            </a:pPr>
            <a:r>
              <a:rPr lang="en-GB" sz="2400" b="1" dirty="0"/>
              <a:t>Contents</a:t>
            </a:r>
          </a:p>
          <a:p>
            <a:pPr lvl="0"/>
            <a:r>
              <a:rPr lang="en-US" sz="2400" dirty="0"/>
              <a:t>Slide 3 - </a:t>
            </a:r>
            <a:r>
              <a:rPr lang="en-GB" sz="2400" dirty="0"/>
              <a:t>Introducing Safer Internet Day</a:t>
            </a:r>
          </a:p>
          <a:p>
            <a:pPr lvl="0"/>
            <a:r>
              <a:rPr lang="en-GB" sz="2400" dirty="0"/>
              <a:t>Slide 4 - Articles for Safer Internet Day</a:t>
            </a:r>
          </a:p>
          <a:p>
            <a:pPr lvl="0"/>
            <a:r>
              <a:rPr lang="en-US" sz="2400" dirty="0"/>
              <a:t>Slide 5 - </a:t>
            </a:r>
            <a:r>
              <a:rPr lang="en-GB" sz="2400" dirty="0"/>
              <a:t>What does a safer internet have to do with rights? Question</a:t>
            </a:r>
          </a:p>
          <a:p>
            <a:r>
              <a:rPr lang="en-US" sz="2400" dirty="0"/>
              <a:t>Slide 6 - </a:t>
            </a:r>
            <a:r>
              <a:rPr lang="en-GB" sz="2400" dirty="0"/>
              <a:t>What does a safer internet have to do with rights? </a:t>
            </a:r>
            <a:r>
              <a:rPr lang="en-US" sz="2400" dirty="0"/>
              <a:t>Answers</a:t>
            </a:r>
          </a:p>
          <a:p>
            <a:r>
              <a:rPr lang="en-US" sz="2400" dirty="0"/>
              <a:t>Slide 7 &amp; 8 - Primary activities</a:t>
            </a:r>
          </a:p>
          <a:p>
            <a:pPr lvl="0"/>
            <a:r>
              <a:rPr lang="en-US" sz="2400" dirty="0"/>
              <a:t>Slide </a:t>
            </a:r>
            <a:r>
              <a:rPr lang="en-GB" sz="2400" dirty="0"/>
              <a:t>9 &amp; 10 - Secondary activities</a:t>
            </a:r>
          </a:p>
          <a:p>
            <a:pPr lvl="0"/>
            <a:r>
              <a:rPr lang="en-US" sz="2400" dirty="0"/>
              <a:t>Slide 11 - Reflection</a:t>
            </a:r>
            <a:endParaRPr lang="en-GB" sz="2400"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normAutofit/>
          </a:bodyPr>
          <a:lstStyle/>
          <a:p>
            <a:r>
              <a:rPr lang="en-US" dirty="0"/>
              <a:t>Introducing SAFER INTERNET DAY</a:t>
            </a:r>
            <a:endParaRPr lang="en-GB" dirty="0"/>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5766632" cy="4618211"/>
          </a:xfrm>
        </p:spPr>
        <p:txBody>
          <a:bodyPr>
            <a:normAutofit/>
          </a:bodyPr>
          <a:lstStyle/>
          <a:p>
            <a:pPr marL="0" indent="0">
              <a:buNone/>
            </a:pPr>
            <a:r>
              <a:rPr lang="en-GB" sz="1600" b="1" kern="1400" dirty="0"/>
              <a:t>Safer Internet Day is a global event to help everyone to think about being as safe as possible when we are online. </a:t>
            </a:r>
          </a:p>
          <a:p>
            <a:pPr marL="0" indent="0">
              <a:buNone/>
            </a:pPr>
            <a:r>
              <a:rPr lang="en-GB" sz="1600" b="1" kern="1400" dirty="0"/>
              <a:t>It is celebrated this year on 9</a:t>
            </a:r>
            <a:r>
              <a:rPr lang="en-GB" sz="1600" b="1" kern="1400" baseline="30000" dirty="0"/>
              <a:t>th</a:t>
            </a:r>
            <a:r>
              <a:rPr lang="en-GB" sz="1600" b="1" kern="1400" dirty="0"/>
              <a:t> February. </a:t>
            </a:r>
          </a:p>
          <a:p>
            <a:pPr marL="0" indent="0">
              <a:buNone/>
            </a:pPr>
            <a:r>
              <a:rPr lang="en-GB" sz="1600" kern="1400" dirty="0"/>
              <a:t>The UN Convention on the Rights of the Child is all about ensuring the best possible childhood for every child and young person. All of the rights apply, all of the time, and this includes the time a child spends on the internet. This week’s activities will include some particular focus on Articles 16 and 17, the rights to privacy and to access reliable information.</a:t>
            </a:r>
          </a:p>
          <a:p>
            <a:pPr marL="0" indent="0">
              <a:buNone/>
            </a:pPr>
            <a:r>
              <a:rPr lang="en-GB" sz="1600" kern="1400" dirty="0"/>
              <a:t>The United Kingdom Committee for UNICEF (Unicef UK) is calling for a long-term approach to ensure digital inclusion. We're asking the Department for Education to undertake a comprehensive mapping exercise to understand exactly how many children aren't online at home and why that is, and use this information to close the digital divide for good.</a:t>
            </a:r>
          </a:p>
        </p:txBody>
      </p:sp>
      <p:sp>
        <p:nvSpPr>
          <p:cNvPr id="8" name="TextBox 7">
            <a:extLst>
              <a:ext uri="{FF2B5EF4-FFF2-40B4-BE49-F238E27FC236}">
                <a16:creationId xmlns:a16="http://schemas.microsoft.com/office/drawing/2014/main" id="{29167E19-8772-4A77-8C50-F3B910F87287}"/>
              </a:ext>
            </a:extLst>
          </p:cNvPr>
          <p:cNvSpPr txBox="1"/>
          <p:nvPr/>
        </p:nvSpPr>
        <p:spPr>
          <a:xfrm>
            <a:off x="6380753" y="1634354"/>
            <a:ext cx="6106026" cy="646331"/>
          </a:xfrm>
          <a:prstGeom prst="rect">
            <a:avLst/>
          </a:prstGeom>
          <a:noFill/>
        </p:spPr>
        <p:txBody>
          <a:bodyPr wrap="square" lIns="91440" tIns="45720" rIns="91440" bIns="45720" anchor="t">
            <a:spAutoFit/>
          </a:bodyPr>
          <a:lstStyle/>
          <a:p>
            <a:r>
              <a:rPr lang="en-GB" sz="1800" dirty="0">
                <a:latin typeface="Arial"/>
                <a:cs typeface="Arial"/>
              </a:rPr>
              <a:t>Anja, </a:t>
            </a:r>
            <a:r>
              <a:rPr lang="en-GB" b="0" i="0" dirty="0">
                <a:effectLst/>
                <a:latin typeface="Roboto"/>
              </a:rPr>
              <a:t>Senior Policy Adviser,</a:t>
            </a:r>
            <a:r>
              <a:rPr lang="en-GB" sz="1800" dirty="0">
                <a:latin typeface="Arial"/>
                <a:cs typeface="Arial"/>
              </a:rPr>
              <a:t> introduces </a:t>
            </a:r>
          </a:p>
          <a:p>
            <a:r>
              <a:rPr lang="en-GB" dirty="0">
                <a:latin typeface="Arial"/>
                <a:cs typeface="Arial"/>
              </a:rPr>
              <a:t>Safer Internet </a:t>
            </a:r>
            <a:r>
              <a:rPr lang="en-GB" sz="1800" dirty="0">
                <a:latin typeface="Arial"/>
                <a:cs typeface="Arial"/>
              </a:rPr>
              <a:t>Day</a:t>
            </a:r>
            <a:r>
              <a:rPr lang="en-GB" dirty="0">
                <a:latin typeface="Arial"/>
                <a:cs typeface="Arial"/>
              </a:rPr>
              <a:t> </a:t>
            </a:r>
            <a:endParaRPr lang="en-GB" sz="1800" dirty="0"/>
          </a:p>
        </p:txBody>
      </p:sp>
      <p:sp>
        <p:nvSpPr>
          <p:cNvPr id="9" name="Text Placeholder 3">
            <a:extLst>
              <a:ext uri="{FF2B5EF4-FFF2-40B4-BE49-F238E27FC236}">
                <a16:creationId xmlns:a16="http://schemas.microsoft.com/office/drawing/2014/main" id="{7D615BBB-8628-4895-9A26-552B09D9DB42}"/>
              </a:ext>
            </a:extLst>
          </p:cNvPr>
          <p:cNvSpPr txBox="1">
            <a:spLocks/>
          </p:cNvSpPr>
          <p:nvPr/>
        </p:nvSpPr>
        <p:spPr>
          <a:xfrm>
            <a:off x="6380753" y="5354453"/>
            <a:ext cx="5351463" cy="38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hlinkClick r:id="rId5"/>
              </a:rPr>
              <a:t>Watch Anja on YouTube</a:t>
            </a:r>
            <a:endParaRPr lang="en-GB" sz="1800" dirty="0"/>
          </a:p>
        </p:txBody>
      </p:sp>
      <p:pic>
        <p:nvPicPr>
          <p:cNvPr id="4" name="Safer Internet Day Video">
            <a:hlinkClick r:id="" action="ppaction://media"/>
            <a:extLst>
              <a:ext uri="{FF2B5EF4-FFF2-40B4-BE49-F238E27FC236}">
                <a16:creationId xmlns:a16="http://schemas.microsoft.com/office/drawing/2014/main" id="{B3BE32B6-E2FD-4B77-A828-6D1BCB1D55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58148" y="2280685"/>
            <a:ext cx="5274068" cy="2966663"/>
          </a:xfrm>
          <a:prstGeom prst="rect">
            <a:avLst/>
          </a:prstGeom>
        </p:spPr>
      </p:pic>
    </p:spTree>
    <p:extLst>
      <p:ext uri="{BB962C8B-B14F-4D97-AF65-F5344CB8AC3E}">
        <p14:creationId xmlns:p14="http://schemas.microsoft.com/office/powerpoint/2010/main" val="22871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71705"/>
            <a:ext cx="11916814" cy="877104"/>
          </a:xfrm>
        </p:spPr>
        <p:txBody>
          <a:bodyPr>
            <a:normAutofit/>
          </a:bodyPr>
          <a:lstStyle/>
          <a:p>
            <a:r>
              <a:rPr lang="en-US" sz="4000" dirty="0"/>
              <a:t> articles for Safer internet day</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369287" y="1698347"/>
            <a:ext cx="6185647" cy="4497916"/>
          </a:xfrm>
        </p:spPr>
        <p:txBody>
          <a:bodyPr>
            <a:normAutofit fontScale="70000" lnSpcReduction="20000"/>
          </a:bodyPr>
          <a:lstStyle/>
          <a:p>
            <a:pPr marL="0" indent="0">
              <a:buNone/>
            </a:pPr>
            <a:r>
              <a:rPr lang="en-GB" b="1" dirty="0"/>
              <a:t>This week’s activities link to the following articles:</a:t>
            </a:r>
          </a:p>
          <a:p>
            <a:pPr marL="0" indent="0">
              <a:buNone/>
            </a:pPr>
            <a:r>
              <a:rPr lang="en-GB" b="1" dirty="0"/>
              <a:t>Article 16  - the right to privacy</a:t>
            </a:r>
          </a:p>
          <a:p>
            <a:pPr marL="0" indent="0">
              <a:buNone/>
            </a:pPr>
            <a:r>
              <a:rPr lang="en-GB" dirty="0"/>
              <a:t>Every child has the right to privacy. The law should protect the child’s private, family and home life, including protecting children from unlawful attacks that harm their reputation.</a:t>
            </a:r>
          </a:p>
          <a:p>
            <a:pPr marL="0" indent="0">
              <a:buNone/>
            </a:pPr>
            <a:r>
              <a:rPr lang="en-GB" b="1" dirty="0"/>
              <a:t>Article 17 - access to information from the media</a:t>
            </a:r>
          </a:p>
          <a:p>
            <a:pPr marL="0" indent="0">
              <a:buNone/>
            </a:pPr>
            <a:r>
              <a:rPr lang="en-GB" dirty="0"/>
              <a:t>Every child has the right to reliable information from a variety of sources, and governments should encourage the media to provide information that children can understand. Governments must help protect children from materials that could harm them.</a:t>
            </a:r>
          </a:p>
        </p:txBody>
      </p:sp>
      <p:pic>
        <p:nvPicPr>
          <p:cNvPr id="7" name="Graphic 6">
            <a:extLst>
              <a:ext uri="{FF2B5EF4-FFF2-40B4-BE49-F238E27FC236}">
                <a16:creationId xmlns:a16="http://schemas.microsoft.com/office/drawing/2014/main" id="{A7C4DC06-9BCF-44F8-BF5E-1B2DA1F4DCD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8891" y="2077398"/>
            <a:ext cx="1728891" cy="2305188"/>
          </a:xfrm>
          <a:prstGeom prst="rect">
            <a:avLst/>
          </a:prstGeom>
        </p:spPr>
      </p:pic>
      <p:pic>
        <p:nvPicPr>
          <p:cNvPr id="11" name="Graphic 10">
            <a:extLst>
              <a:ext uri="{FF2B5EF4-FFF2-40B4-BE49-F238E27FC236}">
                <a16:creationId xmlns:a16="http://schemas.microsoft.com/office/drawing/2014/main" id="{173DDA58-5269-45D2-BA8C-5AC33EBE72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03911" y="2077398"/>
            <a:ext cx="1728892" cy="2305189"/>
          </a:xfrm>
          <a:prstGeom prst="rect">
            <a:avLst/>
          </a:prstGeom>
        </p:spPr>
      </p:pic>
    </p:spTree>
    <p:extLst>
      <p:ext uri="{BB962C8B-B14F-4D97-AF65-F5344CB8AC3E}">
        <p14:creationId xmlns:p14="http://schemas.microsoft.com/office/powerpoint/2010/main" val="95359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10722" y="3555243"/>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84647" y="2286342"/>
            <a:ext cx="3422183"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When you think of the internet and being online, how many different rights are connected with this?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What does a safer internet have to do with rights?</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654675" y="1811826"/>
            <a:ext cx="10858500" cy="4092575"/>
          </a:xfrm>
        </p:spPr>
        <p:txBody>
          <a:bodyPr>
            <a:normAutofit fontScale="25000" lnSpcReduction="20000"/>
          </a:bodyPr>
          <a:lstStyle/>
          <a:p>
            <a:r>
              <a:rPr lang="en-GB" sz="8000" dirty="0">
                <a:latin typeface="Arial" panose="020B0604020202020204" pitchFamily="34" charset="0"/>
                <a:cs typeface="Arial" panose="020B0604020202020204" pitchFamily="34" charset="0"/>
              </a:rPr>
              <a:t>Article 19 – the right to be protected from all forms of harm</a:t>
            </a:r>
          </a:p>
          <a:p>
            <a:r>
              <a:rPr lang="en-GB" sz="8000" dirty="0">
                <a:latin typeface="Arial" panose="020B0604020202020204" pitchFamily="34" charset="0"/>
                <a:cs typeface="Arial" panose="020B0604020202020204" pitchFamily="34" charset="0"/>
              </a:rPr>
              <a:t>Article 17 – the right to access reliable information</a:t>
            </a:r>
          </a:p>
          <a:p>
            <a:r>
              <a:rPr lang="en-GB" sz="8000" dirty="0">
                <a:latin typeface="Arial" panose="020B0604020202020204" pitchFamily="34" charset="0"/>
                <a:cs typeface="Arial" panose="020B0604020202020204" pitchFamily="34" charset="0"/>
              </a:rPr>
              <a:t>Articles 28 &amp; 29 – the right to an education and to develop talents and abilities</a:t>
            </a:r>
          </a:p>
          <a:p>
            <a:r>
              <a:rPr lang="en-GB" sz="8000" dirty="0">
                <a:latin typeface="Arial" panose="020B0604020202020204" pitchFamily="34" charset="0"/>
                <a:cs typeface="Arial" panose="020B0604020202020204" pitchFamily="34" charset="0"/>
              </a:rPr>
              <a:t>Article 8 – the right to your identity being protected</a:t>
            </a:r>
          </a:p>
          <a:p>
            <a:r>
              <a:rPr lang="en-GB" sz="8000" dirty="0">
                <a:latin typeface="Arial" panose="020B0604020202020204" pitchFamily="34" charset="0"/>
                <a:cs typeface="Arial" panose="020B0604020202020204" pitchFamily="34" charset="0"/>
              </a:rPr>
              <a:t>Article 31 – the right to relax and play</a:t>
            </a:r>
          </a:p>
          <a:p>
            <a:r>
              <a:rPr lang="en-GB" sz="8000" dirty="0">
                <a:latin typeface="Arial" panose="020B0604020202020204" pitchFamily="34" charset="0"/>
                <a:cs typeface="Arial" panose="020B0604020202020204" pitchFamily="34" charset="0"/>
              </a:rPr>
              <a:t>Article 16 – the right to privacy</a:t>
            </a:r>
          </a:p>
          <a:p>
            <a:r>
              <a:rPr lang="en-GB" sz="8000" dirty="0">
                <a:latin typeface="Arial" panose="020B0604020202020204" pitchFamily="34" charset="0"/>
                <a:cs typeface="Arial" panose="020B0604020202020204" pitchFamily="34" charset="0"/>
              </a:rPr>
              <a:t>Article 15 – the right to meet with others and join groups</a:t>
            </a:r>
          </a:p>
          <a:p>
            <a:pPr marL="0" indent="0">
              <a:buNone/>
            </a:pPr>
            <a:r>
              <a:rPr lang="en-GB" sz="8000" dirty="0">
                <a:latin typeface="Arial" panose="020B0604020202020204" pitchFamily="34" charset="0"/>
                <a:cs typeface="Arial" panose="020B0604020202020204" pitchFamily="34" charset="0"/>
              </a:rPr>
              <a:t>You probably thought of many other rights too!</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460207" y="299096"/>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a:off x="304413" y="172793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6" name="Flowchart: Connector 15">
            <a:extLst>
              <a:ext uri="{FF2B5EF4-FFF2-40B4-BE49-F238E27FC236}">
                <a16:creationId xmlns:a16="http://schemas.microsoft.com/office/drawing/2014/main" id="{AD2D57D0-8ACC-406C-9919-59076E358DFB}"/>
              </a:ext>
            </a:extLst>
          </p:cNvPr>
          <p:cNvSpPr/>
          <p:nvPr/>
        </p:nvSpPr>
        <p:spPr>
          <a:xfrm>
            <a:off x="8538336" y="3478891"/>
            <a:ext cx="3109732" cy="31453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Your right to be safe and protected is always important, including when you use the internet. Can you think of three top tips for staying safe online? Use </a:t>
            </a:r>
            <a:r>
              <a:rPr lang="en-GB" sz="1400" dirty="0">
                <a:solidFill>
                  <a:srgbClr val="0070C0"/>
                </a:solidFill>
                <a:latin typeface="Arial"/>
                <a:cs typeface="Arial"/>
                <a:hlinkClick r:id="rId3">
                  <a:extLst>
                    <a:ext uri="{A12FA001-AC4F-418D-AE19-62706E023703}">
                      <ahyp:hlinkClr xmlns:ahyp="http://schemas.microsoft.com/office/drawing/2018/hyperlinkcolor" val="tx"/>
                    </a:ext>
                  </a:extLst>
                </a:hlinkClick>
              </a:rPr>
              <a:t>thinkuknow.co.uk</a:t>
            </a:r>
            <a:r>
              <a:rPr lang="en-GB" sz="1400" dirty="0">
                <a:solidFill>
                  <a:srgbClr val="0070C0"/>
                </a:solidFill>
                <a:latin typeface="Arial"/>
                <a:cs typeface="Arial"/>
              </a:rPr>
              <a:t> </a:t>
            </a:r>
            <a:r>
              <a:rPr lang="en-GB" sz="1400" dirty="0">
                <a:solidFill>
                  <a:srgbClr val="00AEEF"/>
                </a:solidFill>
                <a:latin typeface="Arial"/>
                <a:cs typeface="Arial"/>
              </a:rPr>
              <a:t>to help. Discuss this with adults in your house or share with your class.</a:t>
            </a:r>
            <a:endParaRPr lang="en-GB" sz="1400" dirty="0">
              <a:solidFill>
                <a:srgbClr val="00AEEF"/>
              </a:solidFill>
            </a:endParaRPr>
          </a:p>
          <a:p>
            <a:pPr algn="ctr"/>
            <a:r>
              <a:rPr lang="en-GB" sz="1400" dirty="0">
                <a:solidFill>
                  <a:srgbClr val="00AEEF"/>
                </a:solidFill>
                <a:latin typeface="Arial"/>
                <a:cs typeface="Arial"/>
              </a:rPr>
              <a:t>.</a:t>
            </a:r>
          </a:p>
        </p:txBody>
      </p:sp>
      <p:sp>
        <p:nvSpPr>
          <p:cNvPr id="5" name="Oval 4">
            <a:extLst>
              <a:ext uri="{FF2B5EF4-FFF2-40B4-BE49-F238E27FC236}">
                <a16:creationId xmlns:a16="http://schemas.microsoft.com/office/drawing/2014/main" id="{3467B1C6-F30C-4098-9B8C-EE87980EA8D8}"/>
              </a:ext>
            </a:extLst>
          </p:cNvPr>
          <p:cNvSpPr/>
          <p:nvPr/>
        </p:nvSpPr>
        <p:spPr>
          <a:xfrm>
            <a:off x="5660319" y="3993634"/>
            <a:ext cx="2536557" cy="2445910"/>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0" name="TextBox 19">
            <a:extLst>
              <a:ext uri="{FF2B5EF4-FFF2-40B4-BE49-F238E27FC236}">
                <a16:creationId xmlns:a16="http://schemas.microsoft.com/office/drawing/2014/main" id="{7D087D4F-1E8D-420C-9BA4-5DEFB5B52D26}"/>
              </a:ext>
            </a:extLst>
          </p:cNvPr>
          <p:cNvSpPr txBox="1"/>
          <p:nvPr/>
        </p:nvSpPr>
        <p:spPr>
          <a:xfrm>
            <a:off x="5842471" y="4334146"/>
            <a:ext cx="2188029" cy="1815882"/>
          </a:xfrm>
          <a:prstGeom prst="rect">
            <a:avLst/>
          </a:prstGeom>
          <a:noFill/>
        </p:spPr>
        <p:txBody>
          <a:bodyPr wrap="square" rtlCol="0">
            <a:spAutoFit/>
          </a:bodyPr>
          <a:lstStyle/>
          <a:p>
            <a:pPr algn="ctr"/>
            <a:r>
              <a:rPr lang="en-GB" sz="1400" dirty="0">
                <a:solidFill>
                  <a:srgbClr val="00AEEF"/>
                </a:solidFill>
                <a:latin typeface="Arial"/>
                <a:cs typeface="Arial"/>
              </a:rPr>
              <a:t>Play a game of </a:t>
            </a:r>
            <a:r>
              <a:rPr lang="en-GB" sz="1400" dirty="0">
                <a:solidFill>
                  <a:srgbClr val="0070C0"/>
                </a:solidFill>
                <a:latin typeface="Arial"/>
                <a:cs typeface="Arial"/>
                <a:hlinkClick r:id="rId4">
                  <a:extLst>
                    <a:ext uri="{A12FA001-AC4F-418D-AE19-62706E023703}">
                      <ahyp:hlinkClr xmlns:ahyp="http://schemas.microsoft.com/office/drawing/2018/hyperlinkcolor" val="tx"/>
                    </a:ext>
                  </a:extLst>
                </a:hlinkClick>
              </a:rPr>
              <a:t>‘Two Truths and a Lie’</a:t>
            </a:r>
            <a:r>
              <a:rPr lang="en-GB" sz="1400" dirty="0">
                <a:solidFill>
                  <a:srgbClr val="0070C0"/>
                </a:solidFill>
                <a:latin typeface="Arial"/>
                <a:cs typeface="Arial"/>
              </a:rPr>
              <a:t> </a:t>
            </a:r>
            <a:r>
              <a:rPr lang="en-GB" sz="1400" dirty="0">
                <a:solidFill>
                  <a:srgbClr val="00AEEF"/>
                </a:solidFill>
                <a:latin typeface="Arial"/>
                <a:cs typeface="Arial"/>
              </a:rPr>
              <a:t>in class or at home. Just like on the internet, it’s not always easy to tell when something is true, is it? Draw a poster to explain why truth is important.</a:t>
            </a:r>
            <a:endParaRPr lang="en-GB" sz="1400" dirty="0">
              <a:solidFill>
                <a:srgbClr val="00AEEF"/>
              </a:solidFill>
            </a:endParaRPr>
          </a:p>
        </p:txBody>
      </p:sp>
      <p:pic>
        <p:nvPicPr>
          <p:cNvPr id="22" name="Graphic 21">
            <a:extLst>
              <a:ext uri="{FF2B5EF4-FFF2-40B4-BE49-F238E27FC236}">
                <a16:creationId xmlns:a16="http://schemas.microsoft.com/office/drawing/2014/main" id="{EDC21068-CB29-4141-9A64-6402241389E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9256" y="3069579"/>
            <a:ext cx="1728891" cy="2305188"/>
          </a:xfrm>
          <a:prstGeom prst="rect">
            <a:avLst/>
          </a:prstGeom>
        </p:spPr>
      </p:pic>
      <p:pic>
        <p:nvPicPr>
          <p:cNvPr id="24" name="Graphic 23">
            <a:extLst>
              <a:ext uri="{FF2B5EF4-FFF2-40B4-BE49-F238E27FC236}">
                <a16:creationId xmlns:a16="http://schemas.microsoft.com/office/drawing/2014/main" id="{49B10534-4C89-440C-AC75-2F1FA9EF66D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50299" y="3069386"/>
            <a:ext cx="1728892" cy="2305189"/>
          </a:xfrm>
          <a:prstGeom prst="rect">
            <a:avLst/>
          </a:prstGeom>
        </p:spPr>
      </p:pic>
      <p:sp>
        <p:nvSpPr>
          <p:cNvPr id="17" name="Flowchart: Connector 16">
            <a:extLst>
              <a:ext uri="{FF2B5EF4-FFF2-40B4-BE49-F238E27FC236}">
                <a16:creationId xmlns:a16="http://schemas.microsoft.com/office/drawing/2014/main" id="{EDA72F8B-E44A-4A85-BA34-CE6E4D09E6B1}"/>
              </a:ext>
            </a:extLst>
          </p:cNvPr>
          <p:cNvSpPr/>
          <p:nvPr/>
        </p:nvSpPr>
        <p:spPr>
          <a:xfrm>
            <a:off x="5011340" y="419212"/>
            <a:ext cx="3462139" cy="340416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Many children will play games online, enjoying your right to play, but in school and at home you probably have a list of rules about when you can play and for how long. Why are these rules important? How do they protect some of your other rights? Discuss your ideas with an adult or safely online with your friends.</a:t>
            </a:r>
          </a:p>
        </p:txBody>
      </p:sp>
      <p:sp>
        <p:nvSpPr>
          <p:cNvPr id="18" name="Flowchart: Connector 17">
            <a:extLst>
              <a:ext uri="{FF2B5EF4-FFF2-40B4-BE49-F238E27FC236}">
                <a16:creationId xmlns:a16="http://schemas.microsoft.com/office/drawing/2014/main" id="{6B2BB94C-0924-46BB-AF91-465C0F3948FC}"/>
              </a:ext>
            </a:extLst>
          </p:cNvPr>
          <p:cNvSpPr/>
          <p:nvPr/>
        </p:nvSpPr>
        <p:spPr>
          <a:xfrm>
            <a:off x="8639024" y="183832"/>
            <a:ext cx="3293666" cy="319527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Imagine there was no internet, computers, mobile phones and other devices! An older family member will be able to remember a time like this. If you can talk to them and then describe what life would be like for children, at school and at home. You can write this down or discuss it with somebody.</a:t>
            </a:r>
            <a:endParaRPr lang="en-GB" sz="1400" dirty="0">
              <a:latin typeface="Arial"/>
              <a:cs typeface="Arial"/>
            </a:endParaRP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0" name="Flowchart: Connector 9">
            <a:extLst>
              <a:ext uri="{FF2B5EF4-FFF2-40B4-BE49-F238E27FC236}">
                <a16:creationId xmlns:a16="http://schemas.microsoft.com/office/drawing/2014/main" id="{3A11C75B-5273-40A8-B62B-0CFA35267285}"/>
              </a:ext>
            </a:extLst>
          </p:cNvPr>
          <p:cNvSpPr/>
          <p:nvPr/>
        </p:nvSpPr>
        <p:spPr>
          <a:xfrm>
            <a:off x="4066267" y="801006"/>
            <a:ext cx="3680447" cy="351451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Watch this video of the book </a:t>
            </a:r>
            <a:r>
              <a:rPr lang="en-GB" sz="1400" dirty="0">
                <a:solidFill>
                  <a:srgbClr val="00AEEF"/>
                </a:solidFill>
                <a:latin typeface="Arial"/>
                <a:cs typeface="Arial"/>
                <a:hlinkClick r:id="rId4"/>
              </a:rPr>
              <a:t>Monkey Puzzle</a:t>
            </a:r>
            <a:r>
              <a:rPr lang="en-GB" sz="1400" dirty="0">
                <a:solidFill>
                  <a:srgbClr val="00AEEF"/>
                </a:solidFill>
                <a:latin typeface="Arial"/>
                <a:cs typeface="Arial"/>
              </a:rPr>
              <a:t>.</a:t>
            </a:r>
          </a:p>
          <a:p>
            <a:pPr algn="ctr"/>
            <a:r>
              <a:rPr lang="en-GB" sz="1400" dirty="0">
                <a:solidFill>
                  <a:srgbClr val="00AEEF"/>
                </a:solidFill>
                <a:latin typeface="Arial"/>
                <a:cs typeface="Arial"/>
              </a:rPr>
              <a:t>Why does the butterfly keep getting it wrong? Try describing something to a friend and ask them to draw it. Does it look like you imagined it would? Talk with an adult about why it’s important to ask the right questions when using the internet to find things out. </a:t>
            </a:r>
            <a:endParaRPr lang="en-GB" sz="1400" dirty="0">
              <a:solidFill>
                <a:srgbClr val="00AEEF"/>
              </a:solidFill>
            </a:endParaRPr>
          </a:p>
          <a:p>
            <a:pPr algn="ctr"/>
            <a:endParaRPr lang="en-GB" sz="1400" dirty="0">
              <a:solidFill>
                <a:srgbClr val="00AEEF"/>
              </a:solidFill>
              <a:latin typeface="Arial"/>
              <a:cs typeface="Arial"/>
            </a:endParaRPr>
          </a:p>
        </p:txBody>
      </p:sp>
      <p:pic>
        <p:nvPicPr>
          <p:cNvPr id="5" name="Online Media 4" title="MONKEY PUZZLE- READ ALOUD CHILDREN'S BOOK">
            <a:hlinkClick r:id="" action="ppaction://media"/>
            <a:extLst>
              <a:ext uri="{FF2B5EF4-FFF2-40B4-BE49-F238E27FC236}">
                <a16:creationId xmlns:a16="http://schemas.microsoft.com/office/drawing/2014/main" id="{2652BA56-9585-4999-B7BC-EE65C8EFE30C}"/>
              </a:ext>
            </a:extLst>
          </p:cNvPr>
          <p:cNvPicPr>
            <a:picLocks noRot="1" noChangeAspect="1"/>
          </p:cNvPicPr>
          <p:nvPr>
            <a:videoFile r:link="rId1"/>
          </p:nvPr>
        </p:nvPicPr>
        <p:blipFill>
          <a:blip r:embed="rId5"/>
          <a:stretch>
            <a:fillRect/>
          </a:stretch>
        </p:blipFill>
        <p:spPr>
          <a:xfrm>
            <a:off x="4519594" y="4573748"/>
            <a:ext cx="3651834" cy="2063286"/>
          </a:xfrm>
          <a:prstGeom prst="rect">
            <a:avLst/>
          </a:prstGeom>
        </p:spPr>
      </p:pic>
      <p:sp>
        <p:nvSpPr>
          <p:cNvPr id="13" name="Flowchart: Connector 12">
            <a:extLst>
              <a:ext uri="{FF2B5EF4-FFF2-40B4-BE49-F238E27FC236}">
                <a16:creationId xmlns:a16="http://schemas.microsoft.com/office/drawing/2014/main" id="{F974551F-050B-4359-8656-80F7E4B5B62C}"/>
              </a:ext>
            </a:extLst>
          </p:cNvPr>
          <p:cNvSpPr/>
          <p:nvPr/>
        </p:nvSpPr>
        <p:spPr>
          <a:xfrm>
            <a:off x="143456" y="2558265"/>
            <a:ext cx="4126293" cy="396844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Some children don’t have a device they can easily use at home or may not have reliable internet access. How might this affect their right to an education?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b="1" dirty="0">
                <a:solidFill>
                  <a:srgbClr val="00B0F0"/>
                </a:solidFill>
                <a:latin typeface="Arial" panose="020B0604020202020204" pitchFamily="34" charset="0"/>
                <a:cs typeface="Arial" panose="020B0604020202020204" pitchFamily="34" charset="0"/>
              </a:rPr>
              <a:t>What do you think the government should do to help children in this situation?</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b="1" dirty="0">
                <a:solidFill>
                  <a:srgbClr val="00B0F0"/>
                </a:solidFill>
                <a:latin typeface="Arial" panose="020B0604020202020204" pitchFamily="34" charset="0"/>
                <a:cs typeface="Arial" panose="020B0604020202020204" pitchFamily="34" charset="0"/>
              </a:rPr>
              <a:t>Unicef UK want to hear your ideas</a:t>
            </a:r>
            <a:r>
              <a:rPr lang="en-GB" sz="1400" dirty="0">
                <a:solidFill>
                  <a:srgbClr val="00B0F0"/>
                </a:solidFill>
                <a:latin typeface="Arial" panose="020B0604020202020204" pitchFamily="34" charset="0"/>
                <a:cs typeface="Arial" panose="020B0604020202020204" pitchFamily="34" charset="0"/>
              </a:rPr>
              <a:t>, so please share these with your teacher who can then share with them with us.</a:t>
            </a:r>
          </a:p>
        </p:txBody>
      </p:sp>
      <p:sp>
        <p:nvSpPr>
          <p:cNvPr id="9" name="Flowchart: Connector 8">
            <a:extLst>
              <a:ext uri="{FF2B5EF4-FFF2-40B4-BE49-F238E27FC236}">
                <a16:creationId xmlns:a16="http://schemas.microsoft.com/office/drawing/2014/main" id="{7CD92C6D-5503-4B84-B481-C7DC72AD2E5C}"/>
              </a:ext>
            </a:extLst>
          </p:cNvPr>
          <p:cNvSpPr/>
          <p:nvPr/>
        </p:nvSpPr>
        <p:spPr>
          <a:xfrm>
            <a:off x="7918094" y="309421"/>
            <a:ext cx="3340465" cy="331771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r>
              <a:rPr lang="en-GB" sz="1400" dirty="0">
                <a:solidFill>
                  <a:srgbClr val="00B0F0"/>
                </a:solidFill>
                <a:latin typeface="Arial"/>
                <a:cs typeface="Arial"/>
              </a:rPr>
              <a:t>Make a list of positive and negative things about the internet, keeping in mind your rights. When you have done this write down your ideas for messages or ‘slogans’ that could be part of an online safety display when you are back in school. Share your ideas with a teacher.</a:t>
            </a:r>
          </a:p>
          <a:p>
            <a:pPr algn="ctr"/>
            <a:r>
              <a:rPr lang="en-GB" sz="1400" dirty="0">
                <a:solidFill>
                  <a:srgbClr val="00AEEF"/>
                </a:solidFill>
                <a:latin typeface="Arial"/>
                <a:cs typeface="Arial"/>
              </a:rPr>
              <a:t>.</a:t>
            </a:r>
          </a:p>
          <a:p>
            <a:pPr algn="ctr"/>
            <a:r>
              <a:rPr lang="en-GB" sz="1400" dirty="0">
                <a:solidFill>
                  <a:srgbClr val="00AEEF"/>
                </a:solidFill>
                <a:latin typeface="Arial"/>
                <a:cs typeface="Arial"/>
              </a:rPr>
              <a:t>.   </a:t>
            </a:r>
          </a:p>
        </p:txBody>
      </p:sp>
      <p:sp>
        <p:nvSpPr>
          <p:cNvPr id="14" name="Flowchart: Connector 13">
            <a:extLst>
              <a:ext uri="{FF2B5EF4-FFF2-40B4-BE49-F238E27FC236}">
                <a16:creationId xmlns:a16="http://schemas.microsoft.com/office/drawing/2014/main" id="{C8360A1F-2EC9-49FD-B849-2E2E62792938}"/>
              </a:ext>
            </a:extLst>
          </p:cNvPr>
          <p:cNvSpPr/>
          <p:nvPr/>
        </p:nvSpPr>
        <p:spPr>
          <a:xfrm>
            <a:off x="8908892" y="3786884"/>
            <a:ext cx="2977849" cy="28501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r>
              <a:rPr lang="en-GB" sz="1400" dirty="0">
                <a:solidFill>
                  <a:srgbClr val="00B0F0"/>
                </a:solidFill>
                <a:latin typeface="Arial"/>
                <a:cs typeface="Arial"/>
              </a:rPr>
              <a:t>Watch this </a:t>
            </a:r>
            <a:r>
              <a:rPr lang="en-GB" sz="1400" dirty="0">
                <a:solidFill>
                  <a:srgbClr val="0070C0"/>
                </a:solidFill>
                <a:latin typeface="Arial"/>
                <a:cs typeface="Arial"/>
                <a:hlinkClick r:id="rId6">
                  <a:extLst>
                    <a:ext uri="{A12FA001-AC4F-418D-AE19-62706E023703}">
                      <ahyp:hlinkClr xmlns:ahyp="http://schemas.microsoft.com/office/drawing/2018/hyperlinkcolor" val="tx"/>
                    </a:ext>
                  </a:extLst>
                </a:hlinkClick>
              </a:rPr>
              <a:t>Newsround report</a:t>
            </a:r>
            <a:r>
              <a:rPr lang="en-GB" sz="1400" dirty="0">
                <a:solidFill>
                  <a:srgbClr val="0070C0"/>
                </a:solidFill>
                <a:latin typeface="Arial"/>
                <a:cs typeface="Arial"/>
              </a:rPr>
              <a:t> </a:t>
            </a:r>
            <a:r>
              <a:rPr lang="en-GB" sz="1400" dirty="0">
                <a:solidFill>
                  <a:srgbClr val="00B0F0"/>
                </a:solidFill>
                <a:latin typeface="Arial"/>
                <a:cs typeface="Arial"/>
              </a:rPr>
              <a:t>about cyberbullying. What can you do to respect people's rights online? Write a short story, drama script or song to give positive messages about acting respectfully online.</a:t>
            </a:r>
          </a:p>
          <a:p>
            <a:pPr algn="ctr"/>
            <a:r>
              <a:rPr lang="en-GB" sz="1400" dirty="0">
                <a:solidFill>
                  <a:srgbClr val="00AEEF"/>
                </a:solidFill>
                <a:latin typeface="Arial"/>
                <a:cs typeface="Arial"/>
              </a:rPr>
              <a:t>.</a:t>
            </a:r>
          </a:p>
          <a:p>
            <a:pPr algn="ctr"/>
            <a:r>
              <a:rPr lang="en-GB" sz="1400" dirty="0">
                <a:solidFill>
                  <a:srgbClr val="00AEEF"/>
                </a:solidFill>
                <a:latin typeface="Arial"/>
                <a:cs typeface="Arial"/>
              </a:rPr>
              <a:t>.   </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Safer Internet Day.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4" name="Rectangle 23">
            <a:extLst>
              <a:ext uri="{FF2B5EF4-FFF2-40B4-BE49-F238E27FC236}">
                <a16:creationId xmlns:a16="http://schemas.microsoft.com/office/drawing/2014/main" id="{01F8E0F6-AAE0-4FFC-9B47-E68C6DF51DBC}"/>
              </a:ext>
            </a:extLst>
          </p:cNvPr>
          <p:cNvSpPr/>
          <p:nvPr/>
        </p:nvSpPr>
        <p:spPr>
          <a:xfrm>
            <a:off x="9000067" y="207171"/>
            <a:ext cx="2783119" cy="252726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Have a look at the Safer Internet Day </a:t>
            </a:r>
            <a:r>
              <a:rPr lang="en-GB" sz="14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website</a:t>
            </a:r>
            <a:r>
              <a:rPr lang="en-GB" sz="1400" dirty="0">
                <a:solidFill>
                  <a:srgbClr val="00B0F0"/>
                </a:solidFill>
                <a:latin typeface="Arial" panose="020B0604020202020204" pitchFamily="34" charset="0"/>
                <a:cs typeface="Arial" panose="020B0604020202020204" pitchFamily="34" charset="0"/>
              </a:rPr>
              <a:t>. Read through the messages and identify two that you think are particularly important. Try to rewrite these two messages to include child rights.  How does this affect the tone and importance of the message?</a:t>
            </a:r>
            <a:endParaRPr lang="en-GB" sz="1400" dirty="0">
              <a:solidFill>
                <a:srgbClr val="00AEE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FFA881A5-BC90-43E8-AF96-9D3759121D8C}"/>
              </a:ext>
            </a:extLst>
          </p:cNvPr>
          <p:cNvSpPr/>
          <p:nvPr/>
        </p:nvSpPr>
        <p:spPr>
          <a:xfrm>
            <a:off x="9152939" y="3965028"/>
            <a:ext cx="2783119" cy="23322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AEEF"/>
                </a:solidFill>
                <a:latin typeface="Arial"/>
                <a:cs typeface="Arial"/>
              </a:rPr>
              <a:t>Watch this </a:t>
            </a:r>
            <a:r>
              <a:rPr lang="en-US" sz="1400" dirty="0">
                <a:solidFill>
                  <a:srgbClr val="00AEEF"/>
                </a:solidFill>
                <a:latin typeface="Arial"/>
                <a:cs typeface="Arial"/>
                <a:hlinkClick r:id="rId4"/>
              </a:rPr>
              <a:t>video</a:t>
            </a:r>
            <a:r>
              <a:rPr lang="en-US" sz="1400" dirty="0">
                <a:solidFill>
                  <a:srgbClr val="00AEEF"/>
                </a:solidFill>
                <a:latin typeface="Arial"/>
                <a:cs typeface="Arial"/>
              </a:rPr>
              <a:t>. </a:t>
            </a:r>
          </a:p>
          <a:p>
            <a:pPr algn="ctr"/>
            <a:r>
              <a:rPr lang="en-US" sz="1400" dirty="0">
                <a:solidFill>
                  <a:srgbClr val="00AEEF"/>
                </a:solidFill>
                <a:latin typeface="Arial"/>
                <a:cs typeface="Arial"/>
              </a:rPr>
              <a:t>Try to make a list of all the different types of data you and your family share online in a typical day. </a:t>
            </a:r>
          </a:p>
          <a:p>
            <a:pPr algn="ctr"/>
            <a:r>
              <a:rPr lang="en-US" sz="1400" dirty="0">
                <a:solidFill>
                  <a:srgbClr val="00AEEF"/>
                </a:solidFill>
                <a:latin typeface="Arial"/>
                <a:cs typeface="Arial"/>
              </a:rPr>
              <a:t>Have you ever thought about what happens to it all? </a:t>
            </a:r>
          </a:p>
          <a:p>
            <a:pPr algn="ctr"/>
            <a:r>
              <a:rPr lang="en-US" sz="1400" dirty="0">
                <a:solidFill>
                  <a:srgbClr val="00AEEF"/>
                </a:solidFill>
                <a:latin typeface="Arial"/>
                <a:cs typeface="Arial"/>
              </a:rPr>
              <a:t>Have a discussion at home about the link between data and your right to privacy.</a:t>
            </a:r>
            <a:endParaRPr lang="en-US" sz="1400" dirty="0">
              <a:solidFill>
                <a:srgbClr val="00AEEF"/>
              </a:solidFill>
            </a:endParaRPr>
          </a:p>
        </p:txBody>
      </p:sp>
      <p:pic>
        <p:nvPicPr>
          <p:cNvPr id="12" name="Graphic 11">
            <a:extLst>
              <a:ext uri="{FF2B5EF4-FFF2-40B4-BE49-F238E27FC236}">
                <a16:creationId xmlns:a16="http://schemas.microsoft.com/office/drawing/2014/main" id="{B9003E57-B997-4A1B-9F8D-CB5BF12AB6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287" y="2665228"/>
            <a:ext cx="1728891" cy="2305188"/>
          </a:xfrm>
          <a:prstGeom prst="rect">
            <a:avLst/>
          </a:prstGeom>
        </p:spPr>
      </p:pic>
      <p:pic>
        <p:nvPicPr>
          <p:cNvPr id="13" name="Graphic 12">
            <a:extLst>
              <a:ext uri="{FF2B5EF4-FFF2-40B4-BE49-F238E27FC236}">
                <a16:creationId xmlns:a16="http://schemas.microsoft.com/office/drawing/2014/main" id="{985F71B4-A7C9-43DC-80D1-7FB166615D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17131" y="2665228"/>
            <a:ext cx="1728892" cy="2305189"/>
          </a:xfrm>
          <a:prstGeom prst="rect">
            <a:avLst/>
          </a:prstGeom>
        </p:spPr>
      </p:pic>
      <p:sp>
        <p:nvSpPr>
          <p:cNvPr id="11" name="Rectangle 10">
            <a:extLst>
              <a:ext uri="{FF2B5EF4-FFF2-40B4-BE49-F238E27FC236}">
                <a16:creationId xmlns:a16="http://schemas.microsoft.com/office/drawing/2014/main" id="{F7C9C2D6-3016-4016-A6A4-27A98C73BCE1}"/>
              </a:ext>
            </a:extLst>
          </p:cNvPr>
          <p:cNvSpPr/>
          <p:nvPr/>
        </p:nvSpPr>
        <p:spPr>
          <a:xfrm>
            <a:off x="5294742" y="2355739"/>
            <a:ext cx="3602792" cy="341804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B0F0"/>
              </a:solidFill>
              <a:latin typeface="Arial" panose="020B0604020202020204" pitchFamily="34" charset="0"/>
              <a:cs typeface="Arial" panose="020B0604020202020204" pitchFamily="34" charset="0"/>
            </a:endParaRPr>
          </a:p>
          <a:p>
            <a:pPr algn="ctr"/>
            <a:r>
              <a:rPr lang="en-US" sz="1400" b="1" dirty="0">
                <a:solidFill>
                  <a:srgbClr val="00B0F0"/>
                </a:solidFill>
                <a:latin typeface="Arial" panose="020B0604020202020204" pitchFamily="34" charset="0"/>
                <a:cs typeface="Arial" panose="020B0604020202020204" pitchFamily="34" charset="0"/>
              </a:rPr>
              <a:t>”Access to the internet is essential to live a full and happy life” </a:t>
            </a:r>
          </a:p>
          <a:p>
            <a:pPr algn="ctr"/>
            <a:endParaRPr lang="en-US" sz="1400" dirty="0">
              <a:solidFill>
                <a:srgbClr val="00B0F0"/>
              </a:solidFill>
              <a:latin typeface="Arial" panose="020B0604020202020204" pitchFamily="34" charset="0"/>
              <a:cs typeface="Arial" panose="020B0604020202020204" pitchFamily="34" charset="0"/>
            </a:endParaRPr>
          </a:p>
          <a:p>
            <a:pPr algn="ctr"/>
            <a:r>
              <a:rPr lang="en-US" sz="1400" dirty="0">
                <a:solidFill>
                  <a:srgbClr val="00B0F0"/>
                </a:solidFill>
                <a:latin typeface="Arial" panose="020B0604020202020204" pitchFamily="34" charset="0"/>
                <a:cs typeface="Arial" panose="020B0604020202020204" pitchFamily="34" charset="0"/>
              </a:rPr>
              <a:t>Do you agree with this statement?  </a:t>
            </a:r>
          </a:p>
          <a:p>
            <a:pPr algn="ctr"/>
            <a:r>
              <a:rPr lang="en-US" sz="1400" dirty="0">
                <a:solidFill>
                  <a:srgbClr val="00B0F0"/>
                </a:solidFill>
                <a:latin typeface="Arial" panose="020B0604020202020204" pitchFamily="34" charset="0"/>
                <a:cs typeface="Arial" panose="020B0604020202020204" pitchFamily="34" charset="0"/>
              </a:rPr>
              <a:t>Here are some recent statistics about what is called the </a:t>
            </a:r>
            <a:r>
              <a:rPr lang="en-US" sz="1400" b="1" dirty="0">
                <a:solidFill>
                  <a:srgbClr val="00B0F0"/>
                </a:solidFill>
                <a:latin typeface="Arial" panose="020B0604020202020204" pitchFamily="34" charset="0"/>
                <a:cs typeface="Arial" panose="020B0604020202020204" pitchFamily="34" charset="0"/>
              </a:rPr>
              <a:t>‘Digital Divide’ </a:t>
            </a:r>
            <a:r>
              <a:rPr lang="en-US" sz="1400" dirty="0">
                <a:solidFill>
                  <a:srgbClr val="00B0F0"/>
                </a:solidFill>
                <a:latin typeface="Arial" panose="020B0604020202020204" pitchFamily="34" charset="0"/>
                <a:cs typeface="Arial" panose="020B0604020202020204" pitchFamily="34" charset="0"/>
              </a:rPr>
              <a:t>– the </a:t>
            </a:r>
            <a:r>
              <a:rPr lang="en-US" sz="1400" dirty="0">
                <a:solidFill>
                  <a:srgbClr val="0070C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Global situation</a:t>
            </a:r>
            <a:r>
              <a:rPr lang="en-US" sz="1400" dirty="0">
                <a:solidFill>
                  <a:srgbClr val="0070C0"/>
                </a:solidFill>
                <a:latin typeface="Arial" panose="020B0604020202020204" pitchFamily="34" charset="0"/>
                <a:cs typeface="Arial" panose="020B0604020202020204" pitchFamily="34" charset="0"/>
              </a:rPr>
              <a:t> </a:t>
            </a:r>
            <a:r>
              <a:rPr lang="en-US" sz="1400" dirty="0">
                <a:solidFill>
                  <a:srgbClr val="00B0F0"/>
                </a:solidFill>
                <a:latin typeface="Arial" panose="020B0604020202020204" pitchFamily="34" charset="0"/>
                <a:cs typeface="Arial" panose="020B0604020202020204" pitchFamily="34" charset="0"/>
              </a:rPr>
              <a:t>and </a:t>
            </a:r>
            <a:r>
              <a:rPr lang="en-US" sz="1400" dirty="0">
                <a:solidFill>
                  <a:srgbClr val="0070C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in the UK</a:t>
            </a:r>
            <a:r>
              <a:rPr lang="en-US" sz="1400" dirty="0">
                <a:solidFill>
                  <a:srgbClr val="0070C0"/>
                </a:solidFill>
                <a:latin typeface="Arial" panose="020B0604020202020204" pitchFamily="34" charset="0"/>
                <a:cs typeface="Arial" panose="020B0604020202020204" pitchFamily="34" charset="0"/>
              </a:rPr>
              <a:t>.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b="1" dirty="0">
                <a:solidFill>
                  <a:srgbClr val="00B0F0"/>
                </a:solidFill>
                <a:latin typeface="Arial" panose="020B0604020202020204" pitchFamily="34" charset="0"/>
                <a:cs typeface="Arial" panose="020B0604020202020204" pitchFamily="34" charset="0"/>
              </a:rPr>
              <a:t>If you were in charge what would you do to close the Digital Divide?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Unicef UK want to hear your ideas, so please share these with your teacher who can then share with them with us. </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7388</TotalTime>
  <Words>1650</Words>
  <Application>Microsoft Office PowerPoint</Application>
  <PresentationFormat>Widescreen</PresentationFormat>
  <Paragraphs>147</Paragraphs>
  <Slides>11</Slides>
  <Notes>11</Notes>
  <HiddenSlides>0</HiddenSlides>
  <MMClips>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Arial</vt:lpstr>
      <vt:lpstr>Calibri</vt:lpstr>
      <vt:lpstr>Calibri Light</vt:lpstr>
      <vt:lpstr>Open Sans</vt:lpstr>
      <vt:lpstr>Roboto</vt:lpstr>
      <vt:lpstr>Univers Next Pro</vt:lpstr>
      <vt:lpstr>Univers Next Pro Condensed</vt:lpstr>
      <vt:lpstr>Univers Next Pro Light</vt:lpstr>
      <vt:lpstr>Wingdings</vt:lpstr>
      <vt:lpstr>Office Theme</vt:lpstr>
      <vt:lpstr>1_Custom Design</vt:lpstr>
      <vt:lpstr>Custom Design</vt:lpstr>
      <vt:lpstr>PowerPoint Presentation</vt:lpstr>
      <vt:lpstr>Teacher slide</vt:lpstr>
      <vt:lpstr>Introducing SAFER INTERNET DAY</vt:lpstr>
      <vt:lpstr> articles for Safer internet day</vt:lpstr>
      <vt:lpstr>  </vt:lpstr>
      <vt:lpstr>How many of these did you get? </vt:lpstr>
      <vt:lpstr>Activity Time</vt:lpstr>
      <vt:lpstr>Activity Time</vt:lpstr>
      <vt:lpstr>Activity time</vt:lpstr>
      <vt:lpstr>Activity time</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464</cp:revision>
  <dcterms:created xsi:type="dcterms:W3CDTF">2020-06-15T08:25:39Z</dcterms:created>
  <dcterms:modified xsi:type="dcterms:W3CDTF">2021-02-04T09:35:12Z</dcterms:modified>
</cp:coreProperties>
</file>