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8" r:id="rId2"/>
    <p:sldMasterId id="2147483723" r:id="rId3"/>
  </p:sldMasterIdLst>
  <p:notesMasterIdLst>
    <p:notesMasterId r:id="rId15"/>
  </p:notesMasterIdLst>
  <p:handoutMasterIdLst>
    <p:handoutMasterId r:id="rId16"/>
  </p:handoutMasterIdLst>
  <p:sldIdLst>
    <p:sldId id="275" r:id="rId4"/>
    <p:sldId id="286" r:id="rId5"/>
    <p:sldId id="302" r:id="rId6"/>
    <p:sldId id="287" r:id="rId7"/>
    <p:sldId id="282" r:id="rId8"/>
    <p:sldId id="284" r:id="rId9"/>
    <p:sldId id="293" r:id="rId10"/>
    <p:sldId id="300" r:id="rId11"/>
    <p:sldId id="296" r:id="rId12"/>
    <p:sldId id="301" r:id="rId13"/>
    <p:sldId id="29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miha Ahmed" initials="SA [2]" lastIdx="3" clrIdx="6">
    <p:extLst>
      <p:ext uri="{19B8F6BF-5375-455C-9EA6-DF929625EA0E}">
        <p15:presenceInfo xmlns:p15="http://schemas.microsoft.com/office/powerpoint/2012/main" userId="vU81QVxp+CExhTOXx0XRhz6H9yPVRn60oiAg2VrcBqM=" providerId="None"/>
      </p:ext>
    </p:extLst>
  </p:cmAuthor>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7"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5" clrIdx="4">
    <p:extLst>
      <p:ext uri="{19B8F6BF-5375-455C-9EA6-DF929625EA0E}">
        <p15:presenceInfo xmlns:p15="http://schemas.microsoft.com/office/powerpoint/2012/main" userId="S::SamanthaB@unicef.org.uk::41c99f15-9b87-403a-8456-1da8256f332b" providerId="AD"/>
      </p:ext>
    </p:extLst>
  </p:cmAuthor>
  <p:cmAuthor id="6" name="Samiha Ahmed" initials="SA" lastIdx="14" clrIdx="5">
    <p:extLst>
      <p:ext uri="{19B8F6BF-5375-455C-9EA6-DF929625EA0E}">
        <p15:presenceInfo xmlns:p15="http://schemas.microsoft.com/office/powerpoint/2012/main" userId="S::SamihaA@unicef.org.uk::e17a8e59-00b4-457a-a0fe-d80fc61b74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79732D-89C2-49D8-8224-7318522D8718}" v="1" dt="2021-02-23T10:30:17.8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01" autoAdjust="0"/>
    <p:restoredTop sz="93792" autoAdjust="0"/>
  </p:normalViewPr>
  <p:slideViewPr>
    <p:cSldViewPr snapToGrid="0">
      <p:cViewPr varScale="1">
        <p:scale>
          <a:sx n="67" d="100"/>
          <a:sy n="67" d="100"/>
        </p:scale>
        <p:origin x="592" y="3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Bradey" clId="Web-{4279732D-89C2-49D8-8224-7318522D8718}"/>
    <pc:docChg chg="">
      <pc:chgData name="Samantha Bradey" userId="" providerId="" clId="Web-{4279732D-89C2-49D8-8224-7318522D8718}" dt="2021-02-23T10:30:17.889" v="0"/>
      <pc:docMkLst>
        <pc:docMk/>
      </pc:docMkLst>
      <pc:sldChg chg="delCm">
        <pc:chgData name="Samantha Bradey" userId="" providerId="" clId="Web-{4279732D-89C2-49D8-8224-7318522D8718}" dt="2021-02-23T10:30:17.889" v="0"/>
        <pc:sldMkLst>
          <pc:docMk/>
          <pc:sldMk cId="2287161730" sldId="30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2/25/2021</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2/25/2021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999999"/>
                </a:solidFill>
                <a:effectLst/>
                <a:latin typeface="Open Sans"/>
              </a:rPr>
              <a:t>Children read books in a village in Cambodia.</a:t>
            </a:r>
          </a:p>
          <a:p>
            <a:br>
              <a:rPr lang="en-GB" b="0" i="0" dirty="0">
                <a:solidFill>
                  <a:srgbClr val="000000"/>
                </a:solidFill>
                <a:effectLst/>
                <a:latin typeface="Open Sans"/>
              </a:rPr>
            </a:br>
            <a:r>
              <a:rPr lang="en-GB" sz="1200" dirty="0">
                <a:latin typeface="Arial" panose="020B0604020202020204" pitchFamily="34" charset="0"/>
                <a:cs typeface="Arial" panose="020B0604020202020204" pitchFamily="34" charset="0"/>
              </a:rPr>
              <a:t>Unicef/</a:t>
            </a:r>
            <a:r>
              <a:rPr lang="en-GB" sz="1200" b="0" i="0" dirty="0">
                <a:solidFill>
                  <a:srgbClr val="121212"/>
                </a:solidFill>
                <a:effectLst/>
                <a:latin typeface="Open Sans"/>
                <a:cs typeface="Arial" panose="020B0604020202020204" pitchFamily="34" charset="0"/>
              </a:rPr>
              <a:t>Brown</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11789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1947600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97370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sz="1200"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sz="1200"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25/02/2021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25/02/2021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25/02/2021</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25/02/2021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25/02/2021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25/02/2021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25/02/2021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25/02/2021</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25/02/2021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1EA941-46CD-468D-9CDB-6DFA55D229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84F3755A-E284-48C1-A02C-BD3C72CD2B5A}"/>
              </a:ext>
            </a:extLst>
          </p:cNvPr>
          <p:cNvSpPr txBox="1">
            <a:spLocks/>
          </p:cNvSpPr>
          <p:nvPr userDrawn="1"/>
        </p:nvSpPr>
        <p:spPr>
          <a:xfrm>
            <a:off x="9525" y="562683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
        <p:nvSpPr>
          <p:cNvPr id="8" name="Title 1">
            <a:extLst>
              <a:ext uri="{FF2B5EF4-FFF2-40B4-BE49-F238E27FC236}">
                <a16:creationId xmlns:a16="http://schemas.microsoft.com/office/drawing/2014/main" id="{585C7BE3-F5C1-4C27-81A1-310E69404657}"/>
              </a:ext>
            </a:extLst>
          </p:cNvPr>
          <p:cNvSpPr txBox="1">
            <a:spLocks/>
          </p:cNvSpPr>
          <p:nvPr userDrawn="1"/>
        </p:nvSpPr>
        <p:spPr>
          <a:xfrm>
            <a:off x="0" y="5349831"/>
            <a:ext cx="6867525"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a:p>
            <a:r>
              <a:rPr lang="en-US" dirty="0"/>
              <a:t>World Religion Day</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25/02/2021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25/02/2021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25/02/2021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1EA941-46CD-468D-9CDB-6DFA55D229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p:blipFill>
        <p:spPr>
          <a:xfrm>
            <a:off x="9525" y="0"/>
            <a:ext cx="12192000" cy="6858000"/>
          </a:xfrm>
          <a:prstGeom prst="rect">
            <a:avLst/>
          </a:prstGeom>
        </p:spPr>
      </p:pic>
      <p:sp>
        <p:nvSpPr>
          <p:cNvPr id="7" name="Title 1">
            <a:extLst>
              <a:ext uri="{FF2B5EF4-FFF2-40B4-BE49-F238E27FC236}">
                <a16:creationId xmlns:a16="http://schemas.microsoft.com/office/drawing/2014/main" id="{84F3755A-E284-48C1-A02C-BD3C72CD2B5A}"/>
              </a:ext>
            </a:extLst>
          </p:cNvPr>
          <p:cNvSpPr txBox="1">
            <a:spLocks/>
          </p:cNvSpPr>
          <p:nvPr userDrawn="1"/>
        </p:nvSpPr>
        <p:spPr>
          <a:xfrm>
            <a:off x="9525" y="562683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
        <p:nvSpPr>
          <p:cNvPr id="8" name="Title 1">
            <a:extLst>
              <a:ext uri="{FF2B5EF4-FFF2-40B4-BE49-F238E27FC236}">
                <a16:creationId xmlns:a16="http://schemas.microsoft.com/office/drawing/2014/main" id="{585C7BE3-F5C1-4C27-81A1-310E69404657}"/>
              </a:ext>
            </a:extLst>
          </p:cNvPr>
          <p:cNvSpPr txBox="1">
            <a:spLocks/>
          </p:cNvSpPr>
          <p:nvPr userDrawn="1"/>
        </p:nvSpPr>
        <p:spPr>
          <a:xfrm>
            <a:off x="0" y="5349831"/>
            <a:ext cx="6867525"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a:p>
            <a:r>
              <a:rPr lang="en-US" dirty="0"/>
              <a:t>SAFER INTERNET DAY</a:t>
            </a:r>
          </a:p>
        </p:txBody>
      </p:sp>
      <p:pic>
        <p:nvPicPr>
          <p:cNvPr id="3" name="Picture 2" descr="Graphical user interface, text, application&#10;&#10;Description automatically generated">
            <a:extLst>
              <a:ext uri="{FF2B5EF4-FFF2-40B4-BE49-F238E27FC236}">
                <a16:creationId xmlns:a16="http://schemas.microsoft.com/office/drawing/2014/main" id="{E1986322-09E5-4FE1-BC7C-1EEFCCDE7D1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94823" y="0"/>
            <a:ext cx="3694670" cy="3046217"/>
          </a:xfrm>
          <a:prstGeom prst="rect">
            <a:avLst/>
          </a:prstGeom>
        </p:spPr>
      </p:pic>
    </p:spTree>
    <p:extLst>
      <p:ext uri="{BB962C8B-B14F-4D97-AF65-F5344CB8AC3E}">
        <p14:creationId xmlns:p14="http://schemas.microsoft.com/office/powerpoint/2010/main" val="32523472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88D09-312A-4025-8D16-E308F4EC70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18C3819-17DA-4197-88B4-4445588B67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F1026CC-5D9C-4477-991D-2D6423BFC824}"/>
              </a:ext>
            </a:extLst>
          </p:cNvPr>
          <p:cNvSpPr>
            <a:spLocks noGrp="1"/>
          </p:cNvSpPr>
          <p:nvPr>
            <p:ph type="dt" sz="half" idx="10"/>
          </p:nvPr>
        </p:nvSpPr>
        <p:spPr/>
        <p:txBody>
          <a:bodyPr/>
          <a:lstStyle/>
          <a:p>
            <a:fld id="{89D08467-6683-4FFB-A43E-A5A2F0119BA7}" type="datetimeFigureOut">
              <a:rPr lang="en-GB" smtClean="0"/>
              <a:t>25/02/2021</a:t>
            </a:fld>
            <a:endParaRPr lang="en-GB"/>
          </a:p>
        </p:txBody>
      </p:sp>
      <p:sp>
        <p:nvSpPr>
          <p:cNvPr id="5" name="Footer Placeholder 4">
            <a:extLst>
              <a:ext uri="{FF2B5EF4-FFF2-40B4-BE49-F238E27FC236}">
                <a16:creationId xmlns:a16="http://schemas.microsoft.com/office/drawing/2014/main" id="{F40CC980-E60A-4A6E-8ACC-90F6362510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A3C7C7-795A-4803-BCBD-A3A0AEDA7AB4}"/>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2145729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0EA00-3380-42AF-97EA-029E5F0E44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004ABF-B071-4F26-AF3F-2D0221D052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008EC0-A383-4997-BEAB-49BC260218B4}"/>
              </a:ext>
            </a:extLst>
          </p:cNvPr>
          <p:cNvSpPr>
            <a:spLocks noGrp="1"/>
          </p:cNvSpPr>
          <p:nvPr>
            <p:ph type="dt" sz="half" idx="10"/>
          </p:nvPr>
        </p:nvSpPr>
        <p:spPr/>
        <p:txBody>
          <a:bodyPr/>
          <a:lstStyle/>
          <a:p>
            <a:fld id="{89D08467-6683-4FFB-A43E-A5A2F0119BA7}" type="datetimeFigureOut">
              <a:rPr lang="en-GB" smtClean="0"/>
              <a:t>25/02/2021</a:t>
            </a:fld>
            <a:endParaRPr lang="en-GB"/>
          </a:p>
        </p:txBody>
      </p:sp>
      <p:sp>
        <p:nvSpPr>
          <p:cNvPr id="5" name="Footer Placeholder 4">
            <a:extLst>
              <a:ext uri="{FF2B5EF4-FFF2-40B4-BE49-F238E27FC236}">
                <a16:creationId xmlns:a16="http://schemas.microsoft.com/office/drawing/2014/main" id="{9F0893FB-9AF8-499F-9F2F-B617E06789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B0B514-BEBD-4F08-8F74-CBB77FEB59CD}"/>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882753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1C6B-3175-47C8-9AE6-89712D280C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B583767-AD0E-4C1F-B671-8BCB628DCC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A749F1-D853-4482-A757-6CEDC8B0C89D}"/>
              </a:ext>
            </a:extLst>
          </p:cNvPr>
          <p:cNvSpPr>
            <a:spLocks noGrp="1"/>
          </p:cNvSpPr>
          <p:nvPr>
            <p:ph type="dt" sz="half" idx="10"/>
          </p:nvPr>
        </p:nvSpPr>
        <p:spPr/>
        <p:txBody>
          <a:bodyPr/>
          <a:lstStyle/>
          <a:p>
            <a:fld id="{89D08467-6683-4FFB-A43E-A5A2F0119BA7}" type="datetimeFigureOut">
              <a:rPr lang="en-GB" smtClean="0"/>
              <a:t>25/02/2021</a:t>
            </a:fld>
            <a:endParaRPr lang="en-GB"/>
          </a:p>
        </p:txBody>
      </p:sp>
      <p:sp>
        <p:nvSpPr>
          <p:cNvPr id="5" name="Footer Placeholder 4">
            <a:extLst>
              <a:ext uri="{FF2B5EF4-FFF2-40B4-BE49-F238E27FC236}">
                <a16:creationId xmlns:a16="http://schemas.microsoft.com/office/drawing/2014/main" id="{3E212762-7436-4A93-8629-940CA951DB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B4F0F5-74B5-4F73-8127-0295B161B8D2}"/>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2551708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A2BD9-B652-4C30-9276-348CFD6E77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E6926C-BD7C-4629-848D-BB5B41C84B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21EA6B9-E8DD-4A73-8DE6-5F1F437FED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B8F4E17-15A1-4B84-8E81-5BC83F8F1A25}"/>
              </a:ext>
            </a:extLst>
          </p:cNvPr>
          <p:cNvSpPr>
            <a:spLocks noGrp="1"/>
          </p:cNvSpPr>
          <p:nvPr>
            <p:ph type="dt" sz="half" idx="10"/>
          </p:nvPr>
        </p:nvSpPr>
        <p:spPr/>
        <p:txBody>
          <a:bodyPr/>
          <a:lstStyle/>
          <a:p>
            <a:fld id="{89D08467-6683-4FFB-A43E-A5A2F0119BA7}" type="datetimeFigureOut">
              <a:rPr lang="en-GB" smtClean="0"/>
              <a:t>25/02/2021</a:t>
            </a:fld>
            <a:endParaRPr lang="en-GB"/>
          </a:p>
        </p:txBody>
      </p:sp>
      <p:sp>
        <p:nvSpPr>
          <p:cNvPr id="6" name="Footer Placeholder 5">
            <a:extLst>
              <a:ext uri="{FF2B5EF4-FFF2-40B4-BE49-F238E27FC236}">
                <a16:creationId xmlns:a16="http://schemas.microsoft.com/office/drawing/2014/main" id="{EF145FD5-2208-4E0F-A333-0D3C57B51B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651AED-08B4-4078-BC11-7568BCA27C9B}"/>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1958138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04C8F-9E2F-4CED-8398-872323FF183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9D0362-F6C6-42D6-ADAE-D6CDF7E02E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2221D-C333-4E4D-B5C6-FB91B062DC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4B15CF8-121C-470C-B187-D97232DBA6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50E99B-5DCF-4BC5-97A6-46B6ADAFF1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28E2848-117E-4BEB-8632-12195AA1F272}"/>
              </a:ext>
            </a:extLst>
          </p:cNvPr>
          <p:cNvSpPr>
            <a:spLocks noGrp="1"/>
          </p:cNvSpPr>
          <p:nvPr>
            <p:ph type="dt" sz="half" idx="10"/>
          </p:nvPr>
        </p:nvSpPr>
        <p:spPr/>
        <p:txBody>
          <a:bodyPr/>
          <a:lstStyle/>
          <a:p>
            <a:fld id="{89D08467-6683-4FFB-A43E-A5A2F0119BA7}" type="datetimeFigureOut">
              <a:rPr lang="en-GB" smtClean="0"/>
              <a:t>25/02/2021</a:t>
            </a:fld>
            <a:endParaRPr lang="en-GB"/>
          </a:p>
        </p:txBody>
      </p:sp>
      <p:sp>
        <p:nvSpPr>
          <p:cNvPr id="8" name="Footer Placeholder 7">
            <a:extLst>
              <a:ext uri="{FF2B5EF4-FFF2-40B4-BE49-F238E27FC236}">
                <a16:creationId xmlns:a16="http://schemas.microsoft.com/office/drawing/2014/main" id="{2C2D0667-EFC0-4133-B83A-B72B54FDE2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E3AE7A0-337F-4283-B7B6-A6D68C9E3326}"/>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36743437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19DC4-59CE-40A9-B2D8-E4A563B6A7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42D4E5-0F91-4454-BA85-25CD49664371}"/>
              </a:ext>
            </a:extLst>
          </p:cNvPr>
          <p:cNvSpPr>
            <a:spLocks noGrp="1"/>
          </p:cNvSpPr>
          <p:nvPr>
            <p:ph type="dt" sz="half" idx="10"/>
          </p:nvPr>
        </p:nvSpPr>
        <p:spPr/>
        <p:txBody>
          <a:bodyPr/>
          <a:lstStyle/>
          <a:p>
            <a:fld id="{89D08467-6683-4FFB-A43E-A5A2F0119BA7}" type="datetimeFigureOut">
              <a:rPr lang="en-GB" smtClean="0"/>
              <a:t>25/02/2021</a:t>
            </a:fld>
            <a:endParaRPr lang="en-GB"/>
          </a:p>
        </p:txBody>
      </p:sp>
      <p:sp>
        <p:nvSpPr>
          <p:cNvPr id="4" name="Footer Placeholder 3">
            <a:extLst>
              <a:ext uri="{FF2B5EF4-FFF2-40B4-BE49-F238E27FC236}">
                <a16:creationId xmlns:a16="http://schemas.microsoft.com/office/drawing/2014/main" id="{BD0516BA-AEE0-4BAA-A14C-838001C1825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A81634-97DC-49E6-8F47-67328ACAAF8D}"/>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2122924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0E5267-09E3-437D-86DE-BCF643511E92}"/>
              </a:ext>
            </a:extLst>
          </p:cNvPr>
          <p:cNvSpPr>
            <a:spLocks noGrp="1"/>
          </p:cNvSpPr>
          <p:nvPr>
            <p:ph type="dt" sz="half" idx="10"/>
          </p:nvPr>
        </p:nvSpPr>
        <p:spPr/>
        <p:txBody>
          <a:bodyPr/>
          <a:lstStyle/>
          <a:p>
            <a:fld id="{89D08467-6683-4FFB-A43E-A5A2F0119BA7}" type="datetimeFigureOut">
              <a:rPr lang="en-GB" smtClean="0"/>
              <a:t>25/02/2021</a:t>
            </a:fld>
            <a:endParaRPr lang="en-GB"/>
          </a:p>
        </p:txBody>
      </p:sp>
      <p:sp>
        <p:nvSpPr>
          <p:cNvPr id="3" name="Footer Placeholder 2">
            <a:extLst>
              <a:ext uri="{FF2B5EF4-FFF2-40B4-BE49-F238E27FC236}">
                <a16:creationId xmlns:a16="http://schemas.microsoft.com/office/drawing/2014/main" id="{2F9AD5F7-4BAE-42AD-B785-D480F3A4103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C292175-2FF6-4654-B37B-DA85003337D2}"/>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20043118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F1792-4587-4228-BD94-0FD257086F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416BD4A-E252-4299-BCB1-63697E6E67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EEA43B5-E100-4F1B-883C-3003B4B83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8F7BAC-EF0B-4BB9-B029-0AABBD92C11E}"/>
              </a:ext>
            </a:extLst>
          </p:cNvPr>
          <p:cNvSpPr>
            <a:spLocks noGrp="1"/>
          </p:cNvSpPr>
          <p:nvPr>
            <p:ph type="dt" sz="half" idx="10"/>
          </p:nvPr>
        </p:nvSpPr>
        <p:spPr/>
        <p:txBody>
          <a:bodyPr/>
          <a:lstStyle/>
          <a:p>
            <a:fld id="{89D08467-6683-4FFB-A43E-A5A2F0119BA7}" type="datetimeFigureOut">
              <a:rPr lang="en-GB" smtClean="0"/>
              <a:t>25/02/2021</a:t>
            </a:fld>
            <a:endParaRPr lang="en-GB"/>
          </a:p>
        </p:txBody>
      </p:sp>
      <p:sp>
        <p:nvSpPr>
          <p:cNvPr id="6" name="Footer Placeholder 5">
            <a:extLst>
              <a:ext uri="{FF2B5EF4-FFF2-40B4-BE49-F238E27FC236}">
                <a16:creationId xmlns:a16="http://schemas.microsoft.com/office/drawing/2014/main" id="{BADE49E2-1B43-4EE9-B1D5-8559862C46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42630F-EA51-4484-A467-56CFD9D81FE6}"/>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30792847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8BA29-C63F-4EFA-8AD9-9B7A8FC0C8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F526931-677E-4275-929E-0DBF51E14B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06FFF1-1EAB-4AC6-A056-615F1C2B45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4DB696-538E-4405-94FC-46DE879F3405}"/>
              </a:ext>
            </a:extLst>
          </p:cNvPr>
          <p:cNvSpPr>
            <a:spLocks noGrp="1"/>
          </p:cNvSpPr>
          <p:nvPr>
            <p:ph type="dt" sz="half" idx="10"/>
          </p:nvPr>
        </p:nvSpPr>
        <p:spPr/>
        <p:txBody>
          <a:bodyPr/>
          <a:lstStyle/>
          <a:p>
            <a:fld id="{89D08467-6683-4FFB-A43E-A5A2F0119BA7}" type="datetimeFigureOut">
              <a:rPr lang="en-GB" smtClean="0"/>
              <a:t>25/02/2021</a:t>
            </a:fld>
            <a:endParaRPr lang="en-GB"/>
          </a:p>
        </p:txBody>
      </p:sp>
      <p:sp>
        <p:nvSpPr>
          <p:cNvPr id="6" name="Footer Placeholder 5">
            <a:extLst>
              <a:ext uri="{FF2B5EF4-FFF2-40B4-BE49-F238E27FC236}">
                <a16:creationId xmlns:a16="http://schemas.microsoft.com/office/drawing/2014/main" id="{B6380D56-C5B9-45B2-9597-5D83801CF3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BCA5F6-F7B2-4D80-8CD3-F8D4F29C139A}"/>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41123483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AF620-5B9E-4F79-B81E-9EF78606D24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8F8763-5C4E-43F5-8284-1B133A73EC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FC6893-5612-47AF-8B9E-3EA0A103FEDE}"/>
              </a:ext>
            </a:extLst>
          </p:cNvPr>
          <p:cNvSpPr>
            <a:spLocks noGrp="1"/>
          </p:cNvSpPr>
          <p:nvPr>
            <p:ph type="dt" sz="half" idx="10"/>
          </p:nvPr>
        </p:nvSpPr>
        <p:spPr/>
        <p:txBody>
          <a:bodyPr/>
          <a:lstStyle/>
          <a:p>
            <a:fld id="{89D08467-6683-4FFB-A43E-A5A2F0119BA7}" type="datetimeFigureOut">
              <a:rPr lang="en-GB" smtClean="0"/>
              <a:t>25/02/2021</a:t>
            </a:fld>
            <a:endParaRPr lang="en-GB"/>
          </a:p>
        </p:txBody>
      </p:sp>
      <p:sp>
        <p:nvSpPr>
          <p:cNvPr id="5" name="Footer Placeholder 4">
            <a:extLst>
              <a:ext uri="{FF2B5EF4-FFF2-40B4-BE49-F238E27FC236}">
                <a16:creationId xmlns:a16="http://schemas.microsoft.com/office/drawing/2014/main" id="{18897821-139E-4CFB-A4C9-40A06EB8DA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EE67F8-9DE9-40F5-B0C0-1EAF5EE2327F}"/>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291840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3">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F3755A-E284-48C1-A02C-BD3C72CD2B5A}"/>
              </a:ext>
            </a:extLst>
          </p:cNvPr>
          <p:cNvSpPr txBox="1">
            <a:spLocks/>
          </p:cNvSpPr>
          <p:nvPr userDrawn="1"/>
        </p:nvSpPr>
        <p:spPr>
          <a:xfrm>
            <a:off x="9525" y="562683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pic>
        <p:nvPicPr>
          <p:cNvPr id="4" name="Picture 3">
            <a:extLst>
              <a:ext uri="{FF2B5EF4-FFF2-40B4-BE49-F238E27FC236}">
                <a16:creationId xmlns:a16="http://schemas.microsoft.com/office/drawing/2014/main" id="{681EA941-46CD-468D-9CDB-6DFA55D229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25" y="0"/>
            <a:ext cx="12192000" cy="6858000"/>
          </a:xfrm>
          <a:prstGeom prst="rect">
            <a:avLst/>
          </a:prstGeom>
        </p:spPr>
      </p:pic>
      <p:sp>
        <p:nvSpPr>
          <p:cNvPr id="8" name="Title 1">
            <a:extLst>
              <a:ext uri="{FF2B5EF4-FFF2-40B4-BE49-F238E27FC236}">
                <a16:creationId xmlns:a16="http://schemas.microsoft.com/office/drawing/2014/main" id="{585C7BE3-F5C1-4C27-81A1-310E69404657}"/>
              </a:ext>
            </a:extLst>
          </p:cNvPr>
          <p:cNvSpPr txBox="1">
            <a:spLocks/>
          </p:cNvSpPr>
          <p:nvPr userDrawn="1"/>
        </p:nvSpPr>
        <p:spPr>
          <a:xfrm>
            <a:off x="0" y="5349831"/>
            <a:ext cx="6867525"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a:p>
            <a:r>
              <a:rPr lang="en-US" dirty="0"/>
              <a:t>SAFER INTERNET DAY</a:t>
            </a:r>
          </a:p>
        </p:txBody>
      </p:sp>
      <p:pic>
        <p:nvPicPr>
          <p:cNvPr id="5" name="Picture 4" descr="Graphical user interface, text, application&#10;&#10;Description automatically generated">
            <a:extLst>
              <a:ext uri="{FF2B5EF4-FFF2-40B4-BE49-F238E27FC236}">
                <a16:creationId xmlns:a16="http://schemas.microsoft.com/office/drawing/2014/main" id="{085E7482-DAE1-41A9-8A85-0D23679CDA7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0110" y="0"/>
            <a:ext cx="3694670" cy="3046217"/>
          </a:xfrm>
          <a:prstGeom prst="rect">
            <a:avLst/>
          </a:prstGeom>
        </p:spPr>
      </p:pic>
    </p:spTree>
    <p:extLst>
      <p:ext uri="{BB962C8B-B14F-4D97-AF65-F5344CB8AC3E}">
        <p14:creationId xmlns:p14="http://schemas.microsoft.com/office/powerpoint/2010/main" val="3405548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C9017E-6DE9-4480-B715-6B1F9CD0FA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C42E9E5-24D4-4AD2-A6D0-F692CD11A3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742F20-6A97-4DEA-9607-B7A947220542}"/>
              </a:ext>
            </a:extLst>
          </p:cNvPr>
          <p:cNvSpPr>
            <a:spLocks noGrp="1"/>
          </p:cNvSpPr>
          <p:nvPr>
            <p:ph type="dt" sz="half" idx="10"/>
          </p:nvPr>
        </p:nvSpPr>
        <p:spPr/>
        <p:txBody>
          <a:bodyPr/>
          <a:lstStyle/>
          <a:p>
            <a:fld id="{89D08467-6683-4FFB-A43E-A5A2F0119BA7}" type="datetimeFigureOut">
              <a:rPr lang="en-GB" smtClean="0"/>
              <a:t>25/02/2021</a:t>
            </a:fld>
            <a:endParaRPr lang="en-GB"/>
          </a:p>
        </p:txBody>
      </p:sp>
      <p:sp>
        <p:nvSpPr>
          <p:cNvPr id="5" name="Footer Placeholder 4">
            <a:extLst>
              <a:ext uri="{FF2B5EF4-FFF2-40B4-BE49-F238E27FC236}">
                <a16:creationId xmlns:a16="http://schemas.microsoft.com/office/drawing/2014/main" id="{D669A104-42A6-4947-821D-3C481921BF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B0814A-E162-4FA8-8D5B-B79C2484B8F6}"/>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14949325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25/02/2021</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25/02/2021</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25/02/2021</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25/02/2021</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25/02/2021</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25/02/2021</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25/02/2021</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25/02/2021</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25/02/2021</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3">
    <p:bg>
      <p:bgPr>
        <a:solidFill>
          <a:schemeClr val="bg1">
            <a:alpha val="97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2F33CE-04BE-45B8-9932-7453B5AC8A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51" y="0"/>
            <a:ext cx="12230100" cy="6858000"/>
          </a:xfrm>
          <a:prstGeom prst="rect">
            <a:avLst/>
          </a:prstGeom>
        </p:spPr>
      </p:pic>
      <p:sp>
        <p:nvSpPr>
          <p:cNvPr id="7" name="Title 1">
            <a:extLst>
              <a:ext uri="{FF2B5EF4-FFF2-40B4-BE49-F238E27FC236}">
                <a16:creationId xmlns:a16="http://schemas.microsoft.com/office/drawing/2014/main" id="{84F3755A-E284-48C1-A02C-BD3C72CD2B5A}"/>
              </a:ext>
            </a:extLst>
          </p:cNvPr>
          <p:cNvSpPr txBox="1">
            <a:spLocks/>
          </p:cNvSpPr>
          <p:nvPr userDrawn="1"/>
        </p:nvSpPr>
        <p:spPr>
          <a:xfrm>
            <a:off x="9525" y="562683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
        <p:nvSpPr>
          <p:cNvPr id="8" name="Title 1">
            <a:extLst>
              <a:ext uri="{FF2B5EF4-FFF2-40B4-BE49-F238E27FC236}">
                <a16:creationId xmlns:a16="http://schemas.microsoft.com/office/drawing/2014/main" id="{585C7BE3-F5C1-4C27-81A1-310E69404657}"/>
              </a:ext>
            </a:extLst>
          </p:cNvPr>
          <p:cNvSpPr txBox="1">
            <a:spLocks/>
          </p:cNvSpPr>
          <p:nvPr userDrawn="1"/>
        </p:nvSpPr>
        <p:spPr>
          <a:xfrm>
            <a:off x="0" y="5349831"/>
            <a:ext cx="6867525"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a:p>
            <a:r>
              <a:rPr lang="en-US" dirty="0"/>
              <a:t>World book DAY</a:t>
            </a:r>
          </a:p>
        </p:txBody>
      </p:sp>
      <p:pic>
        <p:nvPicPr>
          <p:cNvPr id="5" name="Picture 4" descr="Graphical user interface, text, application&#10;&#10;Description automatically generated">
            <a:extLst>
              <a:ext uri="{FF2B5EF4-FFF2-40B4-BE49-F238E27FC236}">
                <a16:creationId xmlns:a16="http://schemas.microsoft.com/office/drawing/2014/main" id="{085E7482-DAE1-41A9-8A85-0D23679CDA7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41535" y="0"/>
            <a:ext cx="3694670" cy="3046217"/>
          </a:xfrm>
          <a:prstGeom prst="rect">
            <a:avLst/>
          </a:prstGeom>
        </p:spPr>
      </p:pic>
    </p:spTree>
    <p:extLst>
      <p:ext uri="{BB962C8B-B14F-4D97-AF65-F5344CB8AC3E}">
        <p14:creationId xmlns:p14="http://schemas.microsoft.com/office/powerpoint/2010/main" val="19473513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25/02/2021</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25/02/2021</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25/02/2021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750" r:id="rId4"/>
    <p:sldLayoutId id="2147483751" r:id="rId5"/>
    <p:sldLayoutId id="2147483752" r:id="rId6"/>
    <p:sldLayoutId id="2147483697" r:id="rId7"/>
    <p:sldLayoutId id="2147483679" r:id="rId8"/>
    <p:sldLayoutId id="2147483698" r:id="rId9"/>
    <p:sldLayoutId id="2147483681" r:id="rId10"/>
    <p:sldLayoutId id="2147483680" r:id="rId11"/>
    <p:sldLayoutId id="2147483686" r:id="rId12"/>
    <p:sldLayoutId id="2147483706" r:id="rId13"/>
    <p:sldLayoutId id="2147483708" r:id="rId14"/>
    <p:sldLayoutId id="2147483709" r:id="rId15"/>
    <p:sldLayoutId id="2147483694" r:id="rId16"/>
    <p:sldLayoutId id="2147483682" r:id="rId17"/>
    <p:sldLayoutId id="2147483710" r:id="rId18"/>
    <p:sldLayoutId id="2147483737" r:id="rId19"/>
    <p:sldLayoutId id="2147483736" r:id="rId20"/>
    <p:sldLayoutId id="2147483714" r:id="rId21"/>
    <p:sldLayoutId id="2147483649" r:id="rId22"/>
    <p:sldLayoutId id="2147483707" r:id="rId23"/>
    <p:sldLayoutId id="2147483717" r:id="rId24"/>
    <p:sldLayoutId id="2147483699" r:id="rId25"/>
    <p:sldLayoutId id="2147483702" r:id="rId26"/>
    <p:sldLayoutId id="2147483650" r:id="rId27"/>
    <p:sldLayoutId id="2147483735" r:id="rId28"/>
    <p:sldLayoutId id="2147483704" r:id="rId29"/>
    <p:sldLayoutId id="2147483719" r:id="rId30"/>
    <p:sldLayoutId id="2147483718" r:id="rId31"/>
    <p:sldLayoutId id="2147483720" r:id="rId32"/>
    <p:sldLayoutId id="2147483715" r:id="rId33"/>
    <p:sldLayoutId id="2147483701" r:id="rId34"/>
    <p:sldLayoutId id="2147483687" r:id="rId35"/>
    <p:sldLayoutId id="2147483713" r:id="rId36"/>
    <p:sldLayoutId id="2147483721" r:id="rId37"/>
    <p:sldLayoutId id="2147483696" r:id="rId38"/>
    <p:sldLayoutId id="2147483722"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0E7F9E-CD35-4064-A30F-73068CE1FD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D8CF86-8050-4194-8C1F-C1D2EFD031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8931CE-6965-44BE-9AFC-1A05E5B053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D08467-6683-4FFB-A43E-A5A2F0119BA7}" type="datetimeFigureOut">
              <a:rPr lang="en-GB" smtClean="0"/>
              <a:t>25/02/2021</a:t>
            </a:fld>
            <a:endParaRPr lang="en-GB"/>
          </a:p>
        </p:txBody>
      </p:sp>
      <p:sp>
        <p:nvSpPr>
          <p:cNvPr id="5" name="Footer Placeholder 4">
            <a:extLst>
              <a:ext uri="{FF2B5EF4-FFF2-40B4-BE49-F238E27FC236}">
                <a16:creationId xmlns:a16="http://schemas.microsoft.com/office/drawing/2014/main" id="{4B587E06-66C4-4F4F-9AC4-9F5B1D2E05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E1F544D-2692-4E07-81D6-D60B57B79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E8DD0C-2B16-4FA7-919C-BB8382C25217}" type="slidenum">
              <a:rPr lang="en-GB" smtClean="0"/>
              <a:t>‹#›</a:t>
            </a:fld>
            <a:endParaRPr lang="en-GB"/>
          </a:p>
        </p:txBody>
      </p:sp>
    </p:spTree>
    <p:extLst>
      <p:ext uri="{BB962C8B-B14F-4D97-AF65-F5344CB8AC3E}">
        <p14:creationId xmlns:p14="http://schemas.microsoft.com/office/powerpoint/2010/main" val="121567633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25/02/2021</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4.jpeg"/><Relationship Id="rId2" Type="http://schemas.openxmlformats.org/officeDocument/2006/relationships/slideLayout" Target="../slideLayouts/slideLayout24.xml"/><Relationship Id="rId1" Type="http://schemas.openxmlformats.org/officeDocument/2006/relationships/video" Target="https://www.youtube.com/embed/LbJCjAzL78Q?feature=oembed" TargetMode="External"/><Relationship Id="rId6" Type="http://schemas.openxmlformats.org/officeDocument/2006/relationships/hyperlink" Target="https://www.youtube.com/watch?v=LbJCjAzL78Q" TargetMode="External"/><Relationship Id="rId5" Type="http://schemas.openxmlformats.org/officeDocument/2006/relationships/hyperlink" Target="https://www.wordclouds.com/" TargetMode="External"/><Relationship Id="rId4" Type="http://schemas.openxmlformats.org/officeDocument/2006/relationships/hyperlink" Target="http://factitious.augamestudio.com/#/"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hyperlink" Target="https://youtu.be/3fbSRJNzf70"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hyperlink" Target="https://www.worldbookday.com/" TargetMode="External"/><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hyperlink" Target="https://www.bbc.co.uk/iplayer/episodes/m000fzqw/dog-loves-books" TargetMode="External"/><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3.jpeg"/><Relationship Id="rId2" Type="http://schemas.openxmlformats.org/officeDocument/2006/relationships/slideLayout" Target="../slideLayouts/slideLayout27.xml"/><Relationship Id="rId1" Type="http://schemas.openxmlformats.org/officeDocument/2006/relationships/video" Target="https://www.youtube.com/embed/CrOZ2lOWQjE?feature=oembed" TargetMode="External"/><Relationship Id="rId6" Type="http://schemas.openxmlformats.org/officeDocument/2006/relationships/hyperlink" Target="https://www.unicef.org.uk/rights-respecting-schools/rrsa-film-the-flamingo-who-didnt-want-to-be-pink/" TargetMode="External"/><Relationship Id="rId5" Type="http://schemas.openxmlformats.org/officeDocument/2006/relationships/hyperlink" Target="https://www.youtube.com/watch?v=CrOZ2lOWQjE" TargetMode="External"/><Relationship Id="rId4" Type="http://schemas.openxmlformats.org/officeDocument/2006/relationships/hyperlink" Target="https://eur03.safelinks.protection.outlook.com/?url=https%3A%2F%2Fwww.mrsrussellsclassroom.com%2Fwriting-a-blurb.html&amp;data=04%7C01%7CSamihaA%40unicef.org.uk%7C462c1acdaf704726b9e508d8d4320bc2%7C2e8b3e917b2d435dacdaa68ba2653e5a%7C0%7C0%7C637492658691242966%7CUnknown%7CTWFpbGZsb3d8eyJWIjoiMC4wLjAwMDAiLCJQIjoiV2luMzIiLCJBTiI6Ik1haWwiLCJXVCI6Mn0%3D%7C1000&amp;sdata=M1F0BRpfT4vN%2FXp0P%2FscCzDeMC2AXWM4KRUUipQEFWc%3D&amp;reserved=0"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worldbookday.com/" TargetMode="External"/><Relationship Id="rId7" Type="http://schemas.openxmlformats.org/officeDocument/2006/relationships/image" Target="../media/image40.sv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hyperlink" Target="https://eur03.safelinks.protection.outlook.com/?url=https%3A%2F%2Fwww.independent.co.uk%2Fvoices%2Fchildren-reading-pleasure-learning-read-a8666611.html&amp;data=04%7C01%7CSamihaA%40unicef.org.uk%7C477e86d0493e45ec7d1f08d8d278fbab%7C2e8b3e917b2d435dacdaa68ba2653e5a%7C0%7C0%7C637490764339647801%7CUnknown%7CTWFpbGZsb3d8eyJWIjoiMC4wLjAwMDAiLCJQIjoiV2luMzIiLCJBTiI6Ik1haWwiLCJXVCI6Mn0%3D%7C1000&amp;sdata=70mrYYNt7t9getnHQBMgEg91LjQuDxmUXNfNK3dYKgM%3D&amp;reserved=0" TargetMode="External"/><Relationship Id="rId4" Type="http://schemas.openxmlformats.org/officeDocument/2006/relationships/image" Target="../media/image37.png"/><Relationship Id="rId9"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44444" y="4534220"/>
            <a:ext cx="3204850" cy="261610"/>
          </a:xfrm>
          <a:prstGeom prst="rect">
            <a:avLst/>
          </a:prstGeom>
        </p:spPr>
        <p:txBody>
          <a:bodyPr wrap="square">
            <a:spAutoFit/>
          </a:bodyPr>
          <a:lstStyle/>
          <a:p>
            <a:r>
              <a:rPr lang="en-GB" sz="1100" dirty="0">
                <a:solidFill>
                  <a:schemeClr val="bg1"/>
                </a:solidFill>
                <a:latin typeface="Arial" panose="020B0604020202020204" pitchFamily="34" charset="0"/>
                <a:cs typeface="Arial" panose="020B0604020202020204" pitchFamily="34" charset="0"/>
              </a:rPr>
              <a:t>UNICEFUK/Brown</a:t>
            </a: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9" name="Rectangle 8">
            <a:extLst>
              <a:ext uri="{FF2B5EF4-FFF2-40B4-BE49-F238E27FC236}">
                <a16:creationId xmlns:a16="http://schemas.microsoft.com/office/drawing/2014/main" id="{7D64EDE4-C627-491E-ABD8-4BCDCDD5DF6A}"/>
              </a:ext>
            </a:extLst>
          </p:cNvPr>
          <p:cNvSpPr/>
          <p:nvPr/>
        </p:nvSpPr>
        <p:spPr>
          <a:xfrm>
            <a:off x="5724939" y="3894469"/>
            <a:ext cx="2976951" cy="259008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Font typeface="+mj-lt"/>
              <a:buNone/>
            </a:pPr>
            <a:r>
              <a:rPr lang="en-GB" sz="1400" dirty="0">
                <a:solidFill>
                  <a:srgbClr val="00B0F0"/>
                </a:solidFill>
                <a:latin typeface="Arial"/>
                <a:cs typeface="Arial"/>
              </a:rPr>
              <a:t>Article 17 isn’t just about your right to information, it’s a right to </a:t>
            </a:r>
            <a:r>
              <a:rPr lang="en-GB" sz="1400" i="1" dirty="0">
                <a:solidFill>
                  <a:srgbClr val="00B0F0"/>
                </a:solidFill>
                <a:latin typeface="Arial"/>
                <a:cs typeface="Arial"/>
              </a:rPr>
              <a:t>reliable</a:t>
            </a:r>
            <a:r>
              <a:rPr lang="en-GB" sz="1400" dirty="0">
                <a:solidFill>
                  <a:srgbClr val="00B0F0"/>
                </a:solidFill>
                <a:latin typeface="Arial"/>
                <a:cs typeface="Arial"/>
              </a:rPr>
              <a:t> information. </a:t>
            </a:r>
            <a:r>
              <a:rPr lang="en-GB" sz="1400" b="0" i="0" dirty="0">
                <a:solidFill>
                  <a:srgbClr val="00B0F0"/>
                </a:solidFill>
                <a:effectLst/>
                <a:latin typeface="Arial"/>
                <a:cs typeface="Arial"/>
              </a:rPr>
              <a:t>Which of these sources would you trust more: Facebook, Encyclopaedia Britannica, Wikipedia or a tabloid newspaper? Not all words and opinions are equal - </a:t>
            </a:r>
            <a:r>
              <a:rPr lang="en-GB" sz="1400" dirty="0">
                <a:solidFill>
                  <a:srgbClr val="00B0F0"/>
                </a:solidFill>
                <a:effectLst/>
                <a:latin typeface="Arial"/>
                <a:ea typeface="Calibri" panose="020F0502020204030204" pitchFamily="34" charset="0"/>
                <a:cs typeface="Times New Roman"/>
              </a:rPr>
              <a:t>play this </a:t>
            </a:r>
            <a:r>
              <a:rPr lang="en-GB" sz="1400" u="sng" dirty="0">
                <a:solidFill>
                  <a:srgbClr val="0070C0"/>
                </a:solidFill>
                <a:latin typeface="Arial"/>
                <a:ea typeface="Calibri" panose="020F0502020204030204" pitchFamily="34" charset="0"/>
                <a:cs typeface="Times New Roman"/>
                <a:hlinkClick r:id="rId4"/>
              </a:rPr>
              <a:t>fake</a:t>
            </a:r>
            <a:r>
              <a:rPr lang="en-GB" sz="1400" u="sng" dirty="0">
                <a:solidFill>
                  <a:srgbClr val="0070C0"/>
                </a:solidFill>
                <a:effectLst/>
                <a:latin typeface="Arial"/>
                <a:ea typeface="Calibri" panose="020F0502020204030204" pitchFamily="34" charset="0"/>
                <a:cs typeface="Times New Roman"/>
                <a:hlinkClick r:id="rId4"/>
              </a:rPr>
              <a:t> </a:t>
            </a:r>
            <a:r>
              <a:rPr lang="en-GB" sz="1400" u="sng" dirty="0">
                <a:solidFill>
                  <a:srgbClr val="0070C0"/>
                </a:solidFill>
                <a:latin typeface="Arial"/>
                <a:ea typeface="Calibri" panose="020F0502020204030204" pitchFamily="34" charset="0"/>
                <a:cs typeface="Times New Roman"/>
                <a:hlinkClick r:id="rId4"/>
              </a:rPr>
              <a:t>news</a:t>
            </a:r>
            <a:r>
              <a:rPr lang="en-GB" sz="1400" u="sng" dirty="0">
                <a:solidFill>
                  <a:srgbClr val="0070C0"/>
                </a:solidFill>
                <a:effectLst/>
                <a:latin typeface="Arial"/>
                <a:ea typeface="Calibri" panose="020F0502020204030204" pitchFamily="34" charset="0"/>
                <a:cs typeface="Times New Roman"/>
                <a:hlinkClick r:id="rId4"/>
              </a:rPr>
              <a:t> </a:t>
            </a:r>
            <a:r>
              <a:rPr lang="en-GB" sz="1400" u="sng" dirty="0">
                <a:solidFill>
                  <a:srgbClr val="0070C0"/>
                </a:solidFill>
                <a:latin typeface="Arial"/>
                <a:ea typeface="Calibri" panose="020F0502020204030204" pitchFamily="34" charset="0"/>
                <a:cs typeface="Times New Roman"/>
                <a:hlinkClick r:id="rId4"/>
              </a:rPr>
              <a:t>game</a:t>
            </a:r>
            <a:r>
              <a:rPr lang="en-GB" sz="1400" dirty="0">
                <a:solidFill>
                  <a:srgbClr val="0070C0"/>
                </a:solidFill>
                <a:effectLst/>
                <a:latin typeface="Arial"/>
                <a:ea typeface="Calibri" panose="020F0502020204030204" pitchFamily="34" charset="0"/>
                <a:cs typeface="Times New Roman"/>
                <a:hlinkClick r:id="rId4"/>
              </a:rPr>
              <a:t> </a:t>
            </a:r>
            <a:r>
              <a:rPr lang="en-GB" sz="1400" dirty="0">
                <a:solidFill>
                  <a:srgbClr val="00B0F0"/>
                </a:solidFill>
                <a:effectLst/>
                <a:latin typeface="Arial"/>
                <a:ea typeface="Calibri" panose="020F0502020204030204" pitchFamily="34" charset="0"/>
                <a:cs typeface="Times New Roman"/>
              </a:rPr>
              <a:t>to see how easy it is to </a:t>
            </a:r>
            <a:r>
              <a:rPr lang="en-GB" sz="1400" dirty="0">
                <a:solidFill>
                  <a:srgbClr val="00B0F0"/>
                </a:solidFill>
                <a:latin typeface="Arial"/>
                <a:ea typeface="Calibri" panose="020F0502020204030204" pitchFamily="34" charset="0"/>
                <a:cs typeface="Times New Roman"/>
              </a:rPr>
              <a:t>make something look believable</a:t>
            </a:r>
            <a:r>
              <a:rPr lang="en-GB" sz="1400" dirty="0">
                <a:solidFill>
                  <a:srgbClr val="00B0F0"/>
                </a:solidFill>
                <a:effectLst/>
                <a:latin typeface="Arial"/>
                <a:ea typeface="Calibri" panose="020F0502020204030204" pitchFamily="34" charset="0"/>
                <a:cs typeface="Times New Roman"/>
              </a:rPr>
              <a:t>.</a:t>
            </a:r>
          </a:p>
        </p:txBody>
      </p:sp>
      <p:sp>
        <p:nvSpPr>
          <p:cNvPr id="13" name="Rectangle 12">
            <a:extLst>
              <a:ext uri="{FF2B5EF4-FFF2-40B4-BE49-F238E27FC236}">
                <a16:creationId xmlns:a16="http://schemas.microsoft.com/office/drawing/2014/main" id="{B5CE8F43-8179-4C7A-A708-7794789BA34A}"/>
              </a:ext>
            </a:extLst>
          </p:cNvPr>
          <p:cNvSpPr/>
          <p:nvPr/>
        </p:nvSpPr>
        <p:spPr>
          <a:xfrm>
            <a:off x="9039786" y="2772280"/>
            <a:ext cx="2816436" cy="270168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mj-lt"/>
              <a:buNone/>
            </a:pPr>
            <a:r>
              <a:rPr lang="en-GB" sz="1400" dirty="0">
                <a:solidFill>
                  <a:srgbClr val="00B0F0"/>
                </a:solidFill>
                <a:effectLst/>
                <a:latin typeface="Arial" panose="020B0604020202020204" pitchFamily="34" charset="0"/>
                <a:ea typeface="Calibri" panose="020F0502020204030204" pitchFamily="34" charset="0"/>
                <a:cs typeface="Arial" panose="020B0604020202020204" pitchFamily="34" charset="0"/>
              </a:rPr>
              <a:t>Do you know the character Scout from To Kill a Mockingbird, Auggie from Wonder, or even Cinderella? </a:t>
            </a:r>
            <a:r>
              <a:rPr lang="en-GB" sz="1400" dirty="0">
                <a:solidFill>
                  <a:srgbClr val="00B0F0"/>
                </a:solidFill>
                <a:latin typeface="Arial" panose="020B0604020202020204" pitchFamily="34" charset="0"/>
                <a:ea typeface="Calibri" panose="020F0502020204030204" pitchFamily="34" charset="0"/>
                <a:cs typeface="Arial" panose="020B0604020202020204" pitchFamily="34" charset="0"/>
              </a:rPr>
              <a:t>You can look at most characters in books from the point of view of whether or not they get to enjoy all their rights. </a:t>
            </a:r>
            <a:r>
              <a:rPr lang="en-GB" sz="1400" dirty="0">
                <a:solidFill>
                  <a:srgbClr val="00B0F0"/>
                </a:solidFill>
                <a:effectLst/>
                <a:latin typeface="Arial" panose="020B0604020202020204" pitchFamily="34" charset="0"/>
                <a:ea typeface="Calibri" panose="020F0502020204030204" pitchFamily="34" charset="0"/>
                <a:cs typeface="Arial" panose="020B0604020202020204" pitchFamily="34" charset="0"/>
              </a:rPr>
              <a:t>Pick a character from a book who made an impression on you and create a </a:t>
            </a:r>
            <a:r>
              <a:rPr lang="en-GB" sz="1400" u="sng" dirty="0">
                <a:solidFill>
                  <a:srgbClr val="0070C0"/>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word cloud</a:t>
            </a:r>
            <a:r>
              <a:rPr lang="en-GB" sz="14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GB" sz="1400" dirty="0">
                <a:solidFill>
                  <a:srgbClr val="00B0F0"/>
                </a:solidFill>
                <a:latin typeface="Arial" panose="020B0604020202020204" pitchFamily="34" charset="0"/>
                <a:ea typeface="Calibri" panose="020F0502020204030204" pitchFamily="34" charset="0"/>
                <a:cs typeface="Arial" panose="020B0604020202020204" pitchFamily="34" charset="0"/>
              </a:rPr>
              <a:t>about their rights.</a:t>
            </a:r>
            <a:endParaRPr lang="en-GB" sz="1400" b="0" i="0" dirty="0">
              <a:solidFill>
                <a:srgbClr val="00B0F0"/>
              </a:solidFill>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A99D675-FF53-4098-B4E0-4805720318E3}"/>
              </a:ext>
            </a:extLst>
          </p:cNvPr>
          <p:cNvSpPr/>
          <p:nvPr/>
        </p:nvSpPr>
        <p:spPr>
          <a:xfrm>
            <a:off x="1654088" y="1585041"/>
            <a:ext cx="2963949" cy="216244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mj-lt"/>
              <a:buNone/>
            </a:pPr>
            <a:r>
              <a:rPr lang="en-GB" sz="1400" b="0" i="0" dirty="0">
                <a:solidFill>
                  <a:srgbClr val="00B0F0"/>
                </a:solidFill>
                <a:effectLst/>
                <a:latin typeface="Arial" panose="020B0604020202020204" pitchFamily="34" charset="0"/>
                <a:cs typeface="Arial" panose="020B0604020202020204" pitchFamily="34" charset="0"/>
              </a:rPr>
              <a:t>Watch this video of some </a:t>
            </a:r>
            <a:r>
              <a:rPr lang="en-GB" sz="1400" b="0" i="0" dirty="0">
                <a:solidFill>
                  <a:srgbClr val="00B0F0"/>
                </a:solidFill>
                <a:effectLst/>
                <a:latin typeface="Arial" panose="020B0604020202020204" pitchFamily="34" charset="0"/>
                <a:cs typeface="Arial" panose="020B0604020202020204" pitchFamily="34" charset="0"/>
                <a:hlinkClick r:id="rId6"/>
              </a:rPr>
              <a:t>amazing libraries</a:t>
            </a:r>
            <a:r>
              <a:rPr lang="en-GB" sz="1400" dirty="0">
                <a:solidFill>
                  <a:srgbClr val="00B0F0"/>
                </a:solidFill>
                <a:latin typeface="Arial" panose="020B0604020202020204" pitchFamily="34" charset="0"/>
                <a:cs typeface="Arial" panose="020B0604020202020204" pitchFamily="34" charset="0"/>
              </a:rPr>
              <a:t>.</a:t>
            </a:r>
            <a:r>
              <a:rPr lang="en-GB" sz="1400" b="0" i="0" dirty="0">
                <a:solidFill>
                  <a:srgbClr val="00B0F0"/>
                </a:solidFill>
                <a:effectLst/>
                <a:latin typeface="Arial" panose="020B0604020202020204" pitchFamily="34" charset="0"/>
                <a:cs typeface="Arial" panose="020B0604020202020204" pitchFamily="34" charset="0"/>
              </a:rPr>
              <a:t> What would the world's best school library look like to you? </a:t>
            </a:r>
            <a:r>
              <a:rPr lang="en-GB" sz="1400" dirty="0">
                <a:solidFill>
                  <a:srgbClr val="00B0F0"/>
                </a:solidFill>
                <a:effectLst/>
                <a:latin typeface="Arial" panose="020B0604020202020204" pitchFamily="34" charset="0"/>
                <a:ea typeface="Times New Roman" panose="02020603050405020304" pitchFamily="18" charset="0"/>
              </a:rPr>
              <a:t>Design your own, this could be drawing or a model of some sort, or talk to someone about it. What features could you include to make sure that everyone was able to access their rights in the library? </a:t>
            </a:r>
            <a:endParaRPr lang="en-GB" sz="1400" b="0" i="0" dirty="0">
              <a:solidFill>
                <a:srgbClr val="00B0F0"/>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1B6EC42-A25D-415E-B883-855870FBBC54}"/>
              </a:ext>
            </a:extLst>
          </p:cNvPr>
          <p:cNvSpPr/>
          <p:nvPr/>
        </p:nvSpPr>
        <p:spPr>
          <a:xfrm>
            <a:off x="6374296" y="1516396"/>
            <a:ext cx="2482727" cy="216244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Font typeface="+mj-lt"/>
              <a:buNone/>
            </a:pPr>
            <a:r>
              <a:rPr lang="en-GB" sz="1400" b="0" i="0" dirty="0">
                <a:solidFill>
                  <a:srgbClr val="00B0F0"/>
                </a:solidFill>
                <a:effectLst/>
                <a:latin typeface="Arial" panose="020B0604020202020204" pitchFamily="34" charset="0"/>
                <a:cs typeface="Arial" panose="020B0604020202020204" pitchFamily="34" charset="0"/>
              </a:rPr>
              <a:t>Survey the people in the your home or class about the books they’ve read and produce a report on your findings. You might focus on the number of books, the types of books or which authors ar</a:t>
            </a:r>
            <a:r>
              <a:rPr lang="en-GB" sz="1400" dirty="0">
                <a:solidFill>
                  <a:srgbClr val="00B0F0"/>
                </a:solidFill>
                <a:latin typeface="Arial" panose="020B0604020202020204" pitchFamily="34" charset="0"/>
                <a:cs typeface="Arial" panose="020B0604020202020204" pitchFamily="34" charset="0"/>
              </a:rPr>
              <a:t>e most popular, for example</a:t>
            </a:r>
            <a:r>
              <a:rPr lang="en-GB" sz="1400" b="0" i="0" dirty="0">
                <a:solidFill>
                  <a:srgbClr val="00B0F0"/>
                </a:solidFill>
                <a:effectLst/>
                <a:latin typeface="Arial" panose="020B0604020202020204" pitchFamily="34" charset="0"/>
                <a:cs typeface="Arial" panose="020B0604020202020204" pitchFamily="34" charset="0"/>
              </a:rPr>
              <a:t>.</a:t>
            </a:r>
          </a:p>
        </p:txBody>
      </p:sp>
      <p:pic>
        <p:nvPicPr>
          <p:cNvPr id="3" name="Online Media 2" title="The 15 Best Libraries In The World">
            <a:hlinkClick r:id="" action="ppaction://media"/>
            <a:extLst>
              <a:ext uri="{FF2B5EF4-FFF2-40B4-BE49-F238E27FC236}">
                <a16:creationId xmlns:a16="http://schemas.microsoft.com/office/drawing/2014/main" id="{C87E972B-8B55-4470-AF2A-D5817D52A573}"/>
              </a:ext>
            </a:extLst>
          </p:cNvPr>
          <p:cNvPicPr>
            <a:picLocks noRot="1" noChangeAspect="1"/>
          </p:cNvPicPr>
          <p:nvPr>
            <a:videoFile r:link="rId1"/>
          </p:nvPr>
        </p:nvPicPr>
        <p:blipFill>
          <a:blip r:embed="rId7"/>
          <a:stretch>
            <a:fillRect/>
          </a:stretch>
        </p:blipFill>
        <p:spPr>
          <a:xfrm>
            <a:off x="1316191" y="3894470"/>
            <a:ext cx="3639742" cy="2729807"/>
          </a:xfrm>
          <a:prstGeom prst="rect">
            <a:avLst/>
          </a:prstGeom>
        </p:spPr>
      </p:pic>
    </p:spTree>
    <p:extLst>
      <p:ext uri="{BB962C8B-B14F-4D97-AF65-F5344CB8AC3E}">
        <p14:creationId xmlns:p14="http://schemas.microsoft.com/office/powerpoint/2010/main" val="24243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7"/>
            <a:ext cx="6245959" cy="4532301"/>
          </a:xfrm>
        </p:spPr>
        <p:txBody>
          <a:bodyPr>
            <a:normAutofit/>
          </a:bodyPr>
          <a:lstStyle/>
          <a:p>
            <a:pPr marL="0" indent="0">
              <a:buNone/>
            </a:pPr>
            <a:r>
              <a:rPr lang="en-GB" sz="2000" b="1" dirty="0"/>
              <a:t>Find somewhere peaceful and quiet. Relax and let your mind be still. Focus on the sounds of your breath. </a:t>
            </a:r>
          </a:p>
          <a:p>
            <a:pPr marL="0" indent="0">
              <a:buNone/>
            </a:pPr>
            <a:r>
              <a:rPr lang="en-GB" sz="2000" b="1" dirty="0"/>
              <a:t>Now lets consider…</a:t>
            </a:r>
          </a:p>
          <a:p>
            <a:r>
              <a:rPr lang="en-GB" sz="2000" dirty="0"/>
              <a:t>Think about a favourite book, what makes it special to you?</a:t>
            </a:r>
          </a:p>
          <a:p>
            <a:r>
              <a:rPr lang="en-GB" sz="2000" dirty="0"/>
              <a:t>How could you make more time for reading? </a:t>
            </a:r>
          </a:p>
          <a:p>
            <a:r>
              <a:rPr lang="en-GB" sz="2000" dirty="0"/>
              <a:t>Would it be good to encourage others to read more too?</a:t>
            </a:r>
          </a:p>
          <a:p>
            <a:pPr marL="0" indent="0">
              <a:buNone/>
            </a:pPr>
            <a:r>
              <a:rPr lang="en-GB" sz="1800" b="1" dirty="0"/>
              <a:t>Spend a couple of moments thinking about this and then write down your thoughts and if you want, share this back with your teacher, friends or family.</a:t>
            </a:r>
          </a:p>
        </p:txBody>
      </p:sp>
      <p:pic>
        <p:nvPicPr>
          <p:cNvPr id="4" name="Picture 5" descr="A picture containing room&#10;&#10;Description automatically generated">
            <a:extLst>
              <a:ext uri="{FF2B5EF4-FFF2-40B4-BE49-F238E27FC236}">
                <a16:creationId xmlns:a16="http://schemas.microsoft.com/office/drawing/2014/main" id="{55148263-90F9-459F-BE59-84E04B40E9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0798" y="2054251"/>
            <a:ext cx="2995364" cy="2677016"/>
          </a:xfrm>
          <a:prstGeom prst="rect">
            <a:avLst/>
          </a:prstGeom>
        </p:spPr>
      </p:pic>
      <p:sp>
        <p:nvSpPr>
          <p:cNvPr id="6" name="Rectangle 5">
            <a:extLst>
              <a:ext uri="{FF2B5EF4-FFF2-40B4-BE49-F238E27FC236}">
                <a16:creationId xmlns:a16="http://schemas.microsoft.com/office/drawing/2014/main" id="{3C4AFB26-777D-429C-83A7-E6FC84F6423D}"/>
              </a:ext>
            </a:extLst>
          </p:cNvPr>
          <p:cNvSpPr/>
          <p:nvPr/>
        </p:nvSpPr>
        <p:spPr>
          <a:xfrm>
            <a:off x="83775" y="6596556"/>
            <a:ext cx="1146468"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a:t>
            </a:r>
            <a:r>
              <a:rPr lang="en-GB" sz="900" b="0" i="0" dirty="0">
                <a:solidFill>
                  <a:srgbClr val="121212"/>
                </a:solidFill>
                <a:effectLst/>
                <a:latin typeface="Open Sans"/>
              </a:rPr>
              <a:t>UN0376033</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F8D6140-2F6F-4269-9F76-BF7BCD001671}"/>
              </a:ext>
            </a:extLst>
          </p:cNvPr>
          <p:cNvSpPr txBox="1"/>
          <p:nvPr/>
        </p:nvSpPr>
        <p:spPr>
          <a:xfrm>
            <a:off x="7854672" y="1650382"/>
            <a:ext cx="2995364" cy="677108"/>
          </a:xfrm>
          <a:prstGeom prst="rect">
            <a:avLst/>
          </a:prstGeom>
          <a:noFill/>
        </p:spPr>
        <p:txBody>
          <a:bodyPr wrap="square" rtlCol="0">
            <a:spAutoFit/>
          </a:bodyPr>
          <a:lstStyle/>
          <a:p>
            <a:r>
              <a:rPr lang="en-GB" sz="2000" dirty="0">
                <a:solidFill>
                  <a:srgbClr val="00B0F0"/>
                </a:solidFill>
                <a:latin typeface="Univers Next Pro Condensed" panose="020B0906030202020203" pitchFamily="34" charset="0"/>
                <a:cs typeface="Arial" panose="020B0604020202020204" pitchFamily="34" charset="0"/>
              </a:rPr>
              <a:t>Take a moment to breath…</a:t>
            </a:r>
          </a:p>
          <a:p>
            <a:endParaRPr lang="en-GB" dirty="0"/>
          </a:p>
        </p:txBody>
      </p:sp>
      <p:sp>
        <p:nvSpPr>
          <p:cNvPr id="9" name="TextBox 8">
            <a:extLst>
              <a:ext uri="{FF2B5EF4-FFF2-40B4-BE49-F238E27FC236}">
                <a16:creationId xmlns:a16="http://schemas.microsoft.com/office/drawing/2014/main" id="{FD5AE844-7F7C-47AD-85A2-424209F6A89F}"/>
              </a:ext>
            </a:extLst>
          </p:cNvPr>
          <p:cNvSpPr txBox="1"/>
          <p:nvPr/>
        </p:nvSpPr>
        <p:spPr>
          <a:xfrm>
            <a:off x="7871138" y="2054251"/>
            <a:ext cx="3119188"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Press play below to do a breathing exercise and reflect on this week’s topic. </a:t>
            </a:r>
          </a:p>
        </p:txBody>
      </p:sp>
      <p:pic>
        <p:nvPicPr>
          <p:cNvPr id="8" name="WBD Reflection">
            <a:hlinkClick r:id="" action="ppaction://media"/>
            <a:extLst>
              <a:ext uri="{FF2B5EF4-FFF2-40B4-BE49-F238E27FC236}">
                <a16:creationId xmlns:a16="http://schemas.microsoft.com/office/drawing/2014/main" id="{FFE4095D-17FF-46AA-8040-2E251AA6FE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9154" y="5004418"/>
            <a:ext cx="406400" cy="406400"/>
          </a:xfrm>
          <a:prstGeom prst="rect">
            <a:avLst/>
          </a:prstGeom>
        </p:spPr>
      </p:pic>
    </p:spTree>
    <p:extLst>
      <p:ext uri="{BB962C8B-B14F-4D97-AF65-F5344CB8AC3E}">
        <p14:creationId xmlns:p14="http://schemas.microsoft.com/office/powerpoint/2010/main" val="376855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432000" y="1697100"/>
            <a:ext cx="5441667" cy="4295486"/>
          </a:xfrm>
        </p:spPr>
        <p:txBody>
          <a:bodyPr vert="horz" lIns="180000" tIns="180000" rIns="91440" bIns="72000" rtlCol="0" anchor="t">
            <a:normAutofit fontScale="92500"/>
          </a:bodyPr>
          <a:lstStyle/>
          <a:p>
            <a:pPr marL="0" indent="0">
              <a:buNone/>
            </a:pPr>
            <a:r>
              <a:rPr lang="en-GB" sz="2400" b="1" dirty="0"/>
              <a:t>Contents</a:t>
            </a:r>
          </a:p>
          <a:p>
            <a:pPr lvl="0"/>
            <a:r>
              <a:rPr lang="en-US" sz="2400" dirty="0"/>
              <a:t>Slide 3 - </a:t>
            </a:r>
            <a:r>
              <a:rPr lang="en-GB" sz="2400" dirty="0"/>
              <a:t>Introducing World Book Day</a:t>
            </a:r>
          </a:p>
          <a:p>
            <a:pPr lvl="0"/>
            <a:r>
              <a:rPr lang="en-GB" sz="2400" dirty="0"/>
              <a:t>Slide 4 - Articles for World Book Day</a:t>
            </a:r>
          </a:p>
          <a:p>
            <a:pPr lvl="0"/>
            <a:r>
              <a:rPr lang="en-US" sz="2400" dirty="0"/>
              <a:t>Slide 5 - </a:t>
            </a:r>
            <a:r>
              <a:rPr lang="en-GB" sz="2400" dirty="0"/>
              <a:t>Exploring World Book Day. Question</a:t>
            </a:r>
          </a:p>
          <a:p>
            <a:r>
              <a:rPr lang="en-US" sz="2400" dirty="0"/>
              <a:t>Slide 6 - </a:t>
            </a:r>
            <a:r>
              <a:rPr lang="en-GB" sz="2400" dirty="0"/>
              <a:t>Exploring World Book Day. </a:t>
            </a:r>
            <a:r>
              <a:rPr lang="en-US" sz="2400" dirty="0"/>
              <a:t>Answers</a:t>
            </a:r>
          </a:p>
          <a:p>
            <a:r>
              <a:rPr lang="en-US" sz="2400" dirty="0"/>
              <a:t>Slide 7 &amp; 8 - Primary activities</a:t>
            </a:r>
          </a:p>
          <a:p>
            <a:pPr lvl="0"/>
            <a:r>
              <a:rPr lang="en-US" sz="2400" dirty="0"/>
              <a:t>Slide </a:t>
            </a:r>
            <a:r>
              <a:rPr lang="en-GB" sz="2400" dirty="0"/>
              <a:t>9 &amp; 10 - Secondary activities</a:t>
            </a:r>
          </a:p>
          <a:p>
            <a:pPr lvl="0"/>
            <a:r>
              <a:rPr lang="en-US" sz="2400" dirty="0"/>
              <a:t>Slide 11 - Reflection</a:t>
            </a:r>
            <a:endParaRPr lang="en-GB" sz="2400"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normAutofit/>
          </a:bodyPr>
          <a:lstStyle/>
          <a:p>
            <a:r>
              <a:rPr lang="en-US" dirty="0"/>
              <a:t>Introducing World book DAY</a:t>
            </a:r>
            <a:endParaRPr lang="en-GB" dirty="0"/>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5782674" cy="4574857"/>
          </a:xfrm>
        </p:spPr>
        <p:txBody>
          <a:bodyPr>
            <a:noAutofit/>
          </a:bodyPr>
          <a:lstStyle/>
          <a:p>
            <a:pPr marL="0" indent="0">
              <a:buNone/>
            </a:pPr>
            <a:r>
              <a:rPr lang="en-GB" sz="1600" b="1" kern="1400" dirty="0"/>
              <a:t>World Book Day was created by UNESCO on 23rd April 1995 as a worldwide celebration of books and reading.</a:t>
            </a:r>
          </a:p>
          <a:p>
            <a:pPr marL="0" indent="0">
              <a:buNone/>
            </a:pPr>
            <a:r>
              <a:rPr lang="en-GB" sz="1600" kern="1400" dirty="0"/>
              <a:t>It is marked in over 100 countries around the globe. The first World Book Day in the UK and Ireland took place in 1997 to encourage young people to discover the pleasure of reading.</a:t>
            </a:r>
          </a:p>
          <a:p>
            <a:pPr marL="0" indent="0">
              <a:buNone/>
            </a:pPr>
            <a:r>
              <a:rPr lang="en-GB" sz="1600" kern="1400" dirty="0"/>
              <a:t>World Book Day is also now a charity with a mission to help change children’s lives by promoting reading for pleasure, offering every child and young person the opportunity to have a book of their own. </a:t>
            </a:r>
          </a:p>
          <a:p>
            <a:pPr marL="0" indent="0">
              <a:buNone/>
            </a:pPr>
            <a:r>
              <a:rPr lang="en-GB" sz="1600" kern="1400" dirty="0"/>
              <a:t>This year (2021) marks the 24th year of WBD on 4th March and we hope you can find many different ways to enjoy reading.</a:t>
            </a:r>
          </a:p>
          <a:p>
            <a:pPr marL="0" indent="0">
              <a:buNone/>
            </a:pPr>
            <a:r>
              <a:rPr lang="en-GB" sz="1600" kern="1400" dirty="0"/>
              <a:t>There are lots of connections between World Book Day and your rights, especially your rights to access reliable information, the right to develop your talents and abilities and the right to relax and play. </a:t>
            </a:r>
          </a:p>
        </p:txBody>
      </p:sp>
      <p:sp>
        <p:nvSpPr>
          <p:cNvPr id="8" name="TextBox 7">
            <a:extLst>
              <a:ext uri="{FF2B5EF4-FFF2-40B4-BE49-F238E27FC236}">
                <a16:creationId xmlns:a16="http://schemas.microsoft.com/office/drawing/2014/main" id="{29167E19-8772-4A77-8C50-F3B910F87287}"/>
              </a:ext>
            </a:extLst>
          </p:cNvPr>
          <p:cNvSpPr txBox="1"/>
          <p:nvPr/>
        </p:nvSpPr>
        <p:spPr>
          <a:xfrm>
            <a:off x="6380753" y="1634354"/>
            <a:ext cx="6106026" cy="646331"/>
          </a:xfrm>
          <a:prstGeom prst="rect">
            <a:avLst/>
          </a:prstGeom>
          <a:noFill/>
        </p:spPr>
        <p:txBody>
          <a:bodyPr wrap="square" lIns="91440" tIns="45720" rIns="91440" bIns="45720" anchor="t">
            <a:spAutoFit/>
          </a:bodyPr>
          <a:lstStyle/>
          <a:p>
            <a:r>
              <a:rPr lang="en-GB" sz="1800" dirty="0">
                <a:latin typeface="Arial"/>
                <a:cs typeface="Arial"/>
              </a:rPr>
              <a:t>Jenny, RRSA </a:t>
            </a:r>
            <a:r>
              <a:rPr lang="en-GB" b="0" i="0" dirty="0">
                <a:effectLst/>
                <a:latin typeface="Roboto"/>
              </a:rPr>
              <a:t>Professional Adviser, </a:t>
            </a:r>
            <a:r>
              <a:rPr lang="en-GB" sz="1800" dirty="0">
                <a:latin typeface="Arial"/>
                <a:cs typeface="Arial"/>
              </a:rPr>
              <a:t>introduces </a:t>
            </a:r>
          </a:p>
          <a:p>
            <a:r>
              <a:rPr lang="en-GB" dirty="0">
                <a:latin typeface="Arial"/>
                <a:cs typeface="Arial"/>
              </a:rPr>
              <a:t>World Book </a:t>
            </a:r>
            <a:r>
              <a:rPr lang="en-GB" sz="1800" dirty="0">
                <a:latin typeface="Arial"/>
                <a:cs typeface="Arial"/>
              </a:rPr>
              <a:t>Day</a:t>
            </a:r>
            <a:r>
              <a:rPr lang="en-GB" dirty="0">
                <a:latin typeface="Arial"/>
                <a:cs typeface="Arial"/>
              </a:rPr>
              <a:t> </a:t>
            </a:r>
            <a:endParaRPr lang="en-GB" sz="1800" dirty="0"/>
          </a:p>
        </p:txBody>
      </p:sp>
      <p:sp>
        <p:nvSpPr>
          <p:cNvPr id="9" name="Text Placeholder 3">
            <a:extLst>
              <a:ext uri="{FF2B5EF4-FFF2-40B4-BE49-F238E27FC236}">
                <a16:creationId xmlns:a16="http://schemas.microsoft.com/office/drawing/2014/main" id="{7D615BBB-8628-4895-9A26-552B09D9DB42}"/>
              </a:ext>
            </a:extLst>
          </p:cNvPr>
          <p:cNvSpPr txBox="1">
            <a:spLocks/>
          </p:cNvSpPr>
          <p:nvPr/>
        </p:nvSpPr>
        <p:spPr>
          <a:xfrm>
            <a:off x="6380753" y="5354453"/>
            <a:ext cx="5351463" cy="387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hlinkClick r:id="rId5"/>
              </a:rPr>
              <a:t>Watch Jenny on YouTube</a:t>
            </a:r>
            <a:endParaRPr lang="en-GB" sz="1800" dirty="0"/>
          </a:p>
        </p:txBody>
      </p:sp>
      <p:pic>
        <p:nvPicPr>
          <p:cNvPr id="5" name="AoW World Book Day Jenny">
            <a:hlinkClick r:id="" action="ppaction://media"/>
            <a:extLst>
              <a:ext uri="{FF2B5EF4-FFF2-40B4-BE49-F238E27FC236}">
                <a16:creationId xmlns:a16="http://schemas.microsoft.com/office/drawing/2014/main" id="{0E548935-05B0-4584-9832-027E830BCF9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86456" y="2428178"/>
            <a:ext cx="4940055" cy="2778781"/>
          </a:xfrm>
          <a:prstGeom prst="rect">
            <a:avLst/>
          </a:prstGeom>
        </p:spPr>
      </p:pic>
    </p:spTree>
    <p:extLst>
      <p:ext uri="{BB962C8B-B14F-4D97-AF65-F5344CB8AC3E}">
        <p14:creationId xmlns:p14="http://schemas.microsoft.com/office/powerpoint/2010/main" val="228716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71705"/>
            <a:ext cx="11916814" cy="877104"/>
          </a:xfrm>
        </p:spPr>
        <p:txBody>
          <a:bodyPr>
            <a:normAutofit/>
          </a:bodyPr>
          <a:lstStyle/>
          <a:p>
            <a:r>
              <a:rPr lang="en-US" sz="4000" dirty="0"/>
              <a:t> articles for </a:t>
            </a:r>
            <a:r>
              <a:rPr lang="en-US" sz="4000" dirty="0" err="1"/>
              <a:t>WORlD</a:t>
            </a:r>
            <a:r>
              <a:rPr lang="en-US" sz="4000" dirty="0"/>
              <a:t> BOOK day</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231439" y="1698347"/>
            <a:ext cx="6299991" cy="4887510"/>
          </a:xfrm>
        </p:spPr>
        <p:txBody>
          <a:bodyPr>
            <a:noAutofit/>
          </a:bodyPr>
          <a:lstStyle/>
          <a:p>
            <a:pPr marL="0" indent="0">
              <a:buNone/>
            </a:pPr>
            <a:r>
              <a:rPr lang="en-GB" sz="1800" b="1" dirty="0"/>
              <a:t>This week’s activities link to the following articles:</a:t>
            </a:r>
          </a:p>
          <a:p>
            <a:pPr marL="0" indent="0">
              <a:buNone/>
            </a:pPr>
            <a:r>
              <a:rPr lang="en-GB" sz="1800" b="1" dirty="0"/>
              <a:t>Article 17 - access to information from the media</a:t>
            </a:r>
          </a:p>
          <a:p>
            <a:pPr marL="0" indent="0">
              <a:buNone/>
            </a:pPr>
            <a:r>
              <a:rPr lang="en-GB" sz="1800" dirty="0"/>
              <a:t>Every child has the right to reliable information from a variety of sources, and governments should encourage the media to provide information that children can understand. Governments must help protect children from materials that could harm them.</a:t>
            </a:r>
          </a:p>
          <a:p>
            <a:pPr marL="0" indent="0">
              <a:buNone/>
            </a:pPr>
            <a:r>
              <a:rPr lang="en-GB" sz="1800" b="1" dirty="0"/>
              <a:t>Article 29 (goals of education)</a:t>
            </a:r>
          </a:p>
          <a:p>
            <a:pPr marL="0" indent="0">
              <a:buNone/>
            </a:pPr>
            <a:r>
              <a:rPr lang="en-GB" sz="1800" dirty="0"/>
              <a:t>Education must develop every child’s personality, talents and abilities to the full. It must encourage the child’s respect for human rights, as well as respect for their parents, their own and other cultures and the environment.</a:t>
            </a:r>
          </a:p>
          <a:p>
            <a:pPr marL="0" indent="0">
              <a:buNone/>
            </a:pPr>
            <a:r>
              <a:rPr lang="en-GB" sz="1800" b="1" dirty="0"/>
              <a:t>Article 31 (leisure, play and culture)</a:t>
            </a:r>
          </a:p>
          <a:p>
            <a:pPr marL="0" indent="0">
              <a:buNone/>
            </a:pPr>
            <a:r>
              <a:rPr lang="en-GB" sz="1800" dirty="0"/>
              <a:t>Every child has the right to relax, play and take part in a wide range of cultural and artistic activities. </a:t>
            </a:r>
          </a:p>
        </p:txBody>
      </p:sp>
      <p:pic>
        <p:nvPicPr>
          <p:cNvPr id="11" name="Graphic 10">
            <a:extLst>
              <a:ext uri="{FF2B5EF4-FFF2-40B4-BE49-F238E27FC236}">
                <a16:creationId xmlns:a16="http://schemas.microsoft.com/office/drawing/2014/main" id="{173DDA58-5269-45D2-BA8C-5AC33EBE72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25095" y="2318657"/>
            <a:ext cx="1616045" cy="2154726"/>
          </a:xfrm>
          <a:prstGeom prst="rect">
            <a:avLst/>
          </a:prstGeom>
        </p:spPr>
      </p:pic>
      <p:pic>
        <p:nvPicPr>
          <p:cNvPr id="6" name="Graphic 5">
            <a:extLst>
              <a:ext uri="{FF2B5EF4-FFF2-40B4-BE49-F238E27FC236}">
                <a16:creationId xmlns:a16="http://schemas.microsoft.com/office/drawing/2014/main" id="{F64B49AD-43E8-42B9-A475-EF2E6EE636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4805" y="2318654"/>
            <a:ext cx="1616045" cy="2154726"/>
          </a:xfrm>
          <a:prstGeom prst="rect">
            <a:avLst/>
          </a:prstGeom>
        </p:spPr>
      </p:pic>
      <p:pic>
        <p:nvPicPr>
          <p:cNvPr id="8" name="Graphic 7">
            <a:extLst>
              <a:ext uri="{FF2B5EF4-FFF2-40B4-BE49-F238E27FC236}">
                <a16:creationId xmlns:a16="http://schemas.microsoft.com/office/drawing/2014/main" id="{49E3B21F-7F9E-41D0-B604-E7FE6D7A1B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44515" y="2318652"/>
            <a:ext cx="1616046" cy="2154728"/>
          </a:xfrm>
          <a:prstGeom prst="rect">
            <a:avLst/>
          </a:prstGeom>
        </p:spPr>
      </p:pic>
    </p:spTree>
    <p:extLst>
      <p:ext uri="{BB962C8B-B14F-4D97-AF65-F5344CB8AC3E}">
        <p14:creationId xmlns:p14="http://schemas.microsoft.com/office/powerpoint/2010/main" val="953598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10722" y="3555243"/>
            <a:ext cx="4582910" cy="2363820"/>
          </a:xfrm>
        </p:spPr>
        <p:txBody>
          <a:bodyPr>
            <a:normAutofit/>
          </a:bodyPr>
          <a:lstStyle/>
          <a:p>
            <a:pPr marL="0" indent="0">
              <a:buNone/>
            </a:pPr>
            <a:r>
              <a:rPr lang="en-GB" sz="2800" dirty="0">
                <a:latin typeface="Arial" panose="020B0604020202020204" pitchFamily="34" charset="0"/>
                <a:cs typeface="Arial" panose="020B0604020202020204" pitchFamily="34" charset="0"/>
              </a:rPr>
              <a:t>Note your ideas down and then compare your thoughts with the next slide. </a:t>
            </a:r>
            <a:r>
              <a:rPr lang="en-GB" dirty="0">
                <a:latin typeface="Arial" panose="020B0604020202020204" pitchFamily="34" charset="0"/>
                <a:cs typeface="Arial" panose="020B0604020202020204" pitchFamily="34" charset="0"/>
              </a:rPr>
              <a:t>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084647" y="2286342"/>
            <a:ext cx="3422183"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900" dirty="0">
                <a:solidFill>
                  <a:srgbClr val="00B0F0"/>
                </a:solidFill>
                <a:latin typeface="Arial" panose="020B0604020202020204" pitchFamily="34" charset="0"/>
                <a:cs typeface="Arial" panose="020B0604020202020204" pitchFamily="34" charset="0"/>
              </a:rPr>
              <a:t>How many different reasons can you think of why reading books is important?</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WORLD BOOK DAY</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597724" y="1595019"/>
            <a:ext cx="10996551" cy="4963885"/>
          </a:xfrm>
        </p:spPr>
        <p:txBody>
          <a:bodyPr>
            <a:normAutofit fontScale="25000" lnSpcReduction="20000"/>
          </a:bodyPr>
          <a:lstStyle/>
          <a:p>
            <a:r>
              <a:rPr lang="en-GB" sz="8000" dirty="0">
                <a:latin typeface="Arial" panose="020B0604020202020204" pitchFamily="34" charset="0"/>
                <a:cs typeface="Arial" panose="020B0604020202020204" pitchFamily="34" charset="0"/>
              </a:rPr>
              <a:t>To learn new things about the world</a:t>
            </a:r>
          </a:p>
          <a:p>
            <a:r>
              <a:rPr lang="en-GB" sz="8000" dirty="0">
                <a:latin typeface="Arial" panose="020B0604020202020204" pitchFamily="34" charset="0"/>
                <a:cs typeface="Arial" panose="020B0604020202020204" pitchFamily="34" charset="0"/>
              </a:rPr>
              <a:t>To enjoy a story that makes you laugh, cry or get excited</a:t>
            </a:r>
          </a:p>
          <a:p>
            <a:r>
              <a:rPr lang="en-GB" sz="8000" dirty="0">
                <a:latin typeface="Arial" panose="020B0604020202020204" pitchFamily="34" charset="0"/>
                <a:cs typeface="Arial" panose="020B0604020202020204" pitchFamily="34" charset="0"/>
              </a:rPr>
              <a:t>To use your imagination </a:t>
            </a:r>
          </a:p>
          <a:p>
            <a:r>
              <a:rPr lang="en-GB" sz="8000" dirty="0">
                <a:latin typeface="Arial" panose="020B0604020202020204" pitchFamily="34" charset="0"/>
                <a:cs typeface="Arial" panose="020B0604020202020204" pitchFamily="34" charset="0"/>
              </a:rPr>
              <a:t>To share with friends and family</a:t>
            </a:r>
          </a:p>
          <a:p>
            <a:r>
              <a:rPr lang="en-GB" sz="8000" dirty="0">
                <a:latin typeface="Arial" panose="020B0604020202020204" pitchFamily="34" charset="0"/>
                <a:cs typeface="Arial" panose="020B0604020202020204" pitchFamily="34" charset="0"/>
              </a:rPr>
              <a:t>To find out new things</a:t>
            </a:r>
          </a:p>
          <a:p>
            <a:r>
              <a:rPr lang="en-GB" sz="8000" dirty="0">
                <a:latin typeface="Arial" panose="020B0604020202020204" pitchFamily="34" charset="0"/>
                <a:cs typeface="Arial" panose="020B0604020202020204" pitchFamily="34" charset="0"/>
              </a:rPr>
              <a:t>To get ideas for your own writing and stories</a:t>
            </a:r>
          </a:p>
          <a:p>
            <a:r>
              <a:rPr lang="en-GB" sz="8000" dirty="0">
                <a:latin typeface="Arial" panose="020B0604020202020204" pitchFamily="34" charset="0"/>
                <a:cs typeface="Arial" panose="020B0604020202020204" pitchFamily="34" charset="0"/>
              </a:rPr>
              <a:t>To calm you down</a:t>
            </a:r>
          </a:p>
          <a:p>
            <a:r>
              <a:rPr lang="en-GB" sz="8000" dirty="0">
                <a:latin typeface="Arial" panose="020B0604020202020204" pitchFamily="34" charset="0"/>
                <a:cs typeface="Arial" panose="020B0604020202020204" pitchFamily="34" charset="0"/>
              </a:rPr>
              <a:t>To help get to sleep</a:t>
            </a:r>
          </a:p>
          <a:p>
            <a:r>
              <a:rPr lang="en-GB" sz="8000" dirty="0">
                <a:latin typeface="Arial" panose="020B0604020202020204" pitchFamily="34" charset="0"/>
                <a:cs typeface="Arial" panose="020B0604020202020204" pitchFamily="34" charset="0"/>
              </a:rPr>
              <a:t>To inspire you</a:t>
            </a:r>
          </a:p>
          <a:p>
            <a:pPr marL="0" indent="0">
              <a:buNone/>
            </a:pPr>
            <a:r>
              <a:rPr lang="en-GB" sz="8000" dirty="0">
                <a:latin typeface="Arial" panose="020B0604020202020204" pitchFamily="34" charset="0"/>
                <a:cs typeface="Arial" panose="020B0604020202020204" pitchFamily="34" charset="0"/>
              </a:rPr>
              <a:t>Did you get any others?</a:t>
            </a:r>
            <a:r>
              <a:rPr lang="en-GB" sz="6600" dirty="0">
                <a:latin typeface="Arial"/>
                <a:cs typeface="Arial"/>
              </a:rPr>
              <a:t> </a:t>
            </a: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a:cs typeface="Arial"/>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460207" y="299096"/>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a:off x="304413" y="1727937"/>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160748"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6" name="Flowchart: Connector 15">
            <a:extLst>
              <a:ext uri="{FF2B5EF4-FFF2-40B4-BE49-F238E27FC236}">
                <a16:creationId xmlns:a16="http://schemas.microsoft.com/office/drawing/2014/main" id="{AD2D57D0-8ACC-406C-9919-59076E358DFB}"/>
              </a:ext>
            </a:extLst>
          </p:cNvPr>
          <p:cNvSpPr/>
          <p:nvPr/>
        </p:nvSpPr>
        <p:spPr>
          <a:xfrm>
            <a:off x="8538336" y="3664377"/>
            <a:ext cx="2964551" cy="295989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mj-lt"/>
              <a:buNone/>
            </a:pPr>
            <a:r>
              <a:rPr lang="en-GB" sz="1400" b="0" i="0" dirty="0">
                <a:solidFill>
                  <a:srgbClr val="00AEEF"/>
                </a:solidFill>
                <a:effectLst/>
                <a:latin typeface="Arial" panose="020B0604020202020204" pitchFamily="34" charset="0"/>
              </a:rPr>
              <a:t>Do you think books are a bigger or smaller part of our lives than they used to be decades ago? Talk to </a:t>
            </a:r>
            <a:r>
              <a:rPr lang="en-GB" sz="1400" b="0" i="0" dirty="0">
                <a:solidFill>
                  <a:srgbClr val="00B0F0"/>
                </a:solidFill>
                <a:effectLst/>
                <a:latin typeface="Arial" panose="020B0604020202020204" pitchFamily="34" charset="0"/>
              </a:rPr>
              <a:t>a parent, grandparent or another trusted adult about </a:t>
            </a:r>
            <a:r>
              <a:rPr lang="en-GB" sz="1400" b="0" i="0" dirty="0">
                <a:solidFill>
                  <a:srgbClr val="00AEEF"/>
                </a:solidFill>
                <a:effectLst/>
                <a:latin typeface="Arial" panose="020B0604020202020204" pitchFamily="34" charset="0"/>
              </a:rPr>
              <a:t>their experience of books and compare it to your own and to other children in your class.</a:t>
            </a:r>
          </a:p>
        </p:txBody>
      </p:sp>
      <p:sp>
        <p:nvSpPr>
          <p:cNvPr id="5" name="Oval 4">
            <a:extLst>
              <a:ext uri="{FF2B5EF4-FFF2-40B4-BE49-F238E27FC236}">
                <a16:creationId xmlns:a16="http://schemas.microsoft.com/office/drawing/2014/main" id="{3467B1C6-F30C-4098-9B8C-EE87980EA8D8}"/>
              </a:ext>
            </a:extLst>
          </p:cNvPr>
          <p:cNvSpPr/>
          <p:nvPr/>
        </p:nvSpPr>
        <p:spPr>
          <a:xfrm>
            <a:off x="5612309" y="3908384"/>
            <a:ext cx="2736561" cy="2688171"/>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20" name="TextBox 19">
            <a:extLst>
              <a:ext uri="{FF2B5EF4-FFF2-40B4-BE49-F238E27FC236}">
                <a16:creationId xmlns:a16="http://schemas.microsoft.com/office/drawing/2014/main" id="{7D087D4F-1E8D-420C-9BA4-5DEFB5B52D26}"/>
              </a:ext>
            </a:extLst>
          </p:cNvPr>
          <p:cNvSpPr txBox="1"/>
          <p:nvPr/>
        </p:nvSpPr>
        <p:spPr>
          <a:xfrm>
            <a:off x="5886574" y="4349933"/>
            <a:ext cx="2188029" cy="2031325"/>
          </a:xfrm>
          <a:prstGeom prst="rect">
            <a:avLst/>
          </a:prstGeom>
          <a:noFill/>
        </p:spPr>
        <p:txBody>
          <a:bodyPr wrap="square" rtlCol="0">
            <a:spAutoFit/>
          </a:bodyPr>
          <a:lstStyle/>
          <a:p>
            <a:pPr marL="0" indent="0" algn="ctr">
              <a:buFont typeface="+mj-lt"/>
              <a:buNone/>
            </a:pPr>
            <a:r>
              <a:rPr lang="en-GB" sz="1400" b="0" i="0" dirty="0">
                <a:solidFill>
                  <a:srgbClr val="00AEEF"/>
                </a:solidFill>
                <a:effectLst/>
                <a:latin typeface="Arial" panose="020B0604020202020204" pitchFamily="34" charset="0"/>
              </a:rPr>
              <a:t>Read a story aloud to a family member – remember to use expression to make the story exciting and fun. Show them the pictures and talk about what is happening in the pictures too.   </a:t>
            </a:r>
          </a:p>
        </p:txBody>
      </p:sp>
      <p:sp>
        <p:nvSpPr>
          <p:cNvPr id="17" name="Flowchart: Connector 16">
            <a:extLst>
              <a:ext uri="{FF2B5EF4-FFF2-40B4-BE49-F238E27FC236}">
                <a16:creationId xmlns:a16="http://schemas.microsoft.com/office/drawing/2014/main" id="{EDA72F8B-E44A-4A85-BA34-CE6E4D09E6B1}"/>
              </a:ext>
            </a:extLst>
          </p:cNvPr>
          <p:cNvSpPr/>
          <p:nvPr/>
        </p:nvSpPr>
        <p:spPr>
          <a:xfrm>
            <a:off x="5011340" y="419212"/>
            <a:ext cx="3462139" cy="340416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sz="1400" dirty="0">
                <a:solidFill>
                  <a:srgbClr val="0070C0"/>
                </a:solidFill>
                <a:latin typeface="Arial"/>
                <a:cs typeface="Arial"/>
                <a:hlinkClick r:id="rId3">
                  <a:extLst>
                    <a:ext uri="{A12FA001-AC4F-418D-AE19-62706E023703}">
                      <ahyp:hlinkClr xmlns:ahyp="http://schemas.microsoft.com/office/drawing/2018/hyperlinkcolor" val="tx"/>
                    </a:ext>
                  </a:extLst>
                </a:hlinkClick>
              </a:rPr>
              <a:t>World Book Day </a:t>
            </a:r>
            <a:r>
              <a:rPr lang="en-GB" sz="1400" b="0" i="0" dirty="0">
                <a:solidFill>
                  <a:srgbClr val="00AEEF"/>
                </a:solidFill>
                <a:effectLst/>
                <a:latin typeface="Arial"/>
                <a:cs typeface="Arial"/>
              </a:rPr>
              <a:t>is </a:t>
            </a:r>
            <a:r>
              <a:rPr lang="en-GB" sz="1400" dirty="0">
                <a:solidFill>
                  <a:srgbClr val="00AEEF"/>
                </a:solidFill>
                <a:latin typeface="Arial"/>
                <a:cs typeface="Arial"/>
              </a:rPr>
              <a:t>all about enjoying brilliant books. Have you ever watched </a:t>
            </a:r>
            <a:r>
              <a:rPr lang="en-GB" sz="1400" dirty="0">
                <a:solidFill>
                  <a:srgbClr val="0070C0"/>
                </a:solidFill>
                <a:latin typeface="Arial"/>
                <a:cs typeface="Arial"/>
                <a:hlinkClick r:id="rId4">
                  <a:extLst>
                    <a:ext uri="{A12FA001-AC4F-418D-AE19-62706E023703}">
                      <ahyp:hlinkClr xmlns:ahyp="http://schemas.microsoft.com/office/drawing/2018/hyperlinkcolor" val="tx"/>
                    </a:ext>
                  </a:extLst>
                </a:hlinkClick>
              </a:rPr>
              <a:t>Dog Loves Books</a:t>
            </a:r>
            <a:r>
              <a:rPr lang="en-GB" sz="1400" dirty="0">
                <a:solidFill>
                  <a:srgbClr val="00AEEF"/>
                </a:solidFill>
                <a:latin typeface="Arial"/>
                <a:cs typeface="Arial"/>
              </a:rPr>
              <a:t>? Dog and Pug have lots of adventures as they jump into books – can you think of a favourite book you'd love to jump into?  </a:t>
            </a:r>
          </a:p>
          <a:p>
            <a:pPr marL="0" indent="0" algn="ctr">
              <a:buNone/>
            </a:pPr>
            <a:r>
              <a:rPr lang="en-GB" sz="1400" dirty="0">
                <a:solidFill>
                  <a:srgbClr val="00AEEF"/>
                </a:solidFill>
                <a:latin typeface="Arial"/>
                <a:cs typeface="Arial"/>
              </a:rPr>
              <a:t>Talk to someone about why it's your favourite, write a book review or even write yourself into the story!</a:t>
            </a:r>
          </a:p>
        </p:txBody>
      </p:sp>
      <p:sp>
        <p:nvSpPr>
          <p:cNvPr id="18" name="Flowchart: Connector 17">
            <a:extLst>
              <a:ext uri="{FF2B5EF4-FFF2-40B4-BE49-F238E27FC236}">
                <a16:creationId xmlns:a16="http://schemas.microsoft.com/office/drawing/2014/main" id="{6B2BB94C-0924-46BB-AF91-465C0F3948FC}"/>
              </a:ext>
            </a:extLst>
          </p:cNvPr>
          <p:cNvSpPr/>
          <p:nvPr/>
        </p:nvSpPr>
        <p:spPr>
          <a:xfrm>
            <a:off x="8639024" y="419212"/>
            <a:ext cx="2964551" cy="295989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mj-lt"/>
              <a:buNone/>
            </a:pPr>
            <a:r>
              <a:rPr lang="en-GB" sz="1400" b="0" i="0" dirty="0">
                <a:solidFill>
                  <a:srgbClr val="00AEEF"/>
                </a:solidFill>
                <a:effectLst/>
                <a:latin typeface="Arial" panose="020B0604020202020204" pitchFamily="34" charset="0"/>
              </a:rPr>
              <a:t>Where’s the most unusual place you can go to read a book? Maybe you have a favourite spot in the garden? Or a special place in your house somewhere? Tell a family member or a friend why you enjoy reading in this place.</a:t>
            </a:r>
          </a:p>
        </p:txBody>
      </p:sp>
      <p:pic>
        <p:nvPicPr>
          <p:cNvPr id="14" name="Graphic 13">
            <a:extLst>
              <a:ext uri="{FF2B5EF4-FFF2-40B4-BE49-F238E27FC236}">
                <a16:creationId xmlns:a16="http://schemas.microsoft.com/office/drawing/2014/main" id="{F759CF8F-EA0C-4015-B919-8BFAFCE2BB4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1171" y="2909339"/>
            <a:ext cx="1543071" cy="2057427"/>
          </a:xfrm>
          <a:prstGeom prst="rect">
            <a:avLst/>
          </a:prstGeom>
        </p:spPr>
      </p:pic>
      <p:pic>
        <p:nvPicPr>
          <p:cNvPr id="19" name="Graphic 18">
            <a:extLst>
              <a:ext uri="{FF2B5EF4-FFF2-40B4-BE49-F238E27FC236}">
                <a16:creationId xmlns:a16="http://schemas.microsoft.com/office/drawing/2014/main" id="{3E2486DE-7BD1-4F81-BBC9-6C3DDB4225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51375" y="2909339"/>
            <a:ext cx="1543071" cy="2057427"/>
          </a:xfrm>
          <a:prstGeom prst="rect">
            <a:avLst/>
          </a:prstGeom>
        </p:spPr>
      </p:pic>
      <p:pic>
        <p:nvPicPr>
          <p:cNvPr id="21" name="Graphic 20">
            <a:extLst>
              <a:ext uri="{FF2B5EF4-FFF2-40B4-BE49-F238E27FC236}">
                <a16:creationId xmlns:a16="http://schemas.microsoft.com/office/drawing/2014/main" id="{85A76FF4-35F8-49BD-B605-152FEF37FB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20188" y="2909339"/>
            <a:ext cx="1543072" cy="2057429"/>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0" name="Flowchart: Connector 9">
            <a:extLst>
              <a:ext uri="{FF2B5EF4-FFF2-40B4-BE49-F238E27FC236}">
                <a16:creationId xmlns:a16="http://schemas.microsoft.com/office/drawing/2014/main" id="{3A11C75B-5273-40A8-B62B-0CFA35267285}"/>
              </a:ext>
            </a:extLst>
          </p:cNvPr>
          <p:cNvSpPr/>
          <p:nvPr/>
        </p:nvSpPr>
        <p:spPr>
          <a:xfrm>
            <a:off x="8431866" y="3311926"/>
            <a:ext cx="3443374" cy="347746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00AEEF"/>
              </a:solidFill>
              <a:latin typeface="Arial"/>
              <a:cs typeface="Arial"/>
            </a:endParaRPr>
          </a:p>
          <a:p>
            <a:pPr marL="0" indent="0" algn="ctr">
              <a:buFont typeface="+mj-lt"/>
              <a:buNone/>
            </a:pPr>
            <a:endParaRPr lang="en-GB" sz="1100" b="0" i="0" dirty="0">
              <a:solidFill>
                <a:srgbClr val="00AEEF"/>
              </a:solidFill>
              <a:effectLst/>
              <a:latin typeface="Arial" panose="020B0604020202020204" pitchFamily="34" charset="0"/>
              <a:cs typeface="Arial" panose="020B0604020202020204" pitchFamily="34" charset="0"/>
            </a:endParaRPr>
          </a:p>
          <a:p>
            <a:pPr marL="0" indent="0" algn="ctr">
              <a:buFont typeface="+mj-lt"/>
              <a:buNone/>
            </a:pPr>
            <a:endParaRPr lang="en-GB" sz="1100" dirty="0">
              <a:solidFill>
                <a:srgbClr val="00AEEF"/>
              </a:solidFill>
              <a:latin typeface="Arial" panose="020B0604020202020204" pitchFamily="34" charset="0"/>
              <a:cs typeface="Arial" panose="020B0604020202020204" pitchFamily="34" charset="0"/>
            </a:endParaRPr>
          </a:p>
          <a:p>
            <a:pPr marL="0" indent="0" algn="ctr">
              <a:buFont typeface="+mj-lt"/>
              <a:buNone/>
            </a:pPr>
            <a:r>
              <a:rPr lang="en-GB" sz="1400" dirty="0">
                <a:solidFill>
                  <a:srgbClr val="00AEEF"/>
                </a:solidFill>
                <a:effectLst/>
                <a:latin typeface="Arial" panose="020B0604020202020204" pitchFamily="34" charset="0"/>
                <a:ea typeface="Times New Roman" panose="02020603050405020304" pitchFamily="18" charset="0"/>
              </a:rPr>
              <a:t>You have the right to develop your personality, talents, and abilities (Article 29), so what would you like to become great at? Imagine you’ve become famous for your talent. Design the cover of your autobiography. You’ll need a title, picture for the front and then a short </a:t>
            </a:r>
            <a:r>
              <a:rPr lang="en-GB" sz="1400" u="sng" dirty="0">
                <a:solidFill>
                  <a:srgbClr val="0070C0"/>
                </a:solidFill>
                <a:effectLst/>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blurb</a:t>
            </a:r>
            <a:r>
              <a:rPr lang="en-GB" sz="1400" dirty="0">
                <a:solidFill>
                  <a:srgbClr val="00AEEF"/>
                </a:solidFill>
                <a:effectLst/>
                <a:latin typeface="Arial" panose="020B0604020202020204" pitchFamily="34" charset="0"/>
                <a:ea typeface="Times New Roman" panose="02020603050405020304" pitchFamily="18" charset="0"/>
              </a:rPr>
              <a:t> for the back. Share this with your teacher or your class.</a:t>
            </a:r>
            <a:endParaRPr lang="en-GB" sz="1400" b="0" i="0" dirty="0">
              <a:solidFill>
                <a:srgbClr val="00AEEF"/>
              </a:solidFill>
              <a:effectLst/>
              <a:latin typeface="Arial" panose="020B0604020202020204" pitchFamily="34" charset="0"/>
            </a:endParaRPr>
          </a:p>
          <a:p>
            <a:pPr algn="ctr"/>
            <a:r>
              <a:rPr lang="en-GB" sz="1400" dirty="0">
                <a:solidFill>
                  <a:srgbClr val="00AEEF"/>
                </a:solidFill>
                <a:latin typeface="Arial"/>
                <a:cs typeface="Arial"/>
              </a:rPr>
              <a:t>. </a:t>
            </a:r>
            <a:endParaRPr lang="en-GB" sz="1400" dirty="0">
              <a:solidFill>
                <a:srgbClr val="00AEEF"/>
              </a:solidFill>
            </a:endParaRPr>
          </a:p>
          <a:p>
            <a:pPr algn="ctr"/>
            <a:endParaRPr lang="en-GB" sz="1400" dirty="0">
              <a:solidFill>
                <a:srgbClr val="00AEEF"/>
              </a:solidFill>
              <a:latin typeface="Arial"/>
              <a:cs typeface="Arial"/>
            </a:endParaRPr>
          </a:p>
        </p:txBody>
      </p:sp>
      <p:sp>
        <p:nvSpPr>
          <p:cNvPr id="13" name="Flowchart: Connector 12">
            <a:extLst>
              <a:ext uri="{FF2B5EF4-FFF2-40B4-BE49-F238E27FC236}">
                <a16:creationId xmlns:a16="http://schemas.microsoft.com/office/drawing/2014/main" id="{F974551F-050B-4359-8656-80F7E4B5B62C}"/>
              </a:ext>
            </a:extLst>
          </p:cNvPr>
          <p:cNvSpPr/>
          <p:nvPr/>
        </p:nvSpPr>
        <p:spPr>
          <a:xfrm>
            <a:off x="177357" y="3233529"/>
            <a:ext cx="3443374" cy="336302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mj-lt"/>
              <a:buNone/>
            </a:pPr>
            <a:endParaRPr lang="en-GB" sz="1400" dirty="0">
              <a:solidFill>
                <a:srgbClr val="FF0000"/>
              </a:solidFill>
              <a:effectLst/>
              <a:latin typeface="Arial"/>
              <a:ea typeface="Calibri" panose="020F0502020204030204" pitchFamily="34" charset="0"/>
              <a:cs typeface="Arial"/>
            </a:endParaRPr>
          </a:p>
          <a:p>
            <a:pPr marL="0" indent="0" algn="ctr">
              <a:buFont typeface="+mj-lt"/>
              <a:buNone/>
            </a:pPr>
            <a:r>
              <a:rPr lang="en-GB" sz="1400" dirty="0">
                <a:solidFill>
                  <a:srgbClr val="00B0F0"/>
                </a:solidFill>
                <a:effectLst/>
                <a:latin typeface="Arial"/>
                <a:ea typeface="Calibri" panose="020F0502020204030204" pitchFamily="34" charset="0"/>
                <a:cs typeface="Arial"/>
              </a:rPr>
              <a:t>Books are a great way to find out new things, like </a:t>
            </a:r>
            <a:r>
              <a:rPr lang="en-GB" sz="1400" dirty="0">
                <a:solidFill>
                  <a:srgbClr val="00AEEF"/>
                </a:solidFill>
                <a:effectLst/>
                <a:latin typeface="Arial"/>
                <a:ea typeface="Calibri" panose="020F0502020204030204" pitchFamily="34" charset="0"/>
                <a:cs typeface="Arial"/>
              </a:rPr>
              <a:t>this one about whales: </a:t>
            </a:r>
            <a:r>
              <a:rPr lang="en-GB" sz="1400" u="sng" dirty="0">
                <a:solidFill>
                  <a:srgbClr val="0070C0"/>
                </a:solidFill>
                <a:effectLst/>
                <a:latin typeface="Arial"/>
                <a:ea typeface="Calibri" panose="020F0502020204030204" pitchFamily="34" charset="0"/>
                <a:cs typeface="Times New Roman"/>
                <a:hlinkClick r:id="rId5">
                  <a:extLst>
                    <a:ext uri="{A12FA001-AC4F-418D-AE19-62706E023703}">
                      <ahyp:hlinkClr xmlns:ahyp="http://schemas.microsoft.com/office/drawing/2018/hyperlinkcolor" val="tx"/>
                    </a:ext>
                  </a:extLst>
                </a:hlinkClick>
              </a:rPr>
              <a:t>Could a Whale Swim to the Moon?</a:t>
            </a:r>
            <a:r>
              <a:rPr lang="en-GB" sz="1400" dirty="0">
                <a:solidFill>
                  <a:srgbClr val="0070C0"/>
                </a:solidFill>
                <a:effectLst/>
                <a:latin typeface="Arial"/>
                <a:ea typeface="Calibri" panose="020F0502020204030204" pitchFamily="34" charset="0"/>
                <a:cs typeface="Arial"/>
              </a:rPr>
              <a:t> </a:t>
            </a:r>
          </a:p>
          <a:p>
            <a:pPr marL="0" indent="0" algn="ctr">
              <a:buFont typeface="+mj-lt"/>
              <a:buNone/>
            </a:pPr>
            <a:r>
              <a:rPr lang="en-GB" sz="1400" dirty="0">
                <a:solidFill>
                  <a:srgbClr val="00AEEF"/>
                </a:solidFill>
                <a:effectLst/>
                <a:latin typeface="Arial"/>
                <a:ea typeface="Calibri" panose="020F0502020204030204" pitchFamily="34" charset="0"/>
                <a:cs typeface="Arial"/>
              </a:rPr>
              <a:t>Make a note of 3 </a:t>
            </a:r>
            <a:r>
              <a:rPr lang="en-GB" sz="1400" dirty="0">
                <a:solidFill>
                  <a:srgbClr val="00AEEF"/>
                </a:solidFill>
                <a:latin typeface="Arial"/>
                <a:ea typeface="Calibri" panose="020F0502020204030204" pitchFamily="34" charset="0"/>
                <a:cs typeface="Arial"/>
              </a:rPr>
              <a:t>interesting </a:t>
            </a:r>
            <a:r>
              <a:rPr lang="en-GB" sz="1400" dirty="0">
                <a:solidFill>
                  <a:srgbClr val="00AEEF"/>
                </a:solidFill>
                <a:effectLst/>
                <a:latin typeface="Arial"/>
                <a:ea typeface="Calibri" panose="020F0502020204030204" pitchFamily="34" charset="0"/>
                <a:cs typeface="Arial"/>
              </a:rPr>
              <a:t>facts from the </a:t>
            </a:r>
            <a:r>
              <a:rPr lang="en-GB" sz="1400" dirty="0">
                <a:solidFill>
                  <a:srgbClr val="00AEEF"/>
                </a:solidFill>
                <a:latin typeface="Arial"/>
                <a:ea typeface="Calibri" panose="020F0502020204030204" pitchFamily="34" charset="0"/>
                <a:cs typeface="Arial"/>
              </a:rPr>
              <a:t>story</a:t>
            </a:r>
            <a:r>
              <a:rPr lang="en-GB" sz="1400" dirty="0">
                <a:solidFill>
                  <a:srgbClr val="00AEEF"/>
                </a:solidFill>
                <a:effectLst/>
                <a:latin typeface="Arial"/>
                <a:ea typeface="Calibri" panose="020F0502020204030204" pitchFamily="34" charset="0"/>
                <a:cs typeface="Arial"/>
              </a:rPr>
              <a:t>.</a:t>
            </a:r>
            <a:r>
              <a:rPr lang="en-GB" sz="1400" dirty="0">
                <a:solidFill>
                  <a:srgbClr val="00AEEF"/>
                </a:solidFill>
                <a:latin typeface="Arial"/>
                <a:ea typeface="Calibri" panose="020F0502020204030204" pitchFamily="34" charset="0"/>
                <a:cs typeface="Arial"/>
              </a:rPr>
              <a:t> </a:t>
            </a:r>
          </a:p>
          <a:p>
            <a:pPr marL="0" indent="0" algn="ctr">
              <a:buFont typeface="+mj-lt"/>
              <a:buNone/>
            </a:pPr>
            <a:r>
              <a:rPr lang="en-GB" sz="1400" dirty="0">
                <a:solidFill>
                  <a:srgbClr val="00AEEF"/>
                </a:solidFill>
                <a:effectLst/>
                <a:latin typeface="Arial"/>
                <a:ea typeface="Calibri" panose="020F0502020204030204" pitchFamily="34" charset="0"/>
                <a:cs typeface="Arial"/>
              </a:rPr>
              <a:t>Do you know any facts about a different subject that you can share with the class?</a:t>
            </a:r>
          </a:p>
        </p:txBody>
      </p:sp>
      <p:sp>
        <p:nvSpPr>
          <p:cNvPr id="9" name="Flowchart: Connector 8">
            <a:extLst>
              <a:ext uri="{FF2B5EF4-FFF2-40B4-BE49-F238E27FC236}">
                <a16:creationId xmlns:a16="http://schemas.microsoft.com/office/drawing/2014/main" id="{7CD92C6D-5503-4B84-B481-C7DC72AD2E5C}"/>
              </a:ext>
            </a:extLst>
          </p:cNvPr>
          <p:cNvSpPr/>
          <p:nvPr/>
        </p:nvSpPr>
        <p:spPr>
          <a:xfrm>
            <a:off x="6157954" y="556591"/>
            <a:ext cx="3330603" cy="333840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a:cs typeface="Arial"/>
            </a:endParaRPr>
          </a:p>
          <a:p>
            <a:pPr algn="ctr"/>
            <a:endParaRPr lang="en-GB" sz="1400" dirty="0">
              <a:solidFill>
                <a:srgbClr val="00AEEF"/>
              </a:solidFill>
              <a:latin typeface="Arial"/>
              <a:cs typeface="Arial"/>
            </a:endParaRPr>
          </a:p>
          <a:p>
            <a:pPr marL="0" indent="0" algn="ctr">
              <a:buFont typeface="+mj-lt"/>
              <a:buNone/>
            </a:pPr>
            <a:r>
              <a:rPr lang="en-GB" sz="1400" b="0" i="0" dirty="0">
                <a:solidFill>
                  <a:srgbClr val="00AEEF"/>
                </a:solidFill>
                <a:effectLst/>
                <a:latin typeface="Arial" panose="020B0604020202020204" pitchFamily="34" charset="0"/>
              </a:rPr>
              <a:t>Harry Potter is one of the most famous children’s book characters.</a:t>
            </a:r>
            <a:r>
              <a:rPr lang="en-GB" sz="1400" b="0" i="0" dirty="0">
                <a:solidFill>
                  <a:srgbClr val="FF0000"/>
                </a:solidFill>
                <a:effectLst/>
                <a:latin typeface="Arial" panose="020B0604020202020204" pitchFamily="34" charset="0"/>
              </a:rPr>
              <a:t> </a:t>
            </a:r>
            <a:r>
              <a:rPr lang="en-GB" sz="1400" b="0" i="0" dirty="0">
                <a:solidFill>
                  <a:srgbClr val="00AEEF"/>
                </a:solidFill>
                <a:effectLst/>
                <a:latin typeface="Arial" panose="020B0604020202020204" pitchFamily="34" charset="0"/>
              </a:rPr>
              <a:t>Even though he a wizard, Harry wasn’t always able to enjoy his rights. Talk with your class about</a:t>
            </a:r>
            <a:r>
              <a:rPr lang="en-GB" sz="1400" b="0" i="0" dirty="0">
                <a:solidFill>
                  <a:srgbClr val="00B0F0"/>
                </a:solidFill>
                <a:effectLst/>
                <a:latin typeface="Arial" panose="020B0604020202020204" pitchFamily="34" charset="0"/>
              </a:rPr>
              <a:t> some of the rights Harry wasn’t able to enjoy then make up a spell Harry and his </a:t>
            </a:r>
            <a:r>
              <a:rPr lang="en-GB" sz="1400" b="0" i="0" dirty="0">
                <a:solidFill>
                  <a:srgbClr val="00AEEF"/>
                </a:solidFill>
                <a:effectLst/>
                <a:latin typeface="Arial" panose="020B0604020202020204" pitchFamily="34" charset="0"/>
              </a:rPr>
              <a:t>friends could cast to make everyone respect rights. </a:t>
            </a:r>
          </a:p>
          <a:p>
            <a:pPr algn="ctr"/>
            <a:r>
              <a:rPr lang="en-GB" sz="1400" dirty="0">
                <a:solidFill>
                  <a:srgbClr val="00AEEF"/>
                </a:solidFill>
                <a:latin typeface="Arial"/>
                <a:cs typeface="Arial"/>
              </a:rPr>
              <a:t>.</a:t>
            </a:r>
          </a:p>
          <a:p>
            <a:pPr algn="ctr"/>
            <a:r>
              <a:rPr lang="en-GB" sz="1400" dirty="0">
                <a:solidFill>
                  <a:srgbClr val="00AEEF"/>
                </a:solidFill>
                <a:latin typeface="Arial"/>
                <a:cs typeface="Arial"/>
              </a:rPr>
              <a:t>.   </a:t>
            </a:r>
          </a:p>
        </p:txBody>
      </p:sp>
      <p:sp>
        <p:nvSpPr>
          <p:cNvPr id="14" name="Flowchart: Connector 13">
            <a:extLst>
              <a:ext uri="{FF2B5EF4-FFF2-40B4-BE49-F238E27FC236}">
                <a16:creationId xmlns:a16="http://schemas.microsoft.com/office/drawing/2014/main" id="{C8360A1F-2EC9-49FD-B849-2E2E62792938}"/>
              </a:ext>
            </a:extLst>
          </p:cNvPr>
          <p:cNvSpPr/>
          <p:nvPr/>
        </p:nvSpPr>
        <p:spPr>
          <a:xfrm>
            <a:off x="2897223" y="1119727"/>
            <a:ext cx="3180063" cy="297943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a:cs typeface="Arial"/>
            </a:endParaRPr>
          </a:p>
          <a:p>
            <a:pPr algn="ctr"/>
            <a:endParaRPr lang="en-GB" sz="1400" dirty="0">
              <a:solidFill>
                <a:srgbClr val="00AEEF"/>
              </a:solidFill>
              <a:latin typeface="Arial"/>
              <a:cs typeface="Arial"/>
            </a:endParaRPr>
          </a:p>
          <a:p>
            <a:pPr algn="ctr"/>
            <a:endParaRPr lang="en-GB" sz="1400" dirty="0">
              <a:solidFill>
                <a:srgbClr val="00AEEF"/>
              </a:solidFill>
              <a:latin typeface="Arial"/>
              <a:cs typeface="Arial"/>
            </a:endParaRPr>
          </a:p>
          <a:p>
            <a:pPr marL="0" indent="0" algn="ctr">
              <a:buFont typeface="+mj-lt"/>
              <a:buNone/>
            </a:pPr>
            <a:r>
              <a:rPr lang="en-GB" sz="1400" b="0" i="0" dirty="0">
                <a:solidFill>
                  <a:srgbClr val="00AEEF"/>
                </a:solidFill>
                <a:effectLst/>
                <a:latin typeface="Arial" panose="020B0604020202020204" pitchFamily="34" charset="0"/>
              </a:rPr>
              <a:t>Year 4 children at William Tyndale School worked with professionals to create this amazing animated version of a </a:t>
            </a:r>
            <a:r>
              <a:rPr lang="en-GB" sz="1400" b="0" i="0" dirty="0">
                <a:solidFill>
                  <a:srgbClr val="00AEEF"/>
                </a:solidFill>
                <a:effectLst/>
                <a:latin typeface="Arial" panose="020B0604020202020204" pitchFamily="34" charset="0"/>
                <a:cs typeface="Arial" panose="020B0604020202020204" pitchFamily="34" charset="0"/>
              </a:rPr>
              <a:t>book: </a:t>
            </a:r>
            <a:r>
              <a:rPr lang="en-GB" sz="1400" b="0" i="0" dirty="0">
                <a:solidFill>
                  <a:srgbClr val="0563C1"/>
                </a:solidFill>
                <a:effectLst/>
                <a:latin typeface="Arial" panose="020B0604020202020204" pitchFamily="34" charset="0"/>
                <a:cs typeface="Arial" panose="020B0604020202020204" pitchFamily="34" charset="0"/>
                <a:hlinkClick r:id="rId6"/>
              </a:rPr>
              <a:t>The Flamingo </a:t>
            </a:r>
            <a:r>
              <a:rPr lang="en-GB" sz="1400" dirty="0">
                <a:solidFill>
                  <a:srgbClr val="0563C1"/>
                </a:solidFill>
                <a:latin typeface="Arial" panose="020B0604020202020204" pitchFamily="34" charset="0"/>
                <a:cs typeface="Arial" panose="020B0604020202020204" pitchFamily="34" charset="0"/>
                <a:hlinkClick r:id="rId6"/>
              </a:rPr>
              <a:t>W</a:t>
            </a:r>
            <a:r>
              <a:rPr lang="en-GB" sz="1400" b="0" i="0" dirty="0">
                <a:solidFill>
                  <a:srgbClr val="00AEEF"/>
                </a:solidFill>
                <a:effectLst/>
                <a:latin typeface="Arial" panose="020B0604020202020204" pitchFamily="34" charset="0"/>
                <a:cs typeface="Arial" panose="020B0604020202020204" pitchFamily="34" charset="0"/>
                <a:hlinkClick r:id="rId6"/>
              </a:rPr>
              <a:t>ho Didn’t Want To Be Pink</a:t>
            </a:r>
            <a:r>
              <a:rPr lang="en-GB" sz="1400" b="0" i="0" dirty="0">
                <a:solidFill>
                  <a:srgbClr val="00AEEF"/>
                </a:solidFill>
                <a:effectLst/>
                <a:latin typeface="Arial" panose="020B0604020202020204" pitchFamily="34" charset="0"/>
                <a:cs typeface="Arial" panose="020B0604020202020204" pitchFamily="34" charset="0"/>
              </a:rPr>
              <a:t>.  </a:t>
            </a:r>
            <a:r>
              <a:rPr lang="en-GB" sz="1400" b="0" i="0" dirty="0">
                <a:solidFill>
                  <a:srgbClr val="00AEEF"/>
                </a:solidFill>
                <a:effectLst/>
                <a:latin typeface="Arial" panose="020B0604020202020204" pitchFamily="34" charset="0"/>
              </a:rPr>
              <a:t>Could you make your own animation or comic strip version of a book you’ve read?</a:t>
            </a:r>
          </a:p>
          <a:p>
            <a:pPr algn="ctr"/>
            <a:r>
              <a:rPr lang="en-GB" sz="1400" dirty="0">
                <a:solidFill>
                  <a:srgbClr val="00AEEF"/>
                </a:solidFill>
                <a:latin typeface="Arial"/>
                <a:cs typeface="Arial"/>
              </a:rPr>
              <a:t>.</a:t>
            </a:r>
          </a:p>
          <a:p>
            <a:pPr algn="ctr"/>
            <a:r>
              <a:rPr lang="en-GB" sz="1400" dirty="0">
                <a:solidFill>
                  <a:srgbClr val="00AEEF"/>
                </a:solidFill>
                <a:latin typeface="Arial"/>
                <a:cs typeface="Arial"/>
              </a:rPr>
              <a:t>.   </a:t>
            </a:r>
          </a:p>
        </p:txBody>
      </p:sp>
      <p:pic>
        <p:nvPicPr>
          <p:cNvPr id="4" name="Online Media 3" title="Could a Whale Swim to the Moon? - read by Mrs Stander">
            <a:hlinkClick r:id="" action="ppaction://media"/>
            <a:extLst>
              <a:ext uri="{FF2B5EF4-FFF2-40B4-BE49-F238E27FC236}">
                <a16:creationId xmlns:a16="http://schemas.microsoft.com/office/drawing/2014/main" id="{3A559DCB-ABAA-4E03-BE44-C45A3459BC8E}"/>
              </a:ext>
            </a:extLst>
          </p:cNvPr>
          <p:cNvPicPr>
            <a:picLocks noRot="1" noChangeAspect="1"/>
          </p:cNvPicPr>
          <p:nvPr>
            <a:videoFile r:link="rId1"/>
          </p:nvPr>
        </p:nvPicPr>
        <p:blipFill>
          <a:blip r:embed="rId7"/>
          <a:stretch>
            <a:fillRect/>
          </a:stretch>
        </p:blipFill>
        <p:spPr>
          <a:xfrm>
            <a:off x="3891591" y="4319677"/>
            <a:ext cx="4006104" cy="2263449"/>
          </a:xfrm>
          <a:prstGeom prst="rect">
            <a:avLst/>
          </a:prstGeom>
        </p:spPr>
      </p:pic>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World Book Day.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24" name="Rectangle 23">
            <a:extLst>
              <a:ext uri="{FF2B5EF4-FFF2-40B4-BE49-F238E27FC236}">
                <a16:creationId xmlns:a16="http://schemas.microsoft.com/office/drawing/2014/main" id="{01F8E0F6-AAE0-4FFC-9B47-E68C6DF51DBC}"/>
              </a:ext>
            </a:extLst>
          </p:cNvPr>
          <p:cNvSpPr/>
          <p:nvPr/>
        </p:nvSpPr>
        <p:spPr>
          <a:xfrm>
            <a:off x="8532823" y="645723"/>
            <a:ext cx="2783119" cy="252726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mj-lt"/>
              <a:buNone/>
            </a:pPr>
            <a:r>
              <a:rPr lang="en-GB" sz="1400" b="0" i="0" dirty="0">
                <a:solidFill>
                  <a:srgbClr val="00AEEF"/>
                </a:solidFill>
                <a:effectLst/>
                <a:latin typeface="Arial" panose="020B0604020202020204" pitchFamily="34" charset="0"/>
              </a:rPr>
              <a:t>“We don’t need books anymore because we have the internet.”  </a:t>
            </a:r>
          </a:p>
          <a:p>
            <a:pPr algn="ctr">
              <a:buFont typeface="+mj-lt"/>
              <a:buNone/>
            </a:pPr>
            <a:r>
              <a:rPr lang="en-GB" sz="1400" b="0" i="0" dirty="0">
                <a:solidFill>
                  <a:srgbClr val="00AEEF"/>
                </a:solidFill>
                <a:effectLst/>
                <a:latin typeface="Arial" panose="020B0604020202020204" pitchFamily="34" charset="0"/>
              </a:rPr>
              <a:t>Do you agree with the statement? What reasons do you see, for and against? Maybe you could have a debate in your class or with people at home? </a:t>
            </a:r>
          </a:p>
        </p:txBody>
      </p:sp>
      <p:sp>
        <p:nvSpPr>
          <p:cNvPr id="27" name="Rectangle 26">
            <a:extLst>
              <a:ext uri="{FF2B5EF4-FFF2-40B4-BE49-F238E27FC236}">
                <a16:creationId xmlns:a16="http://schemas.microsoft.com/office/drawing/2014/main" id="{FFA881A5-BC90-43E8-AF96-9D3759121D8C}"/>
              </a:ext>
            </a:extLst>
          </p:cNvPr>
          <p:cNvSpPr/>
          <p:nvPr/>
        </p:nvSpPr>
        <p:spPr>
          <a:xfrm>
            <a:off x="5998366" y="4051769"/>
            <a:ext cx="2391637" cy="217922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mj-lt"/>
              <a:buNone/>
            </a:pPr>
            <a:r>
              <a:rPr lang="en-GB" sz="1400" dirty="0">
                <a:solidFill>
                  <a:srgbClr val="00AEEF"/>
                </a:solidFill>
                <a:latin typeface="Arial" panose="020B0604020202020204" pitchFamily="34" charset="0"/>
                <a:cs typeface="Arial" panose="020B0604020202020204" pitchFamily="34" charset="0"/>
              </a:rPr>
              <a:t>Create a list, collage or video titled </a:t>
            </a:r>
            <a:r>
              <a:rPr lang="en-GB" sz="1400" i="1" dirty="0">
                <a:solidFill>
                  <a:srgbClr val="00AEEF"/>
                </a:solidFill>
                <a:latin typeface="Arial" panose="020B0604020202020204" pitchFamily="34" charset="0"/>
                <a:cs typeface="Arial" panose="020B0604020202020204" pitchFamily="34" charset="0"/>
              </a:rPr>
              <a:t>Ten books that changed the world and why</a:t>
            </a:r>
            <a:r>
              <a:rPr lang="en-GB" sz="1400" dirty="0">
                <a:solidFill>
                  <a:srgbClr val="00AEEF"/>
                </a:solidFill>
                <a:latin typeface="Arial" panose="020B0604020202020204" pitchFamily="34" charset="0"/>
                <a:cs typeface="Arial" panose="020B0604020202020204" pitchFamily="34" charset="0"/>
              </a:rPr>
              <a:t>. You can ask other people for ideas and do your own research. Share your list with your class.</a:t>
            </a:r>
          </a:p>
        </p:txBody>
      </p:sp>
      <p:sp>
        <p:nvSpPr>
          <p:cNvPr id="11" name="Rectangle 10">
            <a:extLst>
              <a:ext uri="{FF2B5EF4-FFF2-40B4-BE49-F238E27FC236}">
                <a16:creationId xmlns:a16="http://schemas.microsoft.com/office/drawing/2014/main" id="{F7C9C2D6-3016-4016-A6A4-27A98C73BCE1}"/>
              </a:ext>
            </a:extLst>
          </p:cNvPr>
          <p:cNvSpPr/>
          <p:nvPr/>
        </p:nvSpPr>
        <p:spPr>
          <a:xfrm>
            <a:off x="5300705" y="1023912"/>
            <a:ext cx="3046546" cy="28028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1400" dirty="0">
                <a:solidFill>
                  <a:srgbClr val="0070C0"/>
                </a:solidFill>
                <a:latin typeface="Arial"/>
                <a:cs typeface="Arial"/>
                <a:hlinkClick r:id="rId3">
                  <a:extLst>
                    <a:ext uri="{A12FA001-AC4F-418D-AE19-62706E023703}">
                      <ahyp:hlinkClr xmlns:ahyp="http://schemas.microsoft.com/office/drawing/2018/hyperlinkcolor" val="tx"/>
                    </a:ext>
                  </a:extLst>
                </a:hlinkClick>
              </a:rPr>
              <a:t>World Book Day</a:t>
            </a:r>
            <a:r>
              <a:rPr lang="en-GB" sz="1400" dirty="0">
                <a:solidFill>
                  <a:srgbClr val="0070C0"/>
                </a:solidFill>
                <a:latin typeface="Arial"/>
                <a:cs typeface="Arial"/>
              </a:rPr>
              <a:t> </a:t>
            </a:r>
            <a:r>
              <a:rPr lang="en-GB" sz="1400" dirty="0">
                <a:solidFill>
                  <a:srgbClr val="00AEEF"/>
                </a:solidFill>
                <a:latin typeface="Arial"/>
                <a:cs typeface="Arial"/>
              </a:rPr>
              <a:t>is</a:t>
            </a:r>
            <a:r>
              <a:rPr lang="en-GB" sz="1400" b="0" i="0" dirty="0">
                <a:solidFill>
                  <a:srgbClr val="00AEEF"/>
                </a:solidFill>
                <a:effectLst/>
                <a:latin typeface="Arial"/>
                <a:cs typeface="Arial"/>
              </a:rPr>
              <a:t> about promoting reading for enjoyment. This ties in with your right to relax and play (Article 31), so what type of books do you enjoy most? What is your favourite book? Who is your favourite character? Talk to someone in your home about your answers or write a book review </a:t>
            </a:r>
            <a:r>
              <a:rPr lang="en-GB" sz="1400" dirty="0">
                <a:solidFill>
                  <a:srgbClr val="00AEEF"/>
                </a:solidFill>
                <a:latin typeface="Arial"/>
                <a:cs typeface="Arial"/>
              </a:rPr>
              <a:t>about your </a:t>
            </a:r>
            <a:r>
              <a:rPr lang="en-GB" sz="1400" b="0" i="0" dirty="0">
                <a:solidFill>
                  <a:srgbClr val="00AEEF"/>
                </a:solidFill>
                <a:effectLst/>
                <a:latin typeface="Arial"/>
                <a:cs typeface="Arial"/>
              </a:rPr>
              <a:t>favourite book.  </a:t>
            </a:r>
          </a:p>
        </p:txBody>
      </p:sp>
      <p:pic>
        <p:nvPicPr>
          <p:cNvPr id="10" name="Graphic 9">
            <a:extLst>
              <a:ext uri="{FF2B5EF4-FFF2-40B4-BE49-F238E27FC236}">
                <a16:creationId xmlns:a16="http://schemas.microsoft.com/office/drawing/2014/main" id="{FFBFC935-AA89-42BF-A8FF-168E514D373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5604" y="2734434"/>
            <a:ext cx="1634422" cy="2179229"/>
          </a:xfrm>
          <a:prstGeom prst="rect">
            <a:avLst/>
          </a:prstGeom>
        </p:spPr>
      </p:pic>
      <p:pic>
        <p:nvPicPr>
          <p:cNvPr id="15" name="Graphic 14">
            <a:extLst>
              <a:ext uri="{FF2B5EF4-FFF2-40B4-BE49-F238E27FC236}">
                <a16:creationId xmlns:a16="http://schemas.microsoft.com/office/drawing/2014/main" id="{EC13126E-1E03-40FB-AC1C-EC928A20EF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91695" y="2734433"/>
            <a:ext cx="1634422" cy="2179229"/>
          </a:xfrm>
          <a:prstGeom prst="rect">
            <a:avLst/>
          </a:prstGeom>
        </p:spPr>
      </p:pic>
      <p:pic>
        <p:nvPicPr>
          <p:cNvPr id="16" name="Graphic 15">
            <a:extLst>
              <a:ext uri="{FF2B5EF4-FFF2-40B4-BE49-F238E27FC236}">
                <a16:creationId xmlns:a16="http://schemas.microsoft.com/office/drawing/2014/main" id="{2E447138-7209-4043-B258-C2084A4808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57788" y="2734433"/>
            <a:ext cx="1634422" cy="2179229"/>
          </a:xfrm>
          <a:prstGeom prst="rect">
            <a:avLst/>
          </a:prstGeom>
        </p:spPr>
      </p:pic>
      <p:sp>
        <p:nvSpPr>
          <p:cNvPr id="17" name="Rectangle 16">
            <a:extLst>
              <a:ext uri="{FF2B5EF4-FFF2-40B4-BE49-F238E27FC236}">
                <a16:creationId xmlns:a16="http://schemas.microsoft.com/office/drawing/2014/main" id="{01335C1C-C026-441E-8CAA-29259341FEE1}"/>
              </a:ext>
            </a:extLst>
          </p:cNvPr>
          <p:cNvSpPr/>
          <p:nvPr/>
        </p:nvSpPr>
        <p:spPr>
          <a:xfrm>
            <a:off x="8755536" y="3429000"/>
            <a:ext cx="2895101" cy="269333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effectLst/>
                <a:latin typeface="Arial" panose="020B0604020202020204" pitchFamily="34" charset="0"/>
                <a:ea typeface="Calibri" panose="020F0502020204030204" pitchFamily="34" charset="0"/>
              </a:rPr>
              <a:t>Children’s author Cressida Cowell suggests that reading for pleasure is vital to educational success. Why do you think that might be? </a:t>
            </a:r>
            <a:r>
              <a:rPr lang="en-GB" sz="1400" u="sng" dirty="0">
                <a:solidFill>
                  <a:srgbClr val="0070C0"/>
                </a:solidFill>
                <a:effectLst/>
                <a:latin typeface="Arial" panose="020B0604020202020204" pitchFamily="34" charset="0"/>
                <a:ea typeface="Calibri" panose="020F0502020204030204" pitchFamily="34" charset="0"/>
                <a:hlinkClick r:id="rId10">
                  <a:extLst>
                    <a:ext uri="{A12FA001-AC4F-418D-AE19-62706E023703}">
                      <ahyp:hlinkClr xmlns:ahyp="http://schemas.microsoft.com/office/drawing/2018/hyperlinkcolor" val="tx"/>
                    </a:ext>
                  </a:extLst>
                </a:hlinkClick>
              </a:rPr>
              <a:t>Read this article</a:t>
            </a:r>
            <a:r>
              <a:rPr lang="en-GB" sz="1400" dirty="0">
                <a:solidFill>
                  <a:srgbClr val="0070C0"/>
                </a:solidFill>
                <a:effectLst/>
                <a:latin typeface="Arial" panose="020B0604020202020204" pitchFamily="34" charset="0"/>
                <a:ea typeface="Calibri" panose="020F0502020204030204" pitchFamily="34" charset="0"/>
              </a:rPr>
              <a:t> </a:t>
            </a:r>
            <a:r>
              <a:rPr lang="en-GB" sz="1400" dirty="0">
                <a:solidFill>
                  <a:srgbClr val="00AEEF"/>
                </a:solidFill>
                <a:effectLst/>
                <a:latin typeface="Arial" panose="020B0604020202020204" pitchFamily="34" charset="0"/>
                <a:ea typeface="Calibri" panose="020F0502020204030204" pitchFamily="34" charset="0"/>
              </a:rPr>
              <a:t>by Cressida Cowell giving advice to parents – do you agree with her tips? Come up with your own ideas to encourage more reading for pleasure.  </a:t>
            </a:r>
          </a:p>
        </p:txBody>
      </p:sp>
    </p:spTree>
    <p:extLst>
      <p:ext uri="{BB962C8B-B14F-4D97-AF65-F5344CB8AC3E}">
        <p14:creationId xmlns:p14="http://schemas.microsoft.com/office/powerpoint/2010/main" val="1899694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7907</TotalTime>
  <Words>1623</Words>
  <Application>Microsoft Office PowerPoint</Application>
  <PresentationFormat>Widescreen</PresentationFormat>
  <Paragraphs>136</Paragraphs>
  <Slides>11</Slides>
  <Notes>11</Notes>
  <HiddenSlides>0</HiddenSlides>
  <MMClips>4</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vt:i4>
      </vt:variant>
    </vt:vector>
  </HeadingPairs>
  <TitlesOfParts>
    <vt:vector size="23" baseType="lpstr">
      <vt:lpstr>Arial</vt:lpstr>
      <vt:lpstr>Calibri</vt:lpstr>
      <vt:lpstr>Calibri Light</vt:lpstr>
      <vt:lpstr>Open Sans</vt:lpstr>
      <vt:lpstr>Roboto</vt:lpstr>
      <vt:lpstr>Univers Next Pro</vt:lpstr>
      <vt:lpstr>Univers Next Pro Condensed</vt:lpstr>
      <vt:lpstr>Univers Next Pro Light</vt:lpstr>
      <vt:lpstr>Wingdings</vt:lpstr>
      <vt:lpstr>Office Theme</vt:lpstr>
      <vt:lpstr>1_Custom Design</vt:lpstr>
      <vt:lpstr>Custom Design</vt:lpstr>
      <vt:lpstr>PowerPoint Presentation</vt:lpstr>
      <vt:lpstr>Teacher slide</vt:lpstr>
      <vt:lpstr>Introducing World book DAY</vt:lpstr>
      <vt:lpstr> articles for WORlD BOOK day</vt:lpstr>
      <vt:lpstr>  </vt:lpstr>
      <vt:lpstr>How many of these did you get? </vt:lpstr>
      <vt:lpstr>Activity Time</vt:lpstr>
      <vt:lpstr>Activity Time</vt:lpstr>
      <vt:lpstr>Activity time</vt:lpstr>
      <vt:lpstr>Activity time</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500</cp:revision>
  <dcterms:created xsi:type="dcterms:W3CDTF">2020-06-15T08:25:39Z</dcterms:created>
  <dcterms:modified xsi:type="dcterms:W3CDTF">2021-02-25T09:13:05Z</dcterms:modified>
</cp:coreProperties>
</file>