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96" r:id="rId4"/>
    <p:sldId id="294" r:id="rId5"/>
    <p:sldId id="291" r:id="rId6"/>
    <p:sldId id="295" r:id="rId7"/>
    <p:sldId id="284" r:id="rId8"/>
    <p:sldId id="285" r:id="rId9"/>
    <p:sldId id="286" r:id="rId10"/>
    <p:sldId id="287" r:id="rId11"/>
    <p:sldId id="288" r:id="rId12"/>
    <p:sldId id="282"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Ahmed" initials="SA" lastIdx="5" clrIdx="0">
    <p:extLst>
      <p:ext uri="{19B8F6BF-5375-455C-9EA6-DF929625EA0E}">
        <p15:presenceInfo xmlns:p15="http://schemas.microsoft.com/office/powerpoint/2012/main" userId="S::SamihaA@unicef.org.uk::e17a8e59-00b4-457a-a0fe-d80fc61b7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A344B-358B-418F-A84A-578CA0E6DC06}" v="2" dt="2021-03-04T16:50:58.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86235" autoAdjust="0"/>
  </p:normalViewPr>
  <p:slideViewPr>
    <p:cSldViewPr snapToGrid="0">
      <p:cViewPr varScale="1">
        <p:scale>
          <a:sx n="57" d="100"/>
          <a:sy n="57"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449C9-D475-483E-9C49-4376C1DEE041}" type="datetimeFigureOut">
              <a:rPr lang="en-GB" smtClean="0"/>
              <a:t>10/03/2021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A3810-DFA5-40D2-B767-B1575A413EBE}" type="slidenum">
              <a:rPr lang="en-GB" smtClean="0"/>
              <a:t>‹#›</a:t>
            </a:fld>
            <a:endParaRPr lang="en-GB"/>
          </a:p>
        </p:txBody>
      </p:sp>
    </p:spTree>
    <p:extLst>
      <p:ext uri="{BB962C8B-B14F-4D97-AF65-F5344CB8AC3E}">
        <p14:creationId xmlns:p14="http://schemas.microsoft.com/office/powerpoint/2010/main" val="327605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hold hands in </a:t>
            </a:r>
            <a:r>
              <a:rPr lang="en-GB" b="0" i="0" dirty="0" err="1">
                <a:solidFill>
                  <a:srgbClr val="999999"/>
                </a:solidFill>
                <a:effectLst/>
                <a:latin typeface="Open Sans"/>
              </a:rPr>
              <a:t>Rumonge</a:t>
            </a:r>
            <a:r>
              <a:rPr lang="en-GB" b="0" i="0" dirty="0">
                <a:solidFill>
                  <a:srgbClr val="999999"/>
                </a:solidFill>
                <a:effectLst/>
                <a:latin typeface="Open Sans"/>
              </a:rPr>
              <a:t> Province, </a:t>
            </a:r>
            <a:r>
              <a:rPr lang="en-GB" dirty="0"/>
              <a:t>Burundi.</a:t>
            </a:r>
          </a:p>
          <a:p>
            <a:endParaRPr lang="en-GB" dirty="0"/>
          </a:p>
          <a:p>
            <a:r>
              <a:rPr lang="en-GB" dirty="0"/>
              <a:t>UNICEF/Prinsloo</a:t>
            </a:r>
          </a:p>
        </p:txBody>
      </p:sp>
      <p:sp>
        <p:nvSpPr>
          <p:cNvPr id="4" name="Slide Number Placeholder 3"/>
          <p:cNvSpPr>
            <a:spLocks noGrp="1"/>
          </p:cNvSpPr>
          <p:nvPr>
            <p:ph type="sldNum" sz="quarter" idx="5"/>
          </p:nvPr>
        </p:nvSpPr>
        <p:spPr/>
        <p:txBody>
          <a:bodyPr/>
          <a:lstStyle/>
          <a:p>
            <a:fld id="{EFFA3810-DFA5-40D2-B767-B1575A413EBE}" type="slidenum">
              <a:rPr lang="en-GB" smtClean="0"/>
              <a:t>1</a:t>
            </a:fld>
            <a:endParaRPr lang="en-GB"/>
          </a:p>
        </p:txBody>
      </p:sp>
    </p:spTree>
    <p:extLst>
      <p:ext uri="{BB962C8B-B14F-4D97-AF65-F5344CB8AC3E}">
        <p14:creationId xmlns:p14="http://schemas.microsoft.com/office/powerpoint/2010/main" val="41717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FA3810-DFA5-40D2-B767-B1575A413EBE}" type="slidenum">
              <a:rPr lang="en-GB" smtClean="0"/>
              <a:t>2</a:t>
            </a:fld>
            <a:endParaRPr lang="en-GB"/>
          </a:p>
        </p:txBody>
      </p:sp>
    </p:spTree>
    <p:extLst>
      <p:ext uri="{BB962C8B-B14F-4D97-AF65-F5344CB8AC3E}">
        <p14:creationId xmlns:p14="http://schemas.microsoft.com/office/powerpoint/2010/main" val="191972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3</a:t>
            </a:fld>
            <a:endParaRPr lang="en-GB"/>
          </a:p>
        </p:txBody>
      </p:sp>
    </p:spTree>
    <p:extLst>
      <p:ext uri="{BB962C8B-B14F-4D97-AF65-F5344CB8AC3E}">
        <p14:creationId xmlns:p14="http://schemas.microsoft.com/office/powerpoint/2010/main" val="389566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panose="020B0604020202020204" pitchFamily="34" charset="0"/>
                <a:cs typeface="Arial" panose="020B0604020202020204" pitchFamily="34" charset="0"/>
              </a:rPr>
              <a:t>UNICEF/Truong Viet Hung</a:t>
            </a:r>
          </a:p>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6</a:t>
            </a:fld>
            <a:endParaRPr lang="en-GB"/>
          </a:p>
        </p:txBody>
      </p:sp>
    </p:spTree>
    <p:extLst>
      <p:ext uri="{BB962C8B-B14F-4D97-AF65-F5344CB8AC3E}">
        <p14:creationId xmlns:p14="http://schemas.microsoft.com/office/powerpoint/2010/main" val="2016846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When working on this exercise please recognise that some children and young people might find talking about their experiences upsetting. </a:t>
            </a:r>
          </a:p>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8</a:t>
            </a:fld>
            <a:endParaRPr lang="en-GB"/>
          </a:p>
        </p:txBody>
      </p:sp>
    </p:spTree>
    <p:extLst>
      <p:ext uri="{BB962C8B-B14F-4D97-AF65-F5344CB8AC3E}">
        <p14:creationId xmlns:p14="http://schemas.microsoft.com/office/powerpoint/2010/main" val="104477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9</a:t>
            </a:fld>
            <a:endParaRPr lang="en-GB"/>
          </a:p>
        </p:txBody>
      </p:sp>
    </p:spTree>
    <p:extLst>
      <p:ext uri="{BB962C8B-B14F-4D97-AF65-F5344CB8AC3E}">
        <p14:creationId xmlns:p14="http://schemas.microsoft.com/office/powerpoint/2010/main" val="111256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10</a:t>
            </a:fld>
            <a:endParaRPr lang="en-GB"/>
          </a:p>
        </p:txBody>
      </p:sp>
    </p:spTree>
    <p:extLst>
      <p:ext uri="{BB962C8B-B14F-4D97-AF65-F5344CB8AC3E}">
        <p14:creationId xmlns:p14="http://schemas.microsoft.com/office/powerpoint/2010/main" val="373132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 When working on this exercise please recognise that some children and young people might find talking about their experiences upsetting. </a:t>
            </a:r>
          </a:p>
        </p:txBody>
      </p:sp>
      <p:sp>
        <p:nvSpPr>
          <p:cNvPr id="4" name="Slide Number Placeholder 3"/>
          <p:cNvSpPr>
            <a:spLocks noGrp="1"/>
          </p:cNvSpPr>
          <p:nvPr>
            <p:ph type="sldNum" sz="quarter" idx="5"/>
          </p:nvPr>
        </p:nvSpPr>
        <p:spPr/>
        <p:txBody>
          <a:bodyPr/>
          <a:lstStyle/>
          <a:p>
            <a:fld id="{EFFA3810-DFA5-40D2-B767-B1575A413EBE}" type="slidenum">
              <a:rPr lang="en-GB" smtClean="0"/>
              <a:t>11</a:t>
            </a:fld>
            <a:endParaRPr lang="en-GB"/>
          </a:p>
        </p:txBody>
      </p:sp>
    </p:spTree>
    <p:extLst>
      <p:ext uri="{BB962C8B-B14F-4D97-AF65-F5344CB8AC3E}">
        <p14:creationId xmlns:p14="http://schemas.microsoft.com/office/powerpoint/2010/main" val="328834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FFA3810-DFA5-40D2-B767-B1575A413EBE}" type="slidenum">
              <a:rPr lang="en-GB" smtClean="0"/>
              <a:t>12</a:t>
            </a:fld>
            <a:endParaRPr lang="en-GB"/>
          </a:p>
        </p:txBody>
      </p:sp>
    </p:spTree>
    <p:extLst>
      <p:ext uri="{BB962C8B-B14F-4D97-AF65-F5344CB8AC3E}">
        <p14:creationId xmlns:p14="http://schemas.microsoft.com/office/powerpoint/2010/main" val="140241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3" name="Picture 2" descr="A picture containing grass, tree, outdoor, person&#10;&#10;Description automatically generated">
            <a:extLst>
              <a:ext uri="{FF2B5EF4-FFF2-40B4-BE49-F238E27FC236}">
                <a16:creationId xmlns:a16="http://schemas.microsoft.com/office/drawing/2014/main" id="{41036701-3FE6-425C-BFD2-AA7EE59D1D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943"/>
            <a:ext cx="8654893"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285"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ce single title blue dash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87"/>
            <a:ext cx="8671257" cy="6875887"/>
          </a:xfrm>
          <a:prstGeom prst="rect">
            <a:avLst/>
          </a:prstGeom>
        </p:spPr>
      </p:pic>
      <p:pic>
        <p:nvPicPr>
          <p:cNvPr id="2" name="Picture 1">
            <a:extLst>
              <a:ext uri="{FF2B5EF4-FFF2-40B4-BE49-F238E27FC236}">
                <a16:creationId xmlns:a16="http://schemas.microsoft.com/office/drawing/2014/main" id="{0B337550-7FA5-46A2-9401-52CC649EA38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2279"/>
            <a:ext cx="8645825" cy="6855721"/>
          </a:xfrm>
          <a:prstGeom prst="rect">
            <a:avLst/>
          </a:prstGeom>
        </p:spPr>
      </p:pic>
      <p:pic>
        <p:nvPicPr>
          <p:cNvPr id="4" name="Picture 3">
            <a:extLst>
              <a:ext uri="{FF2B5EF4-FFF2-40B4-BE49-F238E27FC236}">
                <a16:creationId xmlns:a16="http://schemas.microsoft.com/office/drawing/2014/main" id="{B38B13C9-7CAC-48CF-8D2D-79D8065942E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139"/>
            <a:ext cx="12192000" cy="6855721"/>
          </a:xfrm>
          <a:prstGeom prst="rect">
            <a:avLst/>
          </a:prstGeom>
        </p:spPr>
      </p:pic>
    </p:spTree>
    <p:extLst>
      <p:ext uri="{BB962C8B-B14F-4D97-AF65-F5344CB8AC3E}">
        <p14:creationId xmlns:p14="http://schemas.microsoft.com/office/powerpoint/2010/main" val="298011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ue slice double title white da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516"/>
            <a:ext cx="8645527" cy="6855484"/>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48C9C2D5-6B1C-46FA-97F5-B6E0E1F372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Tree>
    <p:extLst>
      <p:ext uri="{BB962C8B-B14F-4D97-AF65-F5344CB8AC3E}">
        <p14:creationId xmlns:p14="http://schemas.microsoft.com/office/powerpoint/2010/main" val="137624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825151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26458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910914"/>
            <a:ext cx="6163733" cy="4278094"/>
          </a:xfrm>
          <a:prstGeom prst="rect">
            <a:avLst/>
          </a:prstGeom>
          <a:noFill/>
        </p:spPr>
        <p:txBody>
          <a:bodyPr wrap="square" rtlCol="0">
            <a:spAutoFit/>
          </a:bodyPr>
          <a:lstStyle/>
          <a:p>
            <a:pPr algn="l"/>
            <a:r>
              <a:rPr lang="en-GB" sz="1600" dirty="0">
                <a:solidFill>
                  <a:schemeClr val="bg1"/>
                </a:solidFill>
                <a:latin typeface="Arial" panose="020B0604020202020204" pitchFamily="34" charset="0"/>
                <a:cs typeface="Arial" panose="020B0604020202020204" pitchFamily="34" charset="0"/>
              </a:rPr>
              <a:t>Racism is an emotional topic. So before you start work on this week’s pack please consider carefully how you can create a safe space for all learners to discuss issues around race and racism.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We would encourage you to consider the lived experiences of those in your class and take care not place too much emphasis on those who may have lived experience of racism to contribute, particularly if they are in the minority in your class.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In the presenter notes of this slide are several links to articles that can provide insight around creating a safe space and approaches on talking to children and young people about race and racism.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Please </a:t>
            </a:r>
            <a:r>
              <a:rPr lang="en-GB" sz="1600" b="1" dirty="0">
                <a:solidFill>
                  <a:srgbClr val="FFFF00"/>
                </a:solidFill>
                <a:latin typeface="Arial" panose="020B0604020202020204" pitchFamily="34" charset="0"/>
                <a:cs typeface="Arial" panose="020B0604020202020204" pitchFamily="34" charset="0"/>
              </a:rPr>
              <a:t>edit out non-relevant slides or tasks </a:t>
            </a:r>
            <a:r>
              <a:rPr lang="en-GB" sz="16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p:txBody>
      </p:sp>
    </p:spTree>
    <p:extLst>
      <p:ext uri="{BB962C8B-B14F-4D97-AF65-F5344CB8AC3E}">
        <p14:creationId xmlns:p14="http://schemas.microsoft.com/office/powerpoint/2010/main" val="860051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10/03/2021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50" r:id="rId3"/>
    <p:sldLayoutId id="2147483651" r:id="rId4"/>
    <p:sldLayoutId id="2147483653" r:id="rId5"/>
    <p:sldLayoutId id="2147483654" r:id="rId6"/>
    <p:sldLayoutId id="2147483655" r:id="rId7"/>
    <p:sldLayoutId id="2147483658" r:id="rId8"/>
    <p:sldLayoutId id="2147483666" r:id="rId9"/>
    <p:sldLayoutId id="2147483659" r:id="rId10"/>
    <p:sldLayoutId id="2147483691" r:id="rId11"/>
    <p:sldLayoutId id="2147483692" r:id="rId12"/>
    <p:sldLayoutId id="2147483662" r:id="rId13"/>
    <p:sldLayoutId id="2147483663" r:id="rId14"/>
    <p:sldLayoutId id="2147483665" r:id="rId15"/>
    <p:sldLayoutId id="2147483664" r:id="rId16"/>
    <p:sldLayoutId id="2147483656" r:id="rId17"/>
    <p:sldLayoutId id="2147483657" r:id="rId18"/>
    <p:sldLayoutId id="2147483694" r:id="rId19"/>
    <p:sldLayoutId id="2147483661" r:id="rId20"/>
    <p:sldLayoutId id="2147483671" r:id="rId21"/>
    <p:sldLayoutId id="2147483672" r:id="rId22"/>
    <p:sldLayoutId id="2147483674" r:id="rId23"/>
    <p:sldLayoutId id="2147483673" r:id="rId24"/>
    <p:sldLayoutId id="2147483675" r:id="rId25"/>
    <p:sldLayoutId id="2147483682" r:id="rId26"/>
    <p:sldLayoutId id="2147483689" r:id="rId27"/>
    <p:sldLayoutId id="214748369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7.xml"/><Relationship Id="rId7"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video" Target="https://www.youtube.com/embed/8uM-r40Up8A?feature=oembed" TargetMode="External"/><Relationship Id="rId6" Type="http://schemas.openxmlformats.org/officeDocument/2006/relationships/hyperlink" Target="https://www.youtube.com/watch?v=8uM-r40Up8A" TargetMode="External"/><Relationship Id="rId5" Type="http://schemas.openxmlformats.org/officeDocument/2006/relationships/hyperlink" Target="https://twitter.com/scarecrowbar/status/1268622278109155329/photo/1" TargetMode="External"/><Relationship Id="rId4" Type="http://schemas.openxmlformats.org/officeDocument/2006/relationships/hyperlink" Target="https://eur03.safelinks.protection.outlook.com/?url=https%3A%2F%2Fwww.bbc.co.uk%2Fnews%2Fbusiness-56246848&amp;data=04%7C01%7CSamihaA%40unicef.org.uk%7C3295782894c644312b1308d8dda32557%7C2e8b3e917b2d435dacdaa68ba2653e5a%7C0%7C0%7C637503040055466740%7CUnknown%7CTWFpbGZsb3d8eyJWIjoiMC4wLjAwMDAiLCJQIjoiV2luMzIiLCJBTiI6Ik1haWwiLCJXVCI6Mn0%3D%7C1000&amp;sdata=V%2BuI1XZYE9naCb67rX%2BIHqWjLKrrXuRNly3YBriuvlc%3D&amp;reserved=0" TargetMode="External"/><Relationship Id="rId9" Type="http://schemas.openxmlformats.org/officeDocument/2006/relationships/hyperlink" Target="https://www.youtube.com/watch?v=CdKdyemxbew"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8.jpeg"/><Relationship Id="rId2" Type="http://schemas.openxmlformats.org/officeDocument/2006/relationships/slideLayout" Target="../slideLayouts/slideLayout16.xml"/><Relationship Id="rId1" Type="http://schemas.openxmlformats.org/officeDocument/2006/relationships/video" Target="https://www.youtube.com/embed/H5J7KlxhQK4?feature=oembed" TargetMode="External"/><Relationship Id="rId6" Type="http://schemas.openxmlformats.org/officeDocument/2006/relationships/hyperlink" Target="https://www.youtube.com/watch?v=H5J7KlxhQK4" TargetMode="External"/><Relationship Id="rId5" Type="http://schemas.openxmlformats.org/officeDocument/2006/relationships/hyperlink" Target="https://www.unicefyouth.com/racism" TargetMode="External"/><Relationship Id="rId4" Type="http://schemas.openxmlformats.org/officeDocument/2006/relationships/hyperlink" Target="https://www.independent.co.uk/news/uk/home-news/coronavirus-racism-hate-crime-south-east-asians-b1770177.html"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1I3wJ7pJUjg?feature=oembed" TargetMode="Externa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hyperlink" Target="https://www.unicef.org/parenting/talking-to-your-kids-about-racism" TargetMode="External"/><Relationship Id="rId7" Type="http://schemas.openxmlformats.org/officeDocument/2006/relationships/hyperlink" Target="https://www.adl.org/education/resources/tools-and-strategies/how-should-i-talk-about-race-in-my-mostly-white-classroom"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s://static1.squarespace.com/static/574451fe37013bd0515647ac/t/589b3dd2d2b857e896c02888/1486568923566/initial-teacher-trainers-guidance.pdf" TargetMode="External"/><Relationship Id="rId5" Type="http://schemas.openxmlformats.org/officeDocument/2006/relationships/hyperlink" Target="https://www.nspcc.org.uk/keeping-children-safe/support-for-parents/children-race-racism-racial-bullying/" TargetMode="External"/><Relationship Id="rId4" Type="http://schemas.openxmlformats.org/officeDocument/2006/relationships/hyperlink" Target="https://www.theantiracisteducator.com/school-resource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hyperlink" Target="https://youtu.be/-A8ZcU83-C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a0eKNW0X2mo?feature=oembed" TargetMode="External"/><Relationship Id="rId6" Type="http://schemas.openxmlformats.org/officeDocument/2006/relationships/image" Target="../media/image33.jpeg"/><Relationship Id="rId5" Type="http://schemas.openxmlformats.org/officeDocument/2006/relationships/hyperlink" Target="https://www.unicef.org.uk/rights-respecting-schools/wp-content/uploads/sites/4/2017/01/Summary-of-the-UNCRC.pdf" TargetMode="External"/><Relationship Id="rId4" Type="http://schemas.openxmlformats.org/officeDocument/2006/relationships/hyperlink" Target="https://www.youtube.com/watch?v=a0eKNW0X2mo&amp;feature=youtu.b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4.xml"/><Relationship Id="rId7" Type="http://schemas.openxmlformats.org/officeDocument/2006/relationships/image" Target="../media/image34.jpeg"/><Relationship Id="rId2" Type="http://schemas.openxmlformats.org/officeDocument/2006/relationships/video" Target="https://www.youtube.com/embed/SM3ddXvEJTQ?feature=oembed" TargetMode="External"/><Relationship Id="rId1" Type="http://schemas.openxmlformats.org/officeDocument/2006/relationships/video" Target="https://www.youtube.com/embed/u2ooLGd8uAk?feature=oembed" TargetMode="External"/><Relationship Id="rId6" Type="http://schemas.openxmlformats.org/officeDocument/2006/relationships/hyperlink" Target="https://www.youtube.com/watch?v=u2ooLGd8uAk" TargetMode="External"/><Relationship Id="rId5" Type="http://schemas.openxmlformats.org/officeDocument/2006/relationships/hyperlink" Target="https://www.youtube.com/watch?v=SM3ddXvEJTQ&amp;feature=emb_logo" TargetMode="External"/><Relationship Id="rId4" Type="http://schemas.openxmlformats.org/officeDocument/2006/relationships/notesSlide" Target="../notesSlides/notesSlide6.xml"/><Relationship Id="rId9" Type="http://schemas.openxmlformats.org/officeDocument/2006/relationships/hyperlink" Target="https://www.bbc.co.uk/newsround/5296566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E707F-BF92-45E6-941B-655E209078E0}"/>
              </a:ext>
            </a:extLst>
          </p:cNvPr>
          <p:cNvSpPr txBox="1"/>
          <p:nvPr/>
        </p:nvSpPr>
        <p:spPr>
          <a:xfrm rot="16200000">
            <a:off x="8845953" y="3484508"/>
            <a:ext cx="6094070" cy="369332"/>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UNICEF/Prinsloo</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B92E7-3C95-4628-917E-762990BA365E}"/>
              </a:ext>
            </a:extLst>
          </p:cNvPr>
          <p:cNvSpPr txBox="1"/>
          <p:nvPr/>
        </p:nvSpPr>
        <p:spPr>
          <a:xfrm>
            <a:off x="99152" y="1734286"/>
            <a:ext cx="4616066"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often examples of racism and other discrimination in the news. Racism isn’t always about colour.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Read this </a:t>
            </a:r>
            <a:r>
              <a:rPr lang="en-GB" sz="1400" dirty="0">
                <a:solidFill>
                  <a:schemeClr val="bg1"/>
                </a:solidFill>
                <a:latin typeface="Arial" panose="020B0604020202020204" pitchFamily="34" charset="0"/>
                <a:cs typeface="Arial" panose="020B0604020202020204" pitchFamily="34" charset="0"/>
                <a:hlinkClick r:id="rId4"/>
              </a:rPr>
              <a:t>recent example </a:t>
            </a: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where a holiday company was found to be "directly discriminating on the basis of race“ in their treatment of Gypsy and Traveller communities.</a:t>
            </a:r>
            <a:endParaRPr lang="en-GB" sz="140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Discuss with friends, or as a class what it might feel like to experience direct discrimination because of your race. </a:t>
            </a:r>
          </a:p>
        </p:txBody>
      </p:sp>
      <p:sp>
        <p:nvSpPr>
          <p:cNvPr id="4" name="TextBox 3">
            <a:extLst>
              <a:ext uri="{FF2B5EF4-FFF2-40B4-BE49-F238E27FC236}">
                <a16:creationId xmlns:a16="http://schemas.microsoft.com/office/drawing/2014/main" id="{1232ECBE-FC1D-43E0-AF25-319A44147B7E}"/>
              </a:ext>
            </a:extLst>
          </p:cNvPr>
          <p:cNvSpPr txBox="1"/>
          <p:nvPr/>
        </p:nvSpPr>
        <p:spPr>
          <a:xfrm>
            <a:off x="9869214" y="4383549"/>
            <a:ext cx="2207172" cy="227754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Discuss this </a:t>
            </a:r>
            <a:r>
              <a:rPr lang="en-GB" sz="1400" b="1" dirty="0">
                <a:solidFill>
                  <a:srgbClr val="00B0F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cartoon</a:t>
            </a:r>
            <a:r>
              <a:rPr lang="en-GB" sz="1400" b="1" dirty="0">
                <a:latin typeface="Arial" panose="020B0604020202020204" pitchFamily="34" charset="0"/>
                <a:cs typeface="Arial" panose="020B0604020202020204" pitchFamily="34" charset="0"/>
              </a:rPr>
              <a:t> about 'Black Lives Matter' with your teachers and/or family.</a:t>
            </a:r>
          </a:p>
          <a:p>
            <a:pPr algn="ctr"/>
            <a:endParaRPr lang="en-GB" sz="1400" b="1"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Why do you think there is a need to </a:t>
            </a:r>
            <a:r>
              <a:rPr lang="en-GB" sz="1400" dirty="0">
                <a:highlight>
                  <a:srgbClr val="00ACE9"/>
                </a:highlight>
                <a:latin typeface="Arial" panose="020B0604020202020204" pitchFamily="34" charset="0"/>
                <a:cs typeface="Arial" panose="020B0604020202020204" pitchFamily="34" charset="0"/>
              </a:rPr>
              <a:t>focus</a:t>
            </a:r>
            <a:r>
              <a:rPr lang="en-GB" sz="1400" dirty="0">
                <a:latin typeface="Arial" panose="020B0604020202020204" pitchFamily="34" charset="0"/>
                <a:cs typeface="Arial" panose="020B0604020202020204" pitchFamily="34" charset="0"/>
              </a:rPr>
              <a:t> on the </a:t>
            </a:r>
            <a:r>
              <a:rPr lang="en-GB" sz="1400" dirty="0">
                <a:highlight>
                  <a:srgbClr val="00ACE9"/>
                </a:highlight>
                <a:latin typeface="Arial" panose="020B0604020202020204" pitchFamily="34" charset="0"/>
                <a:cs typeface="Arial" panose="020B0604020202020204" pitchFamily="34" charset="0"/>
              </a:rPr>
              <a:t>experiences of black people</a:t>
            </a:r>
            <a:r>
              <a:rPr lang="en-GB" sz="1400" dirty="0">
                <a:latin typeface="Arial" panose="020B0604020202020204" pitchFamily="34" charset="0"/>
                <a:cs typeface="Arial" panose="020B0604020202020204" pitchFamily="34" charset="0"/>
              </a:rPr>
              <a:t> at the moment?</a:t>
            </a:r>
          </a:p>
          <a:p>
            <a:pPr algn="ct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15C31F-EA4D-4EA4-9E22-3D763D1BCF1B}"/>
              </a:ext>
            </a:extLst>
          </p:cNvPr>
          <p:cNvSpPr txBox="1"/>
          <p:nvPr/>
        </p:nvSpPr>
        <p:spPr>
          <a:xfrm>
            <a:off x="4416970" y="4642539"/>
            <a:ext cx="2734811" cy="1815882"/>
          </a:xfrm>
          <a:prstGeom prst="rect">
            <a:avLst/>
          </a:prstGeom>
          <a:noFill/>
        </p:spPr>
        <p:txBody>
          <a:bodyPr wrap="square" rtlCol="0">
            <a:spAutoFit/>
          </a:bodyPr>
          <a:lstStyle/>
          <a:p>
            <a:pPr algn="ctr">
              <a:buNone/>
            </a:pPr>
            <a:r>
              <a:rPr lang="en-GB" sz="1400" b="1" dirty="0">
                <a:latin typeface="Arial"/>
                <a:cs typeface="Arial"/>
              </a:rPr>
              <a:t>Watch this </a:t>
            </a:r>
            <a:r>
              <a:rPr lang="en-GB" sz="1400" b="1" dirty="0">
                <a:latin typeface="Arial"/>
                <a:cs typeface="Arial"/>
                <a:hlinkClick r:id="rId6"/>
              </a:rPr>
              <a:t>video</a:t>
            </a:r>
            <a:r>
              <a:rPr lang="en-GB" sz="1400" b="1" dirty="0">
                <a:latin typeface="Arial"/>
                <a:cs typeface="Arial"/>
              </a:rPr>
              <a:t> about a young woman who started a 'black lives matter' protest in Manchester. </a:t>
            </a:r>
          </a:p>
          <a:p>
            <a:pPr algn="ctr">
              <a:buNone/>
            </a:pPr>
            <a:endParaRPr lang="en-GB" sz="1400" b="1" dirty="0">
              <a:latin typeface="Arial"/>
              <a:cs typeface="Arial"/>
            </a:endParaRPr>
          </a:p>
          <a:p>
            <a:pPr algn="ctr">
              <a:buNone/>
            </a:pPr>
            <a:r>
              <a:rPr lang="en-GB" sz="1400" dirty="0">
                <a:latin typeface="Arial"/>
                <a:cs typeface="Arial"/>
              </a:rPr>
              <a:t>What could you do in your everyday life to challenge racism?</a:t>
            </a:r>
          </a:p>
        </p:txBody>
      </p:sp>
      <p:pic>
        <p:nvPicPr>
          <p:cNvPr id="1026" name="Picture 2" descr="Image">
            <a:extLst>
              <a:ext uri="{FF2B5EF4-FFF2-40B4-BE49-F238E27FC236}">
                <a16:creationId xmlns:a16="http://schemas.microsoft.com/office/drawing/2014/main" id="{36D17364-AA0F-46F4-B7D9-A13593EC166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51825" y="4383549"/>
            <a:ext cx="1772009" cy="2333865"/>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6" title="Teen starts a Black Lives Matter protest and 15,000 people join her | Newsround | CBBC">
            <a:hlinkClick r:id="" action="ppaction://media"/>
            <a:extLst>
              <a:ext uri="{FF2B5EF4-FFF2-40B4-BE49-F238E27FC236}">
                <a16:creationId xmlns:a16="http://schemas.microsoft.com/office/drawing/2014/main" id="{04C9E769-F44A-497F-B08C-A2C4BE975D72}"/>
              </a:ext>
            </a:extLst>
          </p:cNvPr>
          <p:cNvPicPr>
            <a:picLocks noRot="1" noChangeAspect="1"/>
          </p:cNvPicPr>
          <p:nvPr>
            <a:videoFile r:link="rId1"/>
          </p:nvPr>
        </p:nvPicPr>
        <p:blipFill>
          <a:blip r:embed="rId8"/>
          <a:stretch>
            <a:fillRect/>
          </a:stretch>
        </p:blipFill>
        <p:spPr>
          <a:xfrm>
            <a:off x="417133" y="4470933"/>
            <a:ext cx="3821403" cy="2159093"/>
          </a:xfrm>
          <a:prstGeom prst="rect">
            <a:avLst/>
          </a:prstGeom>
        </p:spPr>
      </p:pic>
      <p:sp>
        <p:nvSpPr>
          <p:cNvPr id="10" name="TextBox 9">
            <a:extLst>
              <a:ext uri="{FF2B5EF4-FFF2-40B4-BE49-F238E27FC236}">
                <a16:creationId xmlns:a16="http://schemas.microsoft.com/office/drawing/2014/main" id="{E4C992FA-C820-41A7-B94E-C93124DA8F1C}"/>
              </a:ext>
            </a:extLst>
          </p:cNvPr>
          <p:cNvSpPr txBox="1"/>
          <p:nvPr/>
        </p:nvSpPr>
        <p:spPr>
          <a:xfrm>
            <a:off x="5063068" y="1701235"/>
            <a:ext cx="6654799" cy="2246769"/>
          </a:xfrm>
          <a:prstGeom prst="rect">
            <a:avLst/>
          </a:prstGeom>
          <a:noFill/>
        </p:spPr>
        <p:txBody>
          <a:bodyPr wrap="square" rtlCol="0">
            <a:spAutoFit/>
          </a:bodyPr>
          <a:lstStyle/>
          <a:p>
            <a:pPr marL="0" indent="0" algn="ctr">
              <a:buNone/>
            </a:pPr>
            <a:r>
              <a:rPr lang="en-GB" sz="1400" b="1" dirty="0">
                <a:latin typeface="Arial"/>
                <a:cs typeface="Arial"/>
              </a:rPr>
              <a:t>At the inauguration of President Joe Biden, youth poet laureate Amanda Gorman read the poem she had created titled </a:t>
            </a:r>
            <a:r>
              <a:rPr lang="en-GB" sz="1400" b="1" dirty="0">
                <a:latin typeface="Arial"/>
                <a:cs typeface="Arial"/>
                <a:hlinkClick r:id="rId9"/>
              </a:rPr>
              <a:t>'The Hill We Climb</a:t>
            </a:r>
            <a:r>
              <a:rPr lang="en-GB" sz="1400" b="1" dirty="0">
                <a:latin typeface="Arial"/>
                <a:cs typeface="Arial"/>
              </a:rPr>
              <a:t>’. Read the following extract and discuss with your friends what you feel this means.  </a:t>
            </a:r>
          </a:p>
          <a:p>
            <a:pPr marL="0" indent="0" algn="ctr">
              <a:buNone/>
            </a:pPr>
            <a:endParaRPr lang="en-GB" sz="1400" dirty="0">
              <a:latin typeface="Arial"/>
              <a:cs typeface="Arial"/>
            </a:endParaRPr>
          </a:p>
          <a:p>
            <a:pPr marL="0" indent="0" algn="ctr">
              <a:buNone/>
            </a:pPr>
            <a:r>
              <a:rPr lang="en-GB" sz="1400" dirty="0">
                <a:latin typeface="Arial"/>
                <a:cs typeface="Arial"/>
              </a:rPr>
              <a:t>"...And yes, we are far from polished, far from pristine, but that doesn’t mean we are striving to form a union that is perfect. We are striving to forge our union with purpose. To compose a country committed to all cultures, colours, characters, and conditions of man. And so we lift our gazes not to what stands between us, but what stands before us. We close the divide because we know to put our future first, we must first put our differences aside.”</a:t>
            </a:r>
            <a:endParaRPr lang="en-GB" sz="1400" dirty="0"/>
          </a:p>
        </p:txBody>
      </p:sp>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80F493-6501-485D-A348-28E38E3CA272}"/>
              </a:ext>
            </a:extLst>
          </p:cNvPr>
          <p:cNvSpPr txBox="1"/>
          <p:nvPr/>
        </p:nvSpPr>
        <p:spPr>
          <a:xfrm>
            <a:off x="7741186" y="4218394"/>
            <a:ext cx="4212115" cy="255454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How does your school community show that it </a:t>
            </a:r>
            <a:r>
              <a:rPr lang="en-GB" sz="1600" b="1" dirty="0">
                <a:highlight>
                  <a:srgbClr val="00ACE9"/>
                </a:highlight>
                <a:latin typeface="Arial" panose="020B0604020202020204" pitchFamily="34" charset="0"/>
                <a:cs typeface="Arial" panose="020B0604020202020204" pitchFamily="34" charset="0"/>
              </a:rPr>
              <a:t>values difference</a:t>
            </a:r>
            <a:r>
              <a:rPr lang="en-GB" sz="1600" b="1" dirty="0">
                <a:latin typeface="Arial" panose="020B0604020202020204" pitchFamily="34" charset="0"/>
                <a:cs typeface="Arial" panose="020B0604020202020204" pitchFamily="34" charset="0"/>
              </a:rPr>
              <a:t> and </a:t>
            </a:r>
            <a:r>
              <a:rPr lang="en-GB" sz="1600" b="1" dirty="0">
                <a:highlight>
                  <a:srgbClr val="00ACE9"/>
                </a:highlight>
                <a:latin typeface="Arial" panose="020B0604020202020204" pitchFamily="34" charset="0"/>
                <a:cs typeface="Arial" panose="020B0604020202020204" pitchFamily="34" charset="0"/>
              </a:rPr>
              <a:t>diversity</a:t>
            </a:r>
            <a:r>
              <a:rPr lang="en-GB" sz="1600" b="1" dirty="0">
                <a:latin typeface="Arial" panose="020B0604020202020204" pitchFamily="34" charset="0"/>
                <a:cs typeface="Arial" panose="020B0604020202020204" pitchFamily="34" charset="0"/>
              </a:rPr>
              <a:t>? </a:t>
            </a:r>
          </a:p>
          <a:p>
            <a:pPr algn="ctr"/>
            <a:r>
              <a:rPr lang="en-GB" sz="1600" b="1" dirty="0">
                <a:latin typeface="Arial" panose="020B0604020202020204" pitchFamily="34" charset="0"/>
                <a:cs typeface="Arial" panose="020B0604020202020204" pitchFamily="34" charset="0"/>
              </a:rPr>
              <a:t>How well does it make everyone feel </a:t>
            </a:r>
            <a:r>
              <a:rPr lang="en-GB" sz="1600" b="1" dirty="0">
                <a:highlight>
                  <a:srgbClr val="00ACE9"/>
                </a:highlight>
                <a:latin typeface="Arial" panose="020B0604020202020204" pitchFamily="34" charset="0"/>
                <a:cs typeface="Arial" panose="020B0604020202020204" pitchFamily="34" charset="0"/>
              </a:rPr>
              <a:t>included</a:t>
            </a:r>
            <a:r>
              <a:rPr lang="en-GB" sz="1600" b="1" dirty="0">
                <a:latin typeface="Arial" panose="020B0604020202020204" pitchFamily="34" charset="0"/>
                <a:cs typeface="Arial" panose="020B0604020202020204" pitchFamily="34" charset="0"/>
              </a:rPr>
              <a:t>?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Have a open and honest discussion with your class. </a:t>
            </a:r>
          </a:p>
          <a:p>
            <a:pPr algn="ctr"/>
            <a:r>
              <a:rPr lang="en-GB" sz="1600" dirty="0">
                <a:latin typeface="Arial" panose="020B0604020202020204" pitchFamily="34" charset="0"/>
                <a:cs typeface="Arial" panose="020B0604020202020204" pitchFamily="34" charset="0"/>
              </a:rPr>
              <a:t>Can you agree on two positives and one thing that can be improved and share these with the school’s leadership?</a:t>
            </a:r>
          </a:p>
        </p:txBody>
      </p:sp>
      <p:sp>
        <p:nvSpPr>
          <p:cNvPr id="5" name="TextBox 4">
            <a:extLst>
              <a:ext uri="{FF2B5EF4-FFF2-40B4-BE49-F238E27FC236}">
                <a16:creationId xmlns:a16="http://schemas.microsoft.com/office/drawing/2014/main" id="{91EEA25C-1C99-4044-8B84-8FFE009DFEFA}"/>
              </a:ext>
            </a:extLst>
          </p:cNvPr>
          <p:cNvSpPr txBox="1"/>
          <p:nvPr/>
        </p:nvSpPr>
        <p:spPr>
          <a:xfrm>
            <a:off x="238699" y="4504267"/>
            <a:ext cx="6935979" cy="1815882"/>
          </a:xfrm>
          <a:prstGeom prst="rect">
            <a:avLst/>
          </a:prstGeom>
          <a:noFill/>
        </p:spPr>
        <p:txBody>
          <a:bodyPr wrap="square" lIns="91440" tIns="45720" rIns="91440" bIns="45720" rtlCol="0" anchor="t">
            <a:spAutoFit/>
          </a:bodyPr>
          <a:lstStyle/>
          <a:p>
            <a:pPr algn="ctr"/>
            <a:r>
              <a:rPr lang="en-GB" sz="1600" b="1" dirty="0">
                <a:solidFill>
                  <a:schemeClr val="bg1"/>
                </a:solidFill>
                <a:latin typeface="Arial" panose="020B0604020202020204" pitchFamily="34" charset="0"/>
                <a:cs typeface="Arial" panose="020B0604020202020204" pitchFamily="34" charset="0"/>
              </a:rPr>
              <a:t>The Coronavirus pandemic has seen a rise in racist attacks on certain communities around the world.</a:t>
            </a:r>
          </a:p>
          <a:p>
            <a:pPr algn="ctr"/>
            <a:endParaRPr lang="en-GB" sz="1600" b="1"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a:cs typeface="Arial"/>
              </a:rPr>
              <a:t>Read this </a:t>
            </a:r>
            <a:r>
              <a:rPr lang="en-GB" sz="1600" dirty="0">
                <a:solidFill>
                  <a:schemeClr val="bg1"/>
                </a:solidFill>
                <a:latin typeface="Arial"/>
                <a:cs typeface="Arial"/>
                <a:hlinkClick r:id="rId4">
                  <a:extLst>
                    <a:ext uri="{A12FA001-AC4F-418D-AE19-62706E023703}">
                      <ahyp:hlinkClr xmlns:ahyp="http://schemas.microsoft.com/office/drawing/2018/hyperlinkcolor" val="tx"/>
                    </a:ext>
                  </a:extLst>
                </a:hlinkClick>
              </a:rPr>
              <a:t>article</a:t>
            </a:r>
            <a:r>
              <a:rPr lang="en-GB" sz="1600" dirty="0">
                <a:solidFill>
                  <a:schemeClr val="bg1"/>
                </a:solidFill>
                <a:latin typeface="Arial"/>
                <a:cs typeface="Arial"/>
              </a:rPr>
              <a:t> about the experiences of some Asian communities in </a:t>
            </a:r>
            <a:r>
              <a:rPr lang="en-GB" sz="1600">
                <a:solidFill>
                  <a:schemeClr val="bg1"/>
                </a:solidFill>
                <a:latin typeface="Arial"/>
                <a:cs typeface="Arial"/>
              </a:rPr>
              <a:t>Britain and write a persuasive piece about how to tackle this so it does </a:t>
            </a:r>
            <a:r>
              <a:rPr lang="en-GB" sz="1600" dirty="0">
                <a:solidFill>
                  <a:schemeClr val="bg1"/>
                </a:solidFill>
                <a:latin typeface="Arial"/>
                <a:cs typeface="Arial"/>
              </a:rPr>
              <a:t>not become a long term problem. You may wish to think about issues of longstanding racism that have happened in the past to make links. </a:t>
            </a:r>
            <a:endParaRPr lang="en-GB" sz="16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C5B33C-7EBB-4D8C-B695-76B3063E56FA}"/>
              </a:ext>
            </a:extLst>
          </p:cNvPr>
          <p:cNvSpPr txBox="1"/>
          <p:nvPr/>
        </p:nvSpPr>
        <p:spPr>
          <a:xfrm>
            <a:off x="238699" y="1852806"/>
            <a:ext cx="4212115" cy="1815882"/>
          </a:xfrm>
          <a:prstGeom prst="rect">
            <a:avLst/>
          </a:prstGeom>
          <a:noFill/>
        </p:spPr>
        <p:txBody>
          <a:bodyPr wrap="square" rtlCol="0">
            <a:spAutoFit/>
          </a:bodyPr>
          <a:lstStyle/>
          <a:p>
            <a:pPr marL="0" indent="0" algn="ctr">
              <a:buNone/>
            </a:pPr>
            <a:r>
              <a:rPr lang="en-GB" sz="1600" b="1" dirty="0">
                <a:latin typeface="Arial"/>
                <a:cs typeface="Arial"/>
              </a:rPr>
              <a:t>Look at the resources on Racism and Discrimination on the </a:t>
            </a:r>
            <a:r>
              <a:rPr lang="en-GB" sz="1600" b="1" dirty="0">
                <a:latin typeface="Arial"/>
                <a:cs typeface="Arial"/>
                <a:hlinkClick r:id="rId5"/>
              </a:rPr>
              <a:t>Unicef Youth website</a:t>
            </a:r>
            <a:r>
              <a:rPr lang="en-GB" sz="1600" b="1" dirty="0">
                <a:latin typeface="Arial"/>
                <a:cs typeface="Arial"/>
              </a:rPr>
              <a:t>. </a:t>
            </a:r>
          </a:p>
          <a:p>
            <a:pPr marL="0" indent="0" algn="ctr">
              <a:buNone/>
            </a:pPr>
            <a:endParaRPr lang="en-GB" sz="1600" b="1" dirty="0">
              <a:latin typeface="Arial"/>
              <a:cs typeface="Arial"/>
            </a:endParaRPr>
          </a:p>
          <a:p>
            <a:pPr marL="0" indent="0" algn="ctr">
              <a:buNone/>
            </a:pPr>
            <a:r>
              <a:rPr lang="en-GB" sz="1600" dirty="0">
                <a:latin typeface="Arial"/>
                <a:cs typeface="Arial"/>
              </a:rPr>
              <a:t>Have a go at one of the activities. Could you lead a lesson or an assembly using some of these ideas?</a:t>
            </a:r>
          </a:p>
        </p:txBody>
      </p:sp>
      <p:sp>
        <p:nvSpPr>
          <p:cNvPr id="9" name="TextBox 8">
            <a:extLst>
              <a:ext uri="{FF2B5EF4-FFF2-40B4-BE49-F238E27FC236}">
                <a16:creationId xmlns:a16="http://schemas.microsoft.com/office/drawing/2014/main" id="{5CDA73E1-D8D0-4DBD-8A74-E4CCC819649D}"/>
              </a:ext>
            </a:extLst>
          </p:cNvPr>
          <p:cNvSpPr txBox="1"/>
          <p:nvPr/>
        </p:nvSpPr>
        <p:spPr>
          <a:xfrm>
            <a:off x="4818581" y="1592494"/>
            <a:ext cx="326718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Watch this </a:t>
            </a:r>
            <a:r>
              <a:rPr lang="en-GB" sz="1300" b="1" dirty="0">
                <a:latin typeface="Arial" panose="020B0604020202020204" pitchFamily="34" charset="0"/>
                <a:cs typeface="Arial" panose="020B0604020202020204" pitchFamily="34" charset="0"/>
                <a:hlinkClick r:id="rId6"/>
              </a:rPr>
              <a:t>video</a:t>
            </a:r>
            <a:r>
              <a:rPr lang="en-GB" sz="1300" b="1" dirty="0">
                <a:latin typeface="Arial" panose="020B0604020202020204" pitchFamily="34" charset="0"/>
                <a:cs typeface="Arial" panose="020B0604020202020204" pitchFamily="34" charset="0"/>
              </a:rPr>
              <a:t> of young people asking questions about racism.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3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The adults giving their answers suggest different ways to tackle racism – which of the suggestions do you think is most important and why?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They all have different views about whether we should continue to have 'black history month’. Explain how their views differ and which one do you agree with most?</a:t>
            </a:r>
          </a:p>
        </p:txBody>
      </p:sp>
      <p:pic>
        <p:nvPicPr>
          <p:cNvPr id="10" name="Online Media 7" title="Black Lives Matter: What is systemic racism? Kids’ questions answered - BBC News">
            <a:hlinkClick r:id="" action="ppaction://media"/>
            <a:extLst>
              <a:ext uri="{FF2B5EF4-FFF2-40B4-BE49-F238E27FC236}">
                <a16:creationId xmlns:a16="http://schemas.microsoft.com/office/drawing/2014/main" id="{F48447F0-8BB1-4189-A5DC-B71563268BF1}"/>
              </a:ext>
            </a:extLst>
          </p:cNvPr>
          <p:cNvPicPr>
            <a:picLocks noRot="1" noChangeAspect="1"/>
          </p:cNvPicPr>
          <p:nvPr>
            <a:videoFile r:link="rId1"/>
          </p:nvPr>
        </p:nvPicPr>
        <p:blipFill>
          <a:blip r:embed="rId7"/>
          <a:stretch>
            <a:fillRect/>
          </a:stretch>
        </p:blipFill>
        <p:spPr>
          <a:xfrm>
            <a:off x="8229601" y="1852806"/>
            <a:ext cx="3658924" cy="2067292"/>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285634"/>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8" name="TextBox 7">
            <a:extLst>
              <a:ext uri="{FF2B5EF4-FFF2-40B4-BE49-F238E27FC236}">
                <a16:creationId xmlns:a16="http://schemas.microsoft.com/office/drawing/2014/main" id="{FC2ED5F2-DD44-4A9C-B6D6-3B9F9F067B21}"/>
              </a:ext>
            </a:extLst>
          </p:cNvPr>
          <p:cNvSpPr txBox="1"/>
          <p:nvPr/>
        </p:nvSpPr>
        <p:spPr>
          <a:xfrm>
            <a:off x="7588705" y="1930250"/>
            <a:ext cx="4755695" cy="2893100"/>
          </a:xfrm>
          <a:prstGeom prst="rect">
            <a:avLst/>
          </a:prstGeom>
          <a:noFill/>
        </p:spPr>
        <p:txBody>
          <a:bodyPr wrap="square" rtlCol="0">
            <a:spAutoFit/>
          </a:bodyPr>
          <a:lstStyle/>
          <a:p>
            <a:pPr marL="0" indent="0">
              <a:buNone/>
            </a:pPr>
            <a:r>
              <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rPr>
              <a:t>Try to find somewhere to be quiet and still. Take a couple of minutes to think… </a:t>
            </a:r>
          </a:p>
          <a:p>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GB" b="1" dirty="0">
                <a:solidFill>
                  <a:schemeClr val="bg1"/>
                </a:solidFill>
                <a:effectLst/>
                <a:latin typeface="Arial" panose="020B0604020202020204" pitchFamily="34" charset="0"/>
                <a:ea typeface="Calibri" panose="020F0502020204030204" pitchFamily="34" charset="0"/>
                <a:cs typeface="Arial" panose="020B0604020202020204" pitchFamily="34" charset="0"/>
              </a:rPr>
              <a:t>Every single human being is different. </a:t>
            </a:r>
          </a:p>
          <a:p>
            <a:pPr marL="285750" indent="-285750">
              <a:buFont typeface="Wingdings" panose="05000000000000000000" pitchFamily="2" charset="2"/>
              <a:buChar char="§"/>
            </a:pP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is this a good thing for each of us and for the world?</a:t>
            </a:r>
          </a:p>
          <a:p>
            <a:pPr marL="285750" indent="-285750">
              <a:buFont typeface="Wingdings" panose="05000000000000000000" pitchFamily="2" charset="2"/>
              <a:buChar char="§"/>
            </a:pP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rPr>
              <a:t>How can we respect the differences we see in the people around us?</a:t>
            </a:r>
          </a:p>
        </p:txBody>
      </p:sp>
      <p:sp>
        <p:nvSpPr>
          <p:cNvPr id="9" name="TextBox 8">
            <a:extLst>
              <a:ext uri="{FF2B5EF4-FFF2-40B4-BE49-F238E27FC236}">
                <a16:creationId xmlns:a16="http://schemas.microsoft.com/office/drawing/2014/main" id="{35165A4F-E709-457F-8362-A230B8C2908C}"/>
              </a:ext>
            </a:extLst>
          </p:cNvPr>
          <p:cNvSpPr txBox="1"/>
          <p:nvPr/>
        </p:nvSpPr>
        <p:spPr>
          <a:xfrm>
            <a:off x="473727" y="4823350"/>
            <a:ext cx="512053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Arial" panose="020B0604020202020204" pitchFamily="34" charset="0"/>
                <a:ea typeface="Calibri" panose="020F0502020204030204" pitchFamily="34" charset="0"/>
              </a:rPr>
              <a:t>This video shows a class activity that demonstrates how different experiences in life can give some people a ‘head start’ while others are held 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Arial" panose="020B0604020202020204" pitchFamily="34" charset="0"/>
                <a:ea typeface="Calibri" panose="020F0502020204030204" pitchFamily="34" charset="0"/>
              </a:rPr>
              <a:t>Lot’s of things, including a person’s race, can affect this. Watch the video and discuss what you think with your class.</a:t>
            </a:r>
            <a:endParaRPr lang="en-GB" sz="1050" dirty="0">
              <a:effectLst/>
              <a:latin typeface="Arial" panose="020B0604020202020204" pitchFamily="34" charset="0"/>
              <a:ea typeface="Calibri" panose="020F0502020204030204" pitchFamily="34" charset="0"/>
            </a:endParaRPr>
          </a:p>
        </p:txBody>
      </p:sp>
      <p:pic>
        <p:nvPicPr>
          <p:cNvPr id="4" name="Online Media 3" title="Heartbreaking Moment When Kids Learn About White Privilege | The School That Tried to End Racism">
            <a:hlinkClick r:id="" action="ppaction://media"/>
            <a:extLst>
              <a:ext uri="{FF2B5EF4-FFF2-40B4-BE49-F238E27FC236}">
                <a16:creationId xmlns:a16="http://schemas.microsoft.com/office/drawing/2014/main" id="{C59314E0-8E2C-42E9-9E46-02DCBAA61568}"/>
              </a:ext>
            </a:extLst>
          </p:cNvPr>
          <p:cNvPicPr>
            <a:picLocks noRot="1" noChangeAspect="1"/>
          </p:cNvPicPr>
          <p:nvPr>
            <a:videoFile r:link="rId1"/>
          </p:nvPr>
        </p:nvPicPr>
        <p:blipFill>
          <a:blip r:embed="rId4"/>
          <a:stretch>
            <a:fillRect/>
          </a:stretch>
        </p:blipFill>
        <p:spPr>
          <a:xfrm>
            <a:off x="473727" y="1578663"/>
            <a:ext cx="5299307" cy="2994108"/>
          </a:xfrm>
          <a:prstGeom prst="rect">
            <a:avLst/>
          </a:prstGeom>
        </p:spPr>
      </p:pic>
    </p:spTree>
    <p:extLst>
      <p:ext uri="{BB962C8B-B14F-4D97-AF65-F5344CB8AC3E}">
        <p14:creationId xmlns:p14="http://schemas.microsoft.com/office/powerpoint/2010/main" val="13015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395880" y="1243351"/>
            <a:ext cx="4527177"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International Day for the Elimination of Racial Discrimination</a:t>
            </a:r>
          </a:p>
        </p:txBody>
      </p:sp>
      <p:sp>
        <p:nvSpPr>
          <p:cNvPr id="3" name="TextBox 2">
            <a:extLst>
              <a:ext uri="{FF2B5EF4-FFF2-40B4-BE49-F238E27FC236}">
                <a16:creationId xmlns:a16="http://schemas.microsoft.com/office/drawing/2014/main" id="{1AD8B540-D20A-4B8B-8A30-DD220FFCB254}"/>
              </a:ext>
            </a:extLst>
          </p:cNvPr>
          <p:cNvSpPr txBox="1"/>
          <p:nvPr/>
        </p:nvSpPr>
        <p:spPr>
          <a:xfrm>
            <a:off x="7691718" y="2091113"/>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494491" y="2625665"/>
            <a:ext cx="4329953" cy="830997"/>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6 – Exploring International Day for the Elimination of Racial Discrimination -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575175" y="3588270"/>
            <a:ext cx="4240305" cy="830997"/>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7 – Exploring International Day for the Elimination of Racial Discrimination - Answer</a:t>
            </a:r>
          </a:p>
        </p:txBody>
      </p:sp>
      <p:sp>
        <p:nvSpPr>
          <p:cNvPr id="6" name="TextBox 5">
            <a:extLst>
              <a:ext uri="{FF2B5EF4-FFF2-40B4-BE49-F238E27FC236}">
                <a16:creationId xmlns:a16="http://schemas.microsoft.com/office/drawing/2014/main" id="{9E461CD3-E37F-4A0D-AB11-CFC71B05E087}"/>
              </a:ext>
            </a:extLst>
          </p:cNvPr>
          <p:cNvSpPr txBox="1"/>
          <p:nvPr/>
        </p:nvSpPr>
        <p:spPr>
          <a:xfrm>
            <a:off x="7709646" y="4534055"/>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8&amp;9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440705" y="5167729"/>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10&amp;11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6983502" y="5767337"/>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12 – Reflection </a:t>
            </a:r>
          </a:p>
        </p:txBody>
      </p:sp>
      <p:sp>
        <p:nvSpPr>
          <p:cNvPr id="9" name="TextBox 8">
            <a:extLst>
              <a:ext uri="{FF2B5EF4-FFF2-40B4-BE49-F238E27FC236}">
                <a16:creationId xmlns:a16="http://schemas.microsoft.com/office/drawing/2014/main" id="{3DCDFBF0-4917-41D8-AA66-2D6834E32C4D}"/>
              </a:ext>
            </a:extLst>
          </p:cNvPr>
          <p:cNvSpPr txBox="1"/>
          <p:nvPr/>
        </p:nvSpPr>
        <p:spPr>
          <a:xfrm>
            <a:off x="6875927" y="650626"/>
            <a:ext cx="5091956"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Resources for Teachers and Facilitators</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9B9-59EC-4C27-8333-D279A827128F}"/>
              </a:ext>
            </a:extLst>
          </p:cNvPr>
          <p:cNvSpPr>
            <a:spLocks noGrp="1"/>
          </p:cNvSpPr>
          <p:nvPr>
            <p:ph type="ctrTitle"/>
          </p:nvPr>
        </p:nvSpPr>
        <p:spPr>
          <a:xfrm>
            <a:off x="360000" y="514163"/>
            <a:ext cx="11247587" cy="877104"/>
          </a:xfrm>
        </p:spPr>
        <p:txBody>
          <a:bodyPr>
            <a:normAutofit fontScale="90000"/>
          </a:bodyPr>
          <a:lstStyle/>
          <a:p>
            <a:r>
              <a:rPr lang="en-GB" b="1" dirty="0">
                <a:latin typeface="Arial" panose="020B0604020202020204" pitchFamily="34" charset="0"/>
                <a:cs typeface="Arial" panose="020B0604020202020204" pitchFamily="34" charset="0"/>
              </a:rPr>
              <a:t>Resources for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Teachers and Facilitators</a:t>
            </a:r>
            <a:endParaRPr lang="en-GB" dirty="0"/>
          </a:p>
        </p:txBody>
      </p:sp>
      <p:sp>
        <p:nvSpPr>
          <p:cNvPr id="3" name="Text Placeholder 2">
            <a:extLst>
              <a:ext uri="{FF2B5EF4-FFF2-40B4-BE49-F238E27FC236}">
                <a16:creationId xmlns:a16="http://schemas.microsoft.com/office/drawing/2014/main" id="{6F52BF8E-866D-49AE-A306-86082AC13022}"/>
              </a:ext>
            </a:extLst>
          </p:cNvPr>
          <p:cNvSpPr>
            <a:spLocks noGrp="1"/>
          </p:cNvSpPr>
          <p:nvPr>
            <p:ph type="body" sz="quarter" idx="11"/>
          </p:nvPr>
        </p:nvSpPr>
        <p:spPr>
          <a:xfrm>
            <a:off x="360000" y="1574522"/>
            <a:ext cx="10858500" cy="4092575"/>
          </a:xfrm>
        </p:spPr>
        <p:txBody>
          <a:bodyP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Some of the activities in this week’s pack may be difficult for your pupils to discuss. </a:t>
            </a:r>
            <a:r>
              <a:rPr lang="en-GB" sz="2000" b="0" i="0" dirty="0">
                <a:effectLst/>
                <a:latin typeface="Arial" panose="020B0604020202020204" pitchFamily="34" charset="0"/>
                <a:cs typeface="Arial" panose="020B0604020202020204" pitchFamily="34" charset="0"/>
              </a:rPr>
              <a:t>The following links can help you explore this topic and prepare your approach to facilitating work on race and racism in your school:</a:t>
            </a:r>
            <a:endParaRPr lang="en-GB" sz="20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hlinkClick r:id="rId3"/>
              </a:rPr>
              <a:t>Talking to your kids about racism </a:t>
            </a:r>
            <a:r>
              <a:rPr lang="en-GB" sz="2000" dirty="0">
                <a:latin typeface="Arial" panose="020B0604020202020204" pitchFamily="34" charset="0"/>
                <a:cs typeface="Arial" panose="020B0604020202020204" pitchFamily="34" charset="0"/>
              </a:rPr>
              <a:t>| UNICEF </a:t>
            </a:r>
          </a:p>
          <a:p>
            <a:pPr>
              <a:lnSpc>
                <a:spcPct val="120000"/>
              </a:lnSpc>
            </a:pPr>
            <a:r>
              <a:rPr lang="en-GB" sz="2000" dirty="0">
                <a:latin typeface="Arial" panose="020B0604020202020204" pitchFamily="34" charset="0"/>
                <a:cs typeface="Arial" panose="020B0604020202020204" pitchFamily="34" charset="0"/>
                <a:hlinkClick r:id="rId4"/>
              </a:rPr>
              <a:t>School Resources </a:t>
            </a:r>
            <a:r>
              <a:rPr lang="en-GB" sz="2000" dirty="0">
                <a:latin typeface="Arial" panose="020B0604020202020204" pitchFamily="34" charset="0"/>
                <a:cs typeface="Arial" panose="020B0604020202020204" pitchFamily="34" charset="0"/>
              </a:rPr>
              <a:t>| The Anti-Racist Educator </a:t>
            </a:r>
          </a:p>
          <a:p>
            <a:pPr>
              <a:lnSpc>
                <a:spcPct val="120000"/>
              </a:lnSpc>
            </a:pPr>
            <a:r>
              <a:rPr lang="en-GB" sz="2000" dirty="0">
                <a:latin typeface="Arial" panose="020B0604020202020204" pitchFamily="34" charset="0"/>
                <a:cs typeface="Arial" panose="020B0604020202020204" pitchFamily="34" charset="0"/>
                <a:hlinkClick r:id="rId5"/>
              </a:rPr>
              <a:t>How to talk to children about racism </a:t>
            </a:r>
            <a:r>
              <a:rPr lang="en-GB" sz="2000" dirty="0">
                <a:latin typeface="Arial" panose="020B0604020202020204" pitchFamily="34" charset="0"/>
                <a:cs typeface="Arial" panose="020B0604020202020204" pitchFamily="34" charset="0"/>
              </a:rPr>
              <a:t>| NSPCC </a:t>
            </a:r>
          </a:p>
          <a:p>
            <a:pPr>
              <a:lnSpc>
                <a:spcPct val="120000"/>
              </a:lnSpc>
            </a:pPr>
            <a:r>
              <a:rPr lang="en-GB" sz="2000" dirty="0">
                <a:latin typeface="Arial" panose="020B0604020202020204" pitchFamily="34" charset="0"/>
                <a:cs typeface="Arial" panose="020B0604020202020204" pitchFamily="34" charset="0"/>
                <a:hlinkClick r:id="rId6"/>
              </a:rPr>
              <a:t>Show Racism the Red Card </a:t>
            </a:r>
            <a:r>
              <a:rPr lang="en-GB" sz="2000" dirty="0">
                <a:latin typeface="Arial" panose="020B0604020202020204" pitchFamily="34" charset="0"/>
                <a:cs typeface="Arial" panose="020B0604020202020204" pitchFamily="34" charset="0"/>
              </a:rPr>
              <a:t>| Guidance for Initial Teacher Training </a:t>
            </a:r>
          </a:p>
          <a:p>
            <a:pPr>
              <a:lnSpc>
                <a:spcPct val="120000"/>
              </a:lnSpc>
            </a:pPr>
            <a:r>
              <a:rPr lang="en-GB" sz="2000" dirty="0">
                <a:latin typeface="Arial" panose="020B0604020202020204" pitchFamily="34" charset="0"/>
                <a:cs typeface="Arial" panose="020B0604020202020204" pitchFamily="34" charset="0"/>
                <a:hlinkClick r:id="rId7"/>
              </a:rPr>
              <a:t>How should I talk about race in my mostly white classroom? </a:t>
            </a:r>
            <a:r>
              <a:rPr lang="en-GB" sz="2000" dirty="0">
                <a:latin typeface="Arial" panose="020B0604020202020204" pitchFamily="34" charset="0"/>
                <a:cs typeface="Arial" panose="020B0604020202020204" pitchFamily="34" charset="0"/>
              </a:rPr>
              <a:t>| ADL </a:t>
            </a:r>
            <a:endParaRPr lang="en-GB" sz="2000" dirty="0"/>
          </a:p>
        </p:txBody>
      </p:sp>
    </p:spTree>
    <p:extLst>
      <p:ext uri="{BB962C8B-B14F-4D97-AF65-F5344CB8AC3E}">
        <p14:creationId xmlns:p14="http://schemas.microsoft.com/office/powerpoint/2010/main" val="248242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7" y="270803"/>
            <a:ext cx="9061065" cy="707886"/>
          </a:xfrm>
          <a:prstGeom prst="rect">
            <a:avLst/>
          </a:prstGeom>
          <a:noFill/>
        </p:spPr>
        <p:txBody>
          <a:bodyPr wrap="square" rtlCol="0">
            <a:spAutoFit/>
          </a:bodyPr>
          <a:lstStyle/>
          <a:p>
            <a:r>
              <a:rPr lang="en-GB" sz="2000" dirty="0">
                <a:solidFill>
                  <a:schemeClr val="bg1"/>
                </a:solidFill>
                <a:latin typeface="Univers Next Pro Condensed" panose="020B0906030202020203" pitchFamily="34" charset="0"/>
              </a:rPr>
              <a:t>INTRODUCING INTERNATIONAL DAY FOR THE </a:t>
            </a:r>
          </a:p>
          <a:p>
            <a:r>
              <a:rPr lang="en-GB" sz="2000" dirty="0">
                <a:solidFill>
                  <a:schemeClr val="bg1"/>
                </a:solidFill>
                <a:latin typeface="Univers Next Pro Condensed" panose="020B0906030202020203" pitchFamily="34" charset="0"/>
              </a:rPr>
              <a:t>ELIMINATION OF RACIAL DISCRIMINATION</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416618"/>
            <a:ext cx="5761821"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Frances introduces International Day for the Elimination of Racial Discrimination </a:t>
            </a:r>
          </a:p>
        </p:txBody>
      </p:sp>
      <p:sp>
        <p:nvSpPr>
          <p:cNvPr id="9" name="TextBox 8">
            <a:extLst>
              <a:ext uri="{FF2B5EF4-FFF2-40B4-BE49-F238E27FC236}">
                <a16:creationId xmlns:a16="http://schemas.microsoft.com/office/drawing/2014/main" id="{8BEE89B7-C84A-4093-BFB0-C1D9D6D178B8}"/>
              </a:ext>
            </a:extLst>
          </p:cNvPr>
          <p:cNvSpPr txBox="1"/>
          <p:nvPr/>
        </p:nvSpPr>
        <p:spPr>
          <a:xfrm>
            <a:off x="2133951" y="5856082"/>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63147" y="270803"/>
            <a:ext cx="4828853" cy="5262979"/>
          </a:xfrm>
          <a:prstGeom prst="rect">
            <a:avLst/>
          </a:prstGeom>
          <a:noFill/>
        </p:spPr>
        <p:txBody>
          <a:bodyPr wrap="square" rtlCol="0">
            <a:spAutoFit/>
          </a:bodyPr>
          <a:lstStyle/>
          <a:p>
            <a:pPr algn="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“Youth standing up against racism” is the 2021 theme of the</a:t>
            </a:r>
            <a:r>
              <a:rPr lang="en-GB" sz="1600" b="1"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 International Day for the Elimination of Racial Discrimination </a:t>
            </a: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on 21</a:t>
            </a:r>
            <a:r>
              <a:rPr lang="en-GB" sz="1600" spc="-25"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t>
            </a: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 March. </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It engages the public through </a:t>
            </a:r>
            <a:r>
              <a:rPr lang="en-GB" sz="1600" b="1"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#FightRacism</a:t>
            </a: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 which aims to foster a global culture of tolerance, equality and anti-discrimination and calls on each and every one of us to stand up against racial prejudice and intolerant attitudes. </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r"/>
            <a:r>
              <a:rPr lang="en-GB" sz="16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International Day for the Elimination of Racial Discrimination </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first started to recognise the day the police in Sharpeville, South Africa, opened fire and killed 69 people at a peaceful demonstration against apartheid in 1960. </a:t>
            </a:r>
          </a:p>
          <a:p>
            <a:pPr algn="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Since then the apartheid system in South Africa has been dismantled. And while progress has been made in many countries to abolish racist laws and practices, too many people all over the world still experience discrimination based on their race. </a:t>
            </a:r>
          </a:p>
        </p:txBody>
      </p:sp>
      <p:pic>
        <p:nvPicPr>
          <p:cNvPr id="2" name="AoW - ERD">
            <a:hlinkClick r:id="" action="ppaction://media"/>
            <a:extLst>
              <a:ext uri="{FF2B5EF4-FFF2-40B4-BE49-F238E27FC236}">
                <a16:creationId xmlns:a16="http://schemas.microsoft.com/office/drawing/2014/main" id="{F660DE2D-7850-4119-ABB5-093B324B24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1717" y="2307460"/>
            <a:ext cx="4828853" cy="2716230"/>
          </a:xfrm>
          <a:prstGeom prst="rect">
            <a:avLst/>
          </a:prstGeom>
        </p:spPr>
      </p:pic>
    </p:spTree>
    <p:extLst>
      <p:ext uri="{BB962C8B-B14F-4D97-AF65-F5344CB8AC3E}">
        <p14:creationId xmlns:p14="http://schemas.microsoft.com/office/powerpoint/2010/main" val="178980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334439" y="988846"/>
            <a:ext cx="4554070" cy="4464812"/>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three articles that provide a particularly strong link this week:</a:t>
            </a:r>
          </a:p>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endPar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indent="0" algn="r">
              <a:buNone/>
            </a:pPr>
            <a:r>
              <a:rPr lang="en-GB" sz="1400" b="1" dirty="0">
                <a:solidFill>
                  <a:schemeClr val="bg1"/>
                </a:solidFill>
                <a:latin typeface="Arial" panose="020B0604020202020204" pitchFamily="34" charset="0"/>
                <a:cs typeface="Arial" panose="020B0604020202020204" pitchFamily="34" charset="0"/>
              </a:rPr>
              <a:t>Article 2 (non-discrimination) </a:t>
            </a:r>
          </a:p>
          <a:p>
            <a:pPr marL="0" indent="0" algn="r">
              <a:buNone/>
            </a:pPr>
            <a:r>
              <a:rPr lang="en-GB" sz="1400" dirty="0">
                <a:solidFill>
                  <a:schemeClr val="bg1"/>
                </a:solidFill>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a:t>
            </a:r>
          </a:p>
          <a:p>
            <a:pPr marL="0" indent="0" algn="r">
              <a:buNone/>
            </a:pPr>
            <a:endParaRPr lang="en-GB" sz="1400" dirty="0">
              <a:solidFill>
                <a:schemeClr val="bg1"/>
              </a:solidFill>
              <a:latin typeface="Arial" panose="020B0604020202020204" pitchFamily="34" charset="0"/>
              <a:cs typeface="Arial" panose="020B0604020202020204" pitchFamily="34" charset="0"/>
            </a:endParaRPr>
          </a:p>
          <a:p>
            <a:pPr marL="0" indent="0" algn="r">
              <a:buNone/>
            </a:pPr>
            <a:r>
              <a:rPr lang="en-GB" sz="1400" b="1" dirty="0">
                <a:solidFill>
                  <a:schemeClr val="bg1"/>
                </a:solidFill>
                <a:latin typeface="Arial" panose="020B0604020202020204" pitchFamily="34" charset="0"/>
                <a:cs typeface="Arial" panose="020B0604020202020204" pitchFamily="34" charset="0"/>
              </a:rPr>
              <a:t>Article 12 (respect for the views of the child)</a:t>
            </a:r>
          </a:p>
          <a:p>
            <a:pPr marL="0" indent="0" algn="r">
              <a:buNone/>
            </a:pPr>
            <a:r>
              <a:rPr lang="en-GB" sz="1400" dirty="0">
                <a:solidFill>
                  <a:schemeClr val="bg1"/>
                </a:solidFill>
                <a:latin typeface="Arial" panose="020B0604020202020204" pitchFamily="34" charset="0"/>
                <a:cs typeface="Arial" panose="020B0604020202020204" pitchFamily="34" charset="0"/>
              </a:rPr>
              <a:t>Every child has the right to express their views, feelings and wishes in all matters affecting them, and to have their views considered and taken seriously.</a:t>
            </a:r>
          </a:p>
          <a:p>
            <a:pPr marL="0" indent="0" algn="r">
              <a:buNone/>
            </a:pPr>
            <a:endParaRPr lang="en-GB" sz="1400" dirty="0">
              <a:solidFill>
                <a:schemeClr val="bg1"/>
              </a:solidFill>
              <a:latin typeface="Arial" panose="020B0604020202020204" pitchFamily="34" charset="0"/>
              <a:cs typeface="Arial" panose="020B0604020202020204" pitchFamily="34" charset="0"/>
            </a:endParaRPr>
          </a:p>
          <a:p>
            <a:pPr marL="0" indent="0" algn="r">
              <a:buNone/>
            </a:pPr>
            <a:r>
              <a:rPr lang="en-GB" sz="1400" b="1" dirty="0">
                <a:solidFill>
                  <a:schemeClr val="bg1"/>
                </a:solidFill>
                <a:latin typeface="Arial" panose="020B0604020202020204" pitchFamily="34" charset="0"/>
                <a:cs typeface="Arial" panose="020B0604020202020204" pitchFamily="34" charset="0"/>
              </a:rPr>
              <a:t>Article 30 (children from minority or indigenous groups)</a:t>
            </a:r>
          </a:p>
          <a:p>
            <a:pPr marL="0" indent="0" algn="r">
              <a:buNone/>
            </a:pPr>
            <a:r>
              <a:rPr lang="en-GB" sz="1400" dirty="0">
                <a:solidFill>
                  <a:schemeClr val="bg1"/>
                </a:solidFill>
                <a:latin typeface="Arial" panose="020B0604020202020204" pitchFamily="34" charset="0"/>
                <a:cs typeface="Arial" panose="020B0604020202020204" pitchFamily="34" charset="0"/>
              </a:rPr>
              <a:t>Every child has the right to learn and use the language, customs and religion of their family, whether or not these are shared by the majority of the people in the country where they live.</a:t>
            </a:r>
          </a:p>
        </p:txBody>
      </p:sp>
      <p:pic>
        <p:nvPicPr>
          <p:cNvPr id="6" name="Graphic 5">
            <a:extLst>
              <a:ext uri="{FF2B5EF4-FFF2-40B4-BE49-F238E27FC236}">
                <a16:creationId xmlns:a16="http://schemas.microsoft.com/office/drawing/2014/main" id="{81625CB6-91B1-4DFA-9CEA-A478A3EABF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5792" y="2203643"/>
            <a:ext cx="1899648" cy="2532865"/>
          </a:xfrm>
          <a:prstGeom prst="rect">
            <a:avLst/>
          </a:prstGeom>
        </p:spPr>
      </p:pic>
      <p:pic>
        <p:nvPicPr>
          <p:cNvPr id="7" name="Graphic 6">
            <a:extLst>
              <a:ext uri="{FF2B5EF4-FFF2-40B4-BE49-F238E27FC236}">
                <a16:creationId xmlns:a16="http://schemas.microsoft.com/office/drawing/2014/main" id="{96C68049-CFDD-444B-BD9C-867D7563B4C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81071" y="2203643"/>
            <a:ext cx="1899649" cy="2532865"/>
          </a:xfrm>
          <a:prstGeom prst="rect">
            <a:avLst/>
          </a:prstGeom>
        </p:spPr>
      </p:pic>
      <p:pic>
        <p:nvPicPr>
          <p:cNvPr id="8" name="Graphic 7">
            <a:extLst>
              <a:ext uri="{FF2B5EF4-FFF2-40B4-BE49-F238E27FC236}">
                <a16:creationId xmlns:a16="http://schemas.microsoft.com/office/drawing/2014/main" id="{BCDA86FA-7FA4-4CBE-8F85-7518AF80D55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6351" y="2203643"/>
            <a:ext cx="1899649" cy="2532865"/>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209654"/>
            <a:ext cx="9400854" cy="1508105"/>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INERNATIONAL DAY FOR THE </a:t>
            </a:r>
          </a:p>
          <a:p>
            <a:endParaRPr lang="en-GB" sz="2000" dirty="0">
              <a:solidFill>
                <a:schemeClr val="bg1"/>
              </a:solidFill>
              <a:latin typeface="Univers Next Pro Condensed" panose="020B0906030202020203" pitchFamily="34" charset="0"/>
            </a:endParaRPr>
          </a:p>
          <a:p>
            <a:r>
              <a:rPr lang="en-GB" sz="3600" dirty="0">
                <a:solidFill>
                  <a:schemeClr val="bg1"/>
                </a:solidFill>
                <a:latin typeface="Univers Next Pro Condensed" panose="020B0906030202020203" pitchFamily="34" charset="0"/>
              </a:rPr>
              <a:t>ELIMINATION OF RACIAL DISCRIMINATION</a:t>
            </a:r>
          </a:p>
        </p:txBody>
      </p:sp>
      <p:sp>
        <p:nvSpPr>
          <p:cNvPr id="5" name="TextBox 4">
            <a:extLst>
              <a:ext uri="{FF2B5EF4-FFF2-40B4-BE49-F238E27FC236}">
                <a16:creationId xmlns:a16="http://schemas.microsoft.com/office/drawing/2014/main" id="{13227B2E-B5C9-407F-BBFD-D529411BB157}"/>
              </a:ext>
            </a:extLst>
          </p:cNvPr>
          <p:cNvSpPr txBox="1"/>
          <p:nvPr/>
        </p:nvSpPr>
        <p:spPr>
          <a:xfrm>
            <a:off x="6567992" y="1075856"/>
            <a:ext cx="4737909" cy="3231654"/>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Racism is unfair and unacceptable.</a:t>
            </a:r>
          </a:p>
          <a:p>
            <a:pPr marL="0" indent="0" algn="r">
              <a:buNone/>
            </a:pPr>
            <a:r>
              <a:rPr lang="en-GB" sz="2400" b="1" dirty="0">
                <a:solidFill>
                  <a:schemeClr val="bg1"/>
                </a:solidFill>
                <a:latin typeface="Arial" panose="020B0604020202020204" pitchFamily="34" charset="0"/>
                <a:cs typeface="Arial" panose="020B0604020202020204" pitchFamily="34" charset="0"/>
              </a:rPr>
              <a:t> </a:t>
            </a:r>
          </a:p>
          <a:p>
            <a:pPr marL="0" indent="0" algn="r">
              <a:buNone/>
            </a:pPr>
            <a:r>
              <a:rPr lang="en-GB" sz="2400" b="1" dirty="0">
                <a:solidFill>
                  <a:schemeClr val="bg1"/>
                </a:solidFill>
                <a:latin typeface="Arial" panose="020B0604020202020204" pitchFamily="34" charset="0"/>
                <a:cs typeface="Arial" panose="020B0604020202020204" pitchFamily="34" charset="0"/>
              </a:rPr>
              <a:t>How should everyone be treated </a:t>
            </a:r>
            <a:r>
              <a:rPr lang="en-GB" sz="2400" b="1" dirty="0">
                <a:solidFill>
                  <a:srgbClr val="FFFF00"/>
                </a:solidFill>
                <a:latin typeface="Arial" panose="020B0604020202020204" pitchFamily="34" charset="0"/>
                <a:cs typeface="Arial" panose="020B0604020202020204" pitchFamily="34" charset="0"/>
              </a:rPr>
              <a:t>equally</a:t>
            </a:r>
            <a:r>
              <a:rPr lang="en-GB" sz="2400" b="1" dirty="0">
                <a:solidFill>
                  <a:schemeClr val="bg1"/>
                </a:solidFill>
                <a:latin typeface="Arial" panose="020B0604020202020204" pitchFamily="34" charset="0"/>
                <a:cs typeface="Arial" panose="020B0604020202020204" pitchFamily="34" charset="0"/>
              </a:rPr>
              <a:t> to eliminate racism?</a:t>
            </a:r>
          </a:p>
        </p:txBody>
      </p:sp>
      <p:sp>
        <p:nvSpPr>
          <p:cNvPr id="4" name="TextBox 3">
            <a:extLst>
              <a:ext uri="{FF2B5EF4-FFF2-40B4-BE49-F238E27FC236}">
                <a16:creationId xmlns:a16="http://schemas.microsoft.com/office/drawing/2014/main" id="{BD1AFDDB-E5F9-4ECE-ABC8-695B4C88992D}"/>
              </a:ext>
            </a:extLst>
          </p:cNvPr>
          <p:cNvSpPr txBox="1"/>
          <p:nvPr/>
        </p:nvSpPr>
        <p:spPr>
          <a:xfrm>
            <a:off x="82193" y="6507984"/>
            <a:ext cx="6149788"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UNICEF/Truong Viet Hung</a:t>
            </a:r>
          </a:p>
        </p:txBody>
      </p:sp>
    </p:spTree>
    <p:extLst>
      <p:ext uri="{BB962C8B-B14F-4D97-AF65-F5344CB8AC3E}">
        <p14:creationId xmlns:p14="http://schemas.microsoft.com/office/powerpoint/2010/main" val="4075762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3" y="1745048"/>
            <a:ext cx="11694177" cy="4748220"/>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Being treated with respect and dignity no matter who you are or where you come from.</a:t>
            </a:r>
          </a:p>
          <a:p>
            <a:r>
              <a:rPr lang="en-GB" sz="4400" dirty="0">
                <a:latin typeface="Arial" panose="020B0604020202020204" pitchFamily="34" charset="0"/>
                <a:cs typeface="Arial" panose="020B0604020202020204" pitchFamily="34" charset="0"/>
              </a:rPr>
              <a:t>Being given the same chance to do well and succeed in life as everyone else.</a:t>
            </a:r>
          </a:p>
          <a:p>
            <a:r>
              <a:rPr lang="en-GB" sz="4400" dirty="0">
                <a:latin typeface="Arial" panose="020B0604020202020204" pitchFamily="34" charset="0"/>
                <a:cs typeface="Arial" panose="020B0604020202020204" pitchFamily="34" charset="0"/>
              </a:rPr>
              <a:t>People stand up against racism if or when it occurs.</a:t>
            </a:r>
          </a:p>
          <a:p>
            <a:r>
              <a:rPr lang="en-GB" sz="4400" dirty="0">
                <a:latin typeface="Arial" panose="020B0604020202020204" pitchFamily="34" charset="0"/>
                <a:cs typeface="Arial" panose="020B0604020202020204" pitchFamily="34" charset="0"/>
              </a:rPr>
              <a:t>People are interested in you and what makes you the person you are.</a:t>
            </a:r>
          </a:p>
          <a:p>
            <a:r>
              <a:rPr lang="en-GB" sz="4400" dirty="0">
                <a:latin typeface="Arial" panose="020B0604020202020204" pitchFamily="34" charset="0"/>
                <a:cs typeface="Arial" panose="020B0604020202020204" pitchFamily="34" charset="0"/>
              </a:rPr>
              <a:t>You learn about different people’s experiences of the world.</a:t>
            </a:r>
          </a:p>
          <a:p>
            <a:r>
              <a:rPr lang="en-GB" sz="4400" dirty="0">
                <a:latin typeface="Arial" panose="020B0604020202020204" pitchFamily="34" charset="0"/>
                <a:cs typeface="Arial" panose="020B0604020202020204" pitchFamily="34" charset="0"/>
              </a:rPr>
              <a:t>To be allowed to join in and play with any other children you choose.</a:t>
            </a:r>
          </a:p>
          <a:p>
            <a:r>
              <a:rPr lang="en-GB" sz="4400" dirty="0">
                <a:latin typeface="Arial" panose="020B0604020202020204" pitchFamily="34" charset="0"/>
                <a:cs typeface="Arial" panose="020B0604020202020204" pitchFamily="34" charset="0"/>
              </a:rPr>
              <a:t>To know that you matter as a person no matter who you are.</a:t>
            </a:r>
          </a:p>
          <a:p>
            <a:r>
              <a:rPr lang="en-GB" sz="4400" dirty="0">
                <a:latin typeface="Arial" panose="020B0604020202020204" pitchFamily="34" charset="0"/>
                <a:cs typeface="Arial" panose="020B0604020202020204" pitchFamily="34" charset="0"/>
              </a:rPr>
              <a:t>In summary – to have all your rights met no matter who you are.</a:t>
            </a:r>
          </a:p>
          <a:p>
            <a:pPr marL="0" indent="0">
              <a:buNone/>
            </a:pPr>
            <a:endParaRPr lang="en-GB" sz="4400" dirty="0">
              <a:latin typeface="Arial" panose="020B0604020202020204" pitchFamily="34" charset="0"/>
              <a:cs typeface="Arial" panose="020B0604020202020204" pitchFamily="34" charset="0"/>
            </a:endParaRPr>
          </a:p>
          <a:p>
            <a:pPr marL="0" indent="0">
              <a:buNone/>
            </a:pPr>
            <a:r>
              <a:rPr lang="en-GB" sz="4400" dirty="0">
                <a:latin typeface="Arial" panose="020B0604020202020204" pitchFamily="34" charset="0"/>
                <a:cs typeface="Arial" panose="020B0604020202020204" pitchFamily="34" charset="0"/>
              </a:rPr>
              <a:t>Did you get any of these? What other answers did you have?</a:t>
            </a:r>
          </a:p>
          <a:p>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4934799" y="1907725"/>
            <a:ext cx="2901262" cy="181588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Do you know the book '</a:t>
            </a:r>
            <a:r>
              <a:rPr lang="en-GB" sz="1600" b="1" dirty="0">
                <a:latin typeface="Arial" panose="020B0604020202020204" pitchFamily="34" charset="0"/>
                <a:cs typeface="Arial" panose="020B0604020202020204" pitchFamily="34" charset="0"/>
                <a:hlinkClick r:id="rId4"/>
              </a:rPr>
              <a:t>Shine</a:t>
            </a:r>
            <a:r>
              <a:rPr lang="en-GB" sz="1600" b="1" dirty="0">
                <a:latin typeface="Arial" panose="020B0604020202020204" pitchFamily="34" charset="0"/>
                <a:cs typeface="Arial" panose="020B0604020202020204" pitchFamily="34" charset="0"/>
              </a:rPr>
              <a:t>' by Sarah Asuquo?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Discuss as a class what the story means to you and what lessons other children could learn from Kai.</a:t>
            </a:r>
          </a:p>
        </p:txBody>
      </p:sp>
      <p:sp>
        <p:nvSpPr>
          <p:cNvPr id="6" name="TextBox 5">
            <a:extLst>
              <a:ext uri="{FF2B5EF4-FFF2-40B4-BE49-F238E27FC236}">
                <a16:creationId xmlns:a16="http://schemas.microsoft.com/office/drawing/2014/main" id="{6638B9E3-8E79-4757-8058-6AB5BADE1D15}"/>
              </a:ext>
            </a:extLst>
          </p:cNvPr>
          <p:cNvSpPr txBox="1"/>
          <p:nvPr/>
        </p:nvSpPr>
        <p:spPr>
          <a:xfrm>
            <a:off x="317870" y="1835746"/>
            <a:ext cx="419248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We all have similarities and differences.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Draw a picture of yourself and a friend or family member.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lang="en-GB" sz="1600" b="1"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Can you think of 5 things about you both that are the same and 5 things that are different? Think about both how you look and your personalities. </a:t>
            </a: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384151"/>
            <a:ext cx="4212115" cy="2308324"/>
          </a:xfrm>
          <a:prstGeom prst="rect">
            <a:avLst/>
          </a:prstGeom>
          <a:noFill/>
        </p:spPr>
        <p:txBody>
          <a:bodyPr wrap="square" rtlCol="0">
            <a:spAutoFit/>
          </a:bodyPr>
          <a:lstStyle/>
          <a:p>
            <a:pPr marL="0" indent="0" algn="ctr">
              <a:buNone/>
            </a:pPr>
            <a:r>
              <a:rPr lang="en-GB" sz="1600" b="1" dirty="0">
                <a:latin typeface="Arial"/>
                <a:cs typeface="Arial"/>
              </a:rPr>
              <a:t>Imagine that someone is being </a:t>
            </a:r>
            <a:r>
              <a:rPr lang="en-GB" sz="1600" b="1" dirty="0">
                <a:highlight>
                  <a:srgbClr val="00ACE9"/>
                </a:highlight>
                <a:latin typeface="Arial"/>
                <a:cs typeface="Arial"/>
              </a:rPr>
              <a:t>treated unfairly</a:t>
            </a:r>
            <a:r>
              <a:rPr lang="en-GB" sz="1600" b="1" dirty="0">
                <a:latin typeface="Arial"/>
                <a:cs typeface="Arial"/>
              </a:rPr>
              <a:t> and is not allowed to go to school, to have friends and to play because of the </a:t>
            </a:r>
            <a:r>
              <a:rPr lang="en-GB" sz="1600" b="1" dirty="0">
                <a:highlight>
                  <a:srgbClr val="00ACE9"/>
                </a:highlight>
                <a:latin typeface="Arial"/>
                <a:cs typeface="Arial"/>
              </a:rPr>
              <a:t>colour of their skin</a:t>
            </a:r>
            <a:r>
              <a:rPr lang="en-GB" sz="1600" b="1" dirty="0">
                <a:latin typeface="Arial"/>
                <a:cs typeface="Arial"/>
              </a:rPr>
              <a:t> or how their hair looks. *</a:t>
            </a:r>
          </a:p>
          <a:p>
            <a:pPr marL="0" indent="0" algn="ctr">
              <a:buNone/>
            </a:pPr>
            <a:endParaRPr lang="en-GB" sz="1600" dirty="0">
              <a:latin typeface="Arial"/>
              <a:cs typeface="Arial"/>
            </a:endParaRPr>
          </a:p>
          <a:p>
            <a:pPr marL="0" indent="0" algn="ctr">
              <a:buNone/>
            </a:pPr>
            <a:r>
              <a:rPr lang="en-GB" sz="1600" dirty="0">
                <a:latin typeface="Arial"/>
                <a:cs typeface="Arial"/>
              </a:rPr>
              <a:t>How would this feel? What would you say and do to help them? </a:t>
            </a:r>
          </a:p>
          <a:p>
            <a:pPr marL="0" indent="0" algn="ctr">
              <a:buNone/>
            </a:pPr>
            <a:r>
              <a:rPr lang="en-GB" sz="1600" dirty="0">
                <a:latin typeface="Arial"/>
                <a:cs typeface="Arial"/>
              </a:rPr>
              <a:t>Discuss this with the people in your class.</a:t>
            </a:r>
            <a:endParaRPr lang="en-GB" sz="1100" dirty="0"/>
          </a:p>
        </p:txBody>
      </p:sp>
      <p:sp>
        <p:nvSpPr>
          <p:cNvPr id="8" name="TextBox 7">
            <a:extLst>
              <a:ext uri="{FF2B5EF4-FFF2-40B4-BE49-F238E27FC236}">
                <a16:creationId xmlns:a16="http://schemas.microsoft.com/office/drawing/2014/main" id="{4A4754CF-3BFD-4017-9006-CD5B235AF81F}"/>
              </a:ext>
            </a:extLst>
          </p:cNvPr>
          <p:cNvSpPr txBox="1"/>
          <p:nvPr/>
        </p:nvSpPr>
        <p:spPr>
          <a:xfrm>
            <a:off x="400063" y="4549676"/>
            <a:ext cx="6640793" cy="206210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21</a:t>
            </a:r>
            <a:r>
              <a:rPr lang="en-GB" sz="1600" b="1" baseline="30000" dirty="0">
                <a:latin typeface="Arial" panose="020B0604020202020204" pitchFamily="34" charset="0"/>
                <a:cs typeface="Arial" panose="020B0604020202020204" pitchFamily="34" charset="0"/>
              </a:rPr>
              <a:t>st</a:t>
            </a:r>
            <a:r>
              <a:rPr lang="en-GB" sz="1600" b="1" dirty="0">
                <a:latin typeface="Arial" panose="020B0604020202020204" pitchFamily="34" charset="0"/>
                <a:cs typeface="Arial" panose="020B0604020202020204" pitchFamily="34" charset="0"/>
              </a:rPr>
              <a:t> March is the International Day for the Elimination of Racial Discrimination.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Look up the meaning of the words 'elimination', 'race' and 'discrimination'. Explain what the words mean to a member of your family or a teacher. </a:t>
            </a:r>
          </a:p>
          <a:p>
            <a:pPr algn="ctr"/>
            <a:r>
              <a:rPr lang="en-GB" sz="1600" dirty="0">
                <a:latin typeface="Arial" panose="020B0604020202020204" pitchFamily="34" charset="0"/>
                <a:cs typeface="Arial" panose="020B0604020202020204" pitchFamily="34" charset="0"/>
              </a:rPr>
              <a:t>Look up Articles 2, 12 and 30 in the </a:t>
            </a:r>
            <a:r>
              <a:rPr lang="en-GB" sz="1600" dirty="0">
                <a:latin typeface="Arial" panose="020B0604020202020204" pitchFamily="34" charset="0"/>
                <a:cs typeface="Arial" panose="020B0604020202020204" pitchFamily="34" charset="0"/>
                <a:hlinkClick r:id="rId5"/>
              </a:rPr>
              <a:t>CRC</a:t>
            </a:r>
            <a:r>
              <a:rPr lang="en-GB" sz="1600" dirty="0">
                <a:latin typeface="Arial" panose="020B0604020202020204" pitchFamily="34" charset="0"/>
                <a:cs typeface="Arial" panose="020B0604020202020204" pitchFamily="34" charset="0"/>
              </a:rPr>
              <a:t>. How do these rights help us to speak up against racism? Discuss this as a class.</a:t>
            </a:r>
          </a:p>
        </p:txBody>
      </p:sp>
      <p:pic>
        <p:nvPicPr>
          <p:cNvPr id="2" name="Online Media 1" title="Story Time Read Aloud | Shine by Sarah Asuquo l  Books for Kids">
            <a:hlinkClick r:id="" action="ppaction://media"/>
            <a:extLst>
              <a:ext uri="{FF2B5EF4-FFF2-40B4-BE49-F238E27FC236}">
                <a16:creationId xmlns:a16="http://schemas.microsoft.com/office/drawing/2014/main" id="{9F652677-1DD6-4EF9-A9CB-8877C5BF6873}"/>
              </a:ext>
            </a:extLst>
          </p:cNvPr>
          <p:cNvPicPr>
            <a:picLocks noRot="1" noChangeAspect="1"/>
          </p:cNvPicPr>
          <p:nvPr>
            <a:videoFile r:link="rId1"/>
          </p:nvPr>
        </p:nvPicPr>
        <p:blipFill>
          <a:blip r:embed="rId6"/>
          <a:stretch>
            <a:fillRect/>
          </a:stretch>
        </p:blipFill>
        <p:spPr>
          <a:xfrm>
            <a:off x="8040354" y="1794774"/>
            <a:ext cx="3613777" cy="204178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rot="10800000" flipV="1">
            <a:off x="7643972" y="4549439"/>
            <a:ext cx="1953441" cy="1815882"/>
          </a:xfrm>
          <a:prstGeom prst="rect">
            <a:avLst/>
          </a:prstGeom>
          <a:noFill/>
        </p:spPr>
        <p:txBody>
          <a:bodyPr wrap="square" rtlCol="0">
            <a:spAutoFit/>
          </a:bodyPr>
          <a:lstStyle/>
          <a:p>
            <a:pPr marL="0" indent="0" algn="ctr">
              <a:buNone/>
            </a:pPr>
            <a:r>
              <a:rPr lang="en-GB" sz="1600" b="1" dirty="0">
                <a:latin typeface="Arial"/>
                <a:cs typeface="Arial"/>
              </a:rPr>
              <a:t>Listen to </a:t>
            </a:r>
            <a:r>
              <a:rPr lang="en-GB" sz="1600" b="1" dirty="0">
                <a:latin typeface="Arial"/>
                <a:cs typeface="Arial"/>
                <a:hlinkClick r:id="rId5"/>
              </a:rPr>
              <a:t>Tiana</a:t>
            </a:r>
            <a:r>
              <a:rPr lang="en-GB" sz="1600" b="1" dirty="0">
                <a:latin typeface="Arial"/>
                <a:cs typeface="Arial"/>
              </a:rPr>
              <a:t> reading her poem.</a:t>
            </a:r>
          </a:p>
          <a:p>
            <a:pPr marL="0" indent="0" algn="ctr">
              <a:buNone/>
            </a:pPr>
            <a:endParaRPr lang="en-GB" sz="1600" b="1" dirty="0">
              <a:latin typeface="Arial"/>
              <a:cs typeface="Arial"/>
            </a:endParaRPr>
          </a:p>
          <a:p>
            <a:pPr marL="0" indent="0" algn="ctr">
              <a:buNone/>
            </a:pPr>
            <a:r>
              <a:rPr lang="en-GB" sz="1600" dirty="0">
                <a:latin typeface="Arial"/>
                <a:cs typeface="Arial"/>
              </a:rPr>
              <a:t>Write your own poem to </a:t>
            </a:r>
            <a:r>
              <a:rPr lang="en-GB" sz="1600" dirty="0">
                <a:highlight>
                  <a:srgbClr val="00ACE9"/>
                </a:highlight>
                <a:latin typeface="Arial"/>
                <a:cs typeface="Arial"/>
              </a:rPr>
              <a:t>express</a:t>
            </a:r>
            <a:r>
              <a:rPr lang="en-GB" sz="1600" dirty="0">
                <a:latin typeface="Arial"/>
                <a:cs typeface="Arial"/>
              </a:rPr>
              <a:t> how </a:t>
            </a:r>
            <a:r>
              <a:rPr lang="en-GB" sz="1600" dirty="0">
                <a:highlight>
                  <a:srgbClr val="00ACE9"/>
                </a:highlight>
                <a:latin typeface="Arial"/>
                <a:cs typeface="Arial"/>
              </a:rPr>
              <a:t>you feel</a:t>
            </a:r>
            <a:r>
              <a:rPr lang="en-GB" sz="1600" dirty="0">
                <a:latin typeface="Arial"/>
                <a:cs typeface="Arial"/>
              </a:rPr>
              <a:t> about racism.</a:t>
            </a:r>
            <a:endParaRPr lang="en-US" sz="1600" dirty="0">
              <a:latin typeface="Arial"/>
              <a:cs typeface="Arial"/>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143838" y="1684256"/>
            <a:ext cx="4541177" cy="2308324"/>
          </a:xfrm>
          <a:prstGeom prst="rect">
            <a:avLst/>
          </a:prstGeom>
          <a:noFill/>
        </p:spPr>
        <p:txBody>
          <a:bodyPr wrap="square" rtlCol="0">
            <a:spAutoFit/>
          </a:bodyPr>
          <a:lstStyle/>
          <a:p>
            <a:pPr algn="ctr">
              <a:buNone/>
            </a:pPr>
            <a:r>
              <a:rPr lang="en-GB" sz="1600" b="1" dirty="0">
                <a:latin typeface="Arial"/>
                <a:cs typeface="Arial"/>
              </a:rPr>
              <a:t>Many celebrities have spoken about their own experiences of racism. </a:t>
            </a:r>
          </a:p>
          <a:p>
            <a:pPr algn="ctr">
              <a:buNone/>
            </a:pPr>
            <a:r>
              <a:rPr lang="en-GB" sz="1600" dirty="0">
                <a:latin typeface="Arial"/>
                <a:cs typeface="Arial"/>
              </a:rPr>
              <a:t>Research and write a short biography about someone famous who has overcome racism to succeed in their chosen career. </a:t>
            </a:r>
          </a:p>
          <a:p>
            <a:pPr algn="ctr">
              <a:buNone/>
            </a:pPr>
            <a:r>
              <a:rPr lang="en-GB" sz="1600" dirty="0">
                <a:latin typeface="Arial"/>
                <a:cs typeface="Arial"/>
              </a:rPr>
              <a:t>Some examples are: Michelle Obama, former First Lady of the US, Nadiya Hussain, Great British Bake Off winner, Marcus Rashford, England footballer.</a:t>
            </a:r>
            <a:endParaRPr lang="en-GB" sz="1600" dirty="0">
              <a:solidFill>
                <a:srgbClr val="FF0000"/>
              </a:solidFill>
              <a:latin typeface="Arial"/>
              <a:cs typeface="Arial"/>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4109292" y="4549439"/>
            <a:ext cx="3109655" cy="1815882"/>
          </a:xfrm>
          <a:prstGeom prst="rect">
            <a:avLst/>
          </a:prstGeom>
          <a:noFill/>
        </p:spPr>
        <p:txBody>
          <a:bodyPr wrap="square" rtlCol="0">
            <a:spAutoFit/>
          </a:bodyPr>
          <a:lstStyle/>
          <a:p>
            <a:pPr marL="0" indent="0" algn="ctr">
              <a:buNone/>
            </a:pPr>
            <a:r>
              <a:rPr lang="en-GB" sz="1600" b="1" dirty="0">
                <a:solidFill>
                  <a:schemeClr val="bg1"/>
                </a:solidFill>
                <a:latin typeface="Arial"/>
                <a:cs typeface="Arial"/>
              </a:rPr>
              <a:t>Watch this </a:t>
            </a:r>
            <a:r>
              <a:rPr lang="en-GB" sz="1600" b="1" dirty="0">
                <a:solidFill>
                  <a:schemeClr val="bg1"/>
                </a:solidFill>
                <a:latin typeface="Arial"/>
                <a:cs typeface="Arial"/>
                <a:hlinkClick r:id="rId6"/>
              </a:rPr>
              <a:t>film</a:t>
            </a:r>
            <a:r>
              <a:rPr lang="en-GB" sz="1600" b="1" dirty="0">
                <a:solidFill>
                  <a:schemeClr val="bg1"/>
                </a:solidFill>
                <a:latin typeface="Arial"/>
                <a:cs typeface="Arial"/>
              </a:rPr>
              <a:t> of a boy called Balraj experiencing racism.</a:t>
            </a:r>
          </a:p>
          <a:p>
            <a:pPr marL="0" indent="0" algn="ctr">
              <a:buNone/>
            </a:pPr>
            <a:endParaRPr lang="en-GB" sz="1600" b="1" dirty="0">
              <a:solidFill>
                <a:schemeClr val="bg1"/>
              </a:solidFill>
              <a:latin typeface="Arial"/>
              <a:cs typeface="Arial"/>
            </a:endParaRPr>
          </a:p>
          <a:p>
            <a:pPr marL="0" indent="0" algn="ctr">
              <a:buNone/>
            </a:pPr>
            <a:r>
              <a:rPr lang="en-GB" sz="1600" dirty="0">
                <a:solidFill>
                  <a:schemeClr val="bg1"/>
                </a:solidFill>
                <a:latin typeface="Arial"/>
                <a:cs typeface="Arial"/>
              </a:rPr>
              <a:t>What would you do if you were in the same football team as Balraj and you witnessed the racism?</a:t>
            </a:r>
          </a:p>
        </p:txBody>
      </p:sp>
      <p:pic>
        <p:nvPicPr>
          <p:cNvPr id="7" name="Online Media 6" title="Racism in football: Hear my story | Newsround">
            <a:hlinkClick r:id="" action="ppaction://media"/>
            <a:extLst>
              <a:ext uri="{FF2B5EF4-FFF2-40B4-BE49-F238E27FC236}">
                <a16:creationId xmlns:a16="http://schemas.microsoft.com/office/drawing/2014/main" id="{99404CC7-A485-4138-9D0C-4154589DC403}"/>
              </a:ext>
            </a:extLst>
          </p:cNvPr>
          <p:cNvPicPr>
            <a:picLocks noRot="1" noChangeAspect="1"/>
          </p:cNvPicPr>
          <p:nvPr>
            <a:videoFile r:link="rId1"/>
          </p:nvPr>
        </p:nvPicPr>
        <p:blipFill>
          <a:blip r:embed="rId7"/>
          <a:stretch>
            <a:fillRect/>
          </a:stretch>
        </p:blipFill>
        <p:spPr>
          <a:xfrm>
            <a:off x="238699" y="4515628"/>
            <a:ext cx="3695839" cy="2088149"/>
          </a:xfrm>
          <a:prstGeom prst="rect">
            <a:avLst/>
          </a:prstGeom>
        </p:spPr>
      </p:pic>
      <p:pic>
        <p:nvPicPr>
          <p:cNvPr id="8" name="Online Media 7" title="Tiana’s “Black Lives Matter” poem - Sad and powerful perspective of a 9yr old...">
            <a:hlinkClick r:id="" action="ppaction://media"/>
            <a:extLst>
              <a:ext uri="{FF2B5EF4-FFF2-40B4-BE49-F238E27FC236}">
                <a16:creationId xmlns:a16="http://schemas.microsoft.com/office/drawing/2014/main" id="{A0EFEA70-AB4C-4E2E-988D-575AD55AFC6D}"/>
              </a:ext>
            </a:extLst>
          </p:cNvPr>
          <p:cNvPicPr>
            <a:picLocks noRot="1" noChangeAspect="1"/>
          </p:cNvPicPr>
          <p:nvPr>
            <a:videoFile r:link="rId2"/>
          </p:nvPr>
        </p:nvPicPr>
        <p:blipFill>
          <a:blip r:embed="rId8"/>
          <a:stretch>
            <a:fillRect/>
          </a:stretch>
        </p:blipFill>
        <p:spPr>
          <a:xfrm>
            <a:off x="9877174" y="4611523"/>
            <a:ext cx="2076127" cy="1557096"/>
          </a:xfrm>
          <a:prstGeom prst="rect">
            <a:avLst/>
          </a:prstGeom>
        </p:spPr>
      </p:pic>
      <p:sp>
        <p:nvSpPr>
          <p:cNvPr id="10" name="TextBox 9">
            <a:extLst>
              <a:ext uri="{FF2B5EF4-FFF2-40B4-BE49-F238E27FC236}">
                <a16:creationId xmlns:a16="http://schemas.microsoft.com/office/drawing/2014/main" id="{4D76B850-DA77-4FBA-93D4-786BBDD7942D}"/>
              </a:ext>
            </a:extLst>
          </p:cNvPr>
          <p:cNvSpPr txBox="1"/>
          <p:nvPr/>
        </p:nvSpPr>
        <p:spPr>
          <a:xfrm>
            <a:off x="5173039" y="1807366"/>
            <a:ext cx="6642242" cy="2062103"/>
          </a:xfrm>
          <a:prstGeom prst="rect">
            <a:avLst/>
          </a:prstGeom>
          <a:noFill/>
        </p:spPr>
        <p:txBody>
          <a:bodyPr wrap="square">
            <a:spAutoFit/>
          </a:bodyPr>
          <a:lstStyle/>
          <a:p>
            <a:pPr algn="ctr"/>
            <a:r>
              <a:rPr lang="en-GB" sz="1600" b="1" dirty="0">
                <a:latin typeface="Arial"/>
                <a:cs typeface="Arial"/>
              </a:rPr>
              <a:t>Statues were removed from cities across the UK in response to the Black Lives Matter movement, such as the statue of Edward Colston in Bristol because he had links to the slave trade. </a:t>
            </a:r>
          </a:p>
          <a:p>
            <a:pPr algn="ctr"/>
            <a:endParaRPr lang="en-GB" sz="1600" dirty="0">
              <a:latin typeface="Arial"/>
              <a:cs typeface="Arial"/>
            </a:endParaRPr>
          </a:p>
          <a:p>
            <a:pPr algn="ctr"/>
            <a:r>
              <a:rPr lang="en-GB" sz="1600" dirty="0">
                <a:latin typeface="Arial"/>
                <a:cs typeface="Arial"/>
              </a:rPr>
              <a:t>Research which statues of other historical figures have been removed and why. Then write a piece of persuasive text either for or against this action. </a:t>
            </a:r>
          </a:p>
          <a:p>
            <a:pPr algn="ctr"/>
            <a:r>
              <a:rPr lang="en-GB" sz="1600" dirty="0">
                <a:latin typeface="Arial"/>
                <a:cs typeface="Arial"/>
              </a:rPr>
              <a:t>You can find out more about the removal of statues </a:t>
            </a:r>
            <a:r>
              <a:rPr lang="en-GB" sz="1600" dirty="0">
                <a:latin typeface="Arial"/>
                <a:cs typeface="Arial"/>
                <a:hlinkClick r:id="rId9"/>
              </a:rPr>
              <a:t>here</a:t>
            </a:r>
            <a:r>
              <a:rPr lang="en-GB" sz="1600" dirty="0">
                <a:latin typeface="Arial"/>
                <a:cs typeface="Arial"/>
              </a:rPr>
              <a:t>.</a:t>
            </a:r>
            <a:endParaRPr lang="en-GB" sz="1600" dirty="0">
              <a:latin typeface="Univers Next Pro Condensed" panose="020B0906030202020203" pitchFamily="34" charset="0"/>
            </a:endParaRPr>
          </a:p>
        </p:txBody>
      </p:sp>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TotalTime>
  <Words>1754</Words>
  <Application>Microsoft Office PowerPoint</Application>
  <PresentationFormat>Widescreen</PresentationFormat>
  <Paragraphs>144</Paragraphs>
  <Slides>13</Slides>
  <Notes>9</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Resources for  Teachers and Facilitators</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82</cp:revision>
  <dcterms:created xsi:type="dcterms:W3CDTF">2021-02-11T16:57:41Z</dcterms:created>
  <dcterms:modified xsi:type="dcterms:W3CDTF">2021-03-10T09:02:23Z</dcterms:modified>
</cp:coreProperties>
</file>