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Lst>
  <p:notesMasterIdLst>
    <p:notesMasterId r:id="rId16"/>
  </p:notesMasterIdLst>
  <p:sldIdLst>
    <p:sldId id="256" r:id="rId3"/>
    <p:sldId id="290" r:id="rId4"/>
    <p:sldId id="258" r:id="rId5"/>
    <p:sldId id="291" r:id="rId6"/>
    <p:sldId id="259" r:id="rId7"/>
    <p:sldId id="284" r:id="rId8"/>
    <p:sldId id="285" r:id="rId9"/>
    <p:sldId id="286" r:id="rId10"/>
    <p:sldId id="287" r:id="rId11"/>
    <p:sldId id="288" r:id="rId12"/>
    <p:sldId id="282" r:id="rId13"/>
    <p:sldId id="293" r:id="rId14"/>
    <p:sldId id="2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01DF35-24E9-48DF-8B2F-45BFA3EB839B}" v="2" dt="2021-04-14T09:10:58.2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10" autoAdjust="0"/>
    <p:restoredTop sz="78947" autoAdjust="0"/>
  </p:normalViewPr>
  <p:slideViewPr>
    <p:cSldViewPr snapToGrid="0">
      <p:cViewPr varScale="1">
        <p:scale>
          <a:sx n="52" d="100"/>
          <a:sy n="52"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01335-1E7A-4BDB-8FC0-86446954CA32}" type="datetimeFigureOut">
              <a:rPr lang="en-GB" smtClean="0"/>
              <a:t>22/04/2021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0B8014-0308-4748-BFD0-FE3561F72B69}" type="slidenum">
              <a:rPr lang="en-GB" smtClean="0"/>
              <a:t>‹#›</a:t>
            </a:fld>
            <a:endParaRPr lang="en-GB"/>
          </a:p>
        </p:txBody>
      </p:sp>
    </p:spTree>
    <p:extLst>
      <p:ext uri="{BB962C8B-B14F-4D97-AF65-F5344CB8AC3E}">
        <p14:creationId xmlns:p14="http://schemas.microsoft.com/office/powerpoint/2010/main" val="326646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UNICEF/</a:t>
            </a:r>
            <a:r>
              <a:rPr lang="en-GB" b="0" i="0" dirty="0">
                <a:solidFill>
                  <a:srgbClr val="121212"/>
                </a:solidFill>
                <a:effectLst/>
                <a:latin typeface="Open Sans"/>
              </a:rPr>
              <a:t>Bukhari</a:t>
            </a:r>
          </a:p>
          <a:p>
            <a:endParaRPr lang="en-GB" b="0" i="0" dirty="0">
              <a:solidFill>
                <a:srgbClr val="121212"/>
              </a:solidFill>
              <a:effectLst/>
              <a:latin typeface="Open Sans"/>
            </a:endParaRPr>
          </a:p>
          <a:p>
            <a:r>
              <a:rPr lang="en-GB" b="0" i="0" dirty="0">
                <a:solidFill>
                  <a:srgbClr val="121212"/>
                </a:solidFill>
                <a:effectLst/>
                <a:latin typeface="Open Sans"/>
              </a:rPr>
              <a:t>A four year old boy receives the polio vaccine in Lahore, Pakistan.</a:t>
            </a:r>
            <a:endParaRPr lang="en-GB" dirty="0"/>
          </a:p>
        </p:txBody>
      </p:sp>
      <p:sp>
        <p:nvSpPr>
          <p:cNvPr id="4" name="Slide Number Placeholder 3"/>
          <p:cNvSpPr>
            <a:spLocks noGrp="1"/>
          </p:cNvSpPr>
          <p:nvPr>
            <p:ph type="sldNum" sz="quarter" idx="5"/>
          </p:nvPr>
        </p:nvSpPr>
        <p:spPr/>
        <p:txBody>
          <a:bodyPr/>
          <a:lstStyle/>
          <a:p>
            <a:fld id="{BB0B8014-0308-4748-BFD0-FE3561F72B69}" type="slidenum">
              <a:rPr lang="en-GB" smtClean="0"/>
              <a:t>1</a:t>
            </a:fld>
            <a:endParaRPr lang="en-GB"/>
          </a:p>
        </p:txBody>
      </p:sp>
    </p:spTree>
    <p:extLst>
      <p:ext uri="{BB962C8B-B14F-4D97-AF65-F5344CB8AC3E}">
        <p14:creationId xmlns:p14="http://schemas.microsoft.com/office/powerpoint/2010/main" val="126152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UNICEF/Viet Hung</a:t>
            </a:r>
          </a:p>
          <a:p>
            <a:endParaRPr lang="en-GB" dirty="0"/>
          </a:p>
          <a:p>
            <a:pPr algn="l"/>
            <a:r>
              <a:rPr lang="en-GB" b="0" i="0" dirty="0">
                <a:solidFill>
                  <a:srgbClr val="121212"/>
                </a:solidFill>
                <a:effectLst/>
                <a:latin typeface="Open Sans"/>
              </a:rPr>
              <a:t>Offloading first shipment of COVID-19 vaccines to Viet Nam. UNICEF Representative Rana Flowers is awaiting for the COVID-19 vaccines to be offloaded from the cargo plane.</a:t>
            </a:r>
            <a:endParaRPr lang="en-GB" b="0" i="0" dirty="0">
              <a:solidFill>
                <a:srgbClr val="000000"/>
              </a:solidFill>
              <a:effectLst/>
              <a:latin typeface="Open Sans"/>
            </a:endParaRPr>
          </a:p>
          <a:p>
            <a:endParaRPr lang="en-GB" dirty="0"/>
          </a:p>
        </p:txBody>
      </p:sp>
      <p:sp>
        <p:nvSpPr>
          <p:cNvPr id="4" name="Slide Number Placeholder 3"/>
          <p:cNvSpPr>
            <a:spLocks noGrp="1"/>
          </p:cNvSpPr>
          <p:nvPr>
            <p:ph type="sldNum" sz="quarter" idx="5"/>
          </p:nvPr>
        </p:nvSpPr>
        <p:spPr/>
        <p:txBody>
          <a:bodyPr/>
          <a:lstStyle/>
          <a:p>
            <a:fld id="{BB0B8014-0308-4748-BFD0-FE3561F72B69}" type="slidenum">
              <a:rPr lang="en-GB" smtClean="0"/>
              <a:t>5</a:t>
            </a:fld>
            <a:endParaRPr lang="en-GB"/>
          </a:p>
        </p:txBody>
      </p:sp>
    </p:spTree>
    <p:extLst>
      <p:ext uri="{BB962C8B-B14F-4D97-AF65-F5344CB8AC3E}">
        <p14:creationId xmlns:p14="http://schemas.microsoft.com/office/powerpoint/2010/main" val="936070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0B8014-0308-4748-BFD0-FE3561F72B69}" type="slidenum">
              <a:rPr lang="en-GB" smtClean="0"/>
              <a:t>6</a:t>
            </a:fld>
            <a:endParaRPr lang="en-GB"/>
          </a:p>
        </p:txBody>
      </p:sp>
    </p:spTree>
    <p:extLst>
      <p:ext uri="{BB962C8B-B14F-4D97-AF65-F5344CB8AC3E}">
        <p14:creationId xmlns:p14="http://schemas.microsoft.com/office/powerpoint/2010/main" val="184490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UNICEF/Cho Mayak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Arial" panose="020B0604020202020204" pitchFamily="34" charset="0"/>
              <a:cs typeface="Arial" panose="020B0604020202020204" pitchFamily="34" charset="0"/>
            </a:endParaRPr>
          </a:p>
          <a:p>
            <a:r>
              <a:rPr lang="en-GB" b="0" i="0" dirty="0">
                <a:solidFill>
                  <a:srgbClr val="121212"/>
                </a:solidFill>
                <a:effectLst/>
                <a:latin typeface="Open Sans"/>
              </a:rPr>
              <a:t>The South Sudan Minster of Health, Elizabeth </a:t>
            </a:r>
            <a:r>
              <a:rPr lang="en-GB" b="0" i="0" dirty="0" err="1">
                <a:solidFill>
                  <a:srgbClr val="121212"/>
                </a:solidFill>
                <a:effectLst/>
                <a:latin typeface="Open Sans"/>
              </a:rPr>
              <a:t>Chuei</a:t>
            </a:r>
            <a:r>
              <a:rPr lang="en-GB" b="0" i="0" dirty="0">
                <a:solidFill>
                  <a:srgbClr val="121212"/>
                </a:solidFill>
                <a:effectLst/>
                <a:latin typeface="Open Sans"/>
              </a:rPr>
              <a:t>, is receiving the COVID-19 vaccine at Juba Teaching Hospital where the launch of COVID-19 vaccination drive took place.</a:t>
            </a:r>
            <a:endParaRPr lang="en-GB" dirty="0"/>
          </a:p>
        </p:txBody>
      </p:sp>
      <p:sp>
        <p:nvSpPr>
          <p:cNvPr id="4" name="Slide Number Placeholder 3"/>
          <p:cNvSpPr>
            <a:spLocks noGrp="1"/>
          </p:cNvSpPr>
          <p:nvPr>
            <p:ph type="sldNum" sz="quarter" idx="5"/>
          </p:nvPr>
        </p:nvSpPr>
        <p:spPr/>
        <p:txBody>
          <a:bodyPr/>
          <a:lstStyle/>
          <a:p>
            <a:fld id="{BB0B8014-0308-4748-BFD0-FE3561F72B69}" type="slidenum">
              <a:rPr lang="en-GB" smtClean="0"/>
              <a:t>11</a:t>
            </a:fld>
            <a:endParaRPr lang="en-GB"/>
          </a:p>
        </p:txBody>
      </p:sp>
    </p:spTree>
    <p:extLst>
      <p:ext uri="{BB962C8B-B14F-4D97-AF65-F5344CB8AC3E}">
        <p14:creationId xmlns:p14="http://schemas.microsoft.com/office/powerpoint/2010/main" val="3665931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3B05D8-F253-4874-9E01-35BF3CD1BB9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25" y="0"/>
            <a:ext cx="12192000" cy="6858000"/>
          </a:xfrm>
          <a:prstGeom prst="rect">
            <a:avLst/>
          </a:prstGeom>
        </p:spPr>
      </p:pic>
      <p:sp>
        <p:nvSpPr>
          <p:cNvPr id="9" name="Title 1">
            <a:extLst>
              <a:ext uri="{FF2B5EF4-FFF2-40B4-BE49-F238E27FC236}">
                <a16:creationId xmlns:a16="http://schemas.microsoft.com/office/drawing/2014/main" id="{A908A56B-EB2A-4125-9DF8-46CD912DFD32}"/>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170532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ce single title blue dash with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FFECF2-4EC1-476F-8CA2-96F1E6137AC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7887"/>
            <a:ext cx="8452758" cy="6858000"/>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BED5E11D-0BD6-4899-8BCE-1B8DF1BD3D5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7887"/>
            <a:ext cx="12228285" cy="6875887"/>
          </a:xfrm>
          <a:prstGeom prst="rect">
            <a:avLst/>
          </a:prstGeom>
        </p:spPr>
      </p:pic>
    </p:spTree>
    <p:extLst>
      <p:ext uri="{BB962C8B-B14F-4D97-AF65-F5344CB8AC3E}">
        <p14:creationId xmlns:p14="http://schemas.microsoft.com/office/powerpoint/2010/main" val="3981265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imary Activitie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27805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im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2</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1540408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ondary Activiti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09396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ond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2368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 2</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3154015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slice double title blue dash">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E49A15B5-7EFA-4045-AD3F-F12AF2BFB2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250122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slice double title white dash">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6C2F8840-AA37-4E5E-A12B-53A1C91C49A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1765976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imple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86F8ED-6F66-BE45-ADC6-D6BC0CEF0183}"/>
              </a:ext>
            </a:extLst>
          </p:cNvPr>
          <p:cNvSpPr>
            <a:spLocks noGrp="1"/>
          </p:cNvSpPr>
          <p:nvPr>
            <p:ph type="body" sz="quarter" idx="11" hasCustomPrompt="1"/>
          </p:nvPr>
        </p:nvSpPr>
        <p:spPr>
          <a:xfrm>
            <a:off x="360000" y="1652580"/>
            <a:ext cx="10858500" cy="4092575"/>
          </a:xfrm>
        </p:spPr>
        <p:txBody>
          <a:bodyPr tIns="180000"/>
          <a:lstStyle>
            <a:lvl1pPr marL="457200" indent="-457200">
              <a:spcAft>
                <a:spcPts val="1000"/>
              </a:spcAft>
              <a:buClr>
                <a:srgbClr val="00AEEF"/>
              </a:buClr>
              <a:buFont typeface="Wingdings" pitchFamily="2" charset="2"/>
              <a:buChar char="§"/>
              <a:defRPr/>
            </a:lvl1pPr>
            <a:lvl2pPr marL="800100" indent="-342900">
              <a:buClr>
                <a:schemeClr val="tx1"/>
              </a:buClr>
              <a:buFont typeface="Wingdings" pitchFamily="2" charset="2"/>
              <a:buChar char="§"/>
              <a:defRPr/>
            </a:lvl2pPr>
            <a:lvl3pPr marL="1143000" indent="-228600">
              <a:buClr>
                <a:srgbClr val="00AEEF"/>
              </a:buClr>
              <a:buFont typeface="Wingdings" pitchFamily="2" charset="2"/>
              <a:buChar char="§"/>
              <a:defRPr/>
            </a:lvl3pPr>
            <a:lvl4pPr marL="1600200" indent="-228600">
              <a:buClr>
                <a:schemeClr val="tx1"/>
              </a:buClr>
              <a:buFont typeface="Wingdings" pitchFamily="2" charset="2"/>
              <a:buChar char="§"/>
              <a:defRPr/>
            </a:lvl4pPr>
            <a:lvl5pPr marL="2114550" indent="-285750">
              <a:buClr>
                <a:srgbClr val="00AEEF"/>
              </a:buClr>
              <a:buFont typeface="Wingdings" pitchFamily="2" charset="2"/>
              <a:buChar char="§"/>
              <a:defRPr/>
            </a:lvl5pPr>
          </a:lstStyle>
          <a:p>
            <a:pPr lvl="0"/>
            <a:r>
              <a:rPr lang="en-US" b="0" i="0">
                <a:latin typeface="Univers Next Pro" panose="020B0503030202020203" pitchFamily="34" charset="77"/>
                <a:cs typeface="Univers" panose="020F0502020204030204" pitchFamily="34" charset="0"/>
              </a:rPr>
              <a:t>Click to add engaging text</a:t>
            </a:r>
          </a:p>
          <a:p>
            <a:pPr lvl="0"/>
            <a:r>
              <a:rPr lang="en-US" b="0" i="0">
                <a:latin typeface="Univers Next Pro" panose="020B0503030202020203" pitchFamily="34" charset="77"/>
                <a:cs typeface="Univers" panose="020F0502020204030204" pitchFamily="34" charset="0"/>
              </a:rPr>
              <a:t>And some more text</a:t>
            </a:r>
          </a:p>
          <a:p>
            <a:pPr lvl="1"/>
            <a:r>
              <a:rPr lang="en-US" b="0" i="0">
                <a:latin typeface="Univers Next Pro" panose="020B0503030202020203" pitchFamily="34" charset="77"/>
                <a:cs typeface="Univers" panose="020F0502020204030204" pitchFamily="34" charset="0"/>
              </a:rPr>
              <a:t>Second level</a:t>
            </a:r>
          </a:p>
          <a:p>
            <a:pPr lvl="2"/>
            <a:r>
              <a:rPr lang="en-US" b="0" i="0">
                <a:latin typeface="Univers Next Pro" panose="020B0503030202020203" pitchFamily="34" charset="77"/>
                <a:cs typeface="Univers" panose="020F0502020204030204" pitchFamily="34" charset="0"/>
              </a:rPr>
              <a:t>Third level</a:t>
            </a:r>
          </a:p>
          <a:p>
            <a:pPr lvl="3"/>
            <a:r>
              <a:rPr lang="en-US" b="0" i="0">
                <a:latin typeface="Univers Next Pro" panose="020B0503030202020203" pitchFamily="34" charset="77"/>
                <a:cs typeface="Univers" panose="020F0502020204030204" pitchFamily="34" charset="0"/>
              </a:rPr>
              <a:t>Fourth level</a:t>
            </a:r>
          </a:p>
          <a:p>
            <a:pPr lvl="4"/>
            <a:endParaRPr lang="en-US" b="0" i="0">
              <a:latin typeface="Univers Next Pro" panose="020B0503030202020203" pitchFamily="34" charset="77"/>
              <a:cs typeface="Univers" panose="020F0502020204030204" pitchFamily="34" charset="0"/>
            </a:endParaRPr>
          </a:p>
        </p:txBody>
      </p:sp>
      <p:cxnSp>
        <p:nvCxnSpPr>
          <p:cNvPr id="6" name="Straight Connector 5">
            <a:extLst>
              <a:ext uri="{FF2B5EF4-FFF2-40B4-BE49-F238E27FC236}">
                <a16:creationId xmlns:a16="http://schemas.microsoft.com/office/drawing/2014/main" id="{032FFBB5-AF36-DC41-B7D2-D1C8564792E3}"/>
              </a:ext>
            </a:extLst>
          </p:cNvPr>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A965B56-7434-4F4E-9C33-F1D3F131942D}"/>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rgbClr val="00AEEF"/>
                </a:solidFill>
                <a:latin typeface="Univers Next Pro Condensed" panose="020B0906030202020203" pitchFamily="34" charset="0"/>
              </a:defRPr>
            </a:lvl1pPr>
          </a:lstStyle>
          <a:p>
            <a:r>
              <a:rPr lang="en-US"/>
              <a:t> add headline here</a:t>
            </a:r>
            <a:endParaRPr lang="en-GB"/>
          </a:p>
        </p:txBody>
      </p:sp>
      <p:pic>
        <p:nvPicPr>
          <p:cNvPr id="7" name="Picture 6" descr="A close up of a logo&#10;&#10;Description automatically generated">
            <a:extLst>
              <a:ext uri="{FF2B5EF4-FFF2-40B4-BE49-F238E27FC236}">
                <a16:creationId xmlns:a16="http://schemas.microsoft.com/office/drawing/2014/main" id="{DDF87C42-D6D6-4C5A-A743-872A791424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18516" y="5719200"/>
            <a:ext cx="5296365" cy="1138800"/>
          </a:xfrm>
          <a:prstGeom prst="rect">
            <a:avLst/>
          </a:prstGeom>
        </p:spPr>
      </p:pic>
    </p:spTree>
    <p:extLst>
      <p:ext uri="{BB962C8B-B14F-4D97-AF65-F5344CB8AC3E}">
        <p14:creationId xmlns:p14="http://schemas.microsoft.com/office/powerpoint/2010/main" val="2308669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A person sitting on a bed&#10;&#10;Description automatically generated">
            <a:extLst>
              <a:ext uri="{FF2B5EF4-FFF2-40B4-BE49-F238E27FC236}">
                <a16:creationId xmlns:a16="http://schemas.microsoft.com/office/drawing/2014/main" id="{C4056781-D515-4BC7-8006-26261C928E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0414" y="0"/>
            <a:ext cx="12312414" cy="6925733"/>
          </a:xfrm>
          <a:prstGeom prst="rect">
            <a:avLst/>
          </a:prstGeom>
        </p:spPr>
      </p:pic>
      <p:sp>
        <p:nvSpPr>
          <p:cNvPr id="8" name="Title 1">
            <a:extLst>
              <a:ext uri="{FF2B5EF4-FFF2-40B4-BE49-F238E27FC236}">
                <a16:creationId xmlns:a16="http://schemas.microsoft.com/office/drawing/2014/main" id="{09CF067E-39E5-4D91-87A3-ACC6AD15E96D}"/>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775403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84C12D-CF63-408B-A8E3-CA310ADFAD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25" y="-311150"/>
            <a:ext cx="12192000" cy="8128000"/>
          </a:xfrm>
          <a:prstGeom prst="rect">
            <a:avLst/>
          </a:prstGeom>
        </p:spPr>
      </p:pic>
      <p:sp>
        <p:nvSpPr>
          <p:cNvPr id="3" name="Title 1">
            <a:extLst>
              <a:ext uri="{FF2B5EF4-FFF2-40B4-BE49-F238E27FC236}">
                <a16:creationId xmlns:a16="http://schemas.microsoft.com/office/drawing/2014/main" id="{EF5A0075-6DAE-4F75-9850-A81CCC068425}"/>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3110041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A group of people sitting on a bench posing for the camera&#10;&#10;Description automatically generated">
            <a:extLst>
              <a:ext uri="{FF2B5EF4-FFF2-40B4-BE49-F238E27FC236}">
                <a16:creationId xmlns:a16="http://schemas.microsoft.com/office/drawing/2014/main" id="{07C208A0-A92D-4420-B31C-6D26B7882A2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3" name="Title 1">
            <a:extLst>
              <a:ext uri="{FF2B5EF4-FFF2-40B4-BE49-F238E27FC236}">
                <a16:creationId xmlns:a16="http://schemas.microsoft.com/office/drawing/2014/main" id="{EF5A0075-6DAE-4F75-9850-A81CCC068425}"/>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a:t>Click to edit title</a:t>
            </a:r>
            <a:endParaRPr lang="en-GB"/>
          </a:p>
        </p:txBody>
      </p:sp>
    </p:spTree>
    <p:extLst>
      <p:ext uri="{BB962C8B-B14F-4D97-AF65-F5344CB8AC3E}">
        <p14:creationId xmlns:p14="http://schemas.microsoft.com/office/powerpoint/2010/main" val="3736971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C21AA-0D92-47EE-9154-7AF89AB436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516"/>
            <a:ext cx="12192000" cy="6855484"/>
          </a:xfrm>
          <a:prstGeom prst="rect">
            <a:avLst/>
          </a:prstGeom>
        </p:spPr>
      </p:pic>
      <p:sp>
        <p:nvSpPr>
          <p:cNvPr id="5" name="TextBox 4">
            <a:extLst>
              <a:ext uri="{FF2B5EF4-FFF2-40B4-BE49-F238E27FC236}">
                <a16:creationId xmlns:a16="http://schemas.microsoft.com/office/drawing/2014/main" id="{0A77C208-4BD6-4C38-BDC1-17B195E04AB9}"/>
              </a:ext>
            </a:extLst>
          </p:cNvPr>
          <p:cNvSpPr txBox="1"/>
          <p:nvPr userDrawn="1"/>
        </p:nvSpPr>
        <p:spPr>
          <a:xfrm>
            <a:off x="287867" y="550333"/>
            <a:ext cx="5681133" cy="646331"/>
          </a:xfrm>
          <a:prstGeom prst="rect">
            <a:avLst/>
          </a:prstGeom>
          <a:noFill/>
        </p:spPr>
        <p:txBody>
          <a:bodyPr wrap="square" rtlCol="0">
            <a:spAutoFit/>
          </a:bodyPr>
          <a:lstStyle/>
          <a:p>
            <a:pPr algn="l"/>
            <a:r>
              <a:rPr lang="en-GB" sz="3600" dirty="0">
                <a:solidFill>
                  <a:schemeClr val="bg1"/>
                </a:solidFill>
                <a:latin typeface="Univers Next Pro Condensed" panose="020B0906030202020203" pitchFamily="34" charset="0"/>
              </a:rPr>
              <a:t>INSTRUCTIONS</a:t>
            </a:r>
          </a:p>
        </p:txBody>
      </p:sp>
      <p:sp>
        <p:nvSpPr>
          <p:cNvPr id="6" name="TextBox 5">
            <a:extLst>
              <a:ext uri="{FF2B5EF4-FFF2-40B4-BE49-F238E27FC236}">
                <a16:creationId xmlns:a16="http://schemas.microsoft.com/office/drawing/2014/main" id="{A3AF2516-8551-4EE9-849B-CB3BC03C1256}"/>
              </a:ext>
            </a:extLst>
          </p:cNvPr>
          <p:cNvSpPr txBox="1"/>
          <p:nvPr userDrawn="1"/>
        </p:nvSpPr>
        <p:spPr>
          <a:xfrm>
            <a:off x="287867" y="1196664"/>
            <a:ext cx="6163733" cy="4201150"/>
          </a:xfrm>
          <a:prstGeom prst="rect">
            <a:avLst/>
          </a:prstGeom>
          <a:noFill/>
        </p:spPr>
        <p:txBody>
          <a:bodyPr wrap="square" rtlCol="0">
            <a:spAutoFit/>
          </a:bodyPr>
          <a:lstStyle/>
          <a:p>
            <a:pPr algn="l"/>
            <a:r>
              <a:rPr lang="en-GB" sz="190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Please </a:t>
            </a:r>
            <a:r>
              <a:rPr lang="en-GB" sz="1900" b="1" dirty="0">
                <a:solidFill>
                  <a:srgbClr val="FFFF00"/>
                </a:solidFill>
                <a:latin typeface="Arial" panose="020B0604020202020204" pitchFamily="34" charset="0"/>
                <a:cs typeface="Arial" panose="020B0604020202020204" pitchFamily="34" charset="0"/>
              </a:rPr>
              <a:t>edit out non-relevant slides or tasks </a:t>
            </a:r>
            <a:r>
              <a:rPr lang="en-GB" sz="1900" dirty="0">
                <a:solidFill>
                  <a:schemeClr val="bg1"/>
                </a:solidFill>
                <a:latin typeface="Arial" panose="020B0604020202020204" pitchFamily="34" charset="0"/>
                <a:cs typeface="Arial" panose="020B0604020202020204" pitchFamily="34" charset="0"/>
              </a:rPr>
              <a:t>before sharing with students. Please check the content works for your learners and feel free to add any content that would make the material more relevant to your setting.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a:p>
            <a:pPr algn="l"/>
            <a:endParaRPr lang="en-GB"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051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descr="A group of people sitting on a bench posing for the camera&#10;&#10;Description automatically generated">
            <a:extLst>
              <a:ext uri="{FF2B5EF4-FFF2-40B4-BE49-F238E27FC236}">
                <a16:creationId xmlns:a16="http://schemas.microsoft.com/office/drawing/2014/main" id="{07C208A0-A92D-4420-B31C-6D26B7882A2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3" name="Title 1">
            <a:extLst>
              <a:ext uri="{FF2B5EF4-FFF2-40B4-BE49-F238E27FC236}">
                <a16:creationId xmlns:a16="http://schemas.microsoft.com/office/drawing/2014/main" id="{8888F5E4-CC18-4282-B6B0-29C91EAE1ED9}"/>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1676883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ntroducing the articl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36828"/>
            <a:ext cx="12259733" cy="6893570"/>
          </a:xfrm>
          <a:prstGeom prst="rect">
            <a:avLst/>
          </a:prstGeom>
        </p:spPr>
      </p:pic>
      <p:pic>
        <p:nvPicPr>
          <p:cNvPr id="8" name="Picture 7" descr="Shape&#10;&#10;Description automatically generated">
            <a:extLst>
              <a:ext uri="{FF2B5EF4-FFF2-40B4-BE49-F238E27FC236}">
                <a16:creationId xmlns:a16="http://schemas.microsoft.com/office/drawing/2014/main" id="{F78A57B8-0C74-4701-99F6-4AD43C62E7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933575"/>
            <a:ext cx="6896566" cy="4923167"/>
          </a:xfrm>
          <a:prstGeom prst="rect">
            <a:avLst/>
          </a:prstGeom>
        </p:spPr>
      </p:pic>
    </p:spTree>
    <p:extLst>
      <p:ext uri="{BB962C8B-B14F-4D97-AF65-F5344CB8AC3E}">
        <p14:creationId xmlns:p14="http://schemas.microsoft.com/office/powerpoint/2010/main" val="235471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Any questions">
    <p:spTree>
      <p:nvGrpSpPr>
        <p:cNvPr id="1" name=""/>
        <p:cNvGrpSpPr/>
        <p:nvPr/>
      </p:nvGrpSpPr>
      <p:grpSpPr>
        <a:xfrm>
          <a:off x="0" y="0"/>
          <a:ext cx="0" cy="0"/>
          <a:chOff x="0" y="0"/>
          <a:chExt cx="0" cy="0"/>
        </a:xfrm>
      </p:grpSpPr>
      <p:pic>
        <p:nvPicPr>
          <p:cNvPr id="8" name="Picture 7" descr="A picture containing person, sitting, man, reading&#10;&#10;Description automatically generated">
            <a:extLst>
              <a:ext uri="{FF2B5EF4-FFF2-40B4-BE49-F238E27FC236}">
                <a16:creationId xmlns:a16="http://schemas.microsoft.com/office/drawing/2014/main" id="{3F6FEA19-0098-4FF3-8554-E7B817911B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70088B6A-37EC-4377-97F2-1E7A89274C0F}"/>
              </a:ext>
            </a:extLst>
          </p:cNvPr>
          <p:cNvSpPr>
            <a:spLocks noGrp="1"/>
          </p:cNvSpPr>
          <p:nvPr>
            <p:ph type="ctrTitle" hasCustomPrompt="1"/>
          </p:nvPr>
        </p:nvSpPr>
        <p:spPr>
          <a:xfrm>
            <a:off x="0" y="5167889"/>
            <a:ext cx="7392202" cy="1022569"/>
          </a:xfrm>
          <a:solidFill>
            <a:srgbClr val="00ACE9"/>
          </a:solidFill>
        </p:spPr>
        <p:txBody>
          <a:bodyPr wrap="square" lIns="360000" tIns="144000" anchor="ctr" anchorCtr="0">
            <a:spAutoFit/>
          </a:bodyPr>
          <a:lstStyle>
            <a:lvl1pPr>
              <a:defRPr sz="6000" cap="all" spc="600" baseline="0">
                <a:solidFill>
                  <a:schemeClr val="bg1"/>
                </a:solidFill>
                <a:latin typeface="Univers Next Pro Condensed" panose="020B0906030202020203" pitchFamily="34" charset="0"/>
              </a:defRPr>
            </a:lvl1pPr>
          </a:lstStyle>
          <a:p>
            <a:r>
              <a:rPr lang="en-US" dirty="0"/>
              <a:t>thankyou</a:t>
            </a:r>
            <a:endParaRPr lang="en-GB" dirty="0"/>
          </a:p>
        </p:txBody>
      </p:sp>
    </p:spTree>
    <p:extLst>
      <p:ext uri="{BB962C8B-B14F-4D97-AF65-F5344CB8AC3E}">
        <p14:creationId xmlns:p14="http://schemas.microsoft.com/office/powerpoint/2010/main" val="555359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nd object 2">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2796" y="202348"/>
            <a:ext cx="11247587" cy="709158"/>
          </a:xfrm>
        </p:spPr>
        <p:txBody>
          <a:bodyPr anchor="b">
            <a:normAutofit/>
          </a:bodyPr>
          <a:lstStyle>
            <a:lvl1pPr algn="l">
              <a:defRPr sz="4000" cap="all" spc="400" baseline="0">
                <a:solidFill>
                  <a:schemeClr val="bg1"/>
                </a:solidFill>
                <a:latin typeface="Univers Next Pro Condensed" panose="020B0906030202020203" pitchFamily="34" charset="0"/>
              </a:defRPr>
            </a:lvl1pPr>
          </a:lstStyle>
          <a:p>
            <a:r>
              <a:rPr lang="en-US" dirty="0"/>
              <a:t> Add headline here</a:t>
            </a:r>
            <a:endParaRPr lang="en-GB" dirty="0"/>
          </a:p>
        </p:txBody>
      </p:sp>
      <p:cxnSp>
        <p:nvCxnSpPr>
          <p:cNvPr id="17" name="Straight Connector 16">
            <a:extLst>
              <a:ext uri="{FF2B5EF4-FFF2-40B4-BE49-F238E27FC236}">
                <a16:creationId xmlns:a16="http://schemas.microsoft.com/office/drawing/2014/main" id="{2AEE0FCB-1120-4045-A506-E38BD7CCECDC}"/>
              </a:ext>
            </a:extLst>
          </p:cNvPr>
          <p:cNvCxnSpPr>
            <a:cxnSpLocks/>
          </p:cNvCxnSpPr>
          <p:nvPr userDrawn="1"/>
        </p:nvCxnSpPr>
        <p:spPr>
          <a:xfrm>
            <a:off x="67889" y="1121839"/>
            <a:ext cx="12056222" cy="0"/>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FB66101A-794E-4CBA-A965-9BBF63D6A4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4004" y="5495112"/>
            <a:ext cx="5967996" cy="1283211"/>
          </a:xfrm>
          <a:prstGeom prst="rect">
            <a:avLst/>
          </a:prstGeom>
        </p:spPr>
      </p:pic>
    </p:spTree>
    <p:extLst>
      <p:ext uri="{BB962C8B-B14F-4D97-AF65-F5344CB8AC3E}">
        <p14:creationId xmlns:p14="http://schemas.microsoft.com/office/powerpoint/2010/main" val="2002468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imple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86F8ED-6F66-BE45-ADC6-D6BC0CEF0183}"/>
              </a:ext>
            </a:extLst>
          </p:cNvPr>
          <p:cNvSpPr>
            <a:spLocks noGrp="1"/>
          </p:cNvSpPr>
          <p:nvPr>
            <p:ph type="body" sz="quarter" idx="11" hasCustomPrompt="1"/>
          </p:nvPr>
        </p:nvSpPr>
        <p:spPr>
          <a:xfrm>
            <a:off x="360000" y="1652580"/>
            <a:ext cx="10858500" cy="4092575"/>
          </a:xfrm>
        </p:spPr>
        <p:txBody>
          <a:bodyPr tIns="180000"/>
          <a:lstStyle>
            <a:lvl1pPr marL="457200" indent="-457200">
              <a:spcAft>
                <a:spcPts val="1000"/>
              </a:spcAft>
              <a:buClr>
                <a:srgbClr val="00AEEF"/>
              </a:buClr>
              <a:buFont typeface="Wingdings" pitchFamily="2" charset="2"/>
              <a:buChar char="§"/>
              <a:defRPr/>
            </a:lvl1pPr>
            <a:lvl2pPr marL="800100" indent="-342900">
              <a:buClr>
                <a:schemeClr val="tx1"/>
              </a:buClr>
              <a:buFont typeface="Wingdings" pitchFamily="2" charset="2"/>
              <a:buChar char="§"/>
              <a:defRPr/>
            </a:lvl2pPr>
            <a:lvl3pPr marL="1143000" indent="-228600">
              <a:buClr>
                <a:srgbClr val="00AEEF"/>
              </a:buClr>
              <a:buFont typeface="Wingdings" pitchFamily="2" charset="2"/>
              <a:buChar char="§"/>
              <a:defRPr/>
            </a:lvl3pPr>
            <a:lvl4pPr marL="1600200" indent="-228600">
              <a:buClr>
                <a:schemeClr val="tx1"/>
              </a:buClr>
              <a:buFont typeface="Wingdings" pitchFamily="2" charset="2"/>
              <a:buChar char="§"/>
              <a:defRPr/>
            </a:lvl4pPr>
            <a:lvl5pPr marL="2114550" indent="-285750">
              <a:buClr>
                <a:srgbClr val="00AEEF"/>
              </a:buClr>
              <a:buFont typeface="Wingdings" pitchFamily="2" charset="2"/>
              <a:buChar char="§"/>
              <a:defRPr/>
            </a:lvl5pPr>
          </a:lstStyle>
          <a:p>
            <a:pPr lvl="0"/>
            <a:r>
              <a:rPr lang="en-US" b="0" i="0">
                <a:latin typeface="Univers Next Pro" panose="020B0503030202020203" pitchFamily="34" charset="77"/>
                <a:cs typeface="Univers" panose="020F0502020204030204" pitchFamily="34" charset="0"/>
              </a:rPr>
              <a:t>Click to add engaging text</a:t>
            </a:r>
          </a:p>
          <a:p>
            <a:pPr lvl="0"/>
            <a:r>
              <a:rPr lang="en-US" b="0" i="0">
                <a:latin typeface="Univers Next Pro" panose="020B0503030202020203" pitchFamily="34" charset="77"/>
                <a:cs typeface="Univers" panose="020F0502020204030204" pitchFamily="34" charset="0"/>
              </a:rPr>
              <a:t>And some more text</a:t>
            </a:r>
          </a:p>
          <a:p>
            <a:pPr lvl="1"/>
            <a:r>
              <a:rPr lang="en-US" b="0" i="0">
                <a:latin typeface="Univers Next Pro" panose="020B0503030202020203" pitchFamily="34" charset="77"/>
                <a:cs typeface="Univers" panose="020F0502020204030204" pitchFamily="34" charset="0"/>
              </a:rPr>
              <a:t>Second level</a:t>
            </a:r>
          </a:p>
          <a:p>
            <a:pPr lvl="2"/>
            <a:r>
              <a:rPr lang="en-US" b="0" i="0">
                <a:latin typeface="Univers Next Pro" panose="020B0503030202020203" pitchFamily="34" charset="77"/>
                <a:cs typeface="Univers" panose="020F0502020204030204" pitchFamily="34" charset="0"/>
              </a:rPr>
              <a:t>Third level</a:t>
            </a:r>
          </a:p>
          <a:p>
            <a:pPr lvl="3"/>
            <a:r>
              <a:rPr lang="en-US" b="0" i="0">
                <a:latin typeface="Univers Next Pro" panose="020B0503030202020203" pitchFamily="34" charset="77"/>
                <a:cs typeface="Univers" panose="020F0502020204030204" pitchFamily="34" charset="0"/>
              </a:rPr>
              <a:t>Fourth level</a:t>
            </a:r>
          </a:p>
          <a:p>
            <a:pPr lvl="4"/>
            <a:endParaRPr lang="en-US" b="0" i="0">
              <a:latin typeface="Univers Next Pro" panose="020B0503030202020203" pitchFamily="34" charset="77"/>
              <a:cs typeface="Univers" panose="020F0502020204030204" pitchFamily="34" charset="0"/>
            </a:endParaRPr>
          </a:p>
        </p:txBody>
      </p:sp>
      <p:cxnSp>
        <p:nvCxnSpPr>
          <p:cNvPr id="6" name="Straight Connector 5">
            <a:extLst>
              <a:ext uri="{FF2B5EF4-FFF2-40B4-BE49-F238E27FC236}">
                <a16:creationId xmlns:a16="http://schemas.microsoft.com/office/drawing/2014/main" id="{032FFBB5-AF36-DC41-B7D2-D1C8564792E3}"/>
              </a:ext>
            </a:extLst>
          </p:cNvPr>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A965B56-7434-4F4E-9C33-F1D3F131942D}"/>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rgbClr val="00AEEF"/>
                </a:solidFill>
                <a:latin typeface="Univers Next Pro Condensed" panose="020B0906030202020203" pitchFamily="34" charset="0"/>
              </a:defRPr>
            </a:lvl1pPr>
          </a:lstStyle>
          <a:p>
            <a:r>
              <a:rPr lang="en-US"/>
              <a:t> add headline here</a:t>
            </a:r>
            <a:endParaRPr lang="en-GB"/>
          </a:p>
        </p:txBody>
      </p:sp>
      <p:pic>
        <p:nvPicPr>
          <p:cNvPr id="7" name="Picture 6" descr="A close up of a logo&#10;&#10;Description automatically generated">
            <a:extLst>
              <a:ext uri="{FF2B5EF4-FFF2-40B4-BE49-F238E27FC236}">
                <a16:creationId xmlns:a16="http://schemas.microsoft.com/office/drawing/2014/main" id="{DDF87C42-D6D6-4C5A-A743-872A791424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18516" y="5719200"/>
            <a:ext cx="5296365" cy="1138800"/>
          </a:xfrm>
          <a:prstGeom prst="rect">
            <a:avLst/>
          </a:prstGeom>
        </p:spPr>
      </p:pic>
    </p:spTree>
    <p:extLst>
      <p:ext uri="{BB962C8B-B14F-4D97-AF65-F5344CB8AC3E}">
        <p14:creationId xmlns:p14="http://schemas.microsoft.com/office/powerpoint/2010/main" val="1620659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B1AD2-CBF1-4AB4-AF61-FD827E66C6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03F5387-4003-4075-9616-C39FFB6BFB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BD8851-CA61-432F-9C8D-EBD357DA3CB3}"/>
              </a:ext>
            </a:extLst>
          </p:cNvPr>
          <p:cNvSpPr>
            <a:spLocks noGrp="1"/>
          </p:cNvSpPr>
          <p:nvPr>
            <p:ph type="dt" sz="half" idx="10"/>
          </p:nvPr>
        </p:nvSpPr>
        <p:spPr/>
        <p:txBody>
          <a:bodyPr/>
          <a:lstStyle/>
          <a:p>
            <a:fld id="{40F4E64A-88BE-417B-BBAE-5B3C69487346}" type="datetimeFigureOut">
              <a:rPr lang="en-GB" smtClean="0"/>
              <a:t>22/04/2021</a:t>
            </a:fld>
            <a:endParaRPr lang="en-GB"/>
          </a:p>
        </p:txBody>
      </p:sp>
      <p:sp>
        <p:nvSpPr>
          <p:cNvPr id="5" name="Footer Placeholder 4">
            <a:extLst>
              <a:ext uri="{FF2B5EF4-FFF2-40B4-BE49-F238E27FC236}">
                <a16:creationId xmlns:a16="http://schemas.microsoft.com/office/drawing/2014/main" id="{60232556-4930-4B73-B267-FE8D76BDA1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125604-66EF-40EA-A746-95D71B823717}"/>
              </a:ext>
            </a:extLst>
          </p:cNvPr>
          <p:cNvSpPr>
            <a:spLocks noGrp="1"/>
          </p:cNvSpPr>
          <p:nvPr>
            <p:ph type="sldNum" sz="quarter" idx="12"/>
          </p:nvPr>
        </p:nvSpPr>
        <p:spPr/>
        <p:txBody>
          <a:bodyPr/>
          <a:lstStyle/>
          <a:p>
            <a:fld id="{AEAD57BF-5D30-4680-8E12-3F1EB9C853D1}" type="slidenum">
              <a:rPr lang="en-GB" smtClean="0"/>
              <a:t>‹#›</a:t>
            </a:fld>
            <a:endParaRPr lang="en-GB"/>
          </a:p>
        </p:txBody>
      </p:sp>
    </p:spTree>
    <p:extLst>
      <p:ext uri="{BB962C8B-B14F-4D97-AF65-F5344CB8AC3E}">
        <p14:creationId xmlns:p14="http://schemas.microsoft.com/office/powerpoint/2010/main" val="2662793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24709-D9C2-4D11-A3E8-FE99F6578D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827909-AADD-4600-9C57-44B1861299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EF01C9-6533-411D-8CBF-1FA116A60CF4}"/>
              </a:ext>
            </a:extLst>
          </p:cNvPr>
          <p:cNvSpPr>
            <a:spLocks noGrp="1"/>
          </p:cNvSpPr>
          <p:nvPr>
            <p:ph type="dt" sz="half" idx="10"/>
          </p:nvPr>
        </p:nvSpPr>
        <p:spPr/>
        <p:txBody>
          <a:bodyPr/>
          <a:lstStyle/>
          <a:p>
            <a:fld id="{40F4E64A-88BE-417B-BBAE-5B3C69487346}" type="datetimeFigureOut">
              <a:rPr lang="en-GB" smtClean="0"/>
              <a:t>22/04/2021</a:t>
            </a:fld>
            <a:endParaRPr lang="en-GB"/>
          </a:p>
        </p:txBody>
      </p:sp>
      <p:sp>
        <p:nvSpPr>
          <p:cNvPr id="5" name="Footer Placeholder 4">
            <a:extLst>
              <a:ext uri="{FF2B5EF4-FFF2-40B4-BE49-F238E27FC236}">
                <a16:creationId xmlns:a16="http://schemas.microsoft.com/office/drawing/2014/main" id="{359A384C-BB98-4852-B09E-5D9AB2395B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7E0A04-258C-4A72-8B9B-847753E4B91F}"/>
              </a:ext>
            </a:extLst>
          </p:cNvPr>
          <p:cNvSpPr>
            <a:spLocks noGrp="1"/>
          </p:cNvSpPr>
          <p:nvPr>
            <p:ph type="sldNum" sz="quarter" idx="12"/>
          </p:nvPr>
        </p:nvSpPr>
        <p:spPr/>
        <p:txBody>
          <a:bodyPr/>
          <a:lstStyle/>
          <a:p>
            <a:fld id="{AEAD57BF-5D30-4680-8E12-3F1EB9C853D1}" type="slidenum">
              <a:rPr lang="en-GB" smtClean="0"/>
              <a:t>‹#›</a:t>
            </a:fld>
            <a:endParaRPr lang="en-GB"/>
          </a:p>
        </p:txBody>
      </p:sp>
    </p:spTree>
    <p:extLst>
      <p:ext uri="{BB962C8B-B14F-4D97-AF65-F5344CB8AC3E}">
        <p14:creationId xmlns:p14="http://schemas.microsoft.com/office/powerpoint/2010/main" val="2475973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7629-7F24-4028-8CE9-946A4A4296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6675442-C7A1-44A6-A95E-D1DC582EB2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4D80AD-DA7A-4435-A5FE-E986A8F4ECB0}"/>
              </a:ext>
            </a:extLst>
          </p:cNvPr>
          <p:cNvSpPr>
            <a:spLocks noGrp="1"/>
          </p:cNvSpPr>
          <p:nvPr>
            <p:ph type="dt" sz="half" idx="10"/>
          </p:nvPr>
        </p:nvSpPr>
        <p:spPr/>
        <p:txBody>
          <a:bodyPr/>
          <a:lstStyle/>
          <a:p>
            <a:fld id="{40F4E64A-88BE-417B-BBAE-5B3C69487346}" type="datetimeFigureOut">
              <a:rPr lang="en-GB" smtClean="0"/>
              <a:t>22/04/2021</a:t>
            </a:fld>
            <a:endParaRPr lang="en-GB"/>
          </a:p>
        </p:txBody>
      </p:sp>
      <p:sp>
        <p:nvSpPr>
          <p:cNvPr id="5" name="Footer Placeholder 4">
            <a:extLst>
              <a:ext uri="{FF2B5EF4-FFF2-40B4-BE49-F238E27FC236}">
                <a16:creationId xmlns:a16="http://schemas.microsoft.com/office/drawing/2014/main" id="{983A7AAD-2B17-4A23-AA03-5FCEF8EB33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AAF5BA-6AA3-4CDE-908A-0BE02F1015C4}"/>
              </a:ext>
            </a:extLst>
          </p:cNvPr>
          <p:cNvSpPr>
            <a:spLocks noGrp="1"/>
          </p:cNvSpPr>
          <p:nvPr>
            <p:ph type="sldNum" sz="quarter" idx="12"/>
          </p:nvPr>
        </p:nvSpPr>
        <p:spPr/>
        <p:txBody>
          <a:bodyPr/>
          <a:lstStyle/>
          <a:p>
            <a:fld id="{AEAD57BF-5D30-4680-8E12-3F1EB9C853D1}" type="slidenum">
              <a:rPr lang="en-GB" smtClean="0"/>
              <a:t>‹#›</a:t>
            </a:fld>
            <a:endParaRPr lang="en-GB"/>
          </a:p>
        </p:txBody>
      </p:sp>
    </p:spTree>
    <p:extLst>
      <p:ext uri="{BB962C8B-B14F-4D97-AF65-F5344CB8AC3E}">
        <p14:creationId xmlns:p14="http://schemas.microsoft.com/office/powerpoint/2010/main" val="675571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8A4A-7457-4741-B9FD-AD914AE025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2A0857-E35D-4843-8CF3-4387E4FD57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20DCEB-CE2E-4F2E-AC91-5021632E94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AAF295-F62D-4B3D-979E-043D09AAD3EE}"/>
              </a:ext>
            </a:extLst>
          </p:cNvPr>
          <p:cNvSpPr>
            <a:spLocks noGrp="1"/>
          </p:cNvSpPr>
          <p:nvPr>
            <p:ph type="dt" sz="half" idx="10"/>
          </p:nvPr>
        </p:nvSpPr>
        <p:spPr/>
        <p:txBody>
          <a:bodyPr/>
          <a:lstStyle/>
          <a:p>
            <a:fld id="{40F4E64A-88BE-417B-BBAE-5B3C69487346}" type="datetimeFigureOut">
              <a:rPr lang="en-GB" smtClean="0"/>
              <a:t>22/04/2021</a:t>
            </a:fld>
            <a:endParaRPr lang="en-GB"/>
          </a:p>
        </p:txBody>
      </p:sp>
      <p:sp>
        <p:nvSpPr>
          <p:cNvPr id="6" name="Footer Placeholder 5">
            <a:extLst>
              <a:ext uri="{FF2B5EF4-FFF2-40B4-BE49-F238E27FC236}">
                <a16:creationId xmlns:a16="http://schemas.microsoft.com/office/drawing/2014/main" id="{F6C5A97D-62C1-4FE8-89A6-4F583AD69D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F8AFE3-5FAF-4199-B774-3DB337A52C2F}"/>
              </a:ext>
            </a:extLst>
          </p:cNvPr>
          <p:cNvSpPr>
            <a:spLocks noGrp="1"/>
          </p:cNvSpPr>
          <p:nvPr>
            <p:ph type="sldNum" sz="quarter" idx="12"/>
          </p:nvPr>
        </p:nvSpPr>
        <p:spPr/>
        <p:txBody>
          <a:bodyPr/>
          <a:lstStyle/>
          <a:p>
            <a:fld id="{AEAD57BF-5D30-4680-8E12-3F1EB9C853D1}" type="slidenum">
              <a:rPr lang="en-GB" smtClean="0"/>
              <a:t>‹#›</a:t>
            </a:fld>
            <a:endParaRPr lang="en-GB"/>
          </a:p>
        </p:txBody>
      </p:sp>
    </p:spTree>
    <p:extLst>
      <p:ext uri="{BB962C8B-B14F-4D97-AF65-F5344CB8AC3E}">
        <p14:creationId xmlns:p14="http://schemas.microsoft.com/office/powerpoint/2010/main" val="242618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descr="A group of people sitting on a bench posing for the camera&#10;&#10;Description automatically generated">
            <a:extLst>
              <a:ext uri="{FF2B5EF4-FFF2-40B4-BE49-F238E27FC236}">
                <a16:creationId xmlns:a16="http://schemas.microsoft.com/office/drawing/2014/main" id="{07C208A0-A92D-4420-B31C-6D26B7882A2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3" name="Title 1">
            <a:extLst>
              <a:ext uri="{FF2B5EF4-FFF2-40B4-BE49-F238E27FC236}">
                <a16:creationId xmlns:a16="http://schemas.microsoft.com/office/drawing/2014/main" id="{8888F5E4-CC18-4282-B6B0-29C91EAE1ED9}"/>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a:t>Click to edit title</a:t>
            </a:r>
            <a:endParaRPr lang="en-GB"/>
          </a:p>
        </p:txBody>
      </p:sp>
    </p:spTree>
    <p:extLst>
      <p:ext uri="{BB962C8B-B14F-4D97-AF65-F5344CB8AC3E}">
        <p14:creationId xmlns:p14="http://schemas.microsoft.com/office/powerpoint/2010/main" val="42206240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DD554-F21E-4C5C-A4D8-AD61DDAEE8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E210AA-25D7-4B6D-BC1A-0D4121060C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8F54E3-3743-4233-9DC9-9F6AD73299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A5D7F4A-076C-4E57-8FD5-D857237F33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F43D31-30C3-4610-91F7-0D86C95906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9203C4-E099-4970-959C-50CA4EE62733}"/>
              </a:ext>
            </a:extLst>
          </p:cNvPr>
          <p:cNvSpPr>
            <a:spLocks noGrp="1"/>
          </p:cNvSpPr>
          <p:nvPr>
            <p:ph type="dt" sz="half" idx="10"/>
          </p:nvPr>
        </p:nvSpPr>
        <p:spPr/>
        <p:txBody>
          <a:bodyPr/>
          <a:lstStyle/>
          <a:p>
            <a:fld id="{40F4E64A-88BE-417B-BBAE-5B3C69487346}" type="datetimeFigureOut">
              <a:rPr lang="en-GB" smtClean="0"/>
              <a:t>22/04/2021</a:t>
            </a:fld>
            <a:endParaRPr lang="en-GB"/>
          </a:p>
        </p:txBody>
      </p:sp>
      <p:sp>
        <p:nvSpPr>
          <p:cNvPr id="8" name="Footer Placeholder 7">
            <a:extLst>
              <a:ext uri="{FF2B5EF4-FFF2-40B4-BE49-F238E27FC236}">
                <a16:creationId xmlns:a16="http://schemas.microsoft.com/office/drawing/2014/main" id="{EC77C933-B174-41DD-8457-6E00D7606B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7BF177D-D3FF-43F1-B466-FC6FB4C0B5D1}"/>
              </a:ext>
            </a:extLst>
          </p:cNvPr>
          <p:cNvSpPr>
            <a:spLocks noGrp="1"/>
          </p:cNvSpPr>
          <p:nvPr>
            <p:ph type="sldNum" sz="quarter" idx="12"/>
          </p:nvPr>
        </p:nvSpPr>
        <p:spPr/>
        <p:txBody>
          <a:bodyPr/>
          <a:lstStyle/>
          <a:p>
            <a:fld id="{AEAD57BF-5D30-4680-8E12-3F1EB9C853D1}" type="slidenum">
              <a:rPr lang="en-GB" smtClean="0"/>
              <a:t>‹#›</a:t>
            </a:fld>
            <a:endParaRPr lang="en-GB"/>
          </a:p>
        </p:txBody>
      </p:sp>
    </p:spTree>
    <p:extLst>
      <p:ext uri="{BB962C8B-B14F-4D97-AF65-F5344CB8AC3E}">
        <p14:creationId xmlns:p14="http://schemas.microsoft.com/office/powerpoint/2010/main" val="3540037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8DD3-838C-43F4-8F2A-EB8E89F51BD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C17609-EB71-47E9-BE68-EFBAB5133E09}"/>
              </a:ext>
            </a:extLst>
          </p:cNvPr>
          <p:cNvSpPr>
            <a:spLocks noGrp="1"/>
          </p:cNvSpPr>
          <p:nvPr>
            <p:ph type="dt" sz="half" idx="10"/>
          </p:nvPr>
        </p:nvSpPr>
        <p:spPr/>
        <p:txBody>
          <a:bodyPr/>
          <a:lstStyle/>
          <a:p>
            <a:fld id="{40F4E64A-88BE-417B-BBAE-5B3C69487346}" type="datetimeFigureOut">
              <a:rPr lang="en-GB" smtClean="0"/>
              <a:t>22/04/2021</a:t>
            </a:fld>
            <a:endParaRPr lang="en-GB"/>
          </a:p>
        </p:txBody>
      </p:sp>
      <p:sp>
        <p:nvSpPr>
          <p:cNvPr id="4" name="Footer Placeholder 3">
            <a:extLst>
              <a:ext uri="{FF2B5EF4-FFF2-40B4-BE49-F238E27FC236}">
                <a16:creationId xmlns:a16="http://schemas.microsoft.com/office/drawing/2014/main" id="{29CF9B0B-5A19-4727-8010-D3EA2FDDD0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923C47-1D38-4526-B3E8-DA2129D5554C}"/>
              </a:ext>
            </a:extLst>
          </p:cNvPr>
          <p:cNvSpPr>
            <a:spLocks noGrp="1"/>
          </p:cNvSpPr>
          <p:nvPr>
            <p:ph type="sldNum" sz="quarter" idx="12"/>
          </p:nvPr>
        </p:nvSpPr>
        <p:spPr/>
        <p:txBody>
          <a:bodyPr/>
          <a:lstStyle/>
          <a:p>
            <a:fld id="{AEAD57BF-5D30-4680-8E12-3F1EB9C853D1}" type="slidenum">
              <a:rPr lang="en-GB" smtClean="0"/>
              <a:t>‹#›</a:t>
            </a:fld>
            <a:endParaRPr lang="en-GB"/>
          </a:p>
        </p:txBody>
      </p:sp>
    </p:spTree>
    <p:extLst>
      <p:ext uri="{BB962C8B-B14F-4D97-AF65-F5344CB8AC3E}">
        <p14:creationId xmlns:p14="http://schemas.microsoft.com/office/powerpoint/2010/main" val="12863999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B366DB-8E01-4C16-83FF-F16EFC744131}"/>
              </a:ext>
            </a:extLst>
          </p:cNvPr>
          <p:cNvSpPr>
            <a:spLocks noGrp="1"/>
          </p:cNvSpPr>
          <p:nvPr>
            <p:ph type="dt" sz="half" idx="10"/>
          </p:nvPr>
        </p:nvSpPr>
        <p:spPr/>
        <p:txBody>
          <a:bodyPr/>
          <a:lstStyle/>
          <a:p>
            <a:fld id="{40F4E64A-88BE-417B-BBAE-5B3C69487346}" type="datetimeFigureOut">
              <a:rPr lang="en-GB" smtClean="0"/>
              <a:t>22/04/2021</a:t>
            </a:fld>
            <a:endParaRPr lang="en-GB"/>
          </a:p>
        </p:txBody>
      </p:sp>
      <p:sp>
        <p:nvSpPr>
          <p:cNvPr id="3" name="Footer Placeholder 2">
            <a:extLst>
              <a:ext uri="{FF2B5EF4-FFF2-40B4-BE49-F238E27FC236}">
                <a16:creationId xmlns:a16="http://schemas.microsoft.com/office/drawing/2014/main" id="{03C41664-CF51-4773-A649-062FF9E239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232D36E-8371-480B-8F92-4AF9F9AB8355}"/>
              </a:ext>
            </a:extLst>
          </p:cNvPr>
          <p:cNvSpPr>
            <a:spLocks noGrp="1"/>
          </p:cNvSpPr>
          <p:nvPr>
            <p:ph type="sldNum" sz="quarter" idx="12"/>
          </p:nvPr>
        </p:nvSpPr>
        <p:spPr/>
        <p:txBody>
          <a:bodyPr/>
          <a:lstStyle/>
          <a:p>
            <a:fld id="{AEAD57BF-5D30-4680-8E12-3F1EB9C853D1}" type="slidenum">
              <a:rPr lang="en-GB" smtClean="0"/>
              <a:t>‹#›</a:t>
            </a:fld>
            <a:endParaRPr lang="en-GB"/>
          </a:p>
        </p:txBody>
      </p:sp>
    </p:spTree>
    <p:extLst>
      <p:ext uri="{BB962C8B-B14F-4D97-AF65-F5344CB8AC3E}">
        <p14:creationId xmlns:p14="http://schemas.microsoft.com/office/powerpoint/2010/main" val="458170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1ACD7-974D-4FD9-9D3B-FCCD47D923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A9F5005-9719-44F7-A4F8-17E959D2B7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7E5FFF3-8973-4565-831B-591C53647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48CDCA-C61B-4BD1-B01B-340486C7440E}"/>
              </a:ext>
            </a:extLst>
          </p:cNvPr>
          <p:cNvSpPr>
            <a:spLocks noGrp="1"/>
          </p:cNvSpPr>
          <p:nvPr>
            <p:ph type="dt" sz="half" idx="10"/>
          </p:nvPr>
        </p:nvSpPr>
        <p:spPr/>
        <p:txBody>
          <a:bodyPr/>
          <a:lstStyle/>
          <a:p>
            <a:fld id="{40F4E64A-88BE-417B-BBAE-5B3C69487346}" type="datetimeFigureOut">
              <a:rPr lang="en-GB" smtClean="0"/>
              <a:t>22/04/2021</a:t>
            </a:fld>
            <a:endParaRPr lang="en-GB"/>
          </a:p>
        </p:txBody>
      </p:sp>
      <p:sp>
        <p:nvSpPr>
          <p:cNvPr id="6" name="Footer Placeholder 5">
            <a:extLst>
              <a:ext uri="{FF2B5EF4-FFF2-40B4-BE49-F238E27FC236}">
                <a16:creationId xmlns:a16="http://schemas.microsoft.com/office/drawing/2014/main" id="{76040C84-249A-4C13-BC13-94D209A8FC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A186F3-9F42-4C66-B688-7C9A1F17330B}"/>
              </a:ext>
            </a:extLst>
          </p:cNvPr>
          <p:cNvSpPr>
            <a:spLocks noGrp="1"/>
          </p:cNvSpPr>
          <p:nvPr>
            <p:ph type="sldNum" sz="quarter" idx="12"/>
          </p:nvPr>
        </p:nvSpPr>
        <p:spPr/>
        <p:txBody>
          <a:bodyPr/>
          <a:lstStyle/>
          <a:p>
            <a:fld id="{AEAD57BF-5D30-4680-8E12-3F1EB9C853D1}" type="slidenum">
              <a:rPr lang="en-GB" smtClean="0"/>
              <a:t>‹#›</a:t>
            </a:fld>
            <a:endParaRPr lang="en-GB"/>
          </a:p>
        </p:txBody>
      </p:sp>
    </p:spTree>
    <p:extLst>
      <p:ext uri="{BB962C8B-B14F-4D97-AF65-F5344CB8AC3E}">
        <p14:creationId xmlns:p14="http://schemas.microsoft.com/office/powerpoint/2010/main" val="2463263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0490-23FC-43AC-A2B9-8DEE521A76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4CEB701-37C7-419C-985B-6E30871DDE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79FB0D0-C464-4536-BCA9-3B62569BE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F48912-9EA6-4648-9B3D-A215D7C17AF6}"/>
              </a:ext>
            </a:extLst>
          </p:cNvPr>
          <p:cNvSpPr>
            <a:spLocks noGrp="1"/>
          </p:cNvSpPr>
          <p:nvPr>
            <p:ph type="dt" sz="half" idx="10"/>
          </p:nvPr>
        </p:nvSpPr>
        <p:spPr/>
        <p:txBody>
          <a:bodyPr/>
          <a:lstStyle/>
          <a:p>
            <a:fld id="{40F4E64A-88BE-417B-BBAE-5B3C69487346}" type="datetimeFigureOut">
              <a:rPr lang="en-GB" smtClean="0"/>
              <a:t>22/04/2021</a:t>
            </a:fld>
            <a:endParaRPr lang="en-GB"/>
          </a:p>
        </p:txBody>
      </p:sp>
      <p:sp>
        <p:nvSpPr>
          <p:cNvPr id="6" name="Footer Placeholder 5">
            <a:extLst>
              <a:ext uri="{FF2B5EF4-FFF2-40B4-BE49-F238E27FC236}">
                <a16:creationId xmlns:a16="http://schemas.microsoft.com/office/drawing/2014/main" id="{4DAA305D-7B0E-48EE-8078-30FFDD2DDD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0B54CD-287D-43F7-945C-1526A983034B}"/>
              </a:ext>
            </a:extLst>
          </p:cNvPr>
          <p:cNvSpPr>
            <a:spLocks noGrp="1"/>
          </p:cNvSpPr>
          <p:nvPr>
            <p:ph type="sldNum" sz="quarter" idx="12"/>
          </p:nvPr>
        </p:nvSpPr>
        <p:spPr/>
        <p:txBody>
          <a:bodyPr/>
          <a:lstStyle/>
          <a:p>
            <a:fld id="{AEAD57BF-5D30-4680-8E12-3F1EB9C853D1}" type="slidenum">
              <a:rPr lang="en-GB" smtClean="0"/>
              <a:t>‹#›</a:t>
            </a:fld>
            <a:endParaRPr lang="en-GB"/>
          </a:p>
        </p:txBody>
      </p:sp>
    </p:spTree>
    <p:extLst>
      <p:ext uri="{BB962C8B-B14F-4D97-AF65-F5344CB8AC3E}">
        <p14:creationId xmlns:p14="http://schemas.microsoft.com/office/powerpoint/2010/main" val="35886429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25C6-54E2-486B-AC96-2244F687C6B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C5E2BD-A9DE-41BB-9D59-59F4365676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8151EC-9732-4E37-A6C3-760FAC251D10}"/>
              </a:ext>
            </a:extLst>
          </p:cNvPr>
          <p:cNvSpPr>
            <a:spLocks noGrp="1"/>
          </p:cNvSpPr>
          <p:nvPr>
            <p:ph type="dt" sz="half" idx="10"/>
          </p:nvPr>
        </p:nvSpPr>
        <p:spPr/>
        <p:txBody>
          <a:bodyPr/>
          <a:lstStyle/>
          <a:p>
            <a:fld id="{40F4E64A-88BE-417B-BBAE-5B3C69487346}" type="datetimeFigureOut">
              <a:rPr lang="en-GB" smtClean="0"/>
              <a:t>22/04/2021</a:t>
            </a:fld>
            <a:endParaRPr lang="en-GB"/>
          </a:p>
        </p:txBody>
      </p:sp>
      <p:sp>
        <p:nvSpPr>
          <p:cNvPr id="5" name="Footer Placeholder 4">
            <a:extLst>
              <a:ext uri="{FF2B5EF4-FFF2-40B4-BE49-F238E27FC236}">
                <a16:creationId xmlns:a16="http://schemas.microsoft.com/office/drawing/2014/main" id="{1C3E0916-82ED-4F3C-BE34-AFF43429DB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CD2D95-0637-477A-8ABC-48F90EAE8ED4}"/>
              </a:ext>
            </a:extLst>
          </p:cNvPr>
          <p:cNvSpPr>
            <a:spLocks noGrp="1"/>
          </p:cNvSpPr>
          <p:nvPr>
            <p:ph type="sldNum" sz="quarter" idx="12"/>
          </p:nvPr>
        </p:nvSpPr>
        <p:spPr/>
        <p:txBody>
          <a:bodyPr/>
          <a:lstStyle/>
          <a:p>
            <a:fld id="{AEAD57BF-5D30-4680-8E12-3F1EB9C853D1}" type="slidenum">
              <a:rPr lang="en-GB" smtClean="0"/>
              <a:t>‹#›</a:t>
            </a:fld>
            <a:endParaRPr lang="en-GB"/>
          </a:p>
        </p:txBody>
      </p:sp>
    </p:spTree>
    <p:extLst>
      <p:ext uri="{BB962C8B-B14F-4D97-AF65-F5344CB8AC3E}">
        <p14:creationId xmlns:p14="http://schemas.microsoft.com/office/powerpoint/2010/main" val="12951414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62F08B-6C2A-46EF-94B6-E8DAB2076C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698291-E848-48E5-AF86-FA052E90A8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E45535-C210-4114-BE28-C6CDCA8BC332}"/>
              </a:ext>
            </a:extLst>
          </p:cNvPr>
          <p:cNvSpPr>
            <a:spLocks noGrp="1"/>
          </p:cNvSpPr>
          <p:nvPr>
            <p:ph type="dt" sz="half" idx="10"/>
          </p:nvPr>
        </p:nvSpPr>
        <p:spPr/>
        <p:txBody>
          <a:bodyPr/>
          <a:lstStyle/>
          <a:p>
            <a:fld id="{40F4E64A-88BE-417B-BBAE-5B3C69487346}" type="datetimeFigureOut">
              <a:rPr lang="en-GB" smtClean="0"/>
              <a:t>22/04/2021</a:t>
            </a:fld>
            <a:endParaRPr lang="en-GB"/>
          </a:p>
        </p:txBody>
      </p:sp>
      <p:sp>
        <p:nvSpPr>
          <p:cNvPr id="5" name="Footer Placeholder 4">
            <a:extLst>
              <a:ext uri="{FF2B5EF4-FFF2-40B4-BE49-F238E27FC236}">
                <a16:creationId xmlns:a16="http://schemas.microsoft.com/office/drawing/2014/main" id="{D0C2F64B-16F3-4C9C-B851-199A584482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DD6ED8-44DA-475B-AA6F-DF8582A6CEFE}"/>
              </a:ext>
            </a:extLst>
          </p:cNvPr>
          <p:cNvSpPr>
            <a:spLocks noGrp="1"/>
          </p:cNvSpPr>
          <p:nvPr>
            <p:ph type="sldNum" sz="quarter" idx="12"/>
          </p:nvPr>
        </p:nvSpPr>
        <p:spPr/>
        <p:txBody>
          <a:bodyPr/>
          <a:lstStyle/>
          <a:p>
            <a:fld id="{AEAD57BF-5D30-4680-8E12-3F1EB9C853D1}" type="slidenum">
              <a:rPr lang="en-GB" smtClean="0"/>
              <a:t>‹#›</a:t>
            </a:fld>
            <a:endParaRPr lang="en-GB"/>
          </a:p>
        </p:txBody>
      </p:sp>
    </p:spTree>
    <p:extLst>
      <p:ext uri="{BB962C8B-B14F-4D97-AF65-F5344CB8AC3E}">
        <p14:creationId xmlns:p14="http://schemas.microsoft.com/office/powerpoint/2010/main" val="238962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the articl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1600"/>
            <a:ext cx="12374926" cy="6958342"/>
          </a:xfrm>
          <a:prstGeom prst="rect">
            <a:avLst/>
          </a:prstGeom>
        </p:spPr>
      </p:pic>
      <p:pic>
        <p:nvPicPr>
          <p:cNvPr id="8" name="Picture 7" descr="Shape&#10;&#10;Description automatically generated">
            <a:extLst>
              <a:ext uri="{FF2B5EF4-FFF2-40B4-BE49-F238E27FC236}">
                <a16:creationId xmlns:a16="http://schemas.microsoft.com/office/drawing/2014/main" id="{F78A57B8-0C74-4701-99F6-4AD43C62E7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933575"/>
            <a:ext cx="6896566" cy="4923167"/>
          </a:xfrm>
          <a:prstGeom prst="rect">
            <a:avLst/>
          </a:prstGeom>
        </p:spPr>
      </p:pic>
    </p:spTree>
    <p:extLst>
      <p:ext uri="{BB962C8B-B14F-4D97-AF65-F5344CB8AC3E}">
        <p14:creationId xmlns:p14="http://schemas.microsoft.com/office/powerpoint/2010/main" val="2192479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slice one title blue dash">
    <p:spTree>
      <p:nvGrpSpPr>
        <p:cNvPr id="1" name=""/>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06BDCF0C-C789-4D22-9A8F-6A07A831D98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470"/>
          <a:stretch/>
        </p:blipFill>
        <p:spPr>
          <a:xfrm>
            <a:off x="22779" y="-100649"/>
            <a:ext cx="9448212" cy="6958342"/>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F4A0BFEE-ECB7-4E92-98E0-2C12990808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2926" y="-16500"/>
            <a:ext cx="12374926" cy="6958342"/>
          </a:xfrm>
          <a:prstGeom prst="rect">
            <a:avLst/>
          </a:prstGeom>
        </p:spPr>
      </p:pic>
    </p:spTree>
    <p:extLst>
      <p:ext uri="{BB962C8B-B14F-4D97-AF65-F5344CB8AC3E}">
        <p14:creationId xmlns:p14="http://schemas.microsoft.com/office/powerpoint/2010/main" val="52732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slice single title white dash">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5871"/>
            <a:ext cx="12293600" cy="6912613"/>
          </a:xfrm>
          <a:prstGeom prst="rect">
            <a:avLst/>
          </a:prstGeom>
        </p:spPr>
      </p:pic>
    </p:spTree>
    <p:extLst>
      <p:ext uri="{BB962C8B-B14F-4D97-AF65-F5344CB8AC3E}">
        <p14:creationId xmlns:p14="http://schemas.microsoft.com/office/powerpoint/2010/main" val="2867936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ce single title white dash with image">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01600"/>
            <a:ext cx="12377163" cy="6959600"/>
          </a:xfrm>
          <a:prstGeom prst="rect">
            <a:avLst/>
          </a:prstGeom>
        </p:spPr>
      </p:pic>
    </p:spTree>
    <p:extLst>
      <p:ext uri="{BB962C8B-B14F-4D97-AF65-F5344CB8AC3E}">
        <p14:creationId xmlns:p14="http://schemas.microsoft.com/office/powerpoint/2010/main" val="101994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lice single title white dash with image2">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5FE2D8E7-4EA0-4C23-9739-A10E1C8E643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 y="-1"/>
            <a:ext cx="12191999" cy="6858001"/>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30629"/>
            <a:ext cx="12424313" cy="6986112"/>
          </a:xfrm>
          <a:prstGeom prst="rect">
            <a:avLst/>
          </a:prstGeom>
        </p:spPr>
      </p:pic>
    </p:spTree>
    <p:extLst>
      <p:ext uri="{BB962C8B-B14F-4D97-AF65-F5344CB8AC3E}">
        <p14:creationId xmlns:p14="http://schemas.microsoft.com/office/powerpoint/2010/main" val="993741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ce single title blu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 y="12921"/>
            <a:ext cx="12191999" cy="6858000"/>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2CA1285B-6221-419C-A454-834FF378DA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913400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D823AD-7E46-4BC4-B6F2-95D960913C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EA6E73-1FB3-4672-A186-44EDDA5AB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F92268-EE10-4A33-8023-A417290A4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1314E-8A4B-4758-9B45-C385D311A07B}" type="datetimeFigureOut">
              <a:rPr lang="en-GB" smtClean="0"/>
              <a:t>22/04/2021</a:t>
            </a:fld>
            <a:endParaRPr lang="en-GB"/>
          </a:p>
        </p:txBody>
      </p:sp>
      <p:sp>
        <p:nvSpPr>
          <p:cNvPr id="5" name="Footer Placeholder 4">
            <a:extLst>
              <a:ext uri="{FF2B5EF4-FFF2-40B4-BE49-F238E27FC236}">
                <a16:creationId xmlns:a16="http://schemas.microsoft.com/office/drawing/2014/main" id="{10980CCE-9D22-4D25-93E2-654F4CF357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7FCC405-8893-4E1F-8261-69B33BE356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F9AC1-C1B8-4CF6-A420-CB7239454072}" type="slidenum">
              <a:rPr lang="en-GB" smtClean="0"/>
              <a:t>‹#›</a:t>
            </a:fld>
            <a:endParaRPr lang="en-GB"/>
          </a:p>
        </p:txBody>
      </p:sp>
    </p:spTree>
    <p:extLst>
      <p:ext uri="{BB962C8B-B14F-4D97-AF65-F5344CB8AC3E}">
        <p14:creationId xmlns:p14="http://schemas.microsoft.com/office/powerpoint/2010/main" val="1833640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8" r:id="rId7"/>
    <p:sldLayoutId id="2147483666" r:id="rId8"/>
    <p:sldLayoutId id="2147483659" r:id="rId9"/>
    <p:sldLayoutId id="2147483691" r:id="rId10"/>
    <p:sldLayoutId id="2147483662" r:id="rId11"/>
    <p:sldLayoutId id="2147483663" r:id="rId12"/>
    <p:sldLayoutId id="2147483665" r:id="rId13"/>
    <p:sldLayoutId id="2147483664" r:id="rId14"/>
    <p:sldLayoutId id="2147483656" r:id="rId15"/>
    <p:sldLayoutId id="2147483657" r:id="rId16"/>
    <p:sldLayoutId id="2147483661" r:id="rId17"/>
    <p:sldLayoutId id="2147483671" r:id="rId18"/>
    <p:sldLayoutId id="2147483672" r:id="rId19"/>
    <p:sldLayoutId id="2147483674" r:id="rId20"/>
    <p:sldLayoutId id="2147483673" r:id="rId21"/>
    <p:sldLayoutId id="2147483675" r:id="rId22"/>
    <p:sldLayoutId id="2147483682"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5A2101-4B60-4F4C-96B5-7434EC2A48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8367B2-77C6-478F-928C-B50B4AE45E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B199B4A-A3A5-48E4-8D5C-768AEF40F9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4E64A-88BE-417B-BBAE-5B3C69487346}" type="datetimeFigureOut">
              <a:rPr lang="en-GB" smtClean="0"/>
              <a:t>22/04/2021</a:t>
            </a:fld>
            <a:endParaRPr lang="en-GB"/>
          </a:p>
        </p:txBody>
      </p:sp>
      <p:sp>
        <p:nvSpPr>
          <p:cNvPr id="5" name="Footer Placeholder 4">
            <a:extLst>
              <a:ext uri="{FF2B5EF4-FFF2-40B4-BE49-F238E27FC236}">
                <a16:creationId xmlns:a16="http://schemas.microsoft.com/office/drawing/2014/main" id="{51D131EA-4D05-4395-A437-92CDB6795B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F5D86A3-1B68-4A44-ABB4-DF382F80A4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D57BF-5D30-4680-8E12-3F1EB9C853D1}" type="slidenum">
              <a:rPr lang="en-GB" smtClean="0"/>
              <a:t>‹#›</a:t>
            </a:fld>
            <a:endParaRPr lang="en-GB"/>
          </a:p>
        </p:txBody>
      </p:sp>
    </p:spTree>
    <p:extLst>
      <p:ext uri="{BB962C8B-B14F-4D97-AF65-F5344CB8AC3E}">
        <p14:creationId xmlns:p14="http://schemas.microsoft.com/office/powerpoint/2010/main" val="230319192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h8NEi1W9nnI" TargetMode="External"/><Relationship Id="rId7" Type="http://schemas.openxmlformats.org/officeDocument/2006/relationships/image" Target="../media/image32.jpeg"/><Relationship Id="rId2" Type="http://schemas.openxmlformats.org/officeDocument/2006/relationships/slideLayout" Target="../slideLayouts/slideLayout14.xml"/><Relationship Id="rId1" Type="http://schemas.openxmlformats.org/officeDocument/2006/relationships/video" Target="https://www.youtube.com/embed/h8NEi1W9nnI?feature=oembed" TargetMode="External"/><Relationship Id="rId6" Type="http://schemas.openxmlformats.org/officeDocument/2006/relationships/hyperlink" Target="https://www.unicef.org/stories/lengths-which-health-workers-go-reach-every-child-vaccines" TargetMode="External"/><Relationship Id="rId5" Type="http://schemas.openxmlformats.org/officeDocument/2006/relationships/hyperlink" Target="https://www.nhs.uk/conditions/vaccinations/why-vaccination-is-safe-and-important/" TargetMode="External"/><Relationship Id="rId4" Type="http://schemas.openxmlformats.org/officeDocument/2006/relationships/hyperlink" Target="https://www.vaccinaid.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unicef.org.uk/rights-respecting-schools/"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video" Target="https://www.youtube.com/embed/ohpc6CQpcP0?feature=oembed" TargetMode="External"/><Relationship Id="rId5" Type="http://schemas.openxmlformats.org/officeDocument/2006/relationships/image" Target="../media/image24.jpeg"/><Relationship Id="rId4" Type="http://schemas.openxmlformats.org/officeDocument/2006/relationships/hyperlink" Target="https://youtu.be/ohpc6CQpcP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sv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0.jpeg"/><Relationship Id="rId2" Type="http://schemas.openxmlformats.org/officeDocument/2006/relationships/video" Target="https://www.youtube.com/embed/p7fDNWwWyBE?feature=oembed" TargetMode="External"/><Relationship Id="rId1" Type="http://schemas.openxmlformats.org/officeDocument/2006/relationships/video" Target="https://www.youtube.com/embed/JxdrEFz9Jsw?feature=oembed" TargetMode="External"/><Relationship Id="rId6" Type="http://schemas.openxmlformats.org/officeDocument/2006/relationships/image" Target="../media/image29.jpeg"/><Relationship Id="rId5" Type="http://schemas.openxmlformats.org/officeDocument/2006/relationships/hyperlink" Target="https://youtu.be/p7fDNWwWyBE" TargetMode="External"/><Relationship Id="rId4" Type="http://schemas.openxmlformats.org/officeDocument/2006/relationships/hyperlink" Target="https://www.youtube.com/watch?v=JxdrEFz9Jsw"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teach/class-clips-video/history-ks1-ks2-edward-jenner/zm8fcqt" TargetMode="External"/><Relationship Id="rId2" Type="http://schemas.openxmlformats.org/officeDocument/2006/relationships/hyperlink" Target="https://www.unicef.org/stories/lengths-which-health-workers-go-reach-every-child-vaccines" TargetMode="Externa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hyperlink" Target="https://www.weforum.org/agenda/2020/04/how-vaccines-changed-the-world/" TargetMode="External"/><Relationship Id="rId2" Type="http://schemas.openxmlformats.org/officeDocument/2006/relationships/hyperlink" Target="https://www.unicef.org/supply/what-cold-chain" TargetMode="External"/><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hyperlink" Target="https://www.bbc.co.uk/programmes/p015gmd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1A2157-6AA8-46BA-BF1B-285215FEE5BD}"/>
              </a:ext>
            </a:extLst>
          </p:cNvPr>
          <p:cNvSpPr txBox="1"/>
          <p:nvPr/>
        </p:nvSpPr>
        <p:spPr>
          <a:xfrm rot="16200000">
            <a:off x="9845841" y="4491972"/>
            <a:ext cx="4102769" cy="276999"/>
          </a:xfrm>
          <a:prstGeom prst="rect">
            <a:avLst/>
          </a:prstGeom>
          <a:noFill/>
        </p:spPr>
        <p:txBody>
          <a:bodyPr wrap="square" rtlCol="0">
            <a:spAutoFit/>
          </a:bodyPr>
          <a:lstStyle/>
          <a:p>
            <a:pPr algn="l"/>
            <a:r>
              <a:rPr lang="en-GB" sz="1200" dirty="0">
                <a:solidFill>
                  <a:schemeClr val="bg1"/>
                </a:solidFill>
                <a:latin typeface="Arial" panose="020B0604020202020204" pitchFamily="34" charset="0"/>
                <a:cs typeface="Arial" panose="020B0604020202020204" pitchFamily="34" charset="0"/>
              </a:rPr>
              <a:t>UNICEF/</a:t>
            </a:r>
            <a:r>
              <a:rPr lang="en-GB" sz="1200" b="0" i="0" dirty="0">
                <a:solidFill>
                  <a:schemeClr val="bg1"/>
                </a:solidFill>
                <a:effectLst/>
                <a:latin typeface="Arial" panose="020B0604020202020204" pitchFamily="34" charset="0"/>
                <a:cs typeface="Arial" panose="020B0604020202020204" pitchFamily="34" charset="0"/>
              </a:rPr>
              <a:t>Bukhari</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00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8A03A1-88A0-44B1-97D2-61800F3A42CD}"/>
              </a:ext>
            </a:extLst>
          </p:cNvPr>
          <p:cNvSpPr txBox="1"/>
          <p:nvPr/>
        </p:nvSpPr>
        <p:spPr>
          <a:xfrm>
            <a:off x="8049299" y="1684337"/>
            <a:ext cx="3983515" cy="2462213"/>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This video </a:t>
            </a:r>
            <a:r>
              <a:rPr lang="en-GB" sz="1400" b="1" i="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 Tale of Two Mothers’</a:t>
            </a:r>
            <a:r>
              <a:rPr lang="en-GB" sz="1400" b="1" i="1"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tell different stories of vaccination experiences in South Africa. Watch the video and talk with a friend about how it made you feel. Is there anything you can do to raise awareness of the unequal access to vaccines and healthcare? UNICEF is part of a campaign to ensure fair access to Covid – 19 vaccinations around the world, find out more </a:t>
            </a:r>
            <a:r>
              <a:rPr lang="en-GB" sz="1400" b="1"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here</a:t>
            </a:r>
            <a:r>
              <a:rPr lang="en-GB" sz="1400" b="1" dirty="0">
                <a:latin typeface="Arial" panose="020B0604020202020204" pitchFamily="34" charset="0"/>
                <a:cs typeface="Arial" panose="020B0604020202020204" pitchFamily="34" charset="0"/>
              </a:rPr>
              <a:t> and see if you can publicise this in your community.</a:t>
            </a:r>
          </a:p>
        </p:txBody>
      </p:sp>
      <p:sp>
        <p:nvSpPr>
          <p:cNvPr id="3" name="TextBox 2">
            <a:extLst>
              <a:ext uri="{FF2B5EF4-FFF2-40B4-BE49-F238E27FC236}">
                <a16:creationId xmlns:a16="http://schemas.microsoft.com/office/drawing/2014/main" id="{EE80F493-6501-485D-A348-28E38E3CA272}"/>
              </a:ext>
            </a:extLst>
          </p:cNvPr>
          <p:cNvSpPr txBox="1"/>
          <p:nvPr/>
        </p:nvSpPr>
        <p:spPr>
          <a:xfrm>
            <a:off x="7519104" y="4341291"/>
            <a:ext cx="4574040" cy="2246769"/>
          </a:xfrm>
          <a:prstGeom prst="rect">
            <a:avLst/>
          </a:prstGeom>
          <a:noFill/>
        </p:spPr>
        <p:txBody>
          <a:bodyPr wrap="square" lIns="91440" tIns="45720" rIns="91440" bIns="45720" rtlCol="0" anchor="t">
            <a:spAutoFit/>
          </a:bodyPr>
          <a:lstStyle/>
          <a:p>
            <a:pPr algn="ctr"/>
            <a:r>
              <a:rPr lang="en-GB" sz="1400" dirty="0">
                <a:latin typeface="Arial" panose="020B0604020202020204" pitchFamily="34" charset="0"/>
                <a:cs typeface="Arial" panose="020B0604020202020204" pitchFamily="34" charset="0"/>
              </a:rPr>
              <a:t>People have vaccinations at different times and stages in their lives, beginning when they are babies. Some parents are worried about vaccinating their children. </a:t>
            </a:r>
          </a:p>
          <a:p>
            <a:pPr algn="ctr"/>
            <a:endParaRPr lang="en-GB" sz="1400" b="1" dirty="0">
              <a:highlight>
                <a:srgbClr val="00ACE9"/>
              </a:highligh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algn="ctr"/>
            <a:r>
              <a:rPr lang="en-GB" sz="1400" b="1" dirty="0">
                <a:highlight>
                  <a:srgbClr val="00ACE9"/>
                </a:highligh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Have a look at this video from the NHS that explains why vaccinations are important.</a:t>
            </a:r>
            <a:r>
              <a:rPr lang="en-GB" sz="1400" dirty="0">
                <a:solidFill>
                  <a:srgbClr val="0563C1"/>
                </a:solidFill>
                <a:latin typeface="Arial" panose="020B0604020202020204" pitchFamily="34" charset="0"/>
                <a:cs typeface="Arial" panose="020B0604020202020204" pitchFamily="34" charset="0"/>
              </a:rPr>
              <a:t> </a:t>
            </a:r>
          </a:p>
          <a:p>
            <a:pPr algn="ctr"/>
            <a:endParaRPr lang="en-GB" sz="1400" dirty="0">
              <a:solidFill>
                <a:srgbClr val="0563C1"/>
              </a:solidFill>
              <a:latin typeface="Arial" panose="020B0604020202020204" pitchFamily="34" charset="0"/>
              <a:cs typeface="Arial" panose="020B0604020202020204" pitchFamily="34" charset="0"/>
            </a:endParaRPr>
          </a:p>
          <a:p>
            <a:pPr algn="ctr"/>
            <a:r>
              <a:rPr lang="en-GB" sz="1400" dirty="0">
                <a:latin typeface="Arial"/>
                <a:cs typeface="Arial"/>
              </a:rPr>
              <a:t>Organise a debate that explores the arguments for and </a:t>
            </a:r>
            <a:r>
              <a:rPr lang="en-GB" sz="1400">
                <a:latin typeface="Arial"/>
                <a:cs typeface="Arial"/>
              </a:rPr>
              <a:t>against routine vaccinations for children and adults. Link </a:t>
            </a:r>
            <a:r>
              <a:rPr lang="en-GB" sz="1400" dirty="0">
                <a:latin typeface="Arial"/>
                <a:cs typeface="Arial"/>
              </a:rPr>
              <a:t>your arguments to Articles 6 and 24 of the CRC.</a:t>
            </a:r>
            <a:endParaRPr lang="en-GB" sz="1400" b="1" dirty="0">
              <a:highlight>
                <a:srgbClr val="00ACE9"/>
              </a:highlight>
              <a:latin typeface="Arial"/>
              <a:cs typeface="Arial"/>
            </a:endParaRPr>
          </a:p>
        </p:txBody>
      </p:sp>
      <p:sp>
        <p:nvSpPr>
          <p:cNvPr id="4" name="TextBox 3">
            <a:extLst>
              <a:ext uri="{FF2B5EF4-FFF2-40B4-BE49-F238E27FC236}">
                <a16:creationId xmlns:a16="http://schemas.microsoft.com/office/drawing/2014/main" id="{691EC641-DA4F-4530-9151-5ABA16A69E50}"/>
              </a:ext>
            </a:extLst>
          </p:cNvPr>
          <p:cNvSpPr txBox="1"/>
          <p:nvPr/>
        </p:nvSpPr>
        <p:spPr>
          <a:xfrm>
            <a:off x="251224" y="1679544"/>
            <a:ext cx="4358354"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Scientists and researchers play a hugely important role in vaccine development.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They study and develop vaccines, monitor and modify existing vaccines, and study the overall safety of vaccines.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Do your own research and see if this is a career you might be interested in. What would you need to study? Then talk to your teacher or a friend about it. </a:t>
            </a:r>
          </a:p>
        </p:txBody>
      </p:sp>
      <p:sp>
        <p:nvSpPr>
          <p:cNvPr id="5" name="TextBox 4">
            <a:extLst>
              <a:ext uri="{FF2B5EF4-FFF2-40B4-BE49-F238E27FC236}">
                <a16:creationId xmlns:a16="http://schemas.microsoft.com/office/drawing/2014/main" id="{91EEA25C-1C99-4044-8B84-8FFE009DFEFA}"/>
              </a:ext>
            </a:extLst>
          </p:cNvPr>
          <p:cNvSpPr txBox="1"/>
          <p:nvPr/>
        </p:nvSpPr>
        <p:spPr>
          <a:xfrm>
            <a:off x="1040609" y="4854196"/>
            <a:ext cx="5798601" cy="1077218"/>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Look at the picture story and watch the video</a:t>
            </a:r>
            <a:r>
              <a:rPr lang="en-GB" sz="1600" dirty="0">
                <a:solidFill>
                  <a:schemeClr val="bg1"/>
                </a:solidFill>
                <a:latin typeface="Arial" panose="020B0604020202020204" pitchFamily="34" charset="0"/>
                <a:cs typeface="Arial" panose="020B0604020202020204" pitchFamily="34" charset="0"/>
              </a:rPr>
              <a:t> at the end and then design a board game about the journey of a vaccine showing the difficult nature of the journey, perhaps like Snakes and Ladders. </a:t>
            </a:r>
            <a:r>
              <a:rPr lang="en-GB" sz="1600" b="1" dirty="0">
                <a:solidFill>
                  <a:schemeClr val="bg1"/>
                </a:solidFill>
                <a:latin typeface="Arial" panose="020B0604020202020204" pitchFamily="34" charset="0"/>
                <a:cs typeface="Arial" panose="020B0604020202020204" pitchFamily="34" charset="0"/>
              </a:rPr>
              <a:t> </a:t>
            </a:r>
          </a:p>
        </p:txBody>
      </p:sp>
      <p:pic>
        <p:nvPicPr>
          <p:cNvPr id="8" name="Online Media 7" title="A tale of two mothers | #VaccinesWork | UNICEF">
            <a:hlinkClick r:id="" action="ppaction://media"/>
            <a:extLst>
              <a:ext uri="{FF2B5EF4-FFF2-40B4-BE49-F238E27FC236}">
                <a16:creationId xmlns:a16="http://schemas.microsoft.com/office/drawing/2014/main" id="{B25FF06D-E943-45E7-A019-F421218DE4A5}"/>
              </a:ext>
            </a:extLst>
          </p:cNvPr>
          <p:cNvPicPr>
            <a:picLocks noRot="1" noChangeAspect="1"/>
          </p:cNvPicPr>
          <p:nvPr>
            <a:videoFile r:link="rId1"/>
          </p:nvPr>
        </p:nvPicPr>
        <p:blipFill>
          <a:blip r:embed="rId7"/>
          <a:stretch>
            <a:fillRect/>
          </a:stretch>
        </p:blipFill>
        <p:spPr>
          <a:xfrm>
            <a:off x="5000153" y="1729648"/>
            <a:ext cx="2862804" cy="1617484"/>
          </a:xfrm>
          <a:prstGeom prst="rect">
            <a:avLst/>
          </a:prstGeom>
        </p:spPr>
      </p:pic>
    </p:spTree>
    <p:extLst>
      <p:ext uri="{BB962C8B-B14F-4D97-AF65-F5344CB8AC3E}">
        <p14:creationId xmlns:p14="http://schemas.microsoft.com/office/powerpoint/2010/main" val="420418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CD66AC-46D6-4F8A-810F-F3415CD421FE}"/>
              </a:ext>
            </a:extLst>
          </p:cNvPr>
          <p:cNvSpPr txBox="1"/>
          <p:nvPr/>
        </p:nvSpPr>
        <p:spPr>
          <a:xfrm>
            <a:off x="165253" y="352540"/>
            <a:ext cx="6521986" cy="707886"/>
          </a:xfrm>
          <a:prstGeom prst="rect">
            <a:avLst/>
          </a:prstGeom>
          <a:noFill/>
        </p:spPr>
        <p:txBody>
          <a:bodyPr wrap="square" rtlCol="0">
            <a:spAutoFit/>
          </a:bodyPr>
          <a:lstStyle/>
          <a:p>
            <a:pPr algn="l"/>
            <a:r>
              <a:rPr lang="en-GB" sz="4000" dirty="0">
                <a:solidFill>
                  <a:schemeClr val="bg1"/>
                </a:solidFill>
                <a:latin typeface="Univers Next Pro Condensed" panose="020B0906030202020203" pitchFamily="34" charset="0"/>
              </a:rPr>
              <a:t>REFLECTION</a:t>
            </a:r>
          </a:p>
        </p:txBody>
      </p:sp>
      <p:sp>
        <p:nvSpPr>
          <p:cNvPr id="3" name="TextBox 2">
            <a:extLst>
              <a:ext uri="{FF2B5EF4-FFF2-40B4-BE49-F238E27FC236}">
                <a16:creationId xmlns:a16="http://schemas.microsoft.com/office/drawing/2014/main" id="{C94CE389-9D11-47DF-9821-9F9A7B430BA2}"/>
              </a:ext>
            </a:extLst>
          </p:cNvPr>
          <p:cNvSpPr txBox="1"/>
          <p:nvPr/>
        </p:nvSpPr>
        <p:spPr>
          <a:xfrm>
            <a:off x="6967573" y="1413063"/>
            <a:ext cx="4980284" cy="4031873"/>
          </a:xfrm>
          <a:prstGeom prst="rect">
            <a:avLst/>
          </a:prstGeom>
          <a:noFill/>
        </p:spPr>
        <p:txBody>
          <a:bodyPr wrap="square" rtlCol="0">
            <a:spAutoFit/>
          </a:bodyPr>
          <a:lstStyle/>
          <a:p>
            <a:pPr marL="0" indent="0" algn="r">
              <a:buNone/>
            </a:pPr>
            <a:r>
              <a:rPr lang="en-GB" sz="1600" b="1" dirty="0">
                <a:solidFill>
                  <a:schemeClr val="bg1"/>
                </a:solidFill>
                <a:latin typeface="Arial" panose="020B0604020202020204" pitchFamily="34" charset="0"/>
                <a:cs typeface="Arial" panose="020B0604020202020204" pitchFamily="34" charset="0"/>
              </a:rPr>
              <a:t>Take some time and find a space where you can be still and think about the following questions:</a:t>
            </a:r>
          </a:p>
          <a:p>
            <a:pPr marL="0" indent="0" algn="r">
              <a:buNone/>
            </a:pPr>
            <a:endParaRPr lang="en-GB" sz="1600" dirty="0">
              <a:solidFill>
                <a:schemeClr val="bg1"/>
              </a:solidFill>
              <a:latin typeface="Arial" panose="020B0604020202020204" pitchFamily="34" charset="0"/>
              <a:cs typeface="Arial" panose="020B0604020202020204" pitchFamily="34" charset="0"/>
            </a:endParaRPr>
          </a:p>
          <a:p>
            <a:pPr marL="0" indent="0" algn="r">
              <a:buNone/>
            </a:pPr>
            <a:r>
              <a:rPr lang="en-GB" sz="1600" dirty="0">
                <a:solidFill>
                  <a:schemeClr val="bg1"/>
                </a:solidFill>
                <a:latin typeface="Arial" panose="020B0604020202020204" pitchFamily="34" charset="0"/>
                <a:cs typeface="Arial" panose="020B0604020202020204" pitchFamily="34" charset="0"/>
              </a:rPr>
              <a:t>For over a year stories of life and death have been in the news every single day.</a:t>
            </a:r>
          </a:p>
          <a:p>
            <a:pPr marL="0" indent="0" algn="r">
              <a:buNone/>
            </a:pPr>
            <a:endParaRPr lang="en-GB" sz="1600" dirty="0">
              <a:solidFill>
                <a:schemeClr val="bg1"/>
              </a:solidFill>
              <a:latin typeface="Arial" panose="020B0604020202020204" pitchFamily="34" charset="0"/>
              <a:cs typeface="Arial" panose="020B0604020202020204" pitchFamily="34" charset="0"/>
            </a:endParaRPr>
          </a:p>
          <a:p>
            <a:pPr marL="0" indent="0" algn="r">
              <a:buNone/>
            </a:pPr>
            <a:r>
              <a:rPr lang="en-GB" sz="1600" dirty="0">
                <a:solidFill>
                  <a:schemeClr val="bg1"/>
                </a:solidFill>
                <a:latin typeface="Arial" panose="020B0604020202020204" pitchFamily="34" charset="0"/>
                <a:cs typeface="Arial" panose="020B0604020202020204" pitchFamily="34" charset="0"/>
              </a:rPr>
              <a:t>How do we show that we value and appreciate our rights to life and our health?</a:t>
            </a:r>
          </a:p>
          <a:p>
            <a:pPr marL="0" indent="0" algn="r">
              <a:buNone/>
            </a:pPr>
            <a:endParaRPr lang="en-GB" sz="1600" dirty="0">
              <a:solidFill>
                <a:schemeClr val="bg1"/>
              </a:solidFill>
              <a:latin typeface="Arial" panose="020B0604020202020204" pitchFamily="34" charset="0"/>
              <a:cs typeface="Arial" panose="020B0604020202020204" pitchFamily="34" charset="0"/>
            </a:endParaRPr>
          </a:p>
          <a:p>
            <a:pPr marL="0" indent="0" algn="r">
              <a:buNone/>
            </a:pPr>
            <a:r>
              <a:rPr lang="en-GB" sz="1600" dirty="0">
                <a:solidFill>
                  <a:schemeClr val="bg1"/>
                </a:solidFill>
                <a:latin typeface="Arial" panose="020B0604020202020204" pitchFamily="34" charset="0"/>
                <a:cs typeface="Arial" panose="020B0604020202020204" pitchFamily="34" charset="0"/>
              </a:rPr>
              <a:t>How could we help others to see the power of science and medicine to make life safer and better for us all?</a:t>
            </a:r>
          </a:p>
          <a:p>
            <a:pPr marL="0" indent="0" algn="r">
              <a:buNone/>
            </a:pPr>
            <a:endParaRPr lang="en-GB" sz="1600" dirty="0">
              <a:solidFill>
                <a:schemeClr val="bg1"/>
              </a:solidFill>
              <a:latin typeface="Arial" panose="020B0604020202020204" pitchFamily="34" charset="0"/>
              <a:cs typeface="Arial" panose="020B0604020202020204" pitchFamily="34" charset="0"/>
            </a:endParaRPr>
          </a:p>
          <a:p>
            <a:pPr marL="0" indent="0" algn="r">
              <a:buNone/>
            </a:pPr>
            <a:r>
              <a:rPr lang="en-GB" sz="1600" dirty="0">
                <a:solidFill>
                  <a:schemeClr val="bg1"/>
                </a:solidFill>
                <a:latin typeface="Arial" panose="020B0604020202020204" pitchFamily="34" charset="0"/>
                <a:cs typeface="Arial" panose="020B0604020202020204" pitchFamily="34" charset="0"/>
              </a:rPr>
              <a:t>How do you feel about the amazing protection we get from vaccines and other medicines?</a:t>
            </a:r>
          </a:p>
          <a:p>
            <a:pPr marL="0" indent="0" algn="r">
              <a:buNone/>
            </a:pPr>
            <a:endParaRPr lang="en-GB" sz="16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751F50B-FF74-484E-8834-C36B60FA8F87}"/>
              </a:ext>
            </a:extLst>
          </p:cNvPr>
          <p:cNvSpPr txBox="1"/>
          <p:nvPr/>
        </p:nvSpPr>
        <p:spPr>
          <a:xfrm rot="16200000">
            <a:off x="-1768970" y="4647470"/>
            <a:ext cx="4102769" cy="276999"/>
          </a:xfrm>
          <a:prstGeom prst="rect">
            <a:avLst/>
          </a:prstGeom>
          <a:noFill/>
        </p:spPr>
        <p:txBody>
          <a:bodyPr wrap="square" rtlCol="0">
            <a:spAutoFit/>
          </a:bodyPr>
          <a:lstStyle/>
          <a:p>
            <a:pPr algn="l"/>
            <a:r>
              <a:rPr lang="en-GB" sz="1200" dirty="0">
                <a:solidFill>
                  <a:schemeClr val="bg1"/>
                </a:solidFill>
                <a:latin typeface="Arial" panose="020B0604020202020204" pitchFamily="34" charset="0"/>
                <a:cs typeface="Arial" panose="020B0604020202020204" pitchFamily="34" charset="0"/>
              </a:rPr>
              <a:t>UNICEF/Cho Mayak</a:t>
            </a:r>
          </a:p>
        </p:txBody>
      </p:sp>
    </p:spTree>
    <p:extLst>
      <p:ext uri="{BB962C8B-B14F-4D97-AF65-F5344CB8AC3E}">
        <p14:creationId xmlns:p14="http://schemas.microsoft.com/office/powerpoint/2010/main" val="1301578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373133-06C3-4731-836E-42DB4CD2B12A}"/>
              </a:ext>
            </a:extLst>
          </p:cNvPr>
          <p:cNvSpPr txBox="1"/>
          <p:nvPr/>
        </p:nvSpPr>
        <p:spPr>
          <a:xfrm>
            <a:off x="7261612" y="2311044"/>
            <a:ext cx="4607859" cy="1323439"/>
          </a:xfrm>
          <a:prstGeom prst="rect">
            <a:avLst/>
          </a:prstGeom>
          <a:noFill/>
        </p:spPr>
        <p:txBody>
          <a:bodyPr wrap="square" rtlCol="0">
            <a:spAutoFit/>
          </a:bodyPr>
          <a:lstStyle/>
          <a:p>
            <a:pPr algn="r"/>
            <a:r>
              <a:rPr lang="en-GB" sz="2000" dirty="0">
                <a:solidFill>
                  <a:schemeClr val="bg1"/>
                </a:solidFill>
                <a:latin typeface="Arial" panose="020B0604020202020204" pitchFamily="34" charset="0"/>
                <a:cs typeface="Arial" panose="020B0604020202020204" pitchFamily="34" charset="0"/>
              </a:rPr>
              <a:t>For more information or to download previous Article of the Week packs please visit the RRSA website by clicking the link below</a:t>
            </a:r>
          </a:p>
        </p:txBody>
      </p:sp>
      <p:sp>
        <p:nvSpPr>
          <p:cNvPr id="3" name="TextBox 2">
            <a:extLst>
              <a:ext uri="{FF2B5EF4-FFF2-40B4-BE49-F238E27FC236}">
                <a16:creationId xmlns:a16="http://schemas.microsoft.com/office/drawing/2014/main" id="{126244BE-1AF8-4868-B218-5FFB047A2208}"/>
              </a:ext>
            </a:extLst>
          </p:cNvPr>
          <p:cNvSpPr txBox="1"/>
          <p:nvPr/>
        </p:nvSpPr>
        <p:spPr>
          <a:xfrm>
            <a:off x="5665895" y="1665585"/>
            <a:ext cx="6203576" cy="645459"/>
          </a:xfrm>
          <a:prstGeom prst="rect">
            <a:avLst/>
          </a:prstGeom>
          <a:noFill/>
        </p:spPr>
        <p:txBody>
          <a:bodyPr wrap="square" rtlCol="0">
            <a:spAutoFit/>
          </a:bodyPr>
          <a:lstStyle/>
          <a:p>
            <a:pPr algn="r"/>
            <a:r>
              <a:rPr lang="en-GB" sz="3600" dirty="0">
                <a:solidFill>
                  <a:schemeClr val="bg1"/>
                </a:solidFill>
                <a:latin typeface="Univers Next Pro Condensed" panose="020B0906030202020203" pitchFamily="34" charset="0"/>
              </a:rPr>
              <a:t>RRSA WEBSITE</a:t>
            </a:r>
          </a:p>
        </p:txBody>
      </p:sp>
      <p:sp>
        <p:nvSpPr>
          <p:cNvPr id="4" name="Rectangle 3">
            <a:hlinkClick r:id="rId2"/>
            <a:extLst>
              <a:ext uri="{FF2B5EF4-FFF2-40B4-BE49-F238E27FC236}">
                <a16:creationId xmlns:a16="http://schemas.microsoft.com/office/drawing/2014/main" id="{647D2F05-54BB-412B-9E26-48FD93721257}"/>
              </a:ext>
            </a:extLst>
          </p:cNvPr>
          <p:cNvSpPr/>
          <p:nvPr/>
        </p:nvSpPr>
        <p:spPr>
          <a:xfrm>
            <a:off x="9924130" y="4006518"/>
            <a:ext cx="1846729" cy="4034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CLICK HERE</a:t>
            </a:r>
          </a:p>
        </p:txBody>
      </p:sp>
      <p:pic>
        <p:nvPicPr>
          <p:cNvPr id="5" name="Picture 4" descr="Graphical user interface, website&#10;&#10;Description automatically generated">
            <a:extLst>
              <a:ext uri="{FF2B5EF4-FFF2-40B4-BE49-F238E27FC236}">
                <a16:creationId xmlns:a16="http://schemas.microsoft.com/office/drawing/2014/main" id="{28862204-2883-4321-B249-96DAC8BFD1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2883" y="1929250"/>
            <a:ext cx="4823012" cy="4096871"/>
          </a:xfrm>
          <a:prstGeom prst="rect">
            <a:avLst/>
          </a:prstGeom>
        </p:spPr>
      </p:pic>
      <p:sp>
        <p:nvSpPr>
          <p:cNvPr id="6" name="TextBox 5">
            <a:extLst>
              <a:ext uri="{FF2B5EF4-FFF2-40B4-BE49-F238E27FC236}">
                <a16:creationId xmlns:a16="http://schemas.microsoft.com/office/drawing/2014/main" id="{5B107519-070D-4DC6-8AF4-779E2A91F3B9}"/>
              </a:ext>
            </a:extLst>
          </p:cNvPr>
          <p:cNvSpPr txBox="1"/>
          <p:nvPr/>
        </p:nvSpPr>
        <p:spPr>
          <a:xfrm>
            <a:off x="143234" y="334971"/>
            <a:ext cx="6203576" cy="645459"/>
          </a:xfrm>
          <a:prstGeom prst="rect">
            <a:avLst/>
          </a:prstGeom>
          <a:noFill/>
        </p:spPr>
        <p:txBody>
          <a:bodyPr wrap="square" rtlCol="0">
            <a:spAutoFit/>
          </a:bodyPr>
          <a:lstStyle/>
          <a:p>
            <a:pPr algn="l"/>
            <a:r>
              <a:rPr lang="en-GB" sz="3600" dirty="0">
                <a:solidFill>
                  <a:schemeClr val="bg1"/>
                </a:solidFill>
                <a:latin typeface="Univers Next Pro Condensed" panose="020B0906030202020203" pitchFamily="34" charset="0"/>
              </a:rPr>
              <a:t>MORE INFO…</a:t>
            </a:r>
          </a:p>
        </p:txBody>
      </p:sp>
    </p:spTree>
    <p:extLst>
      <p:ext uri="{BB962C8B-B14F-4D97-AF65-F5344CB8AC3E}">
        <p14:creationId xmlns:p14="http://schemas.microsoft.com/office/powerpoint/2010/main" val="1941748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7AEA0-5D6E-4002-BBDE-BFE9573DDB07}"/>
              </a:ext>
            </a:extLst>
          </p:cNvPr>
          <p:cNvSpPr>
            <a:spLocks noGrp="1"/>
          </p:cNvSpPr>
          <p:nvPr>
            <p:ph type="ctrTitle"/>
          </p:nvPr>
        </p:nvSpPr>
        <p:spPr>
          <a:xfrm>
            <a:off x="0" y="5167889"/>
            <a:ext cx="5035463" cy="1022569"/>
          </a:xfrm>
        </p:spPr>
        <p:txBody>
          <a:bodyPr/>
          <a:lstStyle/>
          <a:p>
            <a:r>
              <a:rPr lang="en-GB" dirty="0"/>
              <a:t>Thank you</a:t>
            </a:r>
          </a:p>
        </p:txBody>
      </p:sp>
      <p:sp>
        <p:nvSpPr>
          <p:cNvPr id="4" name="TextBox 4">
            <a:extLst>
              <a:ext uri="{FF2B5EF4-FFF2-40B4-BE49-F238E27FC236}">
                <a16:creationId xmlns:a16="http://schemas.microsoft.com/office/drawing/2014/main" id="{93C82157-AD07-4FD9-B297-04B284DC039A}"/>
              </a:ext>
            </a:extLst>
          </p:cNvPr>
          <p:cNvSpPr txBox="1"/>
          <p:nvPr/>
        </p:nvSpPr>
        <p:spPr>
          <a:xfrm rot="16200000">
            <a:off x="9806588" y="4568155"/>
            <a:ext cx="4102769"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200" dirty="0">
                <a:solidFill>
                  <a:schemeClr val="bg1"/>
                </a:solidFill>
                <a:latin typeface="Arial" panose="020B0604020202020204" pitchFamily="34" charset="0"/>
                <a:cs typeface="Arial" panose="020B0604020202020204" pitchFamily="34" charset="0"/>
              </a:rPr>
              <a:t>UNICEF UK/Dawe</a:t>
            </a:r>
          </a:p>
        </p:txBody>
      </p:sp>
    </p:spTree>
    <p:extLst>
      <p:ext uri="{BB962C8B-B14F-4D97-AF65-F5344CB8AC3E}">
        <p14:creationId xmlns:p14="http://schemas.microsoft.com/office/powerpoint/2010/main" val="1310055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3F71F5-C146-4D94-8C68-1FB807DD7B68}"/>
              </a:ext>
            </a:extLst>
          </p:cNvPr>
          <p:cNvSpPr txBox="1"/>
          <p:nvPr/>
        </p:nvSpPr>
        <p:spPr>
          <a:xfrm>
            <a:off x="7135905" y="864312"/>
            <a:ext cx="4527177" cy="584775"/>
          </a:xfrm>
          <a:prstGeom prst="rect">
            <a:avLst/>
          </a:prstGeom>
          <a:noFill/>
        </p:spPr>
        <p:txBody>
          <a:bodyPr wrap="square" rtlCol="0">
            <a:spAutoFit/>
          </a:bodyPr>
          <a:lstStyle/>
          <a:p>
            <a:pPr algn="l"/>
            <a:r>
              <a:rPr lang="en-GB" sz="1600" b="1" dirty="0">
                <a:latin typeface="Arial" panose="020B0604020202020204" pitchFamily="34" charset="0"/>
                <a:cs typeface="Arial" panose="020B0604020202020204" pitchFamily="34" charset="0"/>
              </a:rPr>
              <a:t>Slide 3 – Introducing World Immunisation Week</a:t>
            </a:r>
          </a:p>
        </p:txBody>
      </p:sp>
      <p:sp>
        <p:nvSpPr>
          <p:cNvPr id="3" name="TextBox 2">
            <a:extLst>
              <a:ext uri="{FF2B5EF4-FFF2-40B4-BE49-F238E27FC236}">
                <a16:creationId xmlns:a16="http://schemas.microsoft.com/office/drawing/2014/main" id="{1AD8B540-D20A-4B8B-8A30-DD220FFCB254}"/>
              </a:ext>
            </a:extLst>
          </p:cNvPr>
          <p:cNvSpPr txBox="1"/>
          <p:nvPr/>
        </p:nvSpPr>
        <p:spPr>
          <a:xfrm>
            <a:off x="7575177" y="1622611"/>
            <a:ext cx="4276165" cy="338554"/>
          </a:xfrm>
          <a:prstGeom prst="rect">
            <a:avLst/>
          </a:prstGeom>
          <a:noFill/>
        </p:spPr>
        <p:txBody>
          <a:bodyPr wrap="square" rtlCol="0">
            <a:spAutoFit/>
          </a:bodyPr>
          <a:lstStyle/>
          <a:p>
            <a:pPr algn="l"/>
            <a:r>
              <a:rPr lang="en-GB" sz="1600" b="1" dirty="0">
                <a:latin typeface="Arial" panose="020B0604020202020204" pitchFamily="34" charset="0"/>
                <a:cs typeface="Arial" panose="020B0604020202020204" pitchFamily="34" charset="0"/>
              </a:rPr>
              <a:t>Slide 4 – Introducing the articles</a:t>
            </a:r>
          </a:p>
        </p:txBody>
      </p:sp>
      <p:sp>
        <p:nvSpPr>
          <p:cNvPr id="4" name="TextBox 3">
            <a:extLst>
              <a:ext uri="{FF2B5EF4-FFF2-40B4-BE49-F238E27FC236}">
                <a16:creationId xmlns:a16="http://schemas.microsoft.com/office/drawing/2014/main" id="{4BB2FD7B-0DCE-440F-A2B0-E7CB3A9B373B}"/>
              </a:ext>
            </a:extLst>
          </p:cNvPr>
          <p:cNvSpPr txBox="1"/>
          <p:nvPr/>
        </p:nvSpPr>
        <p:spPr>
          <a:xfrm>
            <a:off x="7225553" y="2380910"/>
            <a:ext cx="4007224" cy="584775"/>
          </a:xfrm>
          <a:prstGeom prst="rect">
            <a:avLst/>
          </a:prstGeom>
          <a:noFill/>
        </p:spPr>
        <p:txBody>
          <a:bodyPr wrap="square" rtlCol="0">
            <a:spAutoFit/>
          </a:bodyPr>
          <a:lstStyle/>
          <a:p>
            <a:pPr algn="r"/>
            <a:r>
              <a:rPr lang="en-GB" sz="1600" b="1" dirty="0">
                <a:latin typeface="Arial" panose="020B0604020202020204" pitchFamily="34" charset="0"/>
                <a:cs typeface="Arial" panose="020B0604020202020204" pitchFamily="34" charset="0"/>
              </a:rPr>
              <a:t>Slide 5 – Exploring World Immunisation Week - question</a:t>
            </a:r>
          </a:p>
        </p:txBody>
      </p:sp>
      <p:sp>
        <p:nvSpPr>
          <p:cNvPr id="5" name="TextBox 4">
            <a:extLst>
              <a:ext uri="{FF2B5EF4-FFF2-40B4-BE49-F238E27FC236}">
                <a16:creationId xmlns:a16="http://schemas.microsoft.com/office/drawing/2014/main" id="{5C9BE5C6-AC33-4296-A888-C2334E4D4807}"/>
              </a:ext>
            </a:extLst>
          </p:cNvPr>
          <p:cNvSpPr txBox="1"/>
          <p:nvPr/>
        </p:nvSpPr>
        <p:spPr>
          <a:xfrm>
            <a:off x="7395881" y="3276637"/>
            <a:ext cx="4007224" cy="584775"/>
          </a:xfrm>
          <a:prstGeom prst="rect">
            <a:avLst/>
          </a:prstGeom>
          <a:noFill/>
        </p:spPr>
        <p:txBody>
          <a:bodyPr wrap="square" rtlCol="0">
            <a:spAutoFit/>
          </a:bodyPr>
          <a:lstStyle/>
          <a:p>
            <a:pPr algn="r"/>
            <a:r>
              <a:rPr lang="en-GB" sz="1600" b="1" dirty="0">
                <a:latin typeface="Arial" panose="020B0604020202020204" pitchFamily="34" charset="0"/>
                <a:cs typeface="Arial" panose="020B0604020202020204" pitchFamily="34" charset="0"/>
              </a:rPr>
              <a:t>Slide 6 – Exploring World Immunisation Week - answers</a:t>
            </a:r>
          </a:p>
        </p:txBody>
      </p:sp>
      <p:sp>
        <p:nvSpPr>
          <p:cNvPr id="6" name="TextBox 5">
            <a:extLst>
              <a:ext uri="{FF2B5EF4-FFF2-40B4-BE49-F238E27FC236}">
                <a16:creationId xmlns:a16="http://schemas.microsoft.com/office/drawing/2014/main" id="{9E461CD3-E37F-4A0D-AB11-CFC71B05E087}"/>
              </a:ext>
            </a:extLst>
          </p:cNvPr>
          <p:cNvSpPr txBox="1"/>
          <p:nvPr/>
        </p:nvSpPr>
        <p:spPr>
          <a:xfrm>
            <a:off x="7844118" y="4142748"/>
            <a:ext cx="4007224" cy="338554"/>
          </a:xfrm>
          <a:prstGeom prst="rect">
            <a:avLst/>
          </a:prstGeom>
          <a:noFill/>
        </p:spPr>
        <p:txBody>
          <a:bodyPr wrap="square" rtlCol="0">
            <a:spAutoFit/>
          </a:bodyPr>
          <a:lstStyle/>
          <a:p>
            <a:pPr algn="l"/>
            <a:r>
              <a:rPr lang="en-GB" sz="1600" b="1" dirty="0">
                <a:latin typeface="Arial" panose="020B0604020202020204" pitchFamily="34" charset="0"/>
                <a:cs typeface="Arial" panose="020B0604020202020204" pitchFamily="34" charset="0"/>
              </a:rPr>
              <a:t>Slides 7&amp;8 – Primary Activities</a:t>
            </a:r>
          </a:p>
        </p:txBody>
      </p:sp>
      <p:sp>
        <p:nvSpPr>
          <p:cNvPr id="7" name="TextBox 6">
            <a:extLst>
              <a:ext uri="{FF2B5EF4-FFF2-40B4-BE49-F238E27FC236}">
                <a16:creationId xmlns:a16="http://schemas.microsoft.com/office/drawing/2014/main" id="{0D99A1D4-B610-41CD-9E56-DAC1EEAC83AB}"/>
              </a:ext>
            </a:extLst>
          </p:cNvPr>
          <p:cNvSpPr txBox="1"/>
          <p:nvPr/>
        </p:nvSpPr>
        <p:spPr>
          <a:xfrm>
            <a:off x="7575176" y="4940608"/>
            <a:ext cx="4276165" cy="338554"/>
          </a:xfrm>
          <a:prstGeom prst="rect">
            <a:avLst/>
          </a:prstGeom>
          <a:noFill/>
        </p:spPr>
        <p:txBody>
          <a:bodyPr wrap="square" rtlCol="0">
            <a:spAutoFit/>
          </a:bodyPr>
          <a:lstStyle/>
          <a:p>
            <a:pPr algn="l"/>
            <a:r>
              <a:rPr lang="en-GB" sz="1600" b="1" dirty="0">
                <a:latin typeface="Arial" panose="020B0604020202020204" pitchFamily="34" charset="0"/>
                <a:cs typeface="Arial" panose="020B0604020202020204" pitchFamily="34" charset="0"/>
              </a:rPr>
              <a:t>Slides 9&amp;10 – Secondary Activities</a:t>
            </a:r>
          </a:p>
        </p:txBody>
      </p:sp>
      <p:sp>
        <p:nvSpPr>
          <p:cNvPr id="8" name="TextBox 7">
            <a:extLst>
              <a:ext uri="{FF2B5EF4-FFF2-40B4-BE49-F238E27FC236}">
                <a16:creationId xmlns:a16="http://schemas.microsoft.com/office/drawing/2014/main" id="{3450B825-14B3-4B2B-B23F-DC49BA55C7CF}"/>
              </a:ext>
            </a:extLst>
          </p:cNvPr>
          <p:cNvSpPr txBox="1"/>
          <p:nvPr/>
        </p:nvSpPr>
        <p:spPr>
          <a:xfrm>
            <a:off x="7135904" y="5761659"/>
            <a:ext cx="4831979" cy="338554"/>
          </a:xfrm>
          <a:prstGeom prst="rect">
            <a:avLst/>
          </a:prstGeom>
          <a:noFill/>
        </p:spPr>
        <p:txBody>
          <a:bodyPr wrap="square" rtlCol="0">
            <a:spAutoFit/>
          </a:bodyPr>
          <a:lstStyle/>
          <a:p>
            <a:pPr algn="l"/>
            <a:r>
              <a:rPr lang="en-GB" sz="1600" b="1" dirty="0">
                <a:latin typeface="Arial" panose="020B0604020202020204" pitchFamily="34" charset="0"/>
                <a:cs typeface="Arial" panose="020B0604020202020204" pitchFamily="34" charset="0"/>
              </a:rPr>
              <a:t>Slide 11 – Reflection </a:t>
            </a:r>
          </a:p>
        </p:txBody>
      </p:sp>
    </p:spTree>
    <p:extLst>
      <p:ext uri="{BB962C8B-B14F-4D97-AF65-F5344CB8AC3E}">
        <p14:creationId xmlns:p14="http://schemas.microsoft.com/office/powerpoint/2010/main" val="675820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9C59E5-9E4B-47DC-AD42-E22FA6B0EAC8}"/>
              </a:ext>
            </a:extLst>
          </p:cNvPr>
          <p:cNvSpPr txBox="1"/>
          <p:nvPr/>
        </p:nvSpPr>
        <p:spPr>
          <a:xfrm>
            <a:off x="71918" y="270803"/>
            <a:ext cx="9400854" cy="646331"/>
          </a:xfrm>
          <a:prstGeom prst="rect">
            <a:avLst/>
          </a:prstGeom>
          <a:noFill/>
        </p:spPr>
        <p:txBody>
          <a:bodyPr wrap="square" rtlCol="0">
            <a:spAutoFit/>
          </a:bodyPr>
          <a:lstStyle/>
          <a:p>
            <a:r>
              <a:rPr lang="en-GB" sz="3600" dirty="0">
                <a:solidFill>
                  <a:schemeClr val="bg1"/>
                </a:solidFill>
                <a:latin typeface="Univers Next Pro Condensed" panose="020B0906030202020203" pitchFamily="34" charset="0"/>
              </a:rPr>
              <a:t>INTRODUCING WORLD IMMUNISATION WEEK</a:t>
            </a:r>
          </a:p>
        </p:txBody>
      </p:sp>
      <p:sp>
        <p:nvSpPr>
          <p:cNvPr id="4" name="TextBox 3">
            <a:extLst>
              <a:ext uri="{FF2B5EF4-FFF2-40B4-BE49-F238E27FC236}">
                <a16:creationId xmlns:a16="http://schemas.microsoft.com/office/drawing/2014/main" id="{912E3953-F276-4DEC-93F8-DD02F352CBC3}"/>
              </a:ext>
            </a:extLst>
          </p:cNvPr>
          <p:cNvSpPr txBox="1"/>
          <p:nvPr/>
        </p:nvSpPr>
        <p:spPr>
          <a:xfrm>
            <a:off x="528781" y="1555478"/>
            <a:ext cx="5761821" cy="369332"/>
          </a:xfrm>
          <a:prstGeom prst="rect">
            <a:avLst/>
          </a:prstGeom>
          <a:noFill/>
        </p:spPr>
        <p:txBody>
          <a:bodyPr wrap="square" rtlCol="0">
            <a:spAutoFit/>
          </a:bodyPr>
          <a:lstStyle/>
          <a:p>
            <a:pPr algn="l"/>
            <a:r>
              <a:rPr lang="en-GB" dirty="0">
                <a:latin typeface="Arial" panose="020B0604020202020204" pitchFamily="34" charset="0"/>
                <a:cs typeface="Arial" panose="020B0604020202020204" pitchFamily="34" charset="0"/>
              </a:rPr>
              <a:t>Geri Introduces World Immunisation Week</a:t>
            </a:r>
          </a:p>
        </p:txBody>
      </p:sp>
      <p:pic>
        <p:nvPicPr>
          <p:cNvPr id="8" name="Picture 7" descr="A red and white logo&#10;&#10;Description automatically generated with low confidence">
            <a:extLst>
              <a:ext uri="{FF2B5EF4-FFF2-40B4-BE49-F238E27FC236}">
                <a16:creationId xmlns:a16="http://schemas.microsoft.com/office/drawing/2014/main" id="{A49F9065-60B4-4746-9CF1-6F055F79BE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1957" y="5730535"/>
            <a:ext cx="1575470" cy="351579"/>
          </a:xfrm>
          <a:prstGeom prst="rect">
            <a:avLst/>
          </a:prstGeom>
        </p:spPr>
      </p:pic>
      <p:sp>
        <p:nvSpPr>
          <p:cNvPr id="9" name="TextBox 8">
            <a:extLst>
              <a:ext uri="{FF2B5EF4-FFF2-40B4-BE49-F238E27FC236}">
                <a16:creationId xmlns:a16="http://schemas.microsoft.com/office/drawing/2014/main" id="{8BEE89B7-C84A-4093-BFB0-C1D9D6D178B8}"/>
              </a:ext>
            </a:extLst>
          </p:cNvPr>
          <p:cNvSpPr txBox="1"/>
          <p:nvPr/>
        </p:nvSpPr>
        <p:spPr>
          <a:xfrm>
            <a:off x="2113403" y="6082114"/>
            <a:ext cx="5761821" cy="307777"/>
          </a:xfrm>
          <a:prstGeom prst="rect">
            <a:avLst/>
          </a:prstGeom>
          <a:noFill/>
        </p:spPr>
        <p:txBody>
          <a:bodyPr wrap="square" rtlCol="0">
            <a:spAutoFit/>
          </a:bodyPr>
          <a:lstStyle/>
          <a:p>
            <a:pPr algn="l"/>
            <a:r>
              <a:rPr lang="en-GB" sz="1400" dirty="0">
                <a:latin typeface="Arial" panose="020B0604020202020204" pitchFamily="34" charset="0"/>
                <a:cs typeface="Arial" panose="020B0604020202020204" pitchFamily="34" charset="0"/>
              </a:rPr>
              <a:t>Click </a:t>
            </a:r>
            <a:r>
              <a:rPr lang="en-GB" sz="1400" dirty="0">
                <a:latin typeface="Arial" panose="020B0604020202020204" pitchFamily="34" charset="0"/>
                <a:cs typeface="Arial" panose="020B0604020202020204" pitchFamily="34" charset="0"/>
                <a:hlinkClick r:id="rId4"/>
              </a:rPr>
              <a:t>here</a:t>
            </a:r>
            <a:r>
              <a:rPr lang="en-GB" sz="1400" dirty="0">
                <a:latin typeface="Arial" panose="020B0604020202020204" pitchFamily="34" charset="0"/>
                <a:cs typeface="Arial" panose="020B0604020202020204" pitchFamily="34" charset="0"/>
              </a:rPr>
              <a:t> to watch on YouTube</a:t>
            </a:r>
          </a:p>
        </p:txBody>
      </p:sp>
      <p:sp>
        <p:nvSpPr>
          <p:cNvPr id="13" name="TextBox 12">
            <a:extLst>
              <a:ext uri="{FF2B5EF4-FFF2-40B4-BE49-F238E27FC236}">
                <a16:creationId xmlns:a16="http://schemas.microsoft.com/office/drawing/2014/main" id="{8AC9EF96-D35D-4BA1-997A-F63BC93C2D43}"/>
              </a:ext>
            </a:extLst>
          </p:cNvPr>
          <p:cNvSpPr txBox="1"/>
          <p:nvPr/>
        </p:nvSpPr>
        <p:spPr>
          <a:xfrm>
            <a:off x="7608983" y="1031395"/>
            <a:ext cx="4583017" cy="4278094"/>
          </a:xfrm>
          <a:prstGeom prst="rect">
            <a:avLst/>
          </a:prstGeom>
          <a:noFill/>
        </p:spPr>
        <p:txBody>
          <a:bodyPr wrap="square" rtlCol="0">
            <a:spAutoFit/>
          </a:bodyPr>
          <a:lstStyle/>
          <a:p>
            <a:pPr marL="0" indent="0" algn="r">
              <a:buNone/>
            </a:pPr>
            <a:r>
              <a:rPr lang="en-GB" sz="1600" b="1" dirty="0">
                <a:solidFill>
                  <a:schemeClr val="bg1"/>
                </a:solidFill>
                <a:latin typeface="Arial" panose="020B0604020202020204" pitchFamily="34" charset="0"/>
                <a:cs typeface="Arial" panose="020B0604020202020204" pitchFamily="34" charset="0"/>
              </a:rPr>
              <a:t>World Immunisation Week is celebrated every year in the last week of April.  </a:t>
            </a:r>
          </a:p>
          <a:p>
            <a:pPr marL="0" indent="0" algn="r">
              <a:buNone/>
            </a:pPr>
            <a:endParaRPr lang="en-GB" sz="1400" dirty="0">
              <a:solidFill>
                <a:schemeClr val="bg1"/>
              </a:solidFill>
              <a:latin typeface="Arial" panose="020B0604020202020204" pitchFamily="34" charset="0"/>
              <a:cs typeface="Arial" panose="020B0604020202020204" pitchFamily="34" charset="0"/>
            </a:endParaRPr>
          </a:p>
          <a:p>
            <a:pPr marL="0" indent="0" algn="r">
              <a:buNone/>
            </a:pPr>
            <a:r>
              <a:rPr lang="en-GB" sz="1400" dirty="0">
                <a:solidFill>
                  <a:schemeClr val="bg1"/>
                </a:solidFill>
                <a:latin typeface="Arial" panose="020B0604020202020204" pitchFamily="34" charset="0"/>
                <a:cs typeface="Arial" panose="020B0604020202020204" pitchFamily="34" charset="0"/>
              </a:rPr>
              <a:t>It aims to raise awareness of vaccines and their important role in protecting people of all ages against potentially life-threatening diseases.  </a:t>
            </a:r>
          </a:p>
          <a:p>
            <a:pPr marL="0" indent="0" algn="r">
              <a:buNone/>
            </a:pPr>
            <a:r>
              <a:rPr lang="en-GB" sz="1400" dirty="0">
                <a:solidFill>
                  <a:schemeClr val="bg1"/>
                </a:solidFill>
                <a:latin typeface="Arial" panose="020B0604020202020204" pitchFamily="34" charset="0"/>
                <a:cs typeface="Arial" panose="020B0604020202020204" pitchFamily="34" charset="0"/>
              </a:rPr>
              <a:t>Immunisation saves many millions of lives every year, yet there are millions of children in the world who are not getting the vaccines they need, and many people miss out on vaccines as they get older. </a:t>
            </a:r>
          </a:p>
          <a:p>
            <a:pPr marL="0" indent="0" algn="r">
              <a:buNone/>
            </a:pPr>
            <a:r>
              <a:rPr lang="en-GB" sz="1400" dirty="0">
                <a:solidFill>
                  <a:schemeClr val="bg1"/>
                </a:solidFill>
                <a:latin typeface="Arial" panose="020B0604020202020204" pitchFamily="34" charset="0"/>
                <a:cs typeface="Arial" panose="020B0604020202020204" pitchFamily="34" charset="0"/>
              </a:rPr>
              <a:t> </a:t>
            </a:r>
          </a:p>
          <a:p>
            <a:pPr marL="0" indent="0" algn="r">
              <a:buNone/>
            </a:pPr>
            <a:r>
              <a:rPr lang="en-GB" sz="1400" dirty="0">
                <a:solidFill>
                  <a:schemeClr val="bg1"/>
                </a:solidFill>
                <a:latin typeface="Arial" panose="020B0604020202020204" pitchFamily="34" charset="0"/>
                <a:cs typeface="Arial" panose="020B0604020202020204" pitchFamily="34" charset="0"/>
              </a:rPr>
              <a:t>Covid-19 has made us all aware of the importance of vaccinations in protecting our lives, health and wellbeing. This year’s theme </a:t>
            </a:r>
            <a:r>
              <a:rPr lang="en-GB" sz="1400" i="1" dirty="0">
                <a:solidFill>
                  <a:schemeClr val="bg1"/>
                </a:solidFill>
                <a:latin typeface="Arial" panose="020B0604020202020204" pitchFamily="34" charset="0"/>
                <a:cs typeface="Arial" panose="020B0604020202020204" pitchFamily="34" charset="0"/>
              </a:rPr>
              <a:t>is ‘Vaccines bring us closer’ </a:t>
            </a:r>
            <a:r>
              <a:rPr lang="en-GB" sz="1400" dirty="0">
                <a:solidFill>
                  <a:schemeClr val="bg1"/>
                </a:solidFill>
                <a:latin typeface="Arial" panose="020B0604020202020204" pitchFamily="34" charset="0"/>
                <a:cs typeface="Arial" panose="020B0604020202020204" pitchFamily="34" charset="0"/>
              </a:rPr>
              <a:t>recognising how important it is that the world works together to improve the health of everyone. </a:t>
            </a:r>
          </a:p>
          <a:p>
            <a:pPr marL="0" indent="0" algn="r">
              <a:buNone/>
            </a:pPr>
            <a:endParaRPr lang="en-GB" sz="1400" dirty="0">
              <a:solidFill>
                <a:schemeClr val="bg1"/>
              </a:solidFill>
              <a:latin typeface="Arial" panose="020B0604020202020204" pitchFamily="34" charset="0"/>
              <a:cs typeface="Arial" panose="020B0604020202020204" pitchFamily="34" charset="0"/>
            </a:endParaRPr>
          </a:p>
          <a:p>
            <a:pPr marL="0" indent="0" algn="r">
              <a:buNone/>
            </a:pPr>
            <a:r>
              <a:rPr lang="en-GB" sz="1400" dirty="0">
                <a:solidFill>
                  <a:schemeClr val="bg1"/>
                </a:solidFill>
                <a:latin typeface="Arial" panose="020B0604020202020204" pitchFamily="34" charset="0"/>
                <a:cs typeface="Arial" panose="020B0604020202020204" pitchFamily="34" charset="0"/>
              </a:rPr>
              <a:t>UNICEF is playing a leading role in this. </a:t>
            </a:r>
          </a:p>
          <a:p>
            <a:pPr marL="0" indent="0" algn="r">
              <a:buNone/>
            </a:pPr>
            <a:r>
              <a:rPr lang="en-GB" sz="1600" dirty="0">
                <a:solidFill>
                  <a:schemeClr val="bg1"/>
                </a:solidFill>
              </a:rPr>
              <a:t> </a:t>
            </a:r>
          </a:p>
        </p:txBody>
      </p:sp>
      <p:pic>
        <p:nvPicPr>
          <p:cNvPr id="2" name="Online Media 1" title="Article of the Week: World Immunisation Week, Introduced by Geri Anup-Willcocks, Health Specialist">
            <a:hlinkClick r:id="" action="ppaction://media"/>
            <a:extLst>
              <a:ext uri="{FF2B5EF4-FFF2-40B4-BE49-F238E27FC236}">
                <a16:creationId xmlns:a16="http://schemas.microsoft.com/office/drawing/2014/main" id="{45B01F24-2935-4A0A-973B-4B75BDEC7EB5}"/>
              </a:ext>
            </a:extLst>
          </p:cNvPr>
          <p:cNvPicPr>
            <a:picLocks noRot="1" noChangeAspect="1"/>
          </p:cNvPicPr>
          <p:nvPr>
            <a:videoFile r:link="rId1"/>
          </p:nvPr>
        </p:nvPicPr>
        <p:blipFill>
          <a:blip r:embed="rId5"/>
          <a:stretch>
            <a:fillRect/>
          </a:stretch>
        </p:blipFill>
        <p:spPr>
          <a:xfrm>
            <a:off x="1057189" y="2430495"/>
            <a:ext cx="4713416" cy="2663080"/>
          </a:xfrm>
          <a:prstGeom prst="rect">
            <a:avLst/>
          </a:prstGeom>
        </p:spPr>
      </p:pic>
    </p:spTree>
    <p:extLst>
      <p:ext uri="{BB962C8B-B14F-4D97-AF65-F5344CB8AC3E}">
        <p14:creationId xmlns:p14="http://schemas.microsoft.com/office/powerpoint/2010/main" val="25007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AEF5C3-7BB0-4EE6-A558-3B7861290B02}"/>
              </a:ext>
            </a:extLst>
          </p:cNvPr>
          <p:cNvSpPr txBox="1"/>
          <p:nvPr/>
        </p:nvSpPr>
        <p:spPr>
          <a:xfrm>
            <a:off x="111676" y="342515"/>
            <a:ext cx="9400854" cy="646331"/>
          </a:xfrm>
          <a:prstGeom prst="rect">
            <a:avLst/>
          </a:prstGeom>
          <a:noFill/>
        </p:spPr>
        <p:txBody>
          <a:bodyPr wrap="square" rtlCol="0">
            <a:spAutoFit/>
          </a:bodyPr>
          <a:lstStyle/>
          <a:p>
            <a:r>
              <a:rPr lang="en-GB" sz="3600" dirty="0">
                <a:solidFill>
                  <a:schemeClr val="bg1"/>
                </a:solidFill>
                <a:latin typeface="Univers Next Pro Condensed" panose="020B0906030202020203" pitchFamily="34" charset="0"/>
              </a:rPr>
              <a:t>LINKED UNCRC ARTICLES</a:t>
            </a:r>
          </a:p>
        </p:txBody>
      </p:sp>
      <p:sp>
        <p:nvSpPr>
          <p:cNvPr id="3" name="TextBox 2">
            <a:extLst>
              <a:ext uri="{FF2B5EF4-FFF2-40B4-BE49-F238E27FC236}">
                <a16:creationId xmlns:a16="http://schemas.microsoft.com/office/drawing/2014/main" id="{E66FCEEE-95E3-4CE8-977F-0821AEAD3A1F}"/>
              </a:ext>
            </a:extLst>
          </p:cNvPr>
          <p:cNvSpPr txBox="1"/>
          <p:nvPr/>
        </p:nvSpPr>
        <p:spPr>
          <a:xfrm>
            <a:off x="7324165" y="669775"/>
            <a:ext cx="4554070" cy="5366597"/>
          </a:xfrm>
          <a:prstGeom prst="rect">
            <a:avLst/>
          </a:prstGeom>
          <a:noFill/>
        </p:spPr>
        <p:txBody>
          <a:bodyPr wrap="square" rtlCol="0">
            <a:spAutoFit/>
          </a:bodyPr>
          <a:lstStyle/>
          <a:p>
            <a:pPr marL="0" marR="0" lvl="0" indent="0" algn="r" defTabSz="914400" rtl="0" eaLnBrk="1" fontAlgn="auto" latinLnBrk="0" hangingPunct="1">
              <a:lnSpc>
                <a:spcPct val="90000"/>
              </a:lnSpc>
              <a:spcBef>
                <a:spcPts val="1000"/>
              </a:spcBef>
              <a:spcAft>
                <a:spcPts val="0"/>
              </a:spcAft>
              <a:buClr>
                <a:srgbClr val="00AEEF"/>
              </a:buClr>
              <a:buSzTx/>
              <a:buFont typeface="Wingdings" panose="05000000000000000000" pitchFamily="2" charset="2"/>
              <a:buNone/>
              <a:tabLst/>
              <a:defRPr/>
            </a:pPr>
            <a:r>
              <a:rPr kumimoji="0" lang="en-GB"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There are two articles that provide a particularly strong link this week:</a:t>
            </a:r>
          </a:p>
          <a:p>
            <a:pPr marL="0" marR="0" lvl="0" indent="0" algn="r" defTabSz="914400" rtl="0" eaLnBrk="1" fontAlgn="auto" latinLnBrk="0" hangingPunct="1">
              <a:lnSpc>
                <a:spcPct val="90000"/>
              </a:lnSpc>
              <a:spcBef>
                <a:spcPts val="1000"/>
              </a:spcBef>
              <a:spcAft>
                <a:spcPts val="0"/>
              </a:spcAft>
              <a:buClr>
                <a:srgbClr val="00AEEF"/>
              </a:buClr>
              <a:buSzTx/>
              <a:buFont typeface="Wingdings" panose="05000000000000000000" pitchFamily="2" charset="2"/>
              <a:buNone/>
              <a:tabLst/>
              <a:defRPr/>
            </a:pPr>
            <a:endPar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algn="r">
              <a:lnSpc>
                <a:spcPct val="90000"/>
              </a:lnSpc>
              <a:spcBef>
                <a:spcPts val="1000"/>
              </a:spcBef>
              <a:buClr>
                <a:srgbClr val="00AEEF"/>
              </a:buClr>
              <a:defRPr/>
            </a:pPr>
            <a:r>
              <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Article 6: Every child has the right to life. </a:t>
            </a:r>
          </a:p>
          <a:p>
            <a:pPr algn="r">
              <a:lnSpc>
                <a:spcPct val="90000"/>
              </a:lnSpc>
              <a:spcBef>
                <a:spcPts val="1000"/>
              </a:spcBef>
              <a:buClr>
                <a:srgbClr val="00AEEF"/>
              </a:buClr>
              <a:defRPr/>
            </a:pPr>
            <a:r>
              <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Governments must do all they can to ensure children survive and develop to their full potential. </a:t>
            </a:r>
          </a:p>
          <a:p>
            <a:pPr algn="r">
              <a:lnSpc>
                <a:spcPct val="90000"/>
              </a:lnSpc>
              <a:spcBef>
                <a:spcPts val="1000"/>
              </a:spcBef>
              <a:buClr>
                <a:srgbClr val="00AEEF"/>
              </a:buClr>
              <a:defRPr/>
            </a:pPr>
            <a:r>
              <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Article 24: Every child has the right to the best possible health. </a:t>
            </a:r>
          </a:p>
          <a:p>
            <a:pPr algn="r">
              <a:lnSpc>
                <a:spcPct val="90000"/>
              </a:lnSpc>
              <a:spcBef>
                <a:spcPts val="1000"/>
              </a:spcBef>
              <a:buClr>
                <a:srgbClr val="00AEEF"/>
              </a:buClr>
              <a:defRPr/>
            </a:pPr>
            <a:r>
              <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Governments must provide good quality health care, clean water, nutritious food, and a clean environment and education on health and wellbeing so that children can stay healthy. Richer countries must help poorer countries achieve this. </a:t>
            </a:r>
          </a:p>
          <a:p>
            <a:pPr algn="r">
              <a:lnSpc>
                <a:spcPct val="90000"/>
              </a:lnSpc>
              <a:spcBef>
                <a:spcPts val="1000"/>
              </a:spcBef>
              <a:buClr>
                <a:srgbClr val="00AEEF"/>
              </a:buClr>
              <a:defRPr/>
            </a:pP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r" defTabSz="914400" rtl="0" eaLnBrk="1" fontAlgn="auto" latinLnBrk="0" hangingPunct="1">
              <a:lnSpc>
                <a:spcPct val="90000"/>
              </a:lnSpc>
              <a:spcBef>
                <a:spcPts val="1000"/>
              </a:spcBef>
              <a:spcAft>
                <a:spcPts val="0"/>
              </a:spcAft>
              <a:buClr>
                <a:srgbClr val="00AEEF"/>
              </a:buClr>
              <a:buSzTx/>
              <a:buFont typeface="Wingdings" panose="05000000000000000000" pitchFamily="2" charset="2"/>
              <a:buNone/>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t>
            </a:r>
          </a:p>
        </p:txBody>
      </p:sp>
      <p:pic>
        <p:nvPicPr>
          <p:cNvPr id="6" name="Graphic 5">
            <a:extLst>
              <a:ext uri="{FF2B5EF4-FFF2-40B4-BE49-F238E27FC236}">
                <a16:creationId xmlns:a16="http://schemas.microsoft.com/office/drawing/2014/main" id="{C3659172-EF02-4C61-A13C-644E4E1BEE0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3367" y="2177715"/>
            <a:ext cx="2104428" cy="2805903"/>
          </a:xfrm>
          <a:prstGeom prst="rect">
            <a:avLst/>
          </a:prstGeom>
        </p:spPr>
      </p:pic>
      <p:pic>
        <p:nvPicPr>
          <p:cNvPr id="7" name="Graphic 6">
            <a:extLst>
              <a:ext uri="{FF2B5EF4-FFF2-40B4-BE49-F238E27FC236}">
                <a16:creationId xmlns:a16="http://schemas.microsoft.com/office/drawing/2014/main" id="{BBB3828D-A518-4CE4-BC1B-51AA070ABE2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84621" y="2177715"/>
            <a:ext cx="2104427" cy="2805903"/>
          </a:xfrm>
          <a:prstGeom prst="rect">
            <a:avLst/>
          </a:prstGeom>
        </p:spPr>
      </p:pic>
    </p:spTree>
    <p:extLst>
      <p:ext uri="{BB962C8B-B14F-4D97-AF65-F5344CB8AC3E}">
        <p14:creationId xmlns:p14="http://schemas.microsoft.com/office/powerpoint/2010/main" val="3305593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6F3B62-EA3D-4292-AC91-B296750236C6}"/>
              </a:ext>
            </a:extLst>
          </p:cNvPr>
          <p:cNvSpPr txBox="1"/>
          <p:nvPr/>
        </p:nvSpPr>
        <p:spPr>
          <a:xfrm>
            <a:off x="82193" y="358942"/>
            <a:ext cx="9400854" cy="646331"/>
          </a:xfrm>
          <a:prstGeom prst="rect">
            <a:avLst/>
          </a:prstGeom>
          <a:noFill/>
        </p:spPr>
        <p:txBody>
          <a:bodyPr wrap="square" rtlCol="0">
            <a:spAutoFit/>
          </a:bodyPr>
          <a:lstStyle/>
          <a:p>
            <a:r>
              <a:rPr lang="en-GB" sz="3600" dirty="0">
                <a:solidFill>
                  <a:schemeClr val="bg1"/>
                </a:solidFill>
                <a:latin typeface="Univers Next Pro Condensed" panose="020B0906030202020203" pitchFamily="34" charset="0"/>
              </a:rPr>
              <a:t>EXPLORING WORLD IMMUNISATION WEEK</a:t>
            </a:r>
          </a:p>
        </p:txBody>
      </p:sp>
      <p:sp>
        <p:nvSpPr>
          <p:cNvPr id="5" name="TextBox 4">
            <a:extLst>
              <a:ext uri="{FF2B5EF4-FFF2-40B4-BE49-F238E27FC236}">
                <a16:creationId xmlns:a16="http://schemas.microsoft.com/office/drawing/2014/main" id="{13227B2E-B5C9-407F-BBFD-D529411BB157}"/>
              </a:ext>
            </a:extLst>
          </p:cNvPr>
          <p:cNvSpPr txBox="1"/>
          <p:nvPr/>
        </p:nvSpPr>
        <p:spPr>
          <a:xfrm>
            <a:off x="7064188" y="1672756"/>
            <a:ext cx="4737909" cy="2492990"/>
          </a:xfrm>
          <a:prstGeom prst="rect">
            <a:avLst/>
          </a:prstGeom>
          <a:noFill/>
        </p:spPr>
        <p:txBody>
          <a:bodyPr wrap="square" rtlCol="0">
            <a:spAutoFit/>
          </a:bodyPr>
          <a:lstStyle/>
          <a:p>
            <a:pPr algn="l"/>
            <a:endParaRPr lang="en-GB" sz="3600" dirty="0">
              <a:solidFill>
                <a:schemeClr val="bg1"/>
              </a:solidFill>
              <a:latin typeface="Univers Next Pro Condensed" panose="020B0906030202020203" pitchFamily="34" charset="0"/>
            </a:endParaRPr>
          </a:p>
          <a:p>
            <a:pPr algn="r"/>
            <a:endParaRPr lang="en-GB" sz="2400" b="1" dirty="0">
              <a:solidFill>
                <a:schemeClr val="bg1"/>
              </a:solidFill>
              <a:latin typeface="Univers Next Pro Condensed" panose="020B0906030202020203" pitchFamily="34" charset="0"/>
            </a:endParaRPr>
          </a:p>
          <a:p>
            <a:pPr marL="0" indent="0" algn="r">
              <a:buNone/>
            </a:pPr>
            <a:r>
              <a:rPr lang="en-GB" sz="2400" b="1" dirty="0">
                <a:solidFill>
                  <a:schemeClr val="bg1"/>
                </a:solidFill>
                <a:latin typeface="Arial" panose="020B0604020202020204" pitchFamily="34" charset="0"/>
                <a:cs typeface="Arial" panose="020B0604020202020204" pitchFamily="34" charset="0"/>
              </a:rPr>
              <a:t>How do you think </a:t>
            </a:r>
            <a:r>
              <a:rPr lang="en-GB" sz="2400" b="1" dirty="0">
                <a:solidFill>
                  <a:srgbClr val="FFFF00"/>
                </a:solidFill>
                <a:latin typeface="Arial" panose="020B0604020202020204" pitchFamily="34" charset="0"/>
                <a:cs typeface="Arial" panose="020B0604020202020204" pitchFamily="34" charset="0"/>
              </a:rPr>
              <a:t>vaccinations</a:t>
            </a:r>
            <a:r>
              <a:rPr lang="en-GB" sz="2400" b="1" dirty="0">
                <a:solidFill>
                  <a:schemeClr val="bg1"/>
                </a:solidFill>
                <a:latin typeface="Arial" panose="020B0604020202020204" pitchFamily="34" charset="0"/>
                <a:cs typeface="Arial" panose="020B0604020202020204" pitchFamily="34" charset="0"/>
              </a:rPr>
              <a:t> help children and young people enjoy their right to </a:t>
            </a:r>
            <a:r>
              <a:rPr lang="en-GB" sz="2400" b="1" dirty="0">
                <a:solidFill>
                  <a:srgbClr val="FFFF00"/>
                </a:solidFill>
                <a:latin typeface="Arial" panose="020B0604020202020204" pitchFamily="34" charset="0"/>
                <a:cs typeface="Arial" panose="020B0604020202020204" pitchFamily="34" charset="0"/>
              </a:rPr>
              <a:t>survive</a:t>
            </a:r>
            <a:r>
              <a:rPr lang="en-GB" sz="2400" b="1" dirty="0">
                <a:solidFill>
                  <a:schemeClr val="bg1"/>
                </a:solidFill>
                <a:latin typeface="Arial" panose="020B0604020202020204" pitchFamily="34" charset="0"/>
                <a:cs typeface="Arial" panose="020B0604020202020204" pitchFamily="34" charset="0"/>
              </a:rPr>
              <a:t>, be </a:t>
            </a:r>
            <a:r>
              <a:rPr lang="en-GB" sz="2400" b="1" dirty="0">
                <a:solidFill>
                  <a:srgbClr val="FFFF00"/>
                </a:solidFill>
                <a:latin typeface="Arial" panose="020B0604020202020204" pitchFamily="34" charset="0"/>
                <a:cs typeface="Arial" panose="020B0604020202020204" pitchFamily="34" charset="0"/>
              </a:rPr>
              <a:t>healthy</a:t>
            </a:r>
            <a:r>
              <a:rPr lang="en-GB" sz="2400" b="1" dirty="0">
                <a:solidFill>
                  <a:schemeClr val="bg1"/>
                </a:solidFill>
                <a:latin typeface="Arial" panose="020B0604020202020204" pitchFamily="34" charset="0"/>
                <a:cs typeface="Arial" panose="020B0604020202020204" pitchFamily="34" charset="0"/>
              </a:rPr>
              <a:t> and </a:t>
            </a:r>
            <a:r>
              <a:rPr lang="en-GB" sz="2400" b="1" dirty="0">
                <a:solidFill>
                  <a:srgbClr val="FFFF00"/>
                </a:solidFill>
                <a:latin typeface="Arial" panose="020B0604020202020204" pitchFamily="34" charset="0"/>
                <a:cs typeface="Arial" panose="020B0604020202020204" pitchFamily="34" charset="0"/>
              </a:rPr>
              <a:t>thrive</a:t>
            </a:r>
            <a:r>
              <a:rPr lang="en-GB" sz="2400" b="1" dirty="0">
                <a:solidFill>
                  <a:schemeClr val="bg1"/>
                </a:solidFill>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238A1465-D42D-4658-9A33-EBB20A6FEC51}"/>
              </a:ext>
            </a:extLst>
          </p:cNvPr>
          <p:cNvSpPr txBox="1"/>
          <p:nvPr/>
        </p:nvSpPr>
        <p:spPr>
          <a:xfrm rot="16200000">
            <a:off x="-1768970" y="4647470"/>
            <a:ext cx="4102769" cy="276999"/>
          </a:xfrm>
          <a:prstGeom prst="rect">
            <a:avLst/>
          </a:prstGeom>
          <a:noFill/>
        </p:spPr>
        <p:txBody>
          <a:bodyPr wrap="square" rtlCol="0">
            <a:spAutoFit/>
          </a:bodyPr>
          <a:lstStyle/>
          <a:p>
            <a:pPr algn="l"/>
            <a:r>
              <a:rPr lang="en-GB" sz="1200" dirty="0">
                <a:solidFill>
                  <a:schemeClr val="bg1"/>
                </a:solidFill>
                <a:latin typeface="Arial" panose="020B0604020202020204" pitchFamily="34" charset="0"/>
                <a:cs typeface="Arial" panose="020B0604020202020204" pitchFamily="34" charset="0"/>
              </a:rPr>
              <a:t>UNICEF/Viet Hung</a:t>
            </a:r>
            <a:r>
              <a:rPr lang="en-GB" sz="1200" b="0" i="0" dirty="0">
                <a:solidFill>
                  <a:schemeClr val="bg1"/>
                </a:solidFill>
                <a:effectLst/>
                <a:latin typeface="Arial" panose="020B0604020202020204" pitchFamily="34" charset="0"/>
                <a:cs typeface="Arial" panose="020B0604020202020204" pitchFamily="34" charset="0"/>
              </a:rPr>
              <a:t>i</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444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9CE0EB-9064-441E-8E00-1290285670BD}"/>
              </a:ext>
            </a:extLst>
          </p:cNvPr>
          <p:cNvSpPr>
            <a:spLocks noGrp="1"/>
          </p:cNvSpPr>
          <p:nvPr>
            <p:ph type="body" sz="quarter" idx="11"/>
          </p:nvPr>
        </p:nvSpPr>
        <p:spPr>
          <a:xfrm>
            <a:off x="275397" y="1584407"/>
            <a:ext cx="11694177" cy="4748220"/>
          </a:xfrm>
        </p:spPr>
        <p:txBody>
          <a:bodyPr vert="horz" lIns="91440" tIns="180000" rIns="91440" bIns="45720" rtlCol="0" anchor="t">
            <a:normAutofit/>
          </a:bodyPr>
          <a:lstStyle/>
          <a:p>
            <a:pPr fontAlgn="base">
              <a:lnSpc>
                <a:spcPct val="100000"/>
              </a:lnSpc>
              <a:buSzPts val="1000"/>
              <a:tabLst>
                <a:tab pos="457200" algn="l"/>
              </a:tabLst>
            </a:pPr>
            <a:r>
              <a:rPr lang="en-GB" sz="1900" dirty="0">
                <a:effectLst/>
                <a:latin typeface="Arial" panose="020B0604020202020204" pitchFamily="34" charset="0"/>
                <a:ea typeface="Times New Roman" panose="02020603050405020304" pitchFamily="18" charset="0"/>
                <a:cs typeface="Arial" panose="020B0604020202020204" pitchFamily="34" charset="0"/>
              </a:rPr>
              <a:t>They help protect you against serious illnesses and even death. </a:t>
            </a:r>
          </a:p>
          <a:p>
            <a:pPr fontAlgn="base">
              <a:lnSpc>
                <a:spcPct val="100000"/>
              </a:lnSpc>
              <a:buSzPts val="1000"/>
              <a:tabLst>
                <a:tab pos="457200" algn="l"/>
              </a:tabLst>
            </a:pPr>
            <a:r>
              <a:rPr lang="en-GB" sz="1900" dirty="0">
                <a:effectLst/>
                <a:latin typeface="Arial" panose="020B0604020202020204" pitchFamily="34" charset="0"/>
                <a:ea typeface="Times New Roman" panose="02020603050405020304" pitchFamily="18" charset="0"/>
                <a:cs typeface="Arial" panose="020B0604020202020204" pitchFamily="34" charset="0"/>
              </a:rPr>
              <a:t>They protect other people in your family and community against diseases. </a:t>
            </a:r>
          </a:p>
          <a:p>
            <a:pPr fontAlgn="base">
              <a:lnSpc>
                <a:spcPct val="100000"/>
              </a:lnSpc>
              <a:buSzPts val="1000"/>
              <a:tabLst>
                <a:tab pos="457200" algn="l"/>
              </a:tabLst>
            </a:pPr>
            <a:r>
              <a:rPr lang="en-GB" sz="1900" dirty="0">
                <a:effectLst/>
                <a:latin typeface="Arial" panose="020B0604020202020204" pitchFamily="34" charset="0"/>
                <a:ea typeface="Times New Roman" panose="02020603050405020304" pitchFamily="18" charset="0"/>
                <a:cs typeface="Arial" panose="020B0604020202020204" pitchFamily="34" charset="0"/>
              </a:rPr>
              <a:t>They can help wipe out diseases completely like smallpox. </a:t>
            </a:r>
          </a:p>
          <a:p>
            <a:pPr fontAlgn="base">
              <a:lnSpc>
                <a:spcPct val="100000"/>
              </a:lnSpc>
              <a:buSzPts val="1000"/>
              <a:tabLst>
                <a:tab pos="457200" algn="l"/>
              </a:tabLst>
            </a:pPr>
            <a:r>
              <a:rPr lang="en-GB" sz="1900" dirty="0">
                <a:effectLst/>
                <a:latin typeface="Arial" panose="020B0604020202020204" pitchFamily="34" charset="0"/>
                <a:ea typeface="Times New Roman" panose="02020603050405020304" pitchFamily="18" charset="0"/>
                <a:cs typeface="Arial" panose="020B0604020202020204" pitchFamily="34" charset="0"/>
              </a:rPr>
              <a:t>They can stop you missing out on your education through illness; this means you have more chance of doing well at school. </a:t>
            </a:r>
          </a:p>
          <a:p>
            <a:pPr fontAlgn="base">
              <a:lnSpc>
                <a:spcPct val="100000"/>
              </a:lnSpc>
              <a:buSzPts val="1000"/>
              <a:tabLst>
                <a:tab pos="457200" algn="l"/>
              </a:tabLst>
            </a:pPr>
            <a:r>
              <a:rPr lang="en-GB" sz="1900" dirty="0">
                <a:effectLst/>
                <a:latin typeface="Arial" panose="020B0604020202020204" pitchFamily="34" charset="0"/>
                <a:ea typeface="Times New Roman" panose="02020603050405020304" pitchFamily="18" charset="0"/>
                <a:cs typeface="Arial" panose="020B0604020202020204" pitchFamily="34" charset="0"/>
              </a:rPr>
              <a:t>Children who are well are likely to have a happier childhood because they can see their friends and join in things. </a:t>
            </a:r>
          </a:p>
          <a:p>
            <a:pPr fontAlgn="base">
              <a:lnSpc>
                <a:spcPct val="100000"/>
              </a:lnSpc>
              <a:buSzPts val="1000"/>
              <a:tabLst>
                <a:tab pos="457200" algn="l"/>
              </a:tabLst>
            </a:pPr>
            <a:r>
              <a:rPr lang="en-GB" sz="1900" dirty="0">
                <a:effectLst/>
                <a:latin typeface="Arial" panose="020B0604020202020204" pitchFamily="34" charset="0"/>
                <a:ea typeface="Times New Roman" panose="02020603050405020304" pitchFamily="18" charset="0"/>
                <a:cs typeface="Arial" panose="020B0604020202020204" pitchFamily="34" charset="0"/>
              </a:rPr>
              <a:t>They improve your life while you are growing up and as an adult. </a:t>
            </a:r>
          </a:p>
          <a:p>
            <a:pPr marL="0" indent="0">
              <a:buNone/>
            </a:pPr>
            <a:r>
              <a:rPr lang="en-GB" sz="1900" dirty="0">
                <a:latin typeface="Arial" panose="020B0604020202020204" pitchFamily="34" charset="0"/>
                <a:cs typeface="Arial" panose="020B0604020202020204" pitchFamily="34" charset="0"/>
              </a:rPr>
              <a:t>Did you get any of these? What other answers did you have?</a:t>
            </a:r>
          </a:p>
          <a:p>
            <a:endParaRPr lang="en-GB" sz="4400" dirty="0">
              <a:latin typeface="Arial"/>
              <a:cs typeface="Arial"/>
            </a:endParaRPr>
          </a:p>
          <a:p>
            <a:endParaRPr lang="en-GB" dirty="0">
              <a:cs typeface="Calibri" panose="020F0502020204030204"/>
            </a:endParaRPr>
          </a:p>
        </p:txBody>
      </p:sp>
      <p:sp>
        <p:nvSpPr>
          <p:cNvPr id="3" name="Title 2">
            <a:extLst>
              <a:ext uri="{FF2B5EF4-FFF2-40B4-BE49-F238E27FC236}">
                <a16:creationId xmlns:a16="http://schemas.microsoft.com/office/drawing/2014/main" id="{6A854495-F1E1-460C-B725-72CB6252C37B}"/>
              </a:ext>
            </a:extLst>
          </p:cNvPr>
          <p:cNvSpPr>
            <a:spLocks noGrp="1"/>
          </p:cNvSpPr>
          <p:nvPr>
            <p:ph type="ctrTitle"/>
          </p:nvPr>
        </p:nvSpPr>
        <p:spPr/>
        <p:txBody>
          <a:bodyPr/>
          <a:lstStyle/>
          <a:p>
            <a:r>
              <a:rPr lang="en-GB"/>
              <a:t>How many of these did you get?</a:t>
            </a:r>
          </a:p>
        </p:txBody>
      </p:sp>
    </p:spTree>
    <p:extLst>
      <p:ext uri="{BB962C8B-B14F-4D97-AF65-F5344CB8AC3E}">
        <p14:creationId xmlns:p14="http://schemas.microsoft.com/office/powerpoint/2010/main" val="1606822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B7B9C6-9863-41EF-9798-72096D5A70D1}"/>
              </a:ext>
            </a:extLst>
          </p:cNvPr>
          <p:cNvSpPr txBox="1"/>
          <p:nvPr/>
        </p:nvSpPr>
        <p:spPr>
          <a:xfrm>
            <a:off x="4775772" y="1724473"/>
            <a:ext cx="4212115" cy="2031325"/>
          </a:xfrm>
          <a:prstGeom prst="rect">
            <a:avLst/>
          </a:prstGeom>
          <a:noFill/>
        </p:spPr>
        <p:txBody>
          <a:bodyPr wrap="square" rtlCol="0">
            <a:spAutoFit/>
          </a:bodyPr>
          <a:lstStyle/>
          <a:p>
            <a:pPr algn="ctr"/>
            <a:r>
              <a:rPr lang="en-GB" sz="1800" dirty="0">
                <a:effectLst/>
                <a:latin typeface="Arial" panose="020B0604020202020204" pitchFamily="34" charset="0"/>
                <a:ea typeface="Calibri" panose="020F0502020204030204" pitchFamily="34" charset="0"/>
              </a:rPr>
              <a:t>Doctors have a very important job in helping us have our vaccinations and stay healthy. </a:t>
            </a:r>
            <a:r>
              <a:rPr lang="en-GB" sz="1800" dirty="0">
                <a:effectLst/>
                <a:latin typeface="Arial" panose="020B060402020202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Watch this video</a:t>
            </a:r>
            <a:r>
              <a:rPr lang="en-GB" dirty="0">
                <a:latin typeface="Arial" panose="020B0604020202020204" pitchFamily="34" charset="0"/>
                <a:ea typeface="Calibri" panose="020F0502020204030204" pitchFamily="34" charset="0"/>
              </a:rPr>
              <a:t> then t</a:t>
            </a:r>
            <a:r>
              <a:rPr lang="en-GB" sz="1800" dirty="0">
                <a:effectLst/>
                <a:latin typeface="Arial" panose="020B0604020202020204" pitchFamily="34" charset="0"/>
                <a:ea typeface="Calibri" panose="020F0502020204030204" pitchFamily="34" charset="0"/>
              </a:rPr>
              <a:t>alk about different ways that doctors help people. Draw pictures or make a shared collage of people who help us to stay healthy.</a:t>
            </a:r>
            <a:endParaRPr lang="en-GB" sz="1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638B9E3-8E79-4757-8058-6AB5BADE1D15}"/>
              </a:ext>
            </a:extLst>
          </p:cNvPr>
          <p:cNvSpPr txBox="1"/>
          <p:nvPr/>
        </p:nvSpPr>
        <p:spPr>
          <a:xfrm>
            <a:off x="400063" y="2025607"/>
            <a:ext cx="3848559"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Vaccines stop us from catching some diseases and becoming very ill.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Draw pictures, make a poster or write a list of all the different things you can do to help to keep yourself healthy. </a:t>
            </a:r>
            <a:r>
              <a:rPr kumimoji="0" lang="en-GB" sz="14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t>
            </a:r>
          </a:p>
        </p:txBody>
      </p:sp>
      <p:sp>
        <p:nvSpPr>
          <p:cNvPr id="7" name="TextBox 6">
            <a:extLst>
              <a:ext uri="{FF2B5EF4-FFF2-40B4-BE49-F238E27FC236}">
                <a16:creationId xmlns:a16="http://schemas.microsoft.com/office/drawing/2014/main" id="{8EE7571C-46EF-478E-A8BA-084977281247}"/>
              </a:ext>
            </a:extLst>
          </p:cNvPr>
          <p:cNvSpPr txBox="1"/>
          <p:nvPr/>
        </p:nvSpPr>
        <p:spPr>
          <a:xfrm>
            <a:off x="7741186" y="4384151"/>
            <a:ext cx="4212115"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Vaccines are one way to help us be healthy.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Write or draw an </a:t>
            </a:r>
            <a:r>
              <a:rPr kumimoji="0" lang="en-GB" sz="1600" b="1" i="0" u="none" strike="noStrike" kern="1200" cap="none" spc="0" normalizeH="0" baseline="0" noProof="0" dirty="0">
                <a:ln>
                  <a:noFill/>
                </a:ln>
                <a:effectLst/>
                <a:highlight>
                  <a:srgbClr val="00ACE9"/>
                </a:highlight>
                <a:uLnTx/>
                <a:uFillTx/>
                <a:latin typeface="Arial" panose="020B0604020202020204" pitchFamily="34" charset="0"/>
                <a:ea typeface="+mn-ea"/>
                <a:cs typeface="Arial" panose="020B0604020202020204" pitchFamily="34" charset="0"/>
              </a:rPr>
              <a:t>A to Z list of different ways that children can enjoy Article 24.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For example V is for Vaccinations, H is for hospitals. Compare your list with someone in your class.</a:t>
            </a:r>
            <a:endParaRPr kumimoji="0" lang="en-GB" sz="1600" b="1" i="0" u="none" strike="noStrike" kern="1200" cap="none" spc="0" normalizeH="0" baseline="0" noProof="0" dirty="0">
              <a:ln>
                <a:noFill/>
              </a:ln>
              <a:effectLst/>
              <a:highlight>
                <a:srgbClr val="00ACE9"/>
              </a:highligh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4A4754CF-3BFD-4017-9006-CD5B235AF81F}"/>
              </a:ext>
            </a:extLst>
          </p:cNvPr>
          <p:cNvSpPr txBox="1"/>
          <p:nvPr/>
        </p:nvSpPr>
        <p:spPr>
          <a:xfrm>
            <a:off x="400064" y="4626198"/>
            <a:ext cx="3386746" cy="1477328"/>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Watch this video</a:t>
            </a:r>
            <a:r>
              <a:rPr lang="en-GB" dirty="0">
                <a:latin typeface="Arial" panose="020B0604020202020204" pitchFamily="34" charset="0"/>
                <a:cs typeface="Arial" panose="020B0604020202020204" pitchFamily="34" charset="0"/>
              </a:rPr>
              <a:t> and then talk to someone about what you have found out or make a poster to show how vaccines work. </a:t>
            </a:r>
          </a:p>
        </p:txBody>
      </p:sp>
      <p:pic>
        <p:nvPicPr>
          <p:cNvPr id="2" name="Online Media 1" title="I Want To Be A Doctor - Kids Dream Jobs - Can You Imagine That?">
            <a:hlinkClick r:id="" action="ppaction://media"/>
            <a:extLst>
              <a:ext uri="{FF2B5EF4-FFF2-40B4-BE49-F238E27FC236}">
                <a16:creationId xmlns:a16="http://schemas.microsoft.com/office/drawing/2014/main" id="{442B0944-593C-4C2B-BCC8-F2D9976F98B1}"/>
              </a:ext>
            </a:extLst>
          </p:cNvPr>
          <p:cNvPicPr>
            <a:picLocks noRot="1" noChangeAspect="1"/>
          </p:cNvPicPr>
          <p:nvPr>
            <a:videoFile r:link="rId1"/>
          </p:nvPr>
        </p:nvPicPr>
        <p:blipFill>
          <a:blip r:embed="rId6"/>
          <a:stretch>
            <a:fillRect/>
          </a:stretch>
        </p:blipFill>
        <p:spPr>
          <a:xfrm>
            <a:off x="9051264" y="1789349"/>
            <a:ext cx="2902037" cy="1639651"/>
          </a:xfrm>
          <a:prstGeom prst="rect">
            <a:avLst/>
          </a:prstGeom>
        </p:spPr>
      </p:pic>
      <p:pic>
        <p:nvPicPr>
          <p:cNvPr id="3" name="Online Media 2" title="A kid's guide to Covid-19: How vaccines work">
            <a:hlinkClick r:id="" action="ppaction://media"/>
            <a:extLst>
              <a:ext uri="{FF2B5EF4-FFF2-40B4-BE49-F238E27FC236}">
                <a16:creationId xmlns:a16="http://schemas.microsoft.com/office/drawing/2014/main" id="{9E82D1F8-9FDA-4F04-953E-301F2C101048}"/>
              </a:ext>
            </a:extLst>
          </p:cNvPr>
          <p:cNvPicPr>
            <a:picLocks noRot="1" noChangeAspect="1"/>
          </p:cNvPicPr>
          <p:nvPr>
            <a:videoFile r:link="rId2"/>
          </p:nvPr>
        </p:nvPicPr>
        <p:blipFill>
          <a:blip r:embed="rId7"/>
          <a:stretch>
            <a:fillRect/>
          </a:stretch>
        </p:blipFill>
        <p:spPr>
          <a:xfrm>
            <a:off x="3786810" y="4578220"/>
            <a:ext cx="3398558" cy="1920185"/>
          </a:xfrm>
          <a:prstGeom prst="rect">
            <a:avLst/>
          </a:prstGeom>
        </p:spPr>
      </p:pic>
    </p:spTree>
    <p:extLst>
      <p:ext uri="{BB962C8B-B14F-4D97-AF65-F5344CB8AC3E}">
        <p14:creationId xmlns:p14="http://schemas.microsoft.com/office/powerpoint/2010/main" val="43002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5F00CA-566C-4B6A-9027-E9696A1B5DF5}"/>
              </a:ext>
            </a:extLst>
          </p:cNvPr>
          <p:cNvSpPr txBox="1"/>
          <p:nvPr/>
        </p:nvSpPr>
        <p:spPr>
          <a:xfrm>
            <a:off x="5045724" y="1948663"/>
            <a:ext cx="6907577" cy="2031325"/>
          </a:xfrm>
          <a:prstGeom prst="rect">
            <a:avLst/>
          </a:prstGeom>
          <a:noFill/>
        </p:spPr>
        <p:txBody>
          <a:bodyPr wrap="square" rtlCol="0">
            <a:spAutoFit/>
          </a:bodyPr>
          <a:lstStyle/>
          <a:p>
            <a:pPr algn="l"/>
            <a:r>
              <a:rPr lang="en-GB" dirty="0">
                <a:latin typeface="Arial"/>
                <a:cs typeface="Arial"/>
              </a:rPr>
              <a:t>Talk with members of your family of different ages to try and find out which vaccinations were the same and which are different to those that children can get today and what the benefits of these  vaccines are.  </a:t>
            </a:r>
          </a:p>
          <a:p>
            <a:pPr algn="l"/>
            <a:endParaRPr lang="en-GB" dirty="0">
              <a:latin typeface="Arial"/>
              <a:cs typeface="Arial"/>
            </a:endParaRPr>
          </a:p>
          <a:p>
            <a:pPr algn="l"/>
            <a:r>
              <a:rPr lang="en-GB" dirty="0">
                <a:latin typeface="Arial"/>
                <a:cs typeface="Arial"/>
              </a:rPr>
              <a:t>Produce a short report about what you find out and present to your class.</a:t>
            </a:r>
            <a:endParaRPr lang="en-GB" dirty="0">
              <a:latin typeface="Univers Next Pro Condensed" panose="020B0906030202020203" pitchFamily="34" charset="0"/>
            </a:endParaRPr>
          </a:p>
        </p:txBody>
      </p:sp>
      <p:sp>
        <p:nvSpPr>
          <p:cNvPr id="3" name="TextBox 2">
            <a:extLst>
              <a:ext uri="{FF2B5EF4-FFF2-40B4-BE49-F238E27FC236}">
                <a16:creationId xmlns:a16="http://schemas.microsoft.com/office/drawing/2014/main" id="{A0F3DC9E-4291-4D02-BAA0-FF510C4DF329}"/>
              </a:ext>
            </a:extLst>
          </p:cNvPr>
          <p:cNvSpPr txBox="1"/>
          <p:nvPr/>
        </p:nvSpPr>
        <p:spPr>
          <a:xfrm>
            <a:off x="319090" y="2105561"/>
            <a:ext cx="4212115" cy="1323439"/>
          </a:xfrm>
          <a:prstGeom prst="rect">
            <a:avLst/>
          </a:prstGeom>
          <a:noFill/>
        </p:spPr>
        <p:txBody>
          <a:bodyPr wrap="square" rtlCol="0">
            <a:spAutoFit/>
          </a:bodyPr>
          <a:lstStyle/>
          <a:p>
            <a:pPr algn="ctr"/>
            <a:r>
              <a:rPr lang="en-GB" sz="1600" dirty="0">
                <a:latin typeface="Arial"/>
                <a:cs typeface="Arial"/>
              </a:rPr>
              <a:t>Make a poster that celebrates </a:t>
            </a:r>
            <a:r>
              <a:rPr lang="en-GB" sz="1600" b="1" dirty="0">
                <a:latin typeface="Arial"/>
                <a:cs typeface="Arial"/>
              </a:rPr>
              <a:t>World Immunisation Week</a:t>
            </a:r>
            <a:r>
              <a:rPr lang="en-GB" sz="1600" dirty="0">
                <a:latin typeface="Arial"/>
                <a:cs typeface="Arial"/>
              </a:rPr>
              <a:t> and how this links with Articles 6 and 24 of the CRC. You could also use this years’ theme </a:t>
            </a:r>
            <a:r>
              <a:rPr lang="en-GB" sz="1600" i="1" dirty="0">
                <a:latin typeface="Arial"/>
                <a:cs typeface="Arial"/>
              </a:rPr>
              <a:t>‘Vaccines bring us closer’ </a:t>
            </a:r>
            <a:r>
              <a:rPr lang="en-GB" sz="1600" dirty="0">
                <a:latin typeface="Arial"/>
                <a:cs typeface="Arial"/>
              </a:rPr>
              <a:t>to help you create your poster.  </a:t>
            </a:r>
            <a:endParaRPr lang="en-GB" sz="1600" dirty="0">
              <a:latin typeface="Univers Next Pro Condensed" panose="020B0906030202020203" pitchFamily="34" charset="0"/>
            </a:endParaRPr>
          </a:p>
        </p:txBody>
      </p:sp>
      <p:sp>
        <p:nvSpPr>
          <p:cNvPr id="4" name="TextBox 3">
            <a:extLst>
              <a:ext uri="{FF2B5EF4-FFF2-40B4-BE49-F238E27FC236}">
                <a16:creationId xmlns:a16="http://schemas.microsoft.com/office/drawing/2014/main" id="{5879EF30-A081-44CA-8569-E2D12E34BCE9}"/>
              </a:ext>
            </a:extLst>
          </p:cNvPr>
          <p:cNvSpPr txBox="1"/>
          <p:nvPr/>
        </p:nvSpPr>
        <p:spPr>
          <a:xfrm>
            <a:off x="7741186" y="4482634"/>
            <a:ext cx="4212115" cy="1477328"/>
          </a:xfrm>
          <a:prstGeom prst="rect">
            <a:avLst/>
          </a:prstGeom>
          <a:noFill/>
        </p:spPr>
        <p:txBody>
          <a:bodyPr wrap="square" rtlCol="0">
            <a:spAutoFit/>
          </a:bodyPr>
          <a:lstStyle/>
          <a:p>
            <a:pPr algn="ctr"/>
            <a:r>
              <a:rPr lang="en-GB" dirty="0">
                <a:highlight>
                  <a:srgbClr val="00ACE9"/>
                </a:highlight>
                <a:latin typeface="Arial"/>
                <a:cs typeface="Arial"/>
                <a:hlinkClick r:id="rId2">
                  <a:extLst>
                    <a:ext uri="{A12FA001-AC4F-418D-AE19-62706E023703}">
                      <ahyp:hlinkClr xmlns:ahyp="http://schemas.microsoft.com/office/drawing/2018/hyperlinkcolor" val="tx"/>
                    </a:ext>
                  </a:extLst>
                </a:hlinkClick>
              </a:rPr>
              <a:t>Read these photo stories</a:t>
            </a:r>
            <a:r>
              <a:rPr lang="en-GB" dirty="0">
                <a:latin typeface="Arial"/>
                <a:cs typeface="Arial"/>
              </a:rPr>
              <a:t> and watch the video at the end and then design and make a board game about the journey of a vaccine, perhaps like Snakes and Ladders.</a:t>
            </a:r>
            <a:endParaRPr lang="en-GB" dirty="0">
              <a:latin typeface="Univers Next Pro Condensed" panose="020B0906030202020203" pitchFamily="34" charset="0"/>
            </a:endParaRPr>
          </a:p>
        </p:txBody>
      </p:sp>
      <p:sp>
        <p:nvSpPr>
          <p:cNvPr id="5" name="TextBox 4">
            <a:extLst>
              <a:ext uri="{FF2B5EF4-FFF2-40B4-BE49-F238E27FC236}">
                <a16:creationId xmlns:a16="http://schemas.microsoft.com/office/drawing/2014/main" id="{564DFD78-254C-4BF5-B22A-F573A6AE529F}"/>
              </a:ext>
            </a:extLst>
          </p:cNvPr>
          <p:cNvSpPr txBox="1"/>
          <p:nvPr/>
        </p:nvSpPr>
        <p:spPr>
          <a:xfrm>
            <a:off x="2683566" y="4494386"/>
            <a:ext cx="4294183" cy="2062103"/>
          </a:xfrm>
          <a:prstGeom prst="rect">
            <a:avLst/>
          </a:prstGeom>
          <a:noFill/>
        </p:spPr>
        <p:txBody>
          <a:bodyPr wrap="square" rtlCol="0">
            <a:spAutoFit/>
          </a:bodyPr>
          <a:lstStyle/>
          <a:p>
            <a:r>
              <a:rPr lang="en-GB" sz="1600" dirty="0">
                <a:solidFill>
                  <a:schemeClr val="bg1"/>
                </a:solidFill>
                <a:latin typeface="Arial"/>
                <a:cs typeface="Arial"/>
              </a:rPr>
              <a:t>Find out about Edward Jenner and how he discovered the idea of vaccinating people to prevent disease. </a:t>
            </a:r>
            <a:r>
              <a:rPr lang="en-GB" sz="1600" dirty="0">
                <a:solidFill>
                  <a:schemeClr val="bg1"/>
                </a:solidFill>
                <a:latin typeface="Arial"/>
                <a:cs typeface="Arial"/>
                <a:hlinkClick r:id="rId3">
                  <a:extLst>
                    <a:ext uri="{A12FA001-AC4F-418D-AE19-62706E023703}">
                      <ahyp:hlinkClr xmlns:ahyp="http://schemas.microsoft.com/office/drawing/2018/hyperlinkcolor" val="tx"/>
                    </a:ext>
                  </a:extLst>
                </a:hlinkClick>
              </a:rPr>
              <a:t>This video may help you get you started</a:t>
            </a:r>
            <a:r>
              <a:rPr lang="en-GB" sz="1600" dirty="0">
                <a:solidFill>
                  <a:schemeClr val="bg1"/>
                </a:solidFill>
                <a:latin typeface="Arial"/>
                <a:cs typeface="Arial"/>
              </a:rPr>
              <a:t>. </a:t>
            </a:r>
          </a:p>
          <a:p>
            <a:endParaRPr lang="en-GB" sz="1600" dirty="0">
              <a:solidFill>
                <a:schemeClr val="bg1"/>
              </a:solidFill>
              <a:latin typeface="Arial"/>
              <a:cs typeface="Arial"/>
            </a:endParaRPr>
          </a:p>
          <a:p>
            <a:r>
              <a:rPr lang="en-GB" sz="1600" dirty="0">
                <a:solidFill>
                  <a:schemeClr val="bg1"/>
                </a:solidFill>
                <a:latin typeface="Arial"/>
                <a:cs typeface="Arial"/>
              </a:rPr>
              <a:t>Pretend that you are Jenner - write a letter to the scientists who have created Covid-19 vaccines to congratulate them.</a:t>
            </a:r>
            <a:endParaRPr lang="en-GB" sz="1600" b="1" dirty="0">
              <a:solidFill>
                <a:schemeClr val="bg1"/>
              </a:solidFill>
              <a:latin typeface="Univers Next Pro Condensed" panose="020B0906030202020203" pitchFamily="34" charset="0"/>
            </a:endParaRPr>
          </a:p>
        </p:txBody>
      </p:sp>
      <p:pic>
        <p:nvPicPr>
          <p:cNvPr id="1026" name="Picture 2">
            <a:extLst>
              <a:ext uri="{FF2B5EF4-FFF2-40B4-BE49-F238E27FC236}">
                <a16:creationId xmlns:a16="http://schemas.microsoft.com/office/drawing/2014/main" id="{871E4D0C-331A-49A7-951D-742CF9B475F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8511" y="4494386"/>
            <a:ext cx="1666637" cy="20832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CAC039B-0581-4099-84A3-D173042C547A}"/>
              </a:ext>
            </a:extLst>
          </p:cNvPr>
          <p:cNvSpPr txBox="1"/>
          <p:nvPr/>
        </p:nvSpPr>
        <p:spPr>
          <a:xfrm>
            <a:off x="727888" y="6577682"/>
            <a:ext cx="4102769" cy="276999"/>
          </a:xfrm>
          <a:prstGeom prst="rect">
            <a:avLst/>
          </a:prstGeom>
          <a:noFill/>
        </p:spPr>
        <p:txBody>
          <a:bodyPr wrap="square" rtlCol="0">
            <a:spAutoFit/>
          </a:bodyPr>
          <a:lstStyle/>
          <a:p>
            <a:pPr algn="l"/>
            <a:r>
              <a:rPr lang="en-GB" sz="1200" dirty="0">
                <a:solidFill>
                  <a:schemeClr val="bg1"/>
                </a:solidFill>
                <a:latin typeface="Arial" panose="020B0604020202020204" pitchFamily="34" charset="0"/>
                <a:cs typeface="Arial" panose="020B0604020202020204" pitchFamily="34" charset="0"/>
              </a:rPr>
              <a:t>WikiCommons</a:t>
            </a:r>
          </a:p>
        </p:txBody>
      </p:sp>
    </p:spTree>
    <p:extLst>
      <p:ext uri="{BB962C8B-B14F-4D97-AF65-F5344CB8AC3E}">
        <p14:creationId xmlns:p14="http://schemas.microsoft.com/office/powerpoint/2010/main" val="1865912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16858E-FDDF-4222-B340-4FB3C88778BB}"/>
              </a:ext>
            </a:extLst>
          </p:cNvPr>
          <p:cNvSpPr txBox="1"/>
          <p:nvPr/>
        </p:nvSpPr>
        <p:spPr>
          <a:xfrm>
            <a:off x="5045724" y="1729648"/>
            <a:ext cx="6907577" cy="2308324"/>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For many people getting a vaccine can be very difficult because they live in remote places. </a:t>
            </a:r>
            <a:r>
              <a:rPr lang="en-GB" b="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Read this article and watch </a:t>
            </a:r>
            <a:r>
              <a:rPr lang="en-GB" b="1" i="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‘The Last Child’ </a:t>
            </a:r>
            <a:r>
              <a:rPr lang="en-GB" b="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video</a:t>
            </a:r>
            <a:r>
              <a:rPr lang="en-GB" b="1" dirty="0">
                <a:latin typeface="Arial" panose="020B0604020202020204" pitchFamily="34" charset="0"/>
                <a:cs typeface="Arial" panose="020B0604020202020204" pitchFamily="34" charset="0"/>
              </a:rPr>
              <a:t> about the vaccine Cold Chain (a chain of precisely coordinated events in temperature-controlled environments to store, manage and transport vaccines) and UNICEF’s role in getting vaccines to people. Then write a job description for a health worker involved. What qualities would that person need?</a:t>
            </a:r>
          </a:p>
        </p:txBody>
      </p:sp>
      <p:sp>
        <p:nvSpPr>
          <p:cNvPr id="3" name="TextBox 2">
            <a:extLst>
              <a:ext uri="{FF2B5EF4-FFF2-40B4-BE49-F238E27FC236}">
                <a16:creationId xmlns:a16="http://schemas.microsoft.com/office/drawing/2014/main" id="{A48B92E7-3C95-4628-917E-762990BA365E}"/>
              </a:ext>
            </a:extLst>
          </p:cNvPr>
          <p:cNvSpPr txBox="1"/>
          <p:nvPr/>
        </p:nvSpPr>
        <p:spPr>
          <a:xfrm>
            <a:off x="400064" y="1989624"/>
            <a:ext cx="4212115" cy="181588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Research a childhood disease like measles.</a:t>
            </a:r>
          </a:p>
          <a:p>
            <a:pPr marL="0" marR="0" lvl="0" indent="0" defTabSz="914400" rtl="0" eaLnBrk="1" fontAlgn="auto" latinLnBrk="0" hangingPunct="1">
              <a:lnSpc>
                <a:spcPct val="100000"/>
              </a:lnSpc>
              <a:spcBef>
                <a:spcPts val="0"/>
              </a:spcBef>
              <a:spcAft>
                <a:spcPts val="0"/>
              </a:spcAft>
              <a:buClrTx/>
              <a:buSzTx/>
              <a:buFontTx/>
              <a:buNone/>
              <a:tabLst/>
              <a:defRPr/>
            </a:pPr>
            <a:endParaRPr lang="en-GB" sz="1600" dirty="0">
              <a:solidFill>
                <a:schemeClr val="bg1"/>
              </a:solidFill>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How is it caused? What are the side effects? How does vaccination help? You could interview parents, carers or grandparents and discover their experiences as part of your research. </a:t>
            </a:r>
            <a:r>
              <a:rPr kumimoji="0" lang="en-GB" sz="1400" b="0" i="0" u="none" strike="noStrike" kern="1200" cap="none" spc="0" normalizeH="0" baseline="0" noProof="0" dirty="0">
                <a:ln>
                  <a:noFill/>
                </a:ln>
                <a:solidFill>
                  <a:srgbClr val="00AEEF"/>
                </a:solidFill>
                <a:effectLst/>
                <a:uLnTx/>
                <a:uFillTx/>
                <a:latin typeface="Arial" panose="020B0604020202020204" pitchFamily="34" charset="0"/>
                <a:ea typeface="+mn-ea"/>
                <a:cs typeface="Arial" panose="020B0604020202020204" pitchFamily="34" charset="0"/>
              </a:rPr>
              <a:t>with a teacher.</a:t>
            </a:r>
          </a:p>
        </p:txBody>
      </p:sp>
      <p:sp>
        <p:nvSpPr>
          <p:cNvPr id="4" name="TextBox 3">
            <a:extLst>
              <a:ext uri="{FF2B5EF4-FFF2-40B4-BE49-F238E27FC236}">
                <a16:creationId xmlns:a16="http://schemas.microsoft.com/office/drawing/2014/main" id="{1232ECBE-FC1D-43E0-AF25-319A44147B7E}"/>
              </a:ext>
            </a:extLst>
          </p:cNvPr>
          <p:cNvSpPr txBox="1"/>
          <p:nvPr/>
        </p:nvSpPr>
        <p:spPr>
          <a:xfrm>
            <a:off x="7741186" y="4383549"/>
            <a:ext cx="4212115" cy="1569660"/>
          </a:xfrm>
          <a:prstGeom prst="rect">
            <a:avLst/>
          </a:prstGeom>
          <a:noFill/>
        </p:spPr>
        <p:txBody>
          <a:bodyPr wrap="square" rtlCol="0">
            <a:spAutoFit/>
          </a:bodyPr>
          <a:lstStyle/>
          <a:p>
            <a:pPr algn="ctr"/>
            <a:r>
              <a:rPr lang="en-GB" sz="1600" b="1" dirty="0">
                <a:highlight>
                  <a:srgbClr val="00ACE9"/>
                </a:highligh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This article</a:t>
            </a:r>
            <a:r>
              <a:rPr lang="en-GB" sz="1600" b="1" dirty="0">
                <a:latin typeface="Arial" panose="020B0604020202020204" pitchFamily="34" charset="0"/>
                <a:cs typeface="Arial" panose="020B0604020202020204" pitchFamily="34" charset="0"/>
              </a:rPr>
              <a:t> shows the positive impact vaccines have had on the world. </a:t>
            </a:r>
          </a:p>
          <a:p>
            <a:pPr algn="ctr"/>
            <a:endParaRPr lang="en-GB" sz="1600" b="1" dirty="0">
              <a:latin typeface="Arial" panose="020B0604020202020204" pitchFamily="34" charset="0"/>
              <a:cs typeface="Arial" panose="020B0604020202020204" pitchFamily="34" charset="0"/>
            </a:endParaRPr>
          </a:p>
          <a:p>
            <a:pPr algn="ctr"/>
            <a:r>
              <a:rPr lang="en-GB" sz="1600" b="1" dirty="0">
                <a:latin typeface="Arial" panose="020B0604020202020204" pitchFamily="34" charset="0"/>
                <a:cs typeface="Arial" panose="020B0604020202020204" pitchFamily="34" charset="0"/>
              </a:rPr>
              <a:t>After reading it, write down </a:t>
            </a:r>
            <a:r>
              <a:rPr lang="en-GB" sz="1600" b="1" dirty="0">
                <a:highlight>
                  <a:srgbClr val="00ACE9"/>
                </a:highlight>
                <a:latin typeface="Arial" panose="020B0604020202020204" pitchFamily="34" charset="0"/>
                <a:cs typeface="Arial" panose="020B0604020202020204" pitchFamily="34" charset="0"/>
              </a:rPr>
              <a:t>three key messages</a:t>
            </a:r>
            <a:r>
              <a:rPr lang="en-GB" sz="1600" b="1" dirty="0">
                <a:latin typeface="Arial" panose="020B0604020202020204" pitchFamily="34" charset="0"/>
                <a:cs typeface="Arial" panose="020B0604020202020204" pitchFamily="34" charset="0"/>
              </a:rPr>
              <a:t> that you will remember and share with a friend.</a:t>
            </a:r>
          </a:p>
        </p:txBody>
      </p:sp>
      <p:sp>
        <p:nvSpPr>
          <p:cNvPr id="5" name="TextBox 4">
            <a:extLst>
              <a:ext uri="{FF2B5EF4-FFF2-40B4-BE49-F238E27FC236}">
                <a16:creationId xmlns:a16="http://schemas.microsoft.com/office/drawing/2014/main" id="{3D15C31F-EA4D-4EA4-9E22-3D763D1BCF1B}"/>
              </a:ext>
            </a:extLst>
          </p:cNvPr>
          <p:cNvSpPr txBox="1"/>
          <p:nvPr/>
        </p:nvSpPr>
        <p:spPr>
          <a:xfrm>
            <a:off x="3269974" y="4522696"/>
            <a:ext cx="3951381" cy="1600438"/>
          </a:xfrm>
          <a:prstGeom prst="rect">
            <a:avLst/>
          </a:prstGeom>
          <a:no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Edward Jenner developed the first vaccinations in the 18th century. </a:t>
            </a:r>
            <a:r>
              <a:rPr lang="en-GB" sz="14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This is a drama about his life and work to find a cure for smallpox</a:t>
            </a:r>
            <a:r>
              <a:rPr lang="en-GB" sz="1400" b="1" dirty="0">
                <a:solidFill>
                  <a:schemeClr val="bg1"/>
                </a:solidFill>
                <a:latin typeface="Arial" panose="020B0604020202020204" pitchFamily="34" charset="0"/>
                <a:cs typeface="Arial" panose="020B0604020202020204" pitchFamily="34" charset="0"/>
              </a:rPr>
              <a:t>. After watching it, think about other life-saving discoveries that enable children to enjoy Articles 6 and 24. Share your thoughts with a friend.</a:t>
            </a:r>
          </a:p>
        </p:txBody>
      </p:sp>
      <p:pic>
        <p:nvPicPr>
          <p:cNvPr id="7" name="Picture 2">
            <a:extLst>
              <a:ext uri="{FF2B5EF4-FFF2-40B4-BE49-F238E27FC236}">
                <a16:creationId xmlns:a16="http://schemas.microsoft.com/office/drawing/2014/main" id="{D42C1515-2BA8-4F15-B07E-623333BC5B1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56077" y="4497705"/>
            <a:ext cx="1666637" cy="20832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F69B9EF-1DE6-49A7-96DC-34554C71B583}"/>
              </a:ext>
            </a:extLst>
          </p:cNvPr>
          <p:cNvSpPr txBox="1"/>
          <p:nvPr/>
        </p:nvSpPr>
        <p:spPr>
          <a:xfrm>
            <a:off x="1125454" y="6581001"/>
            <a:ext cx="4102769" cy="276999"/>
          </a:xfrm>
          <a:prstGeom prst="rect">
            <a:avLst/>
          </a:prstGeom>
          <a:noFill/>
        </p:spPr>
        <p:txBody>
          <a:bodyPr wrap="square" rtlCol="0">
            <a:spAutoFit/>
          </a:bodyPr>
          <a:lstStyle/>
          <a:p>
            <a:pPr algn="l"/>
            <a:r>
              <a:rPr lang="en-GB" sz="1200" dirty="0">
                <a:solidFill>
                  <a:schemeClr val="bg1"/>
                </a:solidFill>
                <a:latin typeface="Arial" panose="020B0604020202020204" pitchFamily="34" charset="0"/>
                <a:cs typeface="Arial" panose="020B0604020202020204" pitchFamily="34" charset="0"/>
              </a:rPr>
              <a:t>WikiCommons</a:t>
            </a:r>
          </a:p>
        </p:txBody>
      </p:sp>
    </p:spTree>
    <p:extLst>
      <p:ext uri="{BB962C8B-B14F-4D97-AF65-F5344CB8AC3E}">
        <p14:creationId xmlns:p14="http://schemas.microsoft.com/office/powerpoint/2010/main" val="2423244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600" dirty="0" smtClean="0">
            <a:solidFill>
              <a:schemeClr val="bg1"/>
            </a:solidFill>
            <a:latin typeface="Univers Next Pro Condensed" panose="020B090603020202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1422</TotalTime>
  <Words>1463</Words>
  <Application>Microsoft Office PowerPoint</Application>
  <PresentationFormat>Widescreen</PresentationFormat>
  <Paragraphs>112</Paragraphs>
  <Slides>13</Slides>
  <Notes>4</Notes>
  <HiddenSlides>0</HiddenSlides>
  <MMClips>4</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Calibri Light</vt:lpstr>
      <vt:lpstr>Open Sans</vt:lpstr>
      <vt:lpstr>Univers Next Pro</vt:lpstr>
      <vt:lpstr>Univers Next Pro Condensed</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How many of these did you get?</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Whiffin</dc:creator>
  <cp:lastModifiedBy>Samantha Bradey</cp:lastModifiedBy>
  <cp:revision>52</cp:revision>
  <dcterms:created xsi:type="dcterms:W3CDTF">2021-02-11T16:57:41Z</dcterms:created>
  <dcterms:modified xsi:type="dcterms:W3CDTF">2021-04-22T12:42:25Z</dcterms:modified>
</cp:coreProperties>
</file>