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1" r:id="rId4"/>
    <p:sldId id="258" r:id="rId5"/>
    <p:sldId id="291" r:id="rId6"/>
    <p:sldId id="284" r:id="rId7"/>
    <p:sldId id="285" r:id="rId8"/>
    <p:sldId id="286" r:id="rId9"/>
    <p:sldId id="287" r:id="rId10"/>
    <p:sldId id="288" r:id="rId11"/>
    <p:sldId id="282"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94495-A3DB-4246-B047-CF4602BF080B}" v="6" dt="2021-04-27T13:01:17.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69" autoAdjust="0"/>
    <p:restoredTop sz="93792" autoAdjust="0"/>
  </p:normalViewPr>
  <p:slideViewPr>
    <p:cSldViewPr snapToGrid="0">
      <p:cViewPr varScale="1">
        <p:scale>
          <a:sx n="62" d="100"/>
          <a:sy n="62" d="100"/>
        </p:scale>
        <p:origin x="5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7CAA5-0CEF-48BE-83CC-4FDE233EAC7B}"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9FD47-F4B6-43FF-9B07-4DC84AF74118}" type="slidenum">
              <a:rPr lang="en-GB" smtClean="0"/>
              <a:t>‹#›</a:t>
            </a:fld>
            <a:endParaRPr lang="en-GB"/>
          </a:p>
        </p:txBody>
      </p:sp>
    </p:spTree>
    <p:extLst>
      <p:ext uri="{BB962C8B-B14F-4D97-AF65-F5344CB8AC3E}">
        <p14:creationId xmlns:p14="http://schemas.microsoft.com/office/powerpoint/2010/main" val="181067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UNICEF/Dejongh</a:t>
            </a:r>
          </a:p>
          <a:p>
            <a:endParaRPr lang="en-GB" dirty="0"/>
          </a:p>
          <a:p>
            <a:r>
              <a:rPr lang="en-GB" b="0" i="0" dirty="0">
                <a:solidFill>
                  <a:srgbClr val="121212"/>
                </a:solidFill>
                <a:effectLst/>
                <a:latin typeface="Open Sans"/>
              </a:rPr>
              <a:t>A boy returns to his UNICEF supported public inclusive school in Maroua, in the Far North of Cameroon, after it was closed for a few months due to the pandemic.</a:t>
            </a:r>
            <a:br>
              <a:rPr lang="en-GB" dirty="0"/>
            </a:br>
            <a:br>
              <a:rPr lang="en-GB" dirty="0"/>
            </a:br>
            <a:r>
              <a:rPr lang="en-GB" b="0" i="0" dirty="0">
                <a:solidFill>
                  <a:srgbClr val="121212"/>
                </a:solidFill>
                <a:effectLst/>
                <a:latin typeface="Open Sans"/>
              </a:rPr>
              <a:t>He says: “I was bored when the school was closed, and I missed my friends. I realize how much I like school and studying at home is not my thing. I love mathematic. My dream is to become a police officer.”</a:t>
            </a:r>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1</a:t>
            </a:fld>
            <a:endParaRPr lang="en-GB"/>
          </a:p>
        </p:txBody>
      </p:sp>
    </p:spTree>
    <p:extLst>
      <p:ext uri="{BB962C8B-B14F-4D97-AF65-F5344CB8AC3E}">
        <p14:creationId xmlns:p14="http://schemas.microsoft.com/office/powerpoint/2010/main" val="11558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UNICEF/Abdul </a:t>
            </a:r>
          </a:p>
          <a:p>
            <a:endParaRPr lang="en-GB" dirty="0"/>
          </a:p>
          <a:p>
            <a:r>
              <a:rPr lang="en-GB" b="0" i="0" dirty="0">
                <a:solidFill>
                  <a:srgbClr val="121212"/>
                </a:solidFill>
                <a:effectLst/>
                <a:latin typeface="Open Sans"/>
              </a:rPr>
              <a:t>A post that acts as a 'talking compound' at a Primary School in Uganda, encouraging parents to value the education of their daughters more than the bride price they get from marrying them off.</a:t>
            </a:r>
            <a:endParaRPr lang="en-GB" dirty="0"/>
          </a:p>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11</a:t>
            </a:fld>
            <a:endParaRPr lang="en-GB"/>
          </a:p>
        </p:txBody>
      </p:sp>
    </p:spTree>
    <p:extLst>
      <p:ext uri="{BB962C8B-B14F-4D97-AF65-F5344CB8AC3E}">
        <p14:creationId xmlns:p14="http://schemas.microsoft.com/office/powerpoint/2010/main" val="9083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UNICEF/Dejongh - Young girls attend a </a:t>
            </a:r>
            <a:r>
              <a:rPr lang="en-GB" b="0" i="0" dirty="0">
                <a:solidFill>
                  <a:srgbClr val="121212"/>
                </a:solidFill>
                <a:effectLst/>
                <a:latin typeface="Open Sans"/>
              </a:rPr>
              <a:t>UNICEF constructed school in a camp, in Niamey, the capital of Niger.</a:t>
            </a:r>
            <a:endParaRPr lang="en-GB" dirty="0"/>
          </a:p>
          <a:p>
            <a:endParaRPr lang="en-GB" dirty="0"/>
          </a:p>
          <a:p>
            <a:r>
              <a:rPr lang="en-GB" dirty="0"/>
              <a:t>2. UNICEF/Ramasomanana – </a:t>
            </a:r>
            <a:r>
              <a:rPr lang="en-GB" b="0" i="0" dirty="0">
                <a:solidFill>
                  <a:srgbClr val="121212"/>
                </a:solidFill>
                <a:effectLst/>
                <a:latin typeface="Open Sans"/>
              </a:rPr>
              <a:t>School children in Madagascar play football during their break</a:t>
            </a:r>
          </a:p>
          <a:p>
            <a:endParaRPr lang="en-GB" dirty="0"/>
          </a:p>
          <a:p>
            <a:r>
              <a:rPr lang="en-GB" dirty="0"/>
              <a:t>3. UNICEF/Fazel – Members of the </a:t>
            </a:r>
            <a:r>
              <a:rPr lang="en-GB" b="0" i="0" dirty="0">
                <a:solidFill>
                  <a:srgbClr val="121212"/>
                </a:solidFill>
                <a:effectLst/>
                <a:latin typeface="Open Sans"/>
              </a:rPr>
              <a:t>Afghanistan’s Girls’ Robotics Club exhibit their work</a:t>
            </a:r>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3</a:t>
            </a:fld>
            <a:endParaRPr lang="en-GB"/>
          </a:p>
        </p:txBody>
      </p:sp>
    </p:spTree>
    <p:extLst>
      <p:ext uri="{BB962C8B-B14F-4D97-AF65-F5344CB8AC3E}">
        <p14:creationId xmlns:p14="http://schemas.microsoft.com/office/powerpoint/2010/main" val="220957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4</a:t>
            </a:fld>
            <a:endParaRPr lang="en-GB"/>
          </a:p>
        </p:txBody>
      </p:sp>
    </p:spTree>
    <p:extLst>
      <p:ext uri="{BB962C8B-B14F-4D97-AF65-F5344CB8AC3E}">
        <p14:creationId xmlns:p14="http://schemas.microsoft.com/office/powerpoint/2010/main" val="36674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UNICEF/Houser</a:t>
            </a:r>
          </a:p>
          <a:p>
            <a:endParaRPr lang="en-GB" dirty="0"/>
          </a:p>
          <a:p>
            <a:r>
              <a:rPr lang="en-GB" b="0" i="0" dirty="0">
                <a:solidFill>
                  <a:srgbClr val="121212"/>
                </a:solidFill>
                <a:effectLst/>
                <a:latin typeface="Open Sans"/>
              </a:rPr>
              <a:t>A child learns through painting at a UNICEF supported early childhood development and care centre in Rwanda.</a:t>
            </a:r>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5</a:t>
            </a:fld>
            <a:endParaRPr lang="en-GB"/>
          </a:p>
        </p:txBody>
      </p:sp>
    </p:spTree>
    <p:extLst>
      <p:ext uri="{BB962C8B-B14F-4D97-AF65-F5344CB8AC3E}">
        <p14:creationId xmlns:p14="http://schemas.microsoft.com/office/powerpoint/2010/main" val="168032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6</a:t>
            </a:fld>
            <a:endParaRPr lang="en-GB"/>
          </a:p>
        </p:txBody>
      </p:sp>
    </p:spTree>
    <p:extLst>
      <p:ext uri="{BB962C8B-B14F-4D97-AF65-F5344CB8AC3E}">
        <p14:creationId xmlns:p14="http://schemas.microsoft.com/office/powerpoint/2010/main" val="308863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C79FD47-F4B6-43FF-9B07-4DC84AF74118}" type="slidenum">
              <a:rPr lang="en-GB" smtClean="0"/>
              <a:t>7</a:t>
            </a:fld>
            <a:endParaRPr lang="en-GB"/>
          </a:p>
        </p:txBody>
      </p:sp>
    </p:spTree>
    <p:extLst>
      <p:ext uri="{BB962C8B-B14F-4D97-AF65-F5344CB8AC3E}">
        <p14:creationId xmlns:p14="http://schemas.microsoft.com/office/powerpoint/2010/main" val="243001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8</a:t>
            </a:fld>
            <a:endParaRPr lang="en-GB"/>
          </a:p>
        </p:txBody>
      </p:sp>
    </p:spTree>
    <p:extLst>
      <p:ext uri="{BB962C8B-B14F-4D97-AF65-F5344CB8AC3E}">
        <p14:creationId xmlns:p14="http://schemas.microsoft.com/office/powerpoint/2010/main" val="134352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9</a:t>
            </a:fld>
            <a:endParaRPr lang="en-GB"/>
          </a:p>
        </p:txBody>
      </p:sp>
    </p:spTree>
    <p:extLst>
      <p:ext uri="{BB962C8B-B14F-4D97-AF65-F5344CB8AC3E}">
        <p14:creationId xmlns:p14="http://schemas.microsoft.com/office/powerpoint/2010/main" val="233266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9FD47-F4B6-43FF-9B07-4DC84AF74118}" type="slidenum">
              <a:rPr lang="en-GB" smtClean="0"/>
              <a:t>10</a:t>
            </a:fld>
            <a:endParaRPr lang="en-GB"/>
          </a:p>
        </p:txBody>
      </p:sp>
    </p:spTree>
    <p:extLst>
      <p:ext uri="{BB962C8B-B14F-4D97-AF65-F5344CB8AC3E}">
        <p14:creationId xmlns:p14="http://schemas.microsoft.com/office/powerpoint/2010/main" val="521850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19AA2-CB58-47D5-A0B0-74E666CA8CB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7829422" cy="6875839"/>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B25DD0A7-ECE9-4F66-8898-7247F124E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30861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ce single title white dash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19AA2-CB58-47D5-A0B0-74E666CA8CB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7829422" cy="6875839"/>
          </a:xfrm>
          <a:prstGeom prst="rect">
            <a:avLst/>
          </a:prstGeom>
        </p:spPr>
      </p:pic>
      <p:pic>
        <p:nvPicPr>
          <p:cNvPr id="5" name="Picture 4">
            <a:extLst>
              <a:ext uri="{FF2B5EF4-FFF2-40B4-BE49-F238E27FC236}">
                <a16:creationId xmlns:a16="http://schemas.microsoft.com/office/drawing/2014/main" id="{B25DD0A7-ECE9-4F66-8898-7247F124EEF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7829422" cy="687583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A8E20CE3-0895-4AB0-9A76-A352D4F90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377368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2692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2067"/>
            <a:ext cx="12251267"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29/04/2021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69" r:id="rId5"/>
    <p:sldLayoutId id="2147483653" r:id="rId6"/>
    <p:sldLayoutId id="2147483654" r:id="rId7"/>
    <p:sldLayoutId id="2147483655" r:id="rId8"/>
    <p:sldLayoutId id="2147483658" r:id="rId9"/>
    <p:sldLayoutId id="2147483671" r:id="rId10"/>
    <p:sldLayoutId id="2147483672" r:id="rId11"/>
    <p:sldLayoutId id="2147483666" r:id="rId12"/>
    <p:sldLayoutId id="2147483659" r:id="rId13"/>
    <p:sldLayoutId id="2147483667" r:id="rId14"/>
    <p:sldLayoutId id="2147483668" r:id="rId15"/>
    <p:sldLayoutId id="2147483662" r:id="rId16"/>
    <p:sldLayoutId id="2147483663" r:id="rId17"/>
    <p:sldLayoutId id="2147483665" r:id="rId18"/>
    <p:sldLayoutId id="2147483664" r:id="rId19"/>
    <p:sldLayoutId id="2147483656" r:id="rId20"/>
    <p:sldLayoutId id="2147483657" r:id="rId21"/>
    <p:sldLayoutId id="2147483660" r:id="rId22"/>
    <p:sldLayoutId id="214748366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org/sustainabledevelopment/wp-content/uploads/2017/02/4_Why-It-Matters-2020.pdf"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hyperlink" Target="https://www.unicef.org.uk/rights-respecting-schools/create-a-school-wide-girls-education-declaration/" TargetMode="External"/><Relationship Id="rId4" Type="http://schemas.openxmlformats.org/officeDocument/2006/relationships/hyperlink" Target="https://www.childrenscommissioner.gov.uk/thebigas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unicef.org.uk/rights-respecting-school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ideo" Target="https://www.youtube.com/embed/ogA7AFJJGDU?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youtu.be/ogA7AFJJG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1DOPyjKSUxo?start=7&amp;feature=oembed" TargetMode="External"/><Relationship Id="rId5" Type="http://schemas.openxmlformats.org/officeDocument/2006/relationships/image" Target="../media/image27.jpeg"/><Relationship Id="rId4" Type="http://schemas.openxmlformats.org/officeDocument/2006/relationships/hyperlink" Target="https://www.youtube.com/watch?v=1DOPyjKSUxo&amp;t=7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7.xml"/><Relationship Id="rId7" Type="http://schemas.openxmlformats.org/officeDocument/2006/relationships/hyperlink" Target="https://www.unicef.org.uk/rights-respecting-schools/create-a-school-wide-girls-education-declaration/" TargetMode="External"/><Relationship Id="rId2" Type="http://schemas.openxmlformats.org/officeDocument/2006/relationships/slideLayout" Target="../slideLayouts/slideLayout17.xml"/><Relationship Id="rId1" Type="http://schemas.openxmlformats.org/officeDocument/2006/relationships/video" Target="https://www.youtube.com/embed/vaos1rbWgns?feature=oembed" TargetMode="External"/><Relationship Id="rId6" Type="http://schemas.openxmlformats.org/officeDocument/2006/relationships/hyperlink" Target="https://www.youtube.com/watch?v=rUJkbWNnNy4" TargetMode="External"/><Relationship Id="rId5" Type="http://schemas.openxmlformats.org/officeDocument/2006/relationships/hyperlink" Target="https://www.childrenscommissioner.gov.uk/thebigask/" TargetMode="External"/><Relationship Id="rId4" Type="http://schemas.openxmlformats.org/officeDocument/2006/relationships/hyperlink" Target="https://www.youtube.com/watch?v=vaos1rbWgn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1DOPyjKSUxo?start=7&amp;feature=oembed" TargetMode="External"/><Relationship Id="rId5" Type="http://schemas.openxmlformats.org/officeDocument/2006/relationships/image" Target="../media/image27.jpeg"/><Relationship Id="rId4" Type="http://schemas.openxmlformats.org/officeDocument/2006/relationships/hyperlink" Target="https://www.youtube.com/watch?v=1DOPyjKSUxo&amp;t=7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3C82157-AD07-4FD9-B297-04B284DC039A}"/>
              </a:ext>
            </a:extLst>
          </p:cNvPr>
          <p:cNvSpPr txBox="1"/>
          <p:nvPr/>
        </p:nvSpPr>
        <p:spPr>
          <a:xfrm rot="16200000">
            <a:off x="9859789" y="4585045"/>
            <a:ext cx="41027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latin typeface="Arial" panose="020B0604020202020204" pitchFamily="34" charset="0"/>
                <a:cs typeface="Arial" panose="020B0604020202020204" pitchFamily="34" charset="0"/>
              </a:rPr>
              <a:t>UNICEF/Dejongh</a:t>
            </a: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8A03A1-88A0-44B1-97D2-61800F3A42CD}"/>
              </a:ext>
            </a:extLst>
          </p:cNvPr>
          <p:cNvSpPr txBox="1"/>
          <p:nvPr/>
        </p:nvSpPr>
        <p:spPr>
          <a:xfrm>
            <a:off x="5045724" y="1729648"/>
            <a:ext cx="6907577" cy="2308324"/>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In the workplace many employers use a 70:20:10 model based on the thinking that 70% of learning comes from your experience of doing things, 20% from watching and observing others, and 10% from formal classes and courses.  </a:t>
            </a:r>
          </a:p>
          <a:p>
            <a:pPr algn="ctr"/>
            <a:endParaRPr lang="en-GB" b="1"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Reflecting on your own experience draw a diagram to show how you have developed your skills and talents. Do they fit with this model?  Share your findings with your class.  </a:t>
            </a:r>
          </a:p>
        </p:txBody>
      </p:sp>
      <p:sp>
        <p:nvSpPr>
          <p:cNvPr id="4" name="TextBox 3">
            <a:extLst>
              <a:ext uri="{FF2B5EF4-FFF2-40B4-BE49-F238E27FC236}">
                <a16:creationId xmlns:a16="http://schemas.microsoft.com/office/drawing/2014/main" id="{691EC641-DA4F-4530-9151-5ABA16A69E50}"/>
              </a:ext>
            </a:extLst>
          </p:cNvPr>
          <p:cNvSpPr txBox="1"/>
          <p:nvPr/>
        </p:nvSpPr>
        <p:spPr>
          <a:xfrm>
            <a:off x="7507706" y="4379977"/>
            <a:ext cx="4445595" cy="2308324"/>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Read this information about </a:t>
            </a:r>
            <a:r>
              <a:rPr lang="en-GB" b="1" dirty="0">
                <a:latin typeface="Arial" panose="020B0604020202020204" pitchFamily="34" charset="0"/>
                <a:cs typeface="Arial" panose="020B0604020202020204" pitchFamily="34" charset="0"/>
                <a:hlinkClick r:id="rId3"/>
              </a:rPr>
              <a:t>Global Goal 4: Quality Education</a:t>
            </a:r>
            <a:r>
              <a:rPr lang="en-GB" b="1" dirty="0">
                <a:latin typeface="Arial" panose="020B0604020202020204" pitchFamily="34" charset="0"/>
                <a:cs typeface="Arial" panose="020B0604020202020204" pitchFamily="34" charset="0"/>
              </a:rPr>
              <a:t>. </a:t>
            </a:r>
          </a:p>
          <a:p>
            <a:pPr algn="ctr"/>
            <a:endParaRPr lang="en-GB" b="1"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Discuss the positives and the challenges ahead.  </a:t>
            </a:r>
          </a:p>
          <a:p>
            <a:pPr algn="ctr"/>
            <a:r>
              <a:rPr lang="en-GB" b="1" dirty="0">
                <a:latin typeface="Arial" panose="020B0604020202020204" pitchFamily="34" charset="0"/>
                <a:cs typeface="Arial" panose="020B0604020202020204" pitchFamily="34" charset="0"/>
              </a:rPr>
              <a:t>In a small group or as a class take action to </a:t>
            </a:r>
            <a:r>
              <a:rPr lang="en-GB" b="1" dirty="0">
                <a:highlight>
                  <a:srgbClr val="00ACE9"/>
                </a:highlight>
                <a:latin typeface="Arial" panose="020B0604020202020204" pitchFamily="34" charset="0"/>
                <a:cs typeface="Arial" panose="020B0604020202020204" pitchFamily="34" charset="0"/>
              </a:rPr>
              <a:t>raise awareness</a:t>
            </a:r>
            <a:r>
              <a:rPr lang="en-GB" b="1" dirty="0">
                <a:latin typeface="Arial" panose="020B0604020202020204" pitchFamily="34" charset="0"/>
                <a:cs typeface="Arial" panose="020B0604020202020204" pitchFamily="34" charset="0"/>
              </a:rPr>
              <a:t> of the need for a </a:t>
            </a:r>
            <a:r>
              <a:rPr lang="en-GB" b="1" dirty="0">
                <a:highlight>
                  <a:srgbClr val="00ACE9"/>
                </a:highlight>
                <a:latin typeface="Arial" panose="020B0604020202020204" pitchFamily="34" charset="0"/>
                <a:cs typeface="Arial" panose="020B0604020202020204" pitchFamily="34" charset="0"/>
              </a:rPr>
              <a:t>quality education. </a:t>
            </a:r>
          </a:p>
        </p:txBody>
      </p:sp>
      <p:sp>
        <p:nvSpPr>
          <p:cNvPr id="6" name="TextBox 5">
            <a:extLst>
              <a:ext uri="{FF2B5EF4-FFF2-40B4-BE49-F238E27FC236}">
                <a16:creationId xmlns:a16="http://schemas.microsoft.com/office/drawing/2014/main" id="{D8C4B19A-ABD5-4FB6-83A0-0D1BBC5C784A}"/>
              </a:ext>
            </a:extLst>
          </p:cNvPr>
          <p:cNvSpPr txBox="1"/>
          <p:nvPr/>
        </p:nvSpPr>
        <p:spPr>
          <a:xfrm>
            <a:off x="238699" y="1694664"/>
            <a:ext cx="4212115" cy="2554545"/>
          </a:xfrm>
          <a:prstGeom prst="rect">
            <a:avLst/>
          </a:prstGeom>
          <a:noFill/>
        </p:spPr>
        <p:txBody>
          <a:bodyPr wrap="square" rtlCol="0">
            <a:spAutoFit/>
          </a:bodyPr>
          <a:lstStyle/>
          <a:p>
            <a:pPr algn="ctr"/>
            <a:r>
              <a:rPr lang="en-GB" b="1" dirty="0">
                <a:latin typeface="Arial"/>
                <a:cs typeface="Arial"/>
              </a:rPr>
              <a:t>The Big Ask is a survey for children and young people aged 4-17 in England.  </a:t>
            </a:r>
          </a:p>
          <a:p>
            <a:pPr algn="ctr"/>
            <a:r>
              <a:rPr lang="en-GB" dirty="0">
                <a:latin typeface="Arial"/>
                <a:cs typeface="Arial"/>
              </a:rPr>
              <a:t>It gives you a chance to have a say on the things that matter to you in your life, now and in the future.  </a:t>
            </a:r>
          </a:p>
          <a:p>
            <a:pPr algn="ctr"/>
            <a:endParaRPr lang="en-GB" b="1" dirty="0">
              <a:latin typeface="Arial"/>
              <a:cs typeface="Arial"/>
            </a:endParaRPr>
          </a:p>
          <a:p>
            <a:pPr algn="ctr"/>
            <a:r>
              <a:rPr lang="en-GB" b="1" dirty="0">
                <a:latin typeface="Arial"/>
                <a:cs typeface="Arial"/>
              </a:rPr>
              <a:t>Complete The Big Ask </a:t>
            </a:r>
            <a:r>
              <a:rPr lang="en-GB" b="1" dirty="0">
                <a:latin typeface="Arial"/>
                <a:cs typeface="Arial"/>
                <a:hlinkClick r:id="rId4"/>
              </a:rPr>
              <a:t>here</a:t>
            </a:r>
            <a:r>
              <a:rPr lang="en-GB" b="1" dirty="0">
                <a:latin typeface="Arial"/>
                <a:cs typeface="Arial"/>
              </a:rPr>
              <a:t>. </a:t>
            </a:r>
          </a:p>
          <a:p>
            <a:pPr algn="ctr"/>
            <a:endParaRPr lang="en-GB" sz="1600" b="1" dirty="0">
              <a:latin typeface="Arial"/>
              <a:cs typeface="Arial"/>
            </a:endParaRPr>
          </a:p>
        </p:txBody>
      </p:sp>
      <p:sp>
        <p:nvSpPr>
          <p:cNvPr id="8" name="TextBox 7">
            <a:extLst>
              <a:ext uri="{FF2B5EF4-FFF2-40B4-BE49-F238E27FC236}">
                <a16:creationId xmlns:a16="http://schemas.microsoft.com/office/drawing/2014/main" id="{5B87EBC3-69D1-45F2-80EB-0075195D5362}"/>
              </a:ext>
            </a:extLst>
          </p:cNvPr>
          <p:cNvSpPr txBox="1"/>
          <p:nvPr/>
        </p:nvSpPr>
        <p:spPr>
          <a:xfrm>
            <a:off x="238699" y="4321994"/>
            <a:ext cx="6913082" cy="2308324"/>
          </a:xfrm>
          <a:prstGeom prst="rect">
            <a:avLst/>
          </a:prstGeom>
          <a:noFill/>
        </p:spPr>
        <p:txBody>
          <a:bodyPr wrap="square">
            <a:spAutoFit/>
          </a:bodyPr>
          <a:lstStyle/>
          <a:p>
            <a:pPr algn="ctr"/>
            <a:r>
              <a:rPr lang="en-GB" sz="1600" b="1" dirty="0">
                <a:solidFill>
                  <a:schemeClr val="bg1"/>
                </a:solidFill>
                <a:latin typeface="Arial"/>
                <a:cs typeface="Arial"/>
              </a:rPr>
              <a:t>In June, a group of world leaders will come together to discuss issues, such as education, health and the environment. This meeting is called the G7 (Group of 7). A focus this year is promoting the importance of every girl around the world to access their right to a quality education. </a:t>
            </a:r>
          </a:p>
          <a:p>
            <a:pPr algn="ctr"/>
            <a:endParaRPr lang="en-GB" sz="1600" b="1" dirty="0">
              <a:solidFill>
                <a:schemeClr val="bg1"/>
              </a:solidFill>
              <a:latin typeface="Arial"/>
              <a:cs typeface="Arial"/>
            </a:endParaRPr>
          </a:p>
          <a:p>
            <a:pPr algn="ctr"/>
            <a:r>
              <a:rPr lang="en-GB" sz="1600" b="1" dirty="0">
                <a:solidFill>
                  <a:schemeClr val="bg1"/>
                </a:solidFill>
                <a:latin typeface="Arial"/>
                <a:cs typeface="Arial"/>
              </a:rPr>
              <a:t>In your class, look at this </a:t>
            </a:r>
            <a:r>
              <a:rPr lang="en-GB" sz="1600" b="1" dirty="0">
                <a:solidFill>
                  <a:schemeClr val="bg1"/>
                </a:solidFill>
                <a:latin typeface="Arial"/>
                <a:cs typeface="Arial"/>
                <a:hlinkClick r:id="rId5"/>
              </a:rPr>
              <a:t>Declaration</a:t>
            </a:r>
            <a:r>
              <a:rPr lang="en-GB" sz="1600" b="1" dirty="0">
                <a:solidFill>
                  <a:schemeClr val="bg1"/>
                </a:solidFill>
                <a:latin typeface="Arial"/>
                <a:cs typeface="Arial"/>
              </a:rPr>
              <a:t> and discuss why education is important, and what you will do about it. Please send your completed Declaration back to us and we will make sure your voice is heard.</a:t>
            </a:r>
          </a:p>
        </p:txBody>
      </p:sp>
    </p:spTree>
    <p:extLst>
      <p:ext uri="{BB962C8B-B14F-4D97-AF65-F5344CB8AC3E}">
        <p14:creationId xmlns:p14="http://schemas.microsoft.com/office/powerpoint/2010/main" val="420418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66AC-46D6-4F8A-810F-F3415CD421FE}"/>
              </a:ext>
            </a:extLst>
          </p:cNvPr>
          <p:cNvSpPr txBox="1"/>
          <p:nvPr/>
        </p:nvSpPr>
        <p:spPr>
          <a:xfrm>
            <a:off x="165253" y="310787"/>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3" name="TextBox 2">
            <a:extLst>
              <a:ext uri="{FF2B5EF4-FFF2-40B4-BE49-F238E27FC236}">
                <a16:creationId xmlns:a16="http://schemas.microsoft.com/office/drawing/2014/main" id="{8C7B30EE-8314-408D-AFA1-AF315CB53D79}"/>
              </a:ext>
            </a:extLst>
          </p:cNvPr>
          <p:cNvSpPr txBox="1"/>
          <p:nvPr/>
        </p:nvSpPr>
        <p:spPr>
          <a:xfrm>
            <a:off x="7561091" y="552483"/>
            <a:ext cx="4303059" cy="4708981"/>
          </a:xfrm>
          <a:prstGeom prst="rect">
            <a:avLst/>
          </a:prstGeom>
          <a:noFill/>
        </p:spPr>
        <p:txBody>
          <a:bodyPr wrap="square" rtlCol="0">
            <a:spAutoFit/>
          </a:bodyPr>
          <a:lstStyle/>
          <a:p>
            <a:pPr marL="0" indent="0" algn="r">
              <a:buNone/>
            </a:pPr>
            <a:r>
              <a:rPr lang="en-GB" sz="2000" b="1" dirty="0">
                <a:solidFill>
                  <a:schemeClr val="bg1"/>
                </a:solidFill>
              </a:rPr>
              <a:t>How do you feel about being back at school? What is different in school because of the pandemic? Are there things you miss about learning at home? </a:t>
            </a:r>
          </a:p>
          <a:p>
            <a:pPr marL="0" indent="0" algn="r">
              <a:buNone/>
            </a:pPr>
            <a:r>
              <a:rPr lang="en-GB" sz="2000" b="1" dirty="0">
                <a:solidFill>
                  <a:schemeClr val="bg1"/>
                </a:solidFill>
              </a:rPr>
              <a:t> </a:t>
            </a:r>
          </a:p>
          <a:p>
            <a:pPr marL="0" indent="0" algn="r">
              <a:buNone/>
            </a:pPr>
            <a:r>
              <a:rPr lang="en-GB" sz="2000" b="1" dirty="0">
                <a:solidFill>
                  <a:schemeClr val="bg1"/>
                </a:solidFill>
              </a:rPr>
              <a:t>How can we ensure that all children access their right to an education that encourages them to respect:</a:t>
            </a:r>
          </a:p>
          <a:p>
            <a:pPr marL="0" indent="0" algn="r">
              <a:buNone/>
            </a:pPr>
            <a:r>
              <a:rPr lang="en-GB" sz="2000" b="1" dirty="0">
                <a:solidFill>
                  <a:schemeClr val="bg1"/>
                </a:solidFill>
              </a:rPr>
              <a:t> </a:t>
            </a:r>
          </a:p>
          <a:p>
            <a:pPr marL="285750" indent="-285750">
              <a:buFont typeface="Wingdings" panose="05000000000000000000" pitchFamily="2" charset="2"/>
              <a:buChar char="§"/>
            </a:pPr>
            <a:r>
              <a:rPr lang="en-GB" sz="2000" b="1" dirty="0">
                <a:solidFill>
                  <a:schemeClr val="bg1"/>
                </a:solidFill>
              </a:rPr>
              <a:t>Human rights </a:t>
            </a:r>
          </a:p>
          <a:p>
            <a:pPr marL="285750" indent="-285750">
              <a:buFont typeface="Wingdings" panose="05000000000000000000" pitchFamily="2" charset="2"/>
              <a:buChar char="§"/>
            </a:pPr>
            <a:r>
              <a:rPr lang="en-GB" sz="2000" b="1" dirty="0">
                <a:solidFill>
                  <a:schemeClr val="bg1"/>
                </a:solidFill>
              </a:rPr>
              <a:t>Their parents and their own cultures </a:t>
            </a:r>
          </a:p>
          <a:p>
            <a:pPr marL="285750" indent="-285750">
              <a:buFont typeface="Wingdings" panose="05000000000000000000" pitchFamily="2" charset="2"/>
              <a:buChar char="§"/>
            </a:pPr>
            <a:r>
              <a:rPr lang="en-GB" sz="2000" b="1" dirty="0">
                <a:solidFill>
                  <a:schemeClr val="bg1"/>
                </a:solidFill>
              </a:rPr>
              <a:t>The environment </a:t>
            </a:r>
          </a:p>
          <a:p>
            <a:pPr marL="285750" indent="-285750">
              <a:buFont typeface="Wingdings" panose="05000000000000000000" pitchFamily="2" charset="2"/>
              <a:buChar char="§"/>
            </a:pPr>
            <a:r>
              <a:rPr lang="en-GB" sz="2000" b="1" dirty="0">
                <a:solidFill>
                  <a:schemeClr val="bg1"/>
                </a:solidFill>
              </a:rPr>
              <a:t>Each other </a:t>
            </a:r>
          </a:p>
        </p:txBody>
      </p:sp>
      <p:sp>
        <p:nvSpPr>
          <p:cNvPr id="5" name="TextBox 4">
            <a:extLst>
              <a:ext uri="{FF2B5EF4-FFF2-40B4-BE49-F238E27FC236}">
                <a16:creationId xmlns:a16="http://schemas.microsoft.com/office/drawing/2014/main" id="{66775D65-D7E9-4E1A-8CBE-7574A683EB93}"/>
              </a:ext>
            </a:extLst>
          </p:cNvPr>
          <p:cNvSpPr txBox="1"/>
          <p:nvPr/>
        </p:nvSpPr>
        <p:spPr>
          <a:xfrm>
            <a:off x="144519" y="6481249"/>
            <a:ext cx="410276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bg1"/>
                </a:solidFill>
                <a:latin typeface="Arial" panose="020B0604020202020204" pitchFamily="34" charset="0"/>
                <a:cs typeface="Arial" panose="020B0604020202020204" pitchFamily="34" charset="0"/>
              </a:rPr>
              <a:t>UNICEF/Abdul</a:t>
            </a:r>
          </a:p>
        </p:txBody>
      </p:sp>
    </p:spTree>
    <p:extLst>
      <p:ext uri="{BB962C8B-B14F-4D97-AF65-F5344CB8AC3E}">
        <p14:creationId xmlns:p14="http://schemas.microsoft.com/office/powerpoint/2010/main" val="130157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019A7-CDA6-401B-9D1D-A4A7DCC14E18}"/>
              </a:ext>
            </a:extLst>
          </p:cNvPr>
          <p:cNvSpPr txBox="1"/>
          <p:nvPr/>
        </p:nvSpPr>
        <p:spPr>
          <a:xfrm>
            <a:off x="215153" y="367553"/>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
        <p:nvSpPr>
          <p:cNvPr id="3" name="TextBox 2">
            <a:extLst>
              <a:ext uri="{FF2B5EF4-FFF2-40B4-BE49-F238E27FC236}">
                <a16:creationId xmlns:a16="http://schemas.microsoft.com/office/drawing/2014/main" id="{7AB4E711-0EF7-4F28-A2D7-DB27D505B288}"/>
              </a:ext>
            </a:extLst>
          </p:cNvPr>
          <p:cNvSpPr txBox="1"/>
          <p:nvPr/>
        </p:nvSpPr>
        <p:spPr>
          <a:xfrm>
            <a:off x="7413811" y="2105561"/>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4" name="TextBox 3">
            <a:extLst>
              <a:ext uri="{FF2B5EF4-FFF2-40B4-BE49-F238E27FC236}">
                <a16:creationId xmlns:a16="http://schemas.microsoft.com/office/drawing/2014/main" id="{725BFA64-22F0-4E3F-B825-9A837392DD3E}"/>
              </a:ext>
            </a:extLst>
          </p:cNvPr>
          <p:cNvSpPr txBox="1"/>
          <p:nvPr/>
        </p:nvSpPr>
        <p:spPr>
          <a:xfrm>
            <a:off x="5818094" y="1460102"/>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5" name="Rectangle 4">
            <a:hlinkClick r:id="rId2"/>
            <a:extLst>
              <a:ext uri="{FF2B5EF4-FFF2-40B4-BE49-F238E27FC236}">
                <a16:creationId xmlns:a16="http://schemas.microsoft.com/office/drawing/2014/main" id="{E369713D-0727-4389-B219-77724AD179AD}"/>
              </a:ext>
            </a:extLst>
          </p:cNvPr>
          <p:cNvSpPr/>
          <p:nvPr/>
        </p:nvSpPr>
        <p:spPr>
          <a:xfrm>
            <a:off x="10076329" y="3801035"/>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pic>
        <p:nvPicPr>
          <p:cNvPr id="7" name="Picture 6" descr="Graphical user interface, website&#10;&#10;Description automatically generated">
            <a:extLst>
              <a:ext uri="{FF2B5EF4-FFF2-40B4-BE49-F238E27FC236}">
                <a16:creationId xmlns:a16="http://schemas.microsoft.com/office/drawing/2014/main" id="{EC618DB0-2A07-437D-AD49-FC9CDB25B9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964" y="1826509"/>
            <a:ext cx="4823012" cy="4096871"/>
          </a:xfrm>
          <a:prstGeom prst="rect">
            <a:avLst/>
          </a:prstGeom>
        </p:spPr>
      </p:pic>
    </p:spTree>
    <p:extLst>
      <p:ext uri="{BB962C8B-B14F-4D97-AF65-F5344CB8AC3E}">
        <p14:creationId xmlns:p14="http://schemas.microsoft.com/office/powerpoint/2010/main" val="193000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303441-596D-48BC-B878-1D331D489258}"/>
              </a:ext>
            </a:extLst>
          </p:cNvPr>
          <p:cNvSpPr txBox="1"/>
          <p:nvPr/>
        </p:nvSpPr>
        <p:spPr>
          <a:xfrm>
            <a:off x="7135905" y="864312"/>
            <a:ext cx="4527177"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3 – Guess the article</a:t>
            </a:r>
          </a:p>
        </p:txBody>
      </p:sp>
      <p:sp>
        <p:nvSpPr>
          <p:cNvPr id="3" name="TextBox 2">
            <a:extLst>
              <a:ext uri="{FF2B5EF4-FFF2-40B4-BE49-F238E27FC236}">
                <a16:creationId xmlns:a16="http://schemas.microsoft.com/office/drawing/2014/main" id="{3348E752-500E-466A-9523-8028B68848A8}"/>
              </a:ext>
            </a:extLst>
          </p:cNvPr>
          <p:cNvSpPr txBox="1"/>
          <p:nvPr/>
        </p:nvSpPr>
        <p:spPr>
          <a:xfrm>
            <a:off x="7575177" y="1622611"/>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4 – Introducing Article 29</a:t>
            </a:r>
          </a:p>
        </p:txBody>
      </p:sp>
      <p:sp>
        <p:nvSpPr>
          <p:cNvPr id="4" name="TextBox 3">
            <a:extLst>
              <a:ext uri="{FF2B5EF4-FFF2-40B4-BE49-F238E27FC236}">
                <a16:creationId xmlns:a16="http://schemas.microsoft.com/office/drawing/2014/main" id="{EE9520FF-8DF7-4B84-907C-B4BEF0B9B76F}"/>
              </a:ext>
            </a:extLst>
          </p:cNvPr>
          <p:cNvSpPr txBox="1"/>
          <p:nvPr/>
        </p:nvSpPr>
        <p:spPr>
          <a:xfrm>
            <a:off x="7844118" y="2447364"/>
            <a:ext cx="4007224" cy="584775"/>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5 – Exploring Article 29 - Question</a:t>
            </a:r>
          </a:p>
        </p:txBody>
      </p:sp>
      <p:sp>
        <p:nvSpPr>
          <p:cNvPr id="5" name="TextBox 4">
            <a:extLst>
              <a:ext uri="{FF2B5EF4-FFF2-40B4-BE49-F238E27FC236}">
                <a16:creationId xmlns:a16="http://schemas.microsoft.com/office/drawing/2014/main" id="{C6311DBE-1260-4CC3-8756-A8D0A2D7E3B2}"/>
              </a:ext>
            </a:extLst>
          </p:cNvPr>
          <p:cNvSpPr txBox="1"/>
          <p:nvPr/>
        </p:nvSpPr>
        <p:spPr>
          <a:xfrm>
            <a:off x="7960659" y="3295056"/>
            <a:ext cx="4007224" cy="584775"/>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6 – Exploring Article 29 – </a:t>
            </a:r>
          </a:p>
          <a:p>
            <a:pPr algn="l"/>
            <a:r>
              <a:rPr lang="en-GB" sz="1600" b="1" dirty="0">
                <a:latin typeface="Arial" panose="020B0604020202020204" pitchFamily="34" charset="0"/>
                <a:cs typeface="Arial" panose="020B0604020202020204" pitchFamily="34" charset="0"/>
              </a:rPr>
              <a:t>Answers</a:t>
            </a:r>
          </a:p>
        </p:txBody>
      </p:sp>
      <p:sp>
        <p:nvSpPr>
          <p:cNvPr id="6" name="TextBox 5">
            <a:extLst>
              <a:ext uri="{FF2B5EF4-FFF2-40B4-BE49-F238E27FC236}">
                <a16:creationId xmlns:a16="http://schemas.microsoft.com/office/drawing/2014/main" id="{77AC655D-0998-4E4E-AC0B-9D4385EBE607}"/>
              </a:ext>
            </a:extLst>
          </p:cNvPr>
          <p:cNvSpPr txBox="1"/>
          <p:nvPr/>
        </p:nvSpPr>
        <p:spPr>
          <a:xfrm>
            <a:off x="7844118" y="4142748"/>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7&amp;8 – Primary Activities</a:t>
            </a:r>
          </a:p>
        </p:txBody>
      </p:sp>
      <p:sp>
        <p:nvSpPr>
          <p:cNvPr id="7" name="TextBox 6">
            <a:extLst>
              <a:ext uri="{FF2B5EF4-FFF2-40B4-BE49-F238E27FC236}">
                <a16:creationId xmlns:a16="http://schemas.microsoft.com/office/drawing/2014/main" id="{1FE86C00-5D8C-4E86-BF47-5C2BAA46013B}"/>
              </a:ext>
            </a:extLst>
          </p:cNvPr>
          <p:cNvSpPr txBox="1"/>
          <p:nvPr/>
        </p:nvSpPr>
        <p:spPr>
          <a:xfrm>
            <a:off x="7575176" y="4940608"/>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9&amp;10 – Secondary Activities</a:t>
            </a:r>
          </a:p>
        </p:txBody>
      </p:sp>
      <p:sp>
        <p:nvSpPr>
          <p:cNvPr id="8" name="TextBox 7">
            <a:extLst>
              <a:ext uri="{FF2B5EF4-FFF2-40B4-BE49-F238E27FC236}">
                <a16:creationId xmlns:a16="http://schemas.microsoft.com/office/drawing/2014/main" id="{CE9365D3-AF72-42B0-BC23-BD0019988A53}"/>
              </a:ext>
            </a:extLst>
          </p:cNvPr>
          <p:cNvSpPr txBox="1"/>
          <p:nvPr/>
        </p:nvSpPr>
        <p:spPr>
          <a:xfrm>
            <a:off x="7135904" y="5761659"/>
            <a:ext cx="4831979"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11 – Reflection </a:t>
            </a:r>
          </a:p>
        </p:txBody>
      </p:sp>
    </p:spTree>
    <p:extLst>
      <p:ext uri="{BB962C8B-B14F-4D97-AF65-F5344CB8AC3E}">
        <p14:creationId xmlns:p14="http://schemas.microsoft.com/office/powerpoint/2010/main" val="321026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862DAE-A92D-4216-A7E9-7CD23CC786DF}"/>
              </a:ext>
            </a:extLst>
          </p:cNvPr>
          <p:cNvSpPr>
            <a:spLocks noGrp="1"/>
          </p:cNvSpPr>
          <p:nvPr>
            <p:ph type="ctrTitle"/>
          </p:nvPr>
        </p:nvSpPr>
        <p:spPr/>
        <p:txBody>
          <a:bodyPr/>
          <a:lstStyle/>
          <a:p>
            <a:r>
              <a:rPr lang="en-GB" dirty="0"/>
              <a:t>Guess the Article</a:t>
            </a:r>
          </a:p>
        </p:txBody>
      </p:sp>
      <p:sp>
        <p:nvSpPr>
          <p:cNvPr id="4" name="Subtitle 3">
            <a:extLst>
              <a:ext uri="{FF2B5EF4-FFF2-40B4-BE49-F238E27FC236}">
                <a16:creationId xmlns:a16="http://schemas.microsoft.com/office/drawing/2014/main" id="{71201E13-C0BC-46A3-8E76-A9DCF33947E1}"/>
              </a:ext>
            </a:extLst>
          </p:cNvPr>
          <p:cNvSpPr>
            <a:spLocks noGrp="1"/>
          </p:cNvSpPr>
          <p:nvPr>
            <p:ph type="subTitle" idx="4294967295"/>
          </p:nvPr>
        </p:nvSpPr>
        <p:spPr>
          <a:xfrm>
            <a:off x="272796" y="1294912"/>
            <a:ext cx="10867229" cy="536431"/>
          </a:xfrm>
        </p:spPr>
        <p:txBody>
          <a:bodyPr vert="horz" lIns="91440" tIns="45720" rIns="91440" bIns="45720" rtlCol="0" anchor="t">
            <a:noAutofit/>
          </a:bodyPr>
          <a:lstStyle/>
          <a:p>
            <a:pPr marL="0" indent="0">
              <a:buNone/>
            </a:pPr>
            <a:r>
              <a:rPr lang="en-GB" sz="1800" dirty="0">
                <a:solidFill>
                  <a:schemeClr val="bg1"/>
                </a:solidFill>
                <a:latin typeface="Arial"/>
                <a:cs typeface="Arial"/>
              </a:rPr>
              <a:t>These pictures provide a clue to this week’s article. </a:t>
            </a:r>
            <a:endParaRPr lang="en-GB" sz="1800" dirty="0">
              <a:solidFill>
                <a:schemeClr val="bg1"/>
              </a:solidFill>
              <a:latin typeface="Arial" panose="020B0604020202020204" pitchFamily="34" charset="0"/>
              <a:cs typeface="Arial" panose="020B0604020202020204" pitchFamily="34" charset="0"/>
            </a:endParaRPr>
          </a:p>
          <a:p>
            <a:pPr marL="0" indent="0">
              <a:buNone/>
            </a:pPr>
            <a:r>
              <a:rPr lang="en-GB" sz="1800" dirty="0">
                <a:solidFill>
                  <a:schemeClr val="bg1"/>
                </a:solidFill>
                <a:latin typeface="Arial"/>
                <a:cs typeface="Arial"/>
              </a:rPr>
              <a:t>How do these pictures help you? Can you guess how they are linked together?</a:t>
            </a:r>
          </a:p>
          <a:p>
            <a:pPr marL="0" indent="0">
              <a:buNone/>
            </a:pPr>
            <a:r>
              <a:rPr lang="en-GB" sz="1800" dirty="0">
                <a:solidFill>
                  <a:schemeClr val="bg1"/>
                </a:solidFill>
                <a:latin typeface="Arial"/>
                <a:cs typeface="Arial"/>
              </a:rPr>
              <a:t>Write down your thoughts or discuss with someone in your class. </a:t>
            </a:r>
            <a:endParaRPr lang="en-GB" sz="1800"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0C8BA47-74D0-4A57-946B-FE2B2DADD4AC}"/>
              </a:ext>
            </a:extLst>
          </p:cNvPr>
          <p:cNvSpPr/>
          <p:nvPr/>
        </p:nvSpPr>
        <p:spPr>
          <a:xfrm>
            <a:off x="4372171" y="4996297"/>
            <a:ext cx="1543599" cy="246221"/>
          </a:xfrm>
          <a:prstGeom prst="rect">
            <a:avLst/>
          </a:prstGeom>
        </p:spPr>
        <p:txBody>
          <a:bodyPr wrap="square">
            <a:spAutoFit/>
          </a:bodyPr>
          <a:lstStyle/>
          <a:p>
            <a:r>
              <a:rPr lang="en-GB" sz="1000" dirty="0">
                <a:solidFill>
                  <a:schemeClr val="bg1"/>
                </a:solidFill>
              </a:rPr>
              <a:t>UNICEF/Ramasomanana </a:t>
            </a:r>
            <a:endParaRPr lang="en-GB" sz="105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7DFE037-9285-441F-9F0E-D276D5EE5CC9}"/>
              </a:ext>
            </a:extLst>
          </p:cNvPr>
          <p:cNvSpPr/>
          <p:nvPr/>
        </p:nvSpPr>
        <p:spPr>
          <a:xfrm>
            <a:off x="8286553" y="4996297"/>
            <a:ext cx="1216417" cy="246221"/>
          </a:xfrm>
          <a:prstGeom prst="rect">
            <a:avLst/>
          </a:prstGeom>
        </p:spPr>
        <p:txBody>
          <a:bodyPr wrap="square">
            <a:spAutoFit/>
          </a:bodyPr>
          <a:lstStyle/>
          <a:p>
            <a:r>
              <a:rPr lang="en-GB" sz="1000" dirty="0">
                <a:solidFill>
                  <a:schemeClr val="bg1"/>
                </a:solidFill>
              </a:rPr>
              <a:t>UNICEF/Fazel</a:t>
            </a:r>
            <a:endParaRPr lang="en-GB" sz="105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3C8CAE4-15FD-40C8-B30C-8C985C017D42}"/>
              </a:ext>
            </a:extLst>
          </p:cNvPr>
          <p:cNvSpPr/>
          <p:nvPr/>
        </p:nvSpPr>
        <p:spPr>
          <a:xfrm>
            <a:off x="399740" y="5026658"/>
            <a:ext cx="2799017" cy="246221"/>
          </a:xfrm>
          <a:prstGeom prst="rect">
            <a:avLst/>
          </a:prstGeom>
        </p:spPr>
        <p:txBody>
          <a:bodyPr wrap="square">
            <a:spAutoFit/>
          </a:bodyPr>
          <a:lstStyle/>
          <a:p>
            <a:r>
              <a:rPr lang="en-GB" sz="1000" dirty="0">
                <a:solidFill>
                  <a:schemeClr val="bg1"/>
                </a:solidFill>
              </a:rPr>
              <a:t>UNICEF/Dejongh </a:t>
            </a:r>
            <a:endParaRPr lang="en-GB" sz="1050" dirty="0">
              <a:solidFill>
                <a:schemeClr val="bg1"/>
              </a:solidFill>
              <a:latin typeface="Arial" panose="020B0604020202020204" pitchFamily="34" charset="0"/>
              <a:cs typeface="Arial" panose="020B0604020202020204" pitchFamily="34" charset="0"/>
            </a:endParaRPr>
          </a:p>
        </p:txBody>
      </p:sp>
      <p:pic>
        <p:nvPicPr>
          <p:cNvPr id="5" name="Picture 4" descr="A group of children in a classroom&#10;&#10;Description automatically generated with low confidence">
            <a:extLst>
              <a:ext uri="{FF2B5EF4-FFF2-40B4-BE49-F238E27FC236}">
                <a16:creationId xmlns:a16="http://schemas.microsoft.com/office/drawing/2014/main" id="{E2D21D3D-F302-4C07-9241-D14EBDCD1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740" y="2601431"/>
            <a:ext cx="3537780" cy="2358520"/>
          </a:xfrm>
          <a:prstGeom prst="rect">
            <a:avLst/>
          </a:prstGeom>
        </p:spPr>
      </p:pic>
      <p:pic>
        <p:nvPicPr>
          <p:cNvPr id="7" name="Picture 6" descr="A group of people playing football&#10;&#10;Description automatically generated with low confidence">
            <a:extLst>
              <a:ext uri="{FF2B5EF4-FFF2-40B4-BE49-F238E27FC236}">
                <a16:creationId xmlns:a16="http://schemas.microsoft.com/office/drawing/2014/main" id="{7EE4F30C-B313-46EA-9468-6FD6EB72FA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2171" y="2601431"/>
            <a:ext cx="3537779" cy="2358759"/>
          </a:xfrm>
          <a:prstGeom prst="rect">
            <a:avLst/>
          </a:prstGeom>
        </p:spPr>
      </p:pic>
      <p:pic>
        <p:nvPicPr>
          <p:cNvPr id="9" name="Picture 8" descr="A picture containing indoor, wall&#10;&#10;Description automatically generated">
            <a:extLst>
              <a:ext uri="{FF2B5EF4-FFF2-40B4-BE49-F238E27FC236}">
                <a16:creationId xmlns:a16="http://schemas.microsoft.com/office/drawing/2014/main" id="{F07004F1-207E-482C-9860-77D8BAFF3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553" y="2601431"/>
            <a:ext cx="3250664" cy="2358758"/>
          </a:xfrm>
          <a:prstGeom prst="rect">
            <a:avLst/>
          </a:prstGeom>
        </p:spPr>
      </p:pic>
    </p:spTree>
    <p:extLst>
      <p:ext uri="{BB962C8B-B14F-4D97-AF65-F5344CB8AC3E}">
        <p14:creationId xmlns:p14="http://schemas.microsoft.com/office/powerpoint/2010/main" val="411185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71919" y="421240"/>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INTRODUCING ARTICLE 29</a:t>
            </a:r>
          </a:p>
        </p:txBody>
      </p:sp>
      <p:sp>
        <p:nvSpPr>
          <p:cNvPr id="4" name="TextBox 3">
            <a:extLst>
              <a:ext uri="{FF2B5EF4-FFF2-40B4-BE49-F238E27FC236}">
                <a16:creationId xmlns:a16="http://schemas.microsoft.com/office/drawing/2014/main" id="{912E3953-F276-4DEC-93F8-DD02F352CBC3}"/>
              </a:ext>
            </a:extLst>
          </p:cNvPr>
          <p:cNvSpPr txBox="1"/>
          <p:nvPr/>
        </p:nvSpPr>
        <p:spPr>
          <a:xfrm>
            <a:off x="555890" y="1483082"/>
            <a:ext cx="5761821" cy="400110"/>
          </a:xfrm>
          <a:prstGeom prst="rect">
            <a:avLst/>
          </a:prstGeom>
          <a:noFill/>
        </p:spPr>
        <p:txBody>
          <a:bodyPr wrap="square" rtlCol="0">
            <a:spAutoFit/>
          </a:bodyPr>
          <a:lstStyle/>
          <a:p>
            <a:pPr algn="l"/>
            <a:r>
              <a:rPr lang="en-GB" sz="2000" dirty="0">
                <a:latin typeface="Arial" panose="020B0604020202020204" pitchFamily="34" charset="0"/>
                <a:cs typeface="Arial" panose="020B0604020202020204" pitchFamily="34" charset="0"/>
              </a:rPr>
              <a:t>Kathy introduces Article 29</a:t>
            </a:r>
          </a:p>
        </p:txBody>
      </p:sp>
      <p:sp>
        <p:nvSpPr>
          <p:cNvPr id="9" name="TextBox 8">
            <a:extLst>
              <a:ext uri="{FF2B5EF4-FFF2-40B4-BE49-F238E27FC236}">
                <a16:creationId xmlns:a16="http://schemas.microsoft.com/office/drawing/2014/main" id="{8BEE89B7-C84A-4093-BFB0-C1D9D6D178B8}"/>
              </a:ext>
            </a:extLst>
          </p:cNvPr>
          <p:cNvSpPr txBox="1"/>
          <p:nvPr/>
        </p:nvSpPr>
        <p:spPr>
          <a:xfrm>
            <a:off x="2168487" y="5740230"/>
            <a:ext cx="5761821" cy="307777"/>
          </a:xfrm>
          <a:prstGeom prst="rect">
            <a:avLst/>
          </a:prstGeom>
          <a:noFill/>
        </p:spPr>
        <p:txBody>
          <a:bodyPr wrap="square" rtlCol="0">
            <a:spAutoFit/>
          </a:bodyPr>
          <a:lstStyle/>
          <a:p>
            <a:pPr algn="l"/>
            <a:r>
              <a:rPr lang="en-GB" sz="1400" dirty="0">
                <a:latin typeface="Arial" panose="020B0604020202020204" pitchFamily="34" charset="0"/>
                <a:cs typeface="Arial" panose="020B0604020202020204" pitchFamily="34" charset="0"/>
              </a:rPr>
              <a:t>Click </a:t>
            </a:r>
            <a:r>
              <a:rPr lang="en-GB" sz="1400" dirty="0">
                <a:latin typeface="Arial" panose="020B0604020202020204" pitchFamily="34" charset="0"/>
                <a:cs typeface="Arial" panose="020B0604020202020204" pitchFamily="34" charset="0"/>
                <a:hlinkClick r:id="rId4"/>
              </a:rPr>
              <a:t>here</a:t>
            </a:r>
            <a:r>
              <a:rPr lang="en-GB" sz="1400" dirty="0">
                <a:latin typeface="Arial" panose="020B0604020202020204" pitchFamily="34" charset="0"/>
                <a:cs typeface="Arial" panose="020B0604020202020204" pitchFamily="34" charset="0"/>
              </a:rPr>
              <a:t> to watch on YouTube</a:t>
            </a:r>
          </a:p>
        </p:txBody>
      </p:sp>
      <p:sp>
        <p:nvSpPr>
          <p:cNvPr id="10" name="TextBox 9">
            <a:extLst>
              <a:ext uri="{FF2B5EF4-FFF2-40B4-BE49-F238E27FC236}">
                <a16:creationId xmlns:a16="http://schemas.microsoft.com/office/drawing/2014/main" id="{055B0AF0-4180-416E-89EA-1B8F17A07FDB}"/>
              </a:ext>
            </a:extLst>
          </p:cNvPr>
          <p:cNvSpPr txBox="1"/>
          <p:nvPr/>
        </p:nvSpPr>
        <p:spPr>
          <a:xfrm>
            <a:off x="7001833" y="2309305"/>
            <a:ext cx="4941879"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Article 29 – goals of education</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304183" y="2770970"/>
            <a:ext cx="4583017" cy="1938992"/>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Education must develop every child’s</a:t>
            </a:r>
          </a:p>
          <a:p>
            <a:pPr algn="r"/>
            <a:r>
              <a:rPr lang="en-GB" sz="2000" dirty="0">
                <a:solidFill>
                  <a:schemeClr val="bg1"/>
                </a:solidFill>
                <a:latin typeface="Arial" panose="020B0604020202020204" pitchFamily="34" charset="0"/>
                <a:cs typeface="Arial" panose="020B0604020202020204" pitchFamily="34" charset="0"/>
              </a:rPr>
              <a:t>personality, talents and abilities to the</a:t>
            </a:r>
          </a:p>
          <a:p>
            <a:pPr algn="r"/>
            <a:r>
              <a:rPr lang="en-GB" sz="2000" dirty="0">
                <a:solidFill>
                  <a:schemeClr val="bg1"/>
                </a:solidFill>
                <a:latin typeface="Arial" panose="020B0604020202020204" pitchFamily="34" charset="0"/>
                <a:cs typeface="Arial" panose="020B0604020202020204" pitchFamily="34" charset="0"/>
              </a:rPr>
              <a:t>full. It must encourage the child’s respect for human rights, as well as respect for their parents, their own and other cultures, and the environment.</a:t>
            </a:r>
          </a:p>
        </p:txBody>
      </p:sp>
      <p:pic>
        <p:nvPicPr>
          <p:cNvPr id="14" name="Graphic 13">
            <a:extLst>
              <a:ext uri="{FF2B5EF4-FFF2-40B4-BE49-F238E27FC236}">
                <a16:creationId xmlns:a16="http://schemas.microsoft.com/office/drawing/2014/main" id="{DF113BD7-7155-43AC-8A5E-AC08617C06F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17349" y="232969"/>
            <a:ext cx="1384128" cy="1845504"/>
          </a:xfrm>
          <a:prstGeom prst="rect">
            <a:avLst/>
          </a:prstGeom>
        </p:spPr>
      </p:pic>
      <p:pic>
        <p:nvPicPr>
          <p:cNvPr id="5" name="Online Media 4" title="RRSA Article of the Week: Participation, Introduced by Kathy Allan, Professional Adviser">
            <a:hlinkClick r:id="" action="ppaction://media"/>
            <a:extLst>
              <a:ext uri="{FF2B5EF4-FFF2-40B4-BE49-F238E27FC236}">
                <a16:creationId xmlns:a16="http://schemas.microsoft.com/office/drawing/2014/main" id="{73079DB7-6026-4E88-9F07-4C1755D9F024}"/>
              </a:ext>
            </a:extLst>
          </p:cNvPr>
          <p:cNvPicPr>
            <a:picLocks noRot="1" noChangeAspect="1"/>
          </p:cNvPicPr>
          <p:nvPr>
            <a:videoFile r:link="rId1"/>
          </p:nvPr>
        </p:nvPicPr>
        <p:blipFill>
          <a:blip r:embed="rId7"/>
          <a:stretch>
            <a:fillRect/>
          </a:stretch>
        </p:blipFill>
        <p:spPr>
          <a:xfrm>
            <a:off x="942368" y="2309305"/>
            <a:ext cx="4986724" cy="2817499"/>
          </a:xfrm>
          <a:prstGeom prst="rect">
            <a:avLst/>
          </a:prstGeom>
        </p:spPr>
      </p:pic>
    </p:spTree>
    <p:extLst>
      <p:ext uri="{BB962C8B-B14F-4D97-AF65-F5344CB8AC3E}">
        <p14:creationId xmlns:p14="http://schemas.microsoft.com/office/powerpoint/2010/main" val="2500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144519" y="332363"/>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EXPLORING ARTICLE 29 </a:t>
            </a:r>
          </a:p>
        </p:txBody>
      </p:sp>
      <p:sp>
        <p:nvSpPr>
          <p:cNvPr id="5" name="TextBox 4">
            <a:extLst>
              <a:ext uri="{FF2B5EF4-FFF2-40B4-BE49-F238E27FC236}">
                <a16:creationId xmlns:a16="http://schemas.microsoft.com/office/drawing/2014/main" id="{13227B2E-B5C9-407F-BBFD-D529411BB157}"/>
              </a:ext>
            </a:extLst>
          </p:cNvPr>
          <p:cNvSpPr txBox="1"/>
          <p:nvPr/>
        </p:nvSpPr>
        <p:spPr>
          <a:xfrm>
            <a:off x="7226322" y="2089850"/>
            <a:ext cx="4638101" cy="2246769"/>
          </a:xfrm>
          <a:prstGeom prst="rect">
            <a:avLst/>
          </a:prstGeom>
          <a:noFill/>
        </p:spPr>
        <p:txBody>
          <a:bodyPr wrap="square" rtlCol="0">
            <a:spAutoFit/>
          </a:bodyPr>
          <a:lstStyle/>
          <a:p>
            <a:pPr algn="r"/>
            <a:r>
              <a:rPr lang="en-GB" sz="2800" b="1" i="0" dirty="0">
                <a:solidFill>
                  <a:schemeClr val="bg1"/>
                </a:solidFill>
                <a:effectLst/>
                <a:latin typeface="Arial" panose="020B0604020202020204" pitchFamily="34" charset="0"/>
              </a:rPr>
              <a:t>What are </a:t>
            </a:r>
            <a:r>
              <a:rPr lang="en-GB" sz="2800" b="1" i="0" dirty="0">
                <a:solidFill>
                  <a:srgbClr val="FFFF00"/>
                </a:solidFill>
                <a:effectLst/>
                <a:latin typeface="Arial" panose="020B0604020202020204" pitchFamily="34" charset="0"/>
              </a:rPr>
              <a:t>your </a:t>
            </a:r>
            <a:r>
              <a:rPr lang="en-GB" sz="2800" b="1" i="0" dirty="0">
                <a:solidFill>
                  <a:schemeClr val="bg1"/>
                </a:solidFill>
                <a:effectLst/>
                <a:latin typeface="Arial" panose="020B0604020202020204" pitchFamily="34" charset="0"/>
              </a:rPr>
              <a:t>hopes for your future?</a:t>
            </a:r>
          </a:p>
          <a:p>
            <a:pPr algn="r"/>
            <a:r>
              <a:rPr lang="en-GB" sz="2800" b="1" i="0" dirty="0">
                <a:solidFill>
                  <a:schemeClr val="bg1"/>
                </a:solidFill>
                <a:effectLst/>
                <a:latin typeface="Arial" panose="020B0604020202020204" pitchFamily="34" charset="0"/>
              </a:rPr>
              <a:t> </a:t>
            </a:r>
          </a:p>
          <a:p>
            <a:pPr algn="r"/>
            <a:r>
              <a:rPr lang="en-GB" sz="2800" b="1" i="0" dirty="0">
                <a:solidFill>
                  <a:schemeClr val="bg1"/>
                </a:solidFill>
                <a:effectLst/>
                <a:latin typeface="Arial" panose="020B0604020202020204" pitchFamily="34" charset="0"/>
              </a:rPr>
              <a:t>How does education help you reach these goals? </a:t>
            </a:r>
            <a:endParaRPr lang="en-GB" sz="28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ABF41D6-3B1F-4E36-A512-EB363E2DF96B}"/>
              </a:ext>
            </a:extLst>
          </p:cNvPr>
          <p:cNvSpPr txBox="1"/>
          <p:nvPr/>
        </p:nvSpPr>
        <p:spPr>
          <a:xfrm>
            <a:off x="144519" y="6481249"/>
            <a:ext cx="410276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bg1"/>
                </a:solidFill>
                <a:latin typeface="Arial" panose="020B0604020202020204" pitchFamily="34" charset="0"/>
                <a:cs typeface="Arial" panose="020B0604020202020204" pitchFamily="34" charset="0"/>
              </a:rPr>
              <a:t>UNICEF/Houser</a:t>
            </a:r>
          </a:p>
        </p:txBody>
      </p:sp>
    </p:spTree>
    <p:extLst>
      <p:ext uri="{BB962C8B-B14F-4D97-AF65-F5344CB8AC3E}">
        <p14:creationId xmlns:p14="http://schemas.microsoft.com/office/powerpoint/2010/main" val="107204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360000" y="1595368"/>
            <a:ext cx="11694177" cy="4748220"/>
          </a:xfrm>
        </p:spPr>
        <p:txBody>
          <a:bodyPr vert="horz" lIns="91440" tIns="180000" rIns="91440" bIns="45720" numCol="2" rtlCol="0" anchor="t">
            <a:normAutofit/>
          </a:bodyPr>
          <a:lstStyle/>
          <a:p>
            <a:r>
              <a:rPr lang="en-GB" sz="1800" dirty="0">
                <a:latin typeface="Arial" panose="020B0604020202020204" pitchFamily="34" charset="0"/>
                <a:cs typeface="Arial" panose="020B0604020202020204" pitchFamily="34" charset="0"/>
              </a:rPr>
              <a:t>To be the best I can be </a:t>
            </a:r>
          </a:p>
          <a:p>
            <a:r>
              <a:rPr lang="en-GB" sz="1800" dirty="0">
                <a:latin typeface="Arial" panose="020B0604020202020204" pitchFamily="34" charset="0"/>
                <a:cs typeface="Arial" panose="020B0604020202020204" pitchFamily="34" charset="0"/>
              </a:rPr>
              <a:t>To spend time with friends </a:t>
            </a:r>
          </a:p>
          <a:p>
            <a:r>
              <a:rPr lang="en-GB" sz="1800" dirty="0">
                <a:latin typeface="Arial" panose="020B0604020202020204" pitchFamily="34" charset="0"/>
                <a:cs typeface="Arial" panose="020B0604020202020204" pitchFamily="34" charset="0"/>
              </a:rPr>
              <a:t>To travel the world </a:t>
            </a:r>
          </a:p>
          <a:p>
            <a:r>
              <a:rPr lang="en-GB" sz="1800" dirty="0">
                <a:latin typeface="Arial" panose="020B0604020202020204" pitchFamily="34" charset="0"/>
                <a:cs typeface="Arial" panose="020B0604020202020204" pitchFamily="34" charset="0"/>
              </a:rPr>
              <a:t>To take part in sport or activities that I enjoy </a:t>
            </a:r>
          </a:p>
          <a:p>
            <a:r>
              <a:rPr lang="en-GB" sz="1800" dirty="0">
                <a:latin typeface="Arial" panose="020B0604020202020204" pitchFamily="34" charset="0"/>
                <a:cs typeface="Arial" panose="020B0604020202020204" pitchFamily="34" charset="0"/>
              </a:rPr>
              <a:t>To be healthy, happy, safe </a:t>
            </a:r>
          </a:p>
          <a:p>
            <a:r>
              <a:rPr lang="en-GB" sz="1800" dirty="0">
                <a:latin typeface="Arial"/>
                <a:cs typeface="Arial"/>
              </a:rPr>
              <a:t>To feel included and have a voice </a:t>
            </a:r>
          </a:p>
          <a:p>
            <a:r>
              <a:rPr lang="en-GB" sz="1800" dirty="0">
                <a:latin typeface="Arial" panose="020B0604020202020204" pitchFamily="34" charset="0"/>
                <a:cs typeface="Arial" panose="020B0604020202020204" pitchFamily="34" charset="0"/>
              </a:rPr>
              <a:t>To be part of a community </a:t>
            </a:r>
          </a:p>
          <a:p>
            <a:r>
              <a:rPr lang="en-GB" sz="1800" dirty="0">
                <a:latin typeface="Arial" panose="020B0604020202020204" pitchFamily="34" charset="0"/>
                <a:cs typeface="Arial" panose="020B0604020202020204" pitchFamily="34" charset="0"/>
              </a:rPr>
              <a:t>To protect the environment </a:t>
            </a:r>
          </a:p>
          <a:p>
            <a:r>
              <a:rPr lang="en-GB" sz="1800" dirty="0">
                <a:latin typeface="Arial" panose="020B0604020202020204" pitchFamily="34" charset="0"/>
                <a:cs typeface="Arial" panose="020B0604020202020204" pitchFamily="34" charset="0"/>
              </a:rPr>
              <a:t>To keep learning new skills </a:t>
            </a:r>
          </a:p>
          <a:p>
            <a:r>
              <a:rPr lang="en-GB" sz="1800" dirty="0">
                <a:latin typeface="Arial" panose="020B0604020202020204" pitchFamily="34" charset="0"/>
                <a:cs typeface="Arial" panose="020B0604020202020204" pitchFamily="34" charset="0"/>
              </a:rPr>
              <a:t>To get a job I enjoy </a:t>
            </a:r>
          </a:p>
          <a:p>
            <a:r>
              <a:rPr lang="en-GB" sz="1800" dirty="0">
                <a:latin typeface="Arial" panose="020B0604020202020204" pitchFamily="34" charset="0"/>
                <a:cs typeface="Arial" panose="020B0604020202020204" pitchFamily="34" charset="0"/>
              </a:rPr>
              <a:t>To grow in confidence</a:t>
            </a:r>
          </a:p>
          <a:p>
            <a:r>
              <a:rPr lang="en-GB" sz="1800" dirty="0">
                <a:latin typeface="Arial" panose="020B0604020202020204" pitchFamily="34" charset="0"/>
                <a:cs typeface="Arial" panose="020B0604020202020204" pitchFamily="34" charset="0"/>
              </a:rPr>
              <a:t>To find out more about different cultures and traditions.</a:t>
            </a:r>
          </a:p>
          <a:p>
            <a:r>
              <a:rPr lang="en-GB" sz="1800" dirty="0">
                <a:latin typeface="Arial" panose="020B0604020202020204" pitchFamily="34" charset="0"/>
                <a:cs typeface="Arial" panose="020B0604020202020204" pitchFamily="34" charset="0"/>
              </a:rPr>
              <a:t>To learn how to work as part of a team</a:t>
            </a:r>
            <a:endParaRPr lang="en-GB" sz="3600" dirty="0">
              <a:latin typeface="Arial"/>
              <a:cs typeface="Arial"/>
            </a:endParaRPr>
          </a:p>
          <a:p>
            <a:pPr marL="0" indent="0">
              <a:buNone/>
            </a:pPr>
            <a:r>
              <a:rPr lang="en-GB" sz="1800" dirty="0">
                <a:latin typeface="Arial"/>
                <a:cs typeface="Arial"/>
              </a:rPr>
              <a:t>What others did you think of?</a:t>
            </a:r>
          </a:p>
          <a:p>
            <a:pPr marL="0" indent="0">
              <a:buNone/>
            </a:pPr>
            <a:endParaRPr lang="en-GB" dirty="0">
              <a:cs typeface="Calibri" panose="020F0502020204030204"/>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a:t>How many of these did you get?</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38B9E3-8E79-4757-8058-6AB5BADE1D15}"/>
              </a:ext>
            </a:extLst>
          </p:cNvPr>
          <p:cNvSpPr txBox="1"/>
          <p:nvPr/>
        </p:nvSpPr>
        <p:spPr>
          <a:xfrm>
            <a:off x="315539" y="1856330"/>
            <a:ext cx="4212115" cy="1938992"/>
          </a:xfrm>
          <a:prstGeom prst="rect">
            <a:avLst/>
          </a:prstGeom>
          <a:noFill/>
        </p:spPr>
        <p:txBody>
          <a:bodyPr wrap="square" rtlCol="0">
            <a:spAutoFit/>
          </a:bodyPr>
          <a:lstStyle/>
          <a:p>
            <a:pPr algn="ctr"/>
            <a:r>
              <a:rPr lang="en-GB" sz="2000" b="1" dirty="0">
                <a:solidFill>
                  <a:schemeClr val="bg1"/>
                </a:solidFill>
                <a:latin typeface="Arial"/>
                <a:cs typeface="Arial"/>
              </a:rPr>
              <a:t>Your education should help you develop all of your skills and help you to shine. </a:t>
            </a:r>
          </a:p>
          <a:p>
            <a:pPr algn="ctr"/>
            <a:endParaRPr lang="en-GB" sz="2000" b="1" dirty="0">
              <a:solidFill>
                <a:schemeClr val="bg1"/>
              </a:solidFill>
              <a:latin typeface="Arial"/>
              <a:cs typeface="Arial"/>
            </a:endParaRPr>
          </a:p>
          <a:p>
            <a:pPr algn="ctr"/>
            <a:r>
              <a:rPr lang="en-GB" sz="2000" b="1" dirty="0">
                <a:solidFill>
                  <a:schemeClr val="bg1"/>
                </a:solidFill>
                <a:latin typeface="Arial"/>
                <a:cs typeface="Arial"/>
              </a:rPr>
              <a:t>Draw a picture showing how you love spending your time. </a:t>
            </a:r>
          </a:p>
        </p:txBody>
      </p:sp>
      <p:sp>
        <p:nvSpPr>
          <p:cNvPr id="8" name="TextBox 7">
            <a:extLst>
              <a:ext uri="{FF2B5EF4-FFF2-40B4-BE49-F238E27FC236}">
                <a16:creationId xmlns:a16="http://schemas.microsoft.com/office/drawing/2014/main" id="{4A4754CF-3BFD-4017-9006-CD5B235AF81F}"/>
              </a:ext>
            </a:extLst>
          </p:cNvPr>
          <p:cNvSpPr txBox="1"/>
          <p:nvPr/>
        </p:nvSpPr>
        <p:spPr>
          <a:xfrm>
            <a:off x="197135" y="4365010"/>
            <a:ext cx="6954646" cy="2246769"/>
          </a:xfrm>
          <a:prstGeom prst="rect">
            <a:avLst/>
          </a:prstGeom>
          <a:noFill/>
        </p:spPr>
        <p:txBody>
          <a:bodyPr wrap="square" rtlCol="0">
            <a:spAutoFit/>
          </a:bodyPr>
          <a:lstStyle/>
          <a:p>
            <a:pPr algn="ctr"/>
            <a:r>
              <a:rPr lang="en-GB" sz="2000" b="1" dirty="0">
                <a:latin typeface="Arial"/>
                <a:cs typeface="Arial"/>
              </a:rPr>
              <a:t>Lots of clubs and activities that help develop your talents have been closed or been online during the pandemic.  </a:t>
            </a:r>
          </a:p>
          <a:p>
            <a:pPr algn="ctr"/>
            <a:endParaRPr lang="en-GB" sz="2000" b="1" dirty="0">
              <a:latin typeface="Arial"/>
              <a:cs typeface="Arial"/>
            </a:endParaRPr>
          </a:p>
          <a:p>
            <a:pPr algn="ctr"/>
            <a:r>
              <a:rPr lang="en-GB" sz="2000" b="1" dirty="0">
                <a:latin typeface="Arial"/>
                <a:cs typeface="Arial"/>
              </a:rPr>
              <a:t>What are you most looking forward to doing again? </a:t>
            </a:r>
          </a:p>
          <a:p>
            <a:pPr algn="ctr"/>
            <a:r>
              <a:rPr lang="en-GB" sz="2000" b="1" dirty="0">
                <a:latin typeface="Arial"/>
                <a:cs typeface="Arial"/>
              </a:rPr>
              <a:t>Create a poster to share with your class about what you enjoy doing the most. </a:t>
            </a:r>
          </a:p>
        </p:txBody>
      </p:sp>
      <p:sp>
        <p:nvSpPr>
          <p:cNvPr id="10" name="TextBox 9">
            <a:extLst>
              <a:ext uri="{FF2B5EF4-FFF2-40B4-BE49-F238E27FC236}">
                <a16:creationId xmlns:a16="http://schemas.microsoft.com/office/drawing/2014/main" id="{13367846-80C5-4A87-83C2-6E25CC1F2F18}"/>
              </a:ext>
            </a:extLst>
          </p:cNvPr>
          <p:cNvSpPr txBox="1"/>
          <p:nvPr/>
        </p:nvSpPr>
        <p:spPr>
          <a:xfrm>
            <a:off x="7782750" y="4526592"/>
            <a:ext cx="4212115" cy="1923604"/>
          </a:xfrm>
          <a:prstGeom prst="rect">
            <a:avLst/>
          </a:prstGeom>
          <a:noFill/>
        </p:spPr>
        <p:txBody>
          <a:bodyPr wrap="square" rtlCol="0">
            <a:spAutoFit/>
          </a:bodyPr>
          <a:lstStyle/>
          <a:p>
            <a:pPr algn="ctr"/>
            <a:r>
              <a:rPr lang="en-GB" sz="1700" b="1" dirty="0">
                <a:latin typeface="Arial"/>
                <a:cs typeface="Arial"/>
              </a:rPr>
              <a:t>Think about who has </a:t>
            </a:r>
            <a:r>
              <a:rPr lang="en-GB" sz="1700" b="1" dirty="0">
                <a:highlight>
                  <a:srgbClr val="00ACE9"/>
                </a:highlight>
                <a:latin typeface="Arial"/>
                <a:cs typeface="Arial"/>
              </a:rPr>
              <a:t>supported your learning </a:t>
            </a:r>
            <a:r>
              <a:rPr lang="en-GB" sz="1700" b="1" dirty="0">
                <a:latin typeface="Arial"/>
                <a:cs typeface="Arial"/>
              </a:rPr>
              <a:t>or been a role model for you.  </a:t>
            </a:r>
          </a:p>
          <a:p>
            <a:pPr algn="ctr"/>
            <a:r>
              <a:rPr lang="en-GB" sz="1700" b="1" dirty="0">
                <a:latin typeface="Arial"/>
                <a:cs typeface="Arial"/>
              </a:rPr>
              <a:t>Why have they been so </a:t>
            </a:r>
          </a:p>
          <a:p>
            <a:pPr algn="ctr"/>
            <a:r>
              <a:rPr lang="en-GB" sz="1700" b="1" dirty="0">
                <a:highlight>
                  <a:srgbClr val="00ACE9"/>
                </a:highlight>
                <a:latin typeface="Arial"/>
                <a:cs typeface="Arial"/>
              </a:rPr>
              <a:t>important to you</a:t>
            </a:r>
            <a:r>
              <a:rPr lang="en-GB" sz="1700" b="1" dirty="0">
                <a:latin typeface="Arial"/>
                <a:cs typeface="Arial"/>
              </a:rPr>
              <a:t>?</a:t>
            </a:r>
          </a:p>
          <a:p>
            <a:pPr algn="ctr"/>
            <a:r>
              <a:rPr lang="en-GB" sz="1700" b="1" dirty="0">
                <a:latin typeface="Arial"/>
                <a:cs typeface="Arial"/>
              </a:rPr>
              <a:t>  </a:t>
            </a:r>
          </a:p>
          <a:p>
            <a:pPr algn="ctr"/>
            <a:r>
              <a:rPr lang="en-GB" sz="1700" b="1" dirty="0">
                <a:latin typeface="Arial"/>
                <a:cs typeface="Arial"/>
              </a:rPr>
              <a:t>Write a thank you letter or card and send to them if you wish. </a:t>
            </a:r>
          </a:p>
        </p:txBody>
      </p:sp>
      <p:sp>
        <p:nvSpPr>
          <p:cNvPr id="11" name="TextBox 10">
            <a:extLst>
              <a:ext uri="{FF2B5EF4-FFF2-40B4-BE49-F238E27FC236}">
                <a16:creationId xmlns:a16="http://schemas.microsoft.com/office/drawing/2014/main" id="{5A8B1ABC-DC4D-46B7-AA27-E312B37375DD}"/>
              </a:ext>
            </a:extLst>
          </p:cNvPr>
          <p:cNvSpPr txBox="1"/>
          <p:nvPr/>
        </p:nvSpPr>
        <p:spPr>
          <a:xfrm>
            <a:off x="5037222" y="1829443"/>
            <a:ext cx="3031958" cy="1938992"/>
          </a:xfrm>
          <a:prstGeom prst="rect">
            <a:avLst/>
          </a:prstGeom>
          <a:noFill/>
        </p:spPr>
        <p:txBody>
          <a:bodyPr wrap="square" rtlCol="0">
            <a:spAutoFit/>
          </a:bodyPr>
          <a:lstStyle/>
          <a:p>
            <a:pPr algn="ctr"/>
            <a:r>
              <a:rPr lang="en-GB" sz="2000" b="1" dirty="0">
                <a:latin typeface="Arial"/>
                <a:cs typeface="Arial"/>
              </a:rPr>
              <a:t>Watch this short </a:t>
            </a:r>
            <a:r>
              <a:rPr lang="en-GB" sz="2000" b="1" dirty="0">
                <a:latin typeface="Arial"/>
                <a:cs typeface="Arial"/>
                <a:hlinkClick r:id="rId4"/>
              </a:rPr>
              <a:t>video</a:t>
            </a:r>
            <a:r>
              <a:rPr lang="en-GB" sz="2000" b="1" dirty="0">
                <a:latin typeface="Arial"/>
                <a:cs typeface="Arial"/>
              </a:rPr>
              <a:t> and write a list or discuss the importance of being in a school that respects your rights.</a:t>
            </a:r>
          </a:p>
        </p:txBody>
      </p:sp>
      <p:pic>
        <p:nvPicPr>
          <p:cNvPr id="12" name="Online Media 4" title="Talking about being Rights Respecting at school">
            <a:hlinkClick r:id="" action="ppaction://media"/>
            <a:extLst>
              <a:ext uri="{FF2B5EF4-FFF2-40B4-BE49-F238E27FC236}">
                <a16:creationId xmlns:a16="http://schemas.microsoft.com/office/drawing/2014/main" id="{2D40F68F-CCB1-4631-A370-0A8683031B95}"/>
              </a:ext>
            </a:extLst>
          </p:cNvPr>
          <p:cNvPicPr>
            <a:picLocks noRot="1" noChangeAspect="1"/>
          </p:cNvPicPr>
          <p:nvPr>
            <a:videoFile r:link="rId1"/>
          </p:nvPr>
        </p:nvPicPr>
        <p:blipFill>
          <a:blip r:embed="rId5"/>
          <a:stretch>
            <a:fillRect/>
          </a:stretch>
        </p:blipFill>
        <p:spPr>
          <a:xfrm>
            <a:off x="8301461" y="1789001"/>
            <a:ext cx="3575000" cy="2019875"/>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F00CA-566C-4B6A-9027-E9696A1B5DF5}"/>
              </a:ext>
            </a:extLst>
          </p:cNvPr>
          <p:cNvSpPr txBox="1"/>
          <p:nvPr/>
        </p:nvSpPr>
        <p:spPr>
          <a:xfrm>
            <a:off x="4844716" y="1603499"/>
            <a:ext cx="3705726" cy="2400657"/>
          </a:xfrm>
          <a:prstGeom prst="rect">
            <a:avLst/>
          </a:prstGeom>
          <a:noFill/>
        </p:spPr>
        <p:txBody>
          <a:bodyPr wrap="square" rtlCol="0">
            <a:spAutoFit/>
          </a:bodyPr>
          <a:lstStyle/>
          <a:p>
            <a:pPr algn="ctr"/>
            <a:r>
              <a:rPr lang="en-GB" sz="1500" dirty="0">
                <a:latin typeface="Arial"/>
                <a:cs typeface="Arial"/>
              </a:rPr>
              <a:t>Article 29 says that education must encourage respect for the environment. Watch this </a:t>
            </a:r>
            <a:r>
              <a:rPr lang="en-GB" sz="1500" dirty="0">
                <a:latin typeface="Arial"/>
                <a:cs typeface="Arial"/>
                <a:hlinkClick r:id="rId4"/>
              </a:rPr>
              <a:t>video</a:t>
            </a:r>
            <a:r>
              <a:rPr lang="en-GB" sz="1500" dirty="0">
                <a:latin typeface="Arial"/>
                <a:cs typeface="Arial"/>
              </a:rPr>
              <a:t> about schools built from recycled plastic in the Ivory Coast.  </a:t>
            </a:r>
          </a:p>
          <a:p>
            <a:pPr algn="ctr"/>
            <a:endParaRPr lang="en-GB" sz="1500" dirty="0">
              <a:latin typeface="Arial"/>
              <a:cs typeface="Arial"/>
            </a:endParaRPr>
          </a:p>
          <a:p>
            <a:pPr algn="ctr"/>
            <a:r>
              <a:rPr lang="en-GB" sz="1500" dirty="0">
                <a:latin typeface="Arial"/>
                <a:cs typeface="Arial"/>
              </a:rPr>
              <a:t>Discuss how you think these new classrooms will help children enjoy their right to an education and help the environment.  Which other rights do you think are supported through this project? </a:t>
            </a:r>
            <a:r>
              <a:rPr lang="en-GB" sz="1400" dirty="0">
                <a:latin typeface="Arial"/>
                <a:cs typeface="Arial"/>
              </a:rPr>
              <a:t> </a:t>
            </a:r>
          </a:p>
        </p:txBody>
      </p:sp>
      <p:sp>
        <p:nvSpPr>
          <p:cNvPr id="3" name="TextBox 2">
            <a:extLst>
              <a:ext uri="{FF2B5EF4-FFF2-40B4-BE49-F238E27FC236}">
                <a16:creationId xmlns:a16="http://schemas.microsoft.com/office/drawing/2014/main" id="{A0F3DC9E-4291-4D02-BAA0-FF510C4DF329}"/>
              </a:ext>
            </a:extLst>
          </p:cNvPr>
          <p:cNvSpPr txBox="1"/>
          <p:nvPr/>
        </p:nvSpPr>
        <p:spPr>
          <a:xfrm>
            <a:off x="379407" y="1709465"/>
            <a:ext cx="4212115" cy="2554545"/>
          </a:xfrm>
          <a:prstGeom prst="rect">
            <a:avLst/>
          </a:prstGeom>
          <a:noFill/>
        </p:spPr>
        <p:txBody>
          <a:bodyPr wrap="square" rtlCol="0">
            <a:spAutoFit/>
          </a:bodyPr>
          <a:lstStyle/>
          <a:p>
            <a:pPr algn="ctr"/>
            <a:r>
              <a:rPr lang="en-GB" b="1" dirty="0">
                <a:latin typeface="Arial"/>
                <a:cs typeface="Arial"/>
              </a:rPr>
              <a:t>The Big Ask is a survey for children and young people aged 4-17 in England.  </a:t>
            </a:r>
          </a:p>
          <a:p>
            <a:pPr algn="ctr"/>
            <a:r>
              <a:rPr lang="en-GB" dirty="0">
                <a:latin typeface="Arial"/>
                <a:cs typeface="Arial"/>
              </a:rPr>
              <a:t>It gives you a chance to have a say on the things that matter to you in your life, now and in the future.  </a:t>
            </a:r>
          </a:p>
          <a:p>
            <a:pPr algn="ctr"/>
            <a:endParaRPr lang="en-GB" b="1" dirty="0">
              <a:latin typeface="Arial"/>
              <a:cs typeface="Arial"/>
            </a:endParaRPr>
          </a:p>
          <a:p>
            <a:pPr algn="ctr"/>
            <a:r>
              <a:rPr lang="en-GB" b="1" dirty="0">
                <a:latin typeface="Arial"/>
                <a:cs typeface="Arial"/>
              </a:rPr>
              <a:t>Complete The Big Ask </a:t>
            </a:r>
            <a:r>
              <a:rPr lang="en-GB" b="1" dirty="0">
                <a:latin typeface="Arial"/>
                <a:cs typeface="Arial"/>
                <a:hlinkClick r:id="rId5"/>
              </a:rPr>
              <a:t>here</a:t>
            </a:r>
            <a:r>
              <a:rPr lang="en-GB" b="1" dirty="0">
                <a:latin typeface="Arial"/>
                <a:cs typeface="Arial"/>
              </a:rPr>
              <a:t>. </a:t>
            </a:r>
          </a:p>
          <a:p>
            <a:pPr algn="ctr"/>
            <a:endParaRPr lang="en-GB" sz="1600" b="1" dirty="0">
              <a:latin typeface="Arial"/>
              <a:cs typeface="Arial"/>
            </a:endParaRPr>
          </a:p>
        </p:txBody>
      </p:sp>
      <p:sp>
        <p:nvSpPr>
          <p:cNvPr id="4" name="TextBox 3">
            <a:extLst>
              <a:ext uri="{FF2B5EF4-FFF2-40B4-BE49-F238E27FC236}">
                <a16:creationId xmlns:a16="http://schemas.microsoft.com/office/drawing/2014/main" id="{5879EF30-A081-44CA-8569-E2D12E34BCE9}"/>
              </a:ext>
            </a:extLst>
          </p:cNvPr>
          <p:cNvSpPr txBox="1"/>
          <p:nvPr/>
        </p:nvSpPr>
        <p:spPr>
          <a:xfrm>
            <a:off x="7491664" y="4321994"/>
            <a:ext cx="4588041" cy="2400657"/>
          </a:xfrm>
          <a:prstGeom prst="rect">
            <a:avLst/>
          </a:prstGeom>
          <a:noFill/>
        </p:spPr>
        <p:txBody>
          <a:bodyPr wrap="square" rtlCol="0">
            <a:spAutoFit/>
          </a:bodyPr>
          <a:lstStyle/>
          <a:p>
            <a:pPr algn="ctr"/>
            <a:r>
              <a:rPr lang="en-GB" b="1" dirty="0">
                <a:latin typeface="Arial"/>
                <a:cs typeface="Arial"/>
              </a:rPr>
              <a:t>A growth mindset helps you develop resilience and explores how </a:t>
            </a:r>
          </a:p>
          <a:p>
            <a:pPr algn="ctr"/>
            <a:r>
              <a:rPr lang="en-GB" b="1" dirty="0">
                <a:highlight>
                  <a:srgbClr val="00ACE9"/>
                </a:highlight>
                <a:latin typeface="Arial"/>
                <a:cs typeface="Arial"/>
              </a:rPr>
              <a:t>we all develop and learn through our experiences</a:t>
            </a:r>
            <a:r>
              <a:rPr lang="en-GB" b="1" dirty="0">
                <a:latin typeface="Arial"/>
                <a:cs typeface="Arial"/>
              </a:rPr>
              <a:t>. </a:t>
            </a:r>
          </a:p>
          <a:p>
            <a:pPr algn="ctr"/>
            <a:endParaRPr lang="en-GB" b="1" dirty="0">
              <a:latin typeface="Arial"/>
              <a:cs typeface="Arial"/>
            </a:endParaRPr>
          </a:p>
          <a:p>
            <a:pPr algn="ctr"/>
            <a:r>
              <a:rPr lang="en-GB" b="1" dirty="0">
                <a:latin typeface="Arial"/>
                <a:cs typeface="Arial"/>
              </a:rPr>
              <a:t>Watch this </a:t>
            </a:r>
            <a:r>
              <a:rPr lang="en-GB" b="1" dirty="0">
                <a:latin typeface="Arial"/>
                <a:cs typeface="Arial"/>
                <a:hlinkClick r:id="rId6"/>
              </a:rPr>
              <a:t>video</a:t>
            </a:r>
            <a:r>
              <a:rPr lang="en-GB" b="1" dirty="0">
                <a:latin typeface="Arial"/>
                <a:cs typeface="Arial"/>
              </a:rPr>
              <a:t> then write a poem or a story about a character who overcomes their fears or a challenge</a:t>
            </a:r>
            <a:r>
              <a:rPr lang="en-GB" sz="2400" b="1" dirty="0">
                <a:latin typeface="Arial"/>
                <a:cs typeface="Arial"/>
              </a:rPr>
              <a:t>.</a:t>
            </a:r>
          </a:p>
        </p:txBody>
      </p:sp>
      <p:sp>
        <p:nvSpPr>
          <p:cNvPr id="5" name="TextBox 4">
            <a:extLst>
              <a:ext uri="{FF2B5EF4-FFF2-40B4-BE49-F238E27FC236}">
                <a16:creationId xmlns:a16="http://schemas.microsoft.com/office/drawing/2014/main" id="{564DFD78-254C-4BF5-B22A-F573A6AE529F}"/>
              </a:ext>
            </a:extLst>
          </p:cNvPr>
          <p:cNvSpPr txBox="1"/>
          <p:nvPr/>
        </p:nvSpPr>
        <p:spPr>
          <a:xfrm>
            <a:off x="4087258" y="4437961"/>
            <a:ext cx="3064523" cy="2192357"/>
          </a:xfrm>
          <a:prstGeom prst="rect">
            <a:avLst/>
          </a:prstGeom>
          <a:noFill/>
        </p:spPr>
        <p:txBody>
          <a:bodyPr wrap="square" rtlCol="0">
            <a:spAutoFit/>
          </a:bodyPr>
          <a:lstStyle/>
          <a:p>
            <a:pPr algn="l"/>
            <a:endParaRPr lang="en-GB" sz="3600" dirty="0">
              <a:solidFill>
                <a:schemeClr val="bg1"/>
              </a:solidFill>
              <a:latin typeface="Univers Next Pro Condensed" panose="020B0906030202020203" pitchFamily="34" charset="0"/>
            </a:endParaRPr>
          </a:p>
        </p:txBody>
      </p:sp>
      <p:sp>
        <p:nvSpPr>
          <p:cNvPr id="8" name="TextBox 7">
            <a:extLst>
              <a:ext uri="{FF2B5EF4-FFF2-40B4-BE49-F238E27FC236}">
                <a16:creationId xmlns:a16="http://schemas.microsoft.com/office/drawing/2014/main" id="{1BE4825D-2DD5-4A85-9FF0-57CCC89EA8D7}"/>
              </a:ext>
            </a:extLst>
          </p:cNvPr>
          <p:cNvSpPr txBox="1"/>
          <p:nvPr/>
        </p:nvSpPr>
        <p:spPr>
          <a:xfrm>
            <a:off x="238699" y="4321994"/>
            <a:ext cx="6913082" cy="2308324"/>
          </a:xfrm>
          <a:prstGeom prst="rect">
            <a:avLst/>
          </a:prstGeom>
          <a:noFill/>
        </p:spPr>
        <p:txBody>
          <a:bodyPr wrap="square">
            <a:spAutoFit/>
          </a:bodyPr>
          <a:lstStyle/>
          <a:p>
            <a:pPr algn="ctr"/>
            <a:r>
              <a:rPr lang="en-GB" sz="1600" b="1" dirty="0">
                <a:solidFill>
                  <a:schemeClr val="bg1"/>
                </a:solidFill>
                <a:latin typeface="Arial"/>
                <a:cs typeface="Arial"/>
              </a:rPr>
              <a:t>In June, a group of world leaders will come together to discuss issues, such as education, health and the environment. This meeting is called the G7 (Group of 7). A focus this year is promoting the importance of every girl around the world to access their right to a quality education. </a:t>
            </a:r>
          </a:p>
          <a:p>
            <a:pPr algn="ctr"/>
            <a:endParaRPr lang="en-GB" sz="1600" b="1" dirty="0">
              <a:solidFill>
                <a:schemeClr val="bg1"/>
              </a:solidFill>
              <a:latin typeface="Arial"/>
              <a:cs typeface="Arial"/>
            </a:endParaRPr>
          </a:p>
          <a:p>
            <a:pPr algn="ctr"/>
            <a:r>
              <a:rPr lang="en-GB" sz="1600" b="1" dirty="0">
                <a:solidFill>
                  <a:schemeClr val="bg1"/>
                </a:solidFill>
                <a:latin typeface="Arial"/>
                <a:cs typeface="Arial"/>
              </a:rPr>
              <a:t>In your class, look at this </a:t>
            </a:r>
            <a:r>
              <a:rPr lang="en-GB" sz="1600" b="1" dirty="0">
                <a:solidFill>
                  <a:schemeClr val="bg1"/>
                </a:solidFill>
                <a:latin typeface="Arial"/>
                <a:cs typeface="Arial"/>
                <a:hlinkClick r:id="rId7"/>
              </a:rPr>
              <a:t>Declaration</a:t>
            </a:r>
            <a:r>
              <a:rPr lang="en-GB" sz="1600" b="1" dirty="0">
                <a:solidFill>
                  <a:schemeClr val="bg1"/>
                </a:solidFill>
                <a:latin typeface="Arial"/>
                <a:cs typeface="Arial"/>
              </a:rPr>
              <a:t> and discuss why education is important, and what you will do about it. Please send your completed Declaration back to us and we will make sure your voice is heard.</a:t>
            </a:r>
          </a:p>
        </p:txBody>
      </p:sp>
      <p:pic>
        <p:nvPicPr>
          <p:cNvPr id="7" name="Online Media 6" title="Ivory Coast schools made from plastic waste - BBC World Service">
            <a:hlinkClick r:id="" action="ppaction://media"/>
            <a:extLst>
              <a:ext uri="{FF2B5EF4-FFF2-40B4-BE49-F238E27FC236}">
                <a16:creationId xmlns:a16="http://schemas.microsoft.com/office/drawing/2014/main" id="{54E11490-F910-4578-B6DA-39DCB0A755CB}"/>
              </a:ext>
            </a:extLst>
          </p:cNvPr>
          <p:cNvPicPr>
            <a:picLocks noRot="1" noChangeAspect="1"/>
          </p:cNvPicPr>
          <p:nvPr>
            <a:videoFile r:link="rId1"/>
          </p:nvPr>
        </p:nvPicPr>
        <p:blipFill>
          <a:blip r:embed="rId8"/>
          <a:stretch>
            <a:fillRect/>
          </a:stretch>
        </p:blipFill>
        <p:spPr>
          <a:xfrm>
            <a:off x="8550442" y="1842521"/>
            <a:ext cx="3402858" cy="1922615"/>
          </a:xfrm>
          <a:prstGeom prst="rect">
            <a:avLst/>
          </a:prstGeom>
        </p:spPr>
      </p:pic>
    </p:spTree>
    <p:extLst>
      <p:ext uri="{BB962C8B-B14F-4D97-AF65-F5344CB8AC3E}">
        <p14:creationId xmlns:p14="http://schemas.microsoft.com/office/powerpoint/2010/main" val="18659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6858E-FDDF-4222-B340-4FB3C88778BB}"/>
              </a:ext>
            </a:extLst>
          </p:cNvPr>
          <p:cNvSpPr txBox="1"/>
          <p:nvPr/>
        </p:nvSpPr>
        <p:spPr>
          <a:xfrm>
            <a:off x="5037222" y="1829443"/>
            <a:ext cx="3031958" cy="1938992"/>
          </a:xfrm>
          <a:prstGeom prst="rect">
            <a:avLst/>
          </a:prstGeom>
          <a:noFill/>
        </p:spPr>
        <p:txBody>
          <a:bodyPr wrap="square" rtlCol="0">
            <a:spAutoFit/>
          </a:bodyPr>
          <a:lstStyle/>
          <a:p>
            <a:pPr algn="ctr"/>
            <a:r>
              <a:rPr lang="en-GB" sz="2000" b="1" dirty="0">
                <a:latin typeface="Arial"/>
                <a:cs typeface="Arial"/>
              </a:rPr>
              <a:t>Watch this short </a:t>
            </a:r>
            <a:r>
              <a:rPr lang="en-GB" sz="2000" b="1" dirty="0">
                <a:latin typeface="Arial"/>
                <a:cs typeface="Arial"/>
                <a:hlinkClick r:id="rId4"/>
              </a:rPr>
              <a:t>video</a:t>
            </a:r>
            <a:r>
              <a:rPr lang="en-GB" sz="2000" b="1" dirty="0">
                <a:latin typeface="Arial"/>
                <a:cs typeface="Arial"/>
              </a:rPr>
              <a:t> and write a list or discuss the importance of being in a school that respects your rights.</a:t>
            </a:r>
          </a:p>
        </p:txBody>
      </p:sp>
      <p:sp>
        <p:nvSpPr>
          <p:cNvPr id="3" name="TextBox 2">
            <a:extLst>
              <a:ext uri="{FF2B5EF4-FFF2-40B4-BE49-F238E27FC236}">
                <a16:creationId xmlns:a16="http://schemas.microsoft.com/office/drawing/2014/main" id="{A48B92E7-3C95-4628-917E-762990BA365E}"/>
              </a:ext>
            </a:extLst>
          </p:cNvPr>
          <p:cNvSpPr txBox="1"/>
          <p:nvPr/>
        </p:nvSpPr>
        <p:spPr>
          <a:xfrm>
            <a:off x="228819" y="1844831"/>
            <a:ext cx="4212115" cy="1923604"/>
          </a:xfrm>
          <a:prstGeom prst="rect">
            <a:avLst/>
          </a:prstGeom>
          <a:noFill/>
        </p:spPr>
        <p:txBody>
          <a:bodyPr wrap="square" rtlCol="0">
            <a:spAutoFit/>
          </a:bodyPr>
          <a:lstStyle/>
          <a:p>
            <a:pPr algn="ctr"/>
            <a:r>
              <a:rPr lang="en-GB" sz="1700" b="1" dirty="0">
                <a:solidFill>
                  <a:schemeClr val="bg1"/>
                </a:solidFill>
                <a:latin typeface="Arial"/>
                <a:cs typeface="Arial"/>
              </a:rPr>
              <a:t>Think about who has supported your learning or been a role model for you.  </a:t>
            </a:r>
          </a:p>
          <a:p>
            <a:pPr algn="ctr"/>
            <a:r>
              <a:rPr lang="en-GB" sz="1700" b="1" dirty="0">
                <a:solidFill>
                  <a:schemeClr val="bg1"/>
                </a:solidFill>
                <a:latin typeface="Arial"/>
                <a:cs typeface="Arial"/>
              </a:rPr>
              <a:t>Why have they been so important to you?</a:t>
            </a:r>
          </a:p>
          <a:p>
            <a:pPr algn="ctr"/>
            <a:r>
              <a:rPr lang="en-GB" sz="1700" b="1" dirty="0">
                <a:solidFill>
                  <a:schemeClr val="bg1"/>
                </a:solidFill>
                <a:latin typeface="Arial"/>
                <a:cs typeface="Arial"/>
              </a:rPr>
              <a:t>  </a:t>
            </a:r>
          </a:p>
          <a:p>
            <a:pPr algn="ctr"/>
            <a:r>
              <a:rPr lang="en-GB" sz="1700" b="1" dirty="0">
                <a:solidFill>
                  <a:schemeClr val="bg1"/>
                </a:solidFill>
                <a:latin typeface="Arial"/>
                <a:cs typeface="Arial"/>
              </a:rPr>
              <a:t>Write a thank you letter or card and send to them if you wish. </a:t>
            </a:r>
          </a:p>
        </p:txBody>
      </p:sp>
      <p:sp>
        <p:nvSpPr>
          <p:cNvPr id="6" name="TextBox 5">
            <a:extLst>
              <a:ext uri="{FF2B5EF4-FFF2-40B4-BE49-F238E27FC236}">
                <a16:creationId xmlns:a16="http://schemas.microsoft.com/office/drawing/2014/main" id="{66665318-1896-4C26-9C7C-1E6FEC6D1B08}"/>
              </a:ext>
            </a:extLst>
          </p:cNvPr>
          <p:cNvSpPr txBox="1"/>
          <p:nvPr/>
        </p:nvSpPr>
        <p:spPr>
          <a:xfrm>
            <a:off x="7751066" y="4291404"/>
            <a:ext cx="4212115" cy="2308324"/>
          </a:xfrm>
          <a:prstGeom prst="rect">
            <a:avLst/>
          </a:prstGeom>
          <a:noFill/>
        </p:spPr>
        <p:txBody>
          <a:bodyPr wrap="square" rtlCol="0">
            <a:spAutoFit/>
          </a:bodyPr>
          <a:lstStyle/>
          <a:p>
            <a:pPr algn="ctr"/>
            <a:r>
              <a:rPr lang="en-GB" b="1" dirty="0">
                <a:latin typeface="Arial"/>
                <a:cs typeface="Arial"/>
              </a:rPr>
              <a:t>During the pandemic we have taken part in online learning and activities. </a:t>
            </a:r>
          </a:p>
          <a:p>
            <a:pPr algn="ctr"/>
            <a:r>
              <a:rPr lang="en-GB" b="1" dirty="0">
                <a:highlight>
                  <a:srgbClr val="00ACE9"/>
                </a:highlight>
                <a:latin typeface="Arial"/>
                <a:cs typeface="Arial"/>
              </a:rPr>
              <a:t>This has not suited everyone.  </a:t>
            </a:r>
          </a:p>
          <a:p>
            <a:pPr algn="ctr"/>
            <a:endParaRPr lang="en-GB" b="1" dirty="0">
              <a:latin typeface="Arial"/>
              <a:cs typeface="Arial"/>
            </a:endParaRPr>
          </a:p>
          <a:p>
            <a:pPr algn="ctr"/>
            <a:r>
              <a:rPr lang="en-GB" b="1" dirty="0">
                <a:latin typeface="Arial"/>
                <a:cs typeface="Arial"/>
              </a:rPr>
              <a:t>Create a list of the positives and negatives of doing things online and discuss this with your class. </a:t>
            </a:r>
          </a:p>
        </p:txBody>
      </p:sp>
      <p:pic>
        <p:nvPicPr>
          <p:cNvPr id="5" name="Online Media 4" title="Talking about being Rights Respecting at school">
            <a:hlinkClick r:id="" action="ppaction://media"/>
            <a:extLst>
              <a:ext uri="{FF2B5EF4-FFF2-40B4-BE49-F238E27FC236}">
                <a16:creationId xmlns:a16="http://schemas.microsoft.com/office/drawing/2014/main" id="{B557F176-8E93-41FC-A0AA-D877F8435452}"/>
              </a:ext>
            </a:extLst>
          </p:cNvPr>
          <p:cNvPicPr>
            <a:picLocks noRot="1" noChangeAspect="1"/>
          </p:cNvPicPr>
          <p:nvPr>
            <a:videoFile r:link="rId1"/>
          </p:nvPr>
        </p:nvPicPr>
        <p:blipFill>
          <a:blip r:embed="rId5"/>
          <a:stretch>
            <a:fillRect/>
          </a:stretch>
        </p:blipFill>
        <p:spPr>
          <a:xfrm>
            <a:off x="8282557" y="1724950"/>
            <a:ext cx="3575000" cy="2019875"/>
          </a:xfrm>
          <a:prstGeom prst="rect">
            <a:avLst/>
          </a:prstGeom>
        </p:spPr>
      </p:pic>
      <p:sp>
        <p:nvSpPr>
          <p:cNvPr id="8" name="TextBox 7">
            <a:extLst>
              <a:ext uri="{FF2B5EF4-FFF2-40B4-BE49-F238E27FC236}">
                <a16:creationId xmlns:a16="http://schemas.microsoft.com/office/drawing/2014/main" id="{DD0D36C8-88F0-4A70-954C-209252425A00}"/>
              </a:ext>
            </a:extLst>
          </p:cNvPr>
          <p:cNvSpPr txBox="1"/>
          <p:nvPr/>
        </p:nvSpPr>
        <p:spPr>
          <a:xfrm>
            <a:off x="228819" y="4352959"/>
            <a:ext cx="6954646" cy="2246769"/>
          </a:xfrm>
          <a:prstGeom prst="rect">
            <a:avLst/>
          </a:prstGeom>
          <a:noFill/>
        </p:spPr>
        <p:txBody>
          <a:bodyPr wrap="square" rtlCol="0">
            <a:spAutoFit/>
          </a:bodyPr>
          <a:lstStyle/>
          <a:p>
            <a:pPr algn="ctr"/>
            <a:r>
              <a:rPr lang="en-GB" sz="2000" b="1" dirty="0">
                <a:latin typeface="Arial"/>
                <a:cs typeface="Arial"/>
              </a:rPr>
              <a:t>Lots of clubs and activities that help develop your talents have been closed or been online during the pandemic.  </a:t>
            </a:r>
          </a:p>
          <a:p>
            <a:pPr algn="ctr"/>
            <a:endParaRPr lang="en-GB" sz="2000" b="1" dirty="0">
              <a:latin typeface="Arial"/>
              <a:cs typeface="Arial"/>
            </a:endParaRPr>
          </a:p>
          <a:p>
            <a:pPr algn="ctr"/>
            <a:r>
              <a:rPr lang="en-GB" sz="2000" b="1" dirty="0">
                <a:latin typeface="Arial"/>
                <a:cs typeface="Arial"/>
              </a:rPr>
              <a:t>What are you most looking forward to doing again? </a:t>
            </a:r>
          </a:p>
          <a:p>
            <a:pPr algn="ctr"/>
            <a:r>
              <a:rPr lang="en-GB" sz="2000" b="1" dirty="0">
                <a:latin typeface="Arial"/>
                <a:cs typeface="Arial"/>
              </a:rPr>
              <a:t>Create a poster to share with your class about what you enjoy doing the most. </a:t>
            </a:r>
          </a:p>
        </p:txBody>
      </p:sp>
    </p:spTree>
    <p:extLst>
      <p:ext uri="{BB962C8B-B14F-4D97-AF65-F5344CB8AC3E}">
        <p14:creationId xmlns:p14="http://schemas.microsoft.com/office/powerpoint/2010/main" val="24232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1382</Words>
  <Application>Microsoft Office PowerPoint</Application>
  <PresentationFormat>Widescreen</PresentationFormat>
  <Paragraphs>135</Paragraphs>
  <Slides>12</Slides>
  <Notes>10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Segoe UI</vt:lpstr>
      <vt:lpstr>Univers Next Pro</vt:lpstr>
      <vt:lpstr>Univers Next Pro Condensed</vt:lpstr>
      <vt:lpstr>Wingdings</vt:lpstr>
      <vt:lpstr>Office Theme</vt:lpstr>
      <vt:lpstr>PowerPoint Presentation</vt:lpstr>
      <vt:lpstr>PowerPoint Presentation</vt:lpstr>
      <vt:lpstr>Guess the Article</vt:lpstr>
      <vt:lpstr>PowerPoint Presentation</vt:lpstr>
      <vt:lpstr>PowerPoint Presentation</vt:lpstr>
      <vt:lpstr>How many of these did you get?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Samantha Bradey</cp:lastModifiedBy>
  <cp:revision>52</cp:revision>
  <dcterms:created xsi:type="dcterms:W3CDTF">2021-02-11T16:57:41Z</dcterms:created>
  <dcterms:modified xsi:type="dcterms:W3CDTF">2021-04-29T08:02:35Z</dcterms:modified>
</cp:coreProperties>
</file>