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4" autoAdjust="0"/>
    <p:restoredTop sz="73414" autoAdjust="0"/>
  </p:normalViewPr>
  <p:slideViewPr>
    <p:cSldViewPr snapToGrid="0">
      <p:cViewPr varScale="1">
        <p:scale>
          <a:sx n="49" d="100"/>
          <a:sy n="49" d="100"/>
        </p:scale>
        <p:origin x="109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21/05/2021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UNICEF/Popov</a:t>
            </a:r>
          </a:p>
          <a:p>
            <a:endParaRPr lang="en-GB" dirty="0"/>
          </a:p>
          <a:p>
            <a:r>
              <a:rPr lang="en-GB" b="0" i="0" dirty="0">
                <a:solidFill>
                  <a:srgbClr val="121212"/>
                </a:solidFill>
                <a:effectLst/>
                <a:latin typeface="Open Sans"/>
              </a:rPr>
              <a:t>Roma children and adults are working on the waste disposal site in Nadezhda neighbourhood. They are trying to collect some metal or paper and to earn some petty cash by giving it away for recycling</a:t>
            </a:r>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3727050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UNICEF/Gilbertson</a:t>
            </a:r>
          </a:p>
          <a:p>
            <a:endParaRPr lang="en-GB" dirty="0"/>
          </a:p>
          <a:p>
            <a:r>
              <a:rPr lang="en-GB" b="0" i="0" dirty="0">
                <a:solidFill>
                  <a:srgbClr val="121212"/>
                </a:solidFill>
                <a:effectLst/>
                <a:latin typeface="Open Sans"/>
              </a:rPr>
              <a:t>Sonja and her children, (left) </a:t>
            </a:r>
            <a:r>
              <a:rPr lang="en-GB" b="0" i="0" dirty="0" err="1">
                <a:solidFill>
                  <a:srgbClr val="121212"/>
                </a:solidFill>
                <a:effectLst/>
                <a:latin typeface="Open Sans"/>
              </a:rPr>
              <a:t>Andelja</a:t>
            </a:r>
            <a:r>
              <a:rPr lang="en-GB" b="0" i="0" dirty="0">
                <a:solidFill>
                  <a:srgbClr val="121212"/>
                </a:solidFill>
                <a:effectLst/>
                <a:latin typeface="Open Sans"/>
              </a:rPr>
              <a:t> years old and Alan, outside their home in a Roma container settlement in Serbia on the outskirts of Belgrade in 2016. In a trailer park on the outskirts of Belgrade, Sonja is feeling more optimistic. Her settlement has running water, toilets, and electricity. She has been living there for six years, ever since the government dismantled her former neighbourhood in town—“a cardboard city,” as she describes it, with no electricity or water. Sonja says her life has been transformed thanks to the help of Vesna Jovanovic, a Roma health mediator who visits the settlement every second day. “Vesna helped us enormously. Not only me, she helped all of us.”</a:t>
            </a:r>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5</a:t>
            </a:fld>
            <a:endParaRPr lang="en-GB"/>
          </a:p>
        </p:txBody>
      </p:sp>
    </p:spTree>
    <p:extLst>
      <p:ext uri="{BB962C8B-B14F-4D97-AF65-F5344CB8AC3E}">
        <p14:creationId xmlns:p14="http://schemas.microsoft.com/office/powerpoint/2010/main" val="3632484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13727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8</a:t>
            </a:fld>
            <a:endParaRPr lang="en-GB"/>
          </a:p>
        </p:txBody>
      </p:sp>
    </p:spTree>
    <p:extLst>
      <p:ext uri="{BB962C8B-B14F-4D97-AF65-F5344CB8AC3E}">
        <p14:creationId xmlns:p14="http://schemas.microsoft.com/office/powerpoint/2010/main" val="612601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5F587D-9829-4A97-9A51-F08E5A8F37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72950" cy="6858001"/>
          </a:xfrm>
          <a:prstGeom prst="rect">
            <a:avLst/>
          </a:prstGeom>
        </p:spPr>
      </p:pic>
      <p:sp>
        <p:nvSpPr>
          <p:cNvPr id="9" name="Title 1">
            <a:extLst>
              <a:ext uri="{FF2B5EF4-FFF2-40B4-BE49-F238E27FC236}">
                <a16:creationId xmlns:a16="http://schemas.microsoft.com/office/drawing/2014/main" id="{28F7F36C-86D9-4B5D-B7BB-55DB42AA8743}"/>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709F2-B790-4E9A-9F86-1B145567EB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1" y="0"/>
            <a:ext cx="7522027" cy="68710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7002C08A-2B60-495E-BC54-9A0D013324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967" y="0"/>
            <a:ext cx="12228285" cy="6875887"/>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30629"/>
            <a:ext cx="12424313" cy="6986112"/>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21/05/2021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dailymail.co.uk/news/article-2189845/Gypsy-schoolgirl-works-seafront-amusement-arcade-wins-place-study-English-Literature-Oxford-University.html" TargetMode="External"/><Relationship Id="rId3" Type="http://schemas.openxmlformats.org/officeDocument/2006/relationships/slideLayout" Target="../slideLayouts/slideLayout14.xml"/><Relationship Id="rId7" Type="http://schemas.openxmlformats.org/officeDocument/2006/relationships/hyperlink" Target="https://www.bbc.co.uk/news/newsbeat-50726940" TargetMode="External"/><Relationship Id="rId2" Type="http://schemas.openxmlformats.org/officeDocument/2006/relationships/video" Target="https://www.youtube.com/embed/a7ag14jz9cs?feature=oembed" TargetMode="External"/><Relationship Id="rId1" Type="http://schemas.openxmlformats.org/officeDocument/2006/relationships/video" Target="https://www.youtube.com/embed/EFgIUU36RH8?feature=oembed" TargetMode="External"/><Relationship Id="rId6" Type="http://schemas.openxmlformats.org/officeDocument/2006/relationships/hyperlink" Target="https://revisesociology.com/2020/05/06/why-do-gypsy-roma-and-traveller-children-have-such-low-educational-achievement/" TargetMode="External"/><Relationship Id="rId11" Type="http://schemas.openxmlformats.org/officeDocument/2006/relationships/image" Target="../media/image35.jpeg"/><Relationship Id="rId5" Type="http://schemas.openxmlformats.org/officeDocument/2006/relationships/hyperlink" Target="http://www.errc.org/video/7-things-you-should-know-about-roma-people" TargetMode="External"/><Relationship Id="rId10" Type="http://schemas.openxmlformats.org/officeDocument/2006/relationships/image" Target="../media/image34.jpeg"/><Relationship Id="rId4" Type="http://schemas.openxmlformats.org/officeDocument/2006/relationships/hyperlink" Target="https://a206b68c-43bf-42c1-8672-8166881be1a7.filesusr.com/ugd/6c5748_6501d2b8198d4f73bb0e9860cc6fbb2e.pdf" TargetMode="External"/><Relationship Id="rId9" Type="http://schemas.openxmlformats.org/officeDocument/2006/relationships/hyperlink" Target="https://www.youtube.com/watch?v=a7ag14jz9c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video" Target="https://www.youtube.com/embed/_8vqUESWZ_g?feature=oembed" TargetMode="External"/><Relationship Id="rId5" Type="http://schemas.openxmlformats.org/officeDocument/2006/relationships/image" Target="../media/image36.jpeg"/><Relationship Id="rId4" Type="http://schemas.openxmlformats.org/officeDocument/2006/relationships/hyperlink" Target="https://youtu.be/_8vqUESWZ_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hyperlink" Target="https://youtu.be/uK5HWj1vzYA" TargetMode="Externa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hyperlink" Target="https://www.booksfortopics.com/houses-and-homes" TargetMode="External"/><Relationship Id="rId3" Type="http://schemas.openxmlformats.org/officeDocument/2006/relationships/slideLayout" Target="../slideLayouts/slideLayout11.xml"/><Relationship Id="rId7" Type="http://schemas.openxmlformats.org/officeDocument/2006/relationships/hyperlink" Target="https://www.youtube.com/watch?v=_QIoajUfU48" TargetMode="External"/><Relationship Id="rId2" Type="http://schemas.openxmlformats.org/officeDocument/2006/relationships/video" Target="https://www.youtube.com/embed/_QIoajUfU48?feature=oembed" TargetMode="External"/><Relationship Id="rId1" Type="http://schemas.openxmlformats.org/officeDocument/2006/relationships/video" Target="https://www.youtube.com/embed/i1JhiINnQwM?feature=oembed" TargetMode="External"/><Relationship Id="rId6" Type="http://schemas.openxmlformats.org/officeDocument/2006/relationships/hyperlink" Target="https://read.bookcreator.com/Geapq5mqYGYyqTf8XSYo8GGbADG3/uwpkze30T8OLGeS88CkFEg" TargetMode="External"/><Relationship Id="rId5" Type="http://schemas.openxmlformats.org/officeDocument/2006/relationships/hyperlink" Target="https://www.youtube.com/watch?v=i1JhiINnQwM" TargetMode="External"/><Relationship Id="rId10" Type="http://schemas.openxmlformats.org/officeDocument/2006/relationships/image" Target="../media/image31.jpeg"/><Relationship Id="rId4" Type="http://schemas.openxmlformats.org/officeDocument/2006/relationships/notesSlide" Target="../notesSlides/notesSlide3.xml"/><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ideo" Target="https://www.youtube.com/embed/1bhBbMrF8Z0?start=22&amp;feature=oembed" TargetMode="External"/><Relationship Id="rId6" Type="http://schemas.openxmlformats.org/officeDocument/2006/relationships/image" Target="../media/image32.jpeg"/><Relationship Id="rId5" Type="http://schemas.openxmlformats.org/officeDocument/2006/relationships/hyperlink" Target="https://www.youtube.com/watch?v=1bhBbMrF8Z0&amp;t=22s" TargetMode="External"/><Relationship Id="rId4" Type="http://schemas.openxmlformats.org/officeDocument/2006/relationships/hyperlink" Target="https://travellermovement.org.uk/education?download=228:2017-i-m-not-allowed-to-play-with-you-anymor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bbc.co.uk/news/uk-england-essex-37628558" TargetMode="External"/><Relationship Id="rId2" Type="http://schemas.openxmlformats.org/officeDocument/2006/relationships/slideLayout" Target="../slideLayouts/slideLayout13.xml"/><Relationship Id="rId1" Type="http://schemas.openxmlformats.org/officeDocument/2006/relationships/video" Target="https://www.youtube.com/embed/Q6wSLfGBVGY?feature=oembed" TargetMode="External"/><Relationship Id="rId5" Type="http://schemas.openxmlformats.org/officeDocument/2006/relationships/image" Target="../media/image33.jpeg"/><Relationship Id="rId4" Type="http://schemas.openxmlformats.org/officeDocument/2006/relationships/hyperlink" Target="https://www.youtube.com/watch?v=Q6wSLfGBV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9DC7BE-F4EC-44A5-98E8-4A99F8F2EE3E}"/>
              </a:ext>
            </a:extLst>
          </p:cNvPr>
          <p:cNvSpPr txBox="1"/>
          <p:nvPr/>
        </p:nvSpPr>
        <p:spPr>
          <a:xfrm rot="16200000">
            <a:off x="10150082" y="4842208"/>
            <a:ext cx="3631474" cy="400110"/>
          </a:xfrm>
          <a:prstGeom prst="rect">
            <a:avLst/>
          </a:prstGeom>
          <a:noFill/>
        </p:spPr>
        <p:txBody>
          <a:bodyPr wrap="square" rtlCol="0">
            <a:spAutoFit/>
          </a:bodyPr>
          <a:lstStyle/>
          <a:p>
            <a:pPr algn="l"/>
            <a:r>
              <a:rPr lang="en-GB" sz="2000" dirty="0">
                <a:solidFill>
                  <a:schemeClr val="bg1"/>
                </a:solidFill>
                <a:latin typeface="Arial" panose="020B0604020202020204" pitchFamily="34" charset="0"/>
                <a:cs typeface="Arial" panose="020B0604020202020204" pitchFamily="34" charset="0"/>
              </a:rPr>
              <a:t>UNICEF/Popov</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9084274" y="1870689"/>
            <a:ext cx="2745801" cy="2062103"/>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Read through </a:t>
            </a:r>
            <a:r>
              <a:rPr lang="en-GB" sz="1600"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this fact sheet</a:t>
            </a:r>
            <a:r>
              <a:rPr lang="en-GB" sz="1600" dirty="0">
                <a:latin typeface="Arial" panose="020B0604020202020204" pitchFamily="34" charset="0"/>
                <a:cs typeface="Arial" panose="020B0604020202020204" pitchFamily="34" charset="0"/>
              </a:rPr>
              <a:t> about Roma people and or </a:t>
            </a:r>
            <a:r>
              <a:rPr lang="en-GB" sz="1600" b="1"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this video highlighting 7 things you should know about Roma people</a:t>
            </a:r>
            <a:r>
              <a:rPr lang="en-GB" sz="1600" dirty="0">
                <a:latin typeface="Arial" panose="020B0604020202020204" pitchFamily="34" charset="0"/>
                <a:cs typeface="Arial" panose="020B0604020202020204" pitchFamily="34" charset="0"/>
              </a:rPr>
              <a:t>. Can you create a poster using this information as inspiration? </a:t>
            </a:r>
          </a:p>
        </p:txBody>
      </p:sp>
      <p:sp>
        <p:nvSpPr>
          <p:cNvPr id="3" name="TextBox 2">
            <a:extLst>
              <a:ext uri="{FF2B5EF4-FFF2-40B4-BE49-F238E27FC236}">
                <a16:creationId xmlns:a16="http://schemas.microsoft.com/office/drawing/2014/main" id="{EE80F493-6501-485D-A348-28E38E3CA272}"/>
              </a:ext>
            </a:extLst>
          </p:cNvPr>
          <p:cNvSpPr txBox="1"/>
          <p:nvPr/>
        </p:nvSpPr>
        <p:spPr>
          <a:xfrm>
            <a:off x="7617960" y="4328934"/>
            <a:ext cx="4212115" cy="2400657"/>
          </a:xfrm>
          <a:prstGeom prst="rect">
            <a:avLst/>
          </a:prstGeom>
          <a:noFill/>
        </p:spPr>
        <p:txBody>
          <a:bodyPr wrap="square" rtlCol="0">
            <a:spAutoFit/>
          </a:bodyPr>
          <a:lstStyle/>
          <a:p>
            <a:pPr algn="ctr"/>
            <a:r>
              <a:rPr lang="en-GB" sz="1500" dirty="0">
                <a:latin typeface="Arial" panose="020B0604020202020204" pitchFamily="34" charset="0"/>
                <a:cs typeface="Arial" panose="020B0604020202020204" pitchFamily="34" charset="0"/>
              </a:rPr>
              <a:t>In examinations Gypsy, Roma and Traveller young people underachieve at school compared to students from all other ethnic backgrounds and have the highest rates of both permanent and temporary exclusions.  </a:t>
            </a:r>
            <a:r>
              <a:rPr lang="en-GB" sz="1500" b="1" dirty="0">
                <a:highlight>
                  <a:srgbClr val="00ACE9"/>
                </a:highlight>
                <a:latin typeface="Arial" panose="020B0604020202020204" pitchFamily="34" charset="0"/>
                <a:cs typeface="Arial" panose="020B0604020202020204" pitchFamily="34" charset="0"/>
              </a:rPr>
              <a:t>Have a class discussion about why you think this might be?</a:t>
            </a:r>
            <a:r>
              <a:rPr lang="en-GB" sz="1500" dirty="0">
                <a:latin typeface="Arial" panose="020B0604020202020204" pitchFamily="34" charset="0"/>
                <a:cs typeface="Arial" panose="020B0604020202020204" pitchFamily="34" charset="0"/>
              </a:rPr>
              <a:t> What could make schools and education more welcoming for children from these communities? </a:t>
            </a:r>
            <a:r>
              <a:rPr lang="en-GB" sz="1500" b="1"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This article </a:t>
            </a:r>
            <a:r>
              <a:rPr lang="en-GB" sz="1500" dirty="0">
                <a:latin typeface="Arial" panose="020B0604020202020204" pitchFamily="34" charset="0"/>
                <a:cs typeface="Arial" panose="020B0604020202020204" pitchFamily="34" charset="0"/>
              </a:rPr>
              <a:t>might give some ideas to start.</a:t>
            </a:r>
            <a:endParaRPr lang="en-GB" sz="1500" b="1" dirty="0">
              <a:highlight>
                <a:srgbClr val="00ACE9"/>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318895" y="1625497"/>
            <a:ext cx="4212115"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Many Gypsy, Roma and Traveller young people have high aspirations for their future. Read about these young people who have gone on to University (in </a:t>
            </a:r>
            <a:r>
              <a:rPr kumimoji="0" lang="en-GB" sz="1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this article</a:t>
            </a:r>
            <a:r>
              <a:rPr kumimoji="0" lang="en-GB" sz="1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and </a:t>
            </a:r>
            <a:r>
              <a:rPr kumimoji="0" lang="en-GB" sz="1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this article</a:t>
            </a:r>
            <a:r>
              <a:rPr kumimoji="0" lang="en-GB" sz="1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and think about how all young people could be encouraged and supported to be the best they can be. How could universities make sure they are encouraging applications from </a:t>
            </a:r>
            <a:r>
              <a:rPr kumimoji="0" lang="en-GB" sz="1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all</a:t>
            </a:r>
            <a:r>
              <a:rPr kumimoji="0" lang="en-GB" sz="15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young people? And which of this weeks’ articles is it important to consider here?</a:t>
            </a:r>
          </a:p>
        </p:txBody>
      </p:sp>
      <p:sp>
        <p:nvSpPr>
          <p:cNvPr id="5" name="TextBox 4">
            <a:extLst>
              <a:ext uri="{FF2B5EF4-FFF2-40B4-BE49-F238E27FC236}">
                <a16:creationId xmlns:a16="http://schemas.microsoft.com/office/drawing/2014/main" id="{91EEA25C-1C99-4044-8B84-8FFE009DFEFA}"/>
              </a:ext>
            </a:extLst>
          </p:cNvPr>
          <p:cNvSpPr txBox="1"/>
          <p:nvPr/>
        </p:nvSpPr>
        <p:spPr>
          <a:xfrm>
            <a:off x="3593805" y="4544377"/>
            <a:ext cx="3682178" cy="1815882"/>
          </a:xfrm>
          <a:prstGeom prst="rect">
            <a:avLst/>
          </a:prstGeom>
          <a:no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Music plays a strong role in the lives of the Irish Traveller community. </a:t>
            </a:r>
            <a:r>
              <a:rPr lang="en-GB" sz="1600" b="1"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Watch Sharyn Ward</a:t>
            </a:r>
            <a:r>
              <a:rPr lang="en-GB" sz="1600" dirty="0">
                <a:solidFill>
                  <a:schemeClr val="bg1"/>
                </a:solidFill>
                <a:latin typeface="Arial" panose="020B0604020202020204" pitchFamily="34" charset="0"/>
                <a:cs typeface="Arial" panose="020B0604020202020204" pitchFamily="34" charset="0"/>
              </a:rPr>
              <a:t> wow the judges on Ireland’s Got Talent when she sings a traditional Irish song. What song would you choose to sing to represent you or your culture?</a:t>
            </a:r>
            <a:endParaRPr lang="en-GB" sz="1600" b="1" dirty="0">
              <a:solidFill>
                <a:schemeClr val="bg1"/>
              </a:solidFill>
              <a:latin typeface="Arial" panose="020B0604020202020204" pitchFamily="34" charset="0"/>
              <a:cs typeface="Arial" panose="020B0604020202020204" pitchFamily="34" charset="0"/>
            </a:endParaRPr>
          </a:p>
        </p:txBody>
      </p:sp>
      <p:pic>
        <p:nvPicPr>
          <p:cNvPr id="8" name="Online Media 7" title="7 Things You Should Know About Roma People">
            <a:hlinkClick r:id="" action="ppaction://media"/>
            <a:extLst>
              <a:ext uri="{FF2B5EF4-FFF2-40B4-BE49-F238E27FC236}">
                <a16:creationId xmlns:a16="http://schemas.microsoft.com/office/drawing/2014/main" id="{FA29BB1C-3F1D-4DAF-8EE9-29825D9FFE10}"/>
              </a:ext>
            </a:extLst>
          </p:cNvPr>
          <p:cNvPicPr>
            <a:picLocks noRot="1" noChangeAspect="1"/>
          </p:cNvPicPr>
          <p:nvPr>
            <a:videoFile r:link="rId1"/>
          </p:nvPr>
        </p:nvPicPr>
        <p:blipFill>
          <a:blip r:embed="rId10"/>
          <a:stretch>
            <a:fillRect/>
          </a:stretch>
        </p:blipFill>
        <p:spPr>
          <a:xfrm>
            <a:off x="5077960" y="1824840"/>
            <a:ext cx="3812040" cy="2153803"/>
          </a:xfrm>
          <a:prstGeom prst="rect">
            <a:avLst/>
          </a:prstGeom>
        </p:spPr>
      </p:pic>
      <p:pic>
        <p:nvPicPr>
          <p:cNvPr id="9" name="Online Media 8" title="Proud Irish Traveller Sharyn Ward stuns crowd with traditional Irish song | Ireland’s Got Talent">
            <a:hlinkClick r:id="" action="ppaction://media"/>
            <a:extLst>
              <a:ext uri="{FF2B5EF4-FFF2-40B4-BE49-F238E27FC236}">
                <a16:creationId xmlns:a16="http://schemas.microsoft.com/office/drawing/2014/main" id="{69ACCAAD-BE52-431F-A7D9-DF93329B2EAD}"/>
              </a:ext>
            </a:extLst>
          </p:cNvPr>
          <p:cNvPicPr>
            <a:picLocks noRot="1" noChangeAspect="1"/>
          </p:cNvPicPr>
          <p:nvPr>
            <a:videoFile r:link="rId2"/>
          </p:nvPr>
        </p:nvPicPr>
        <p:blipFill>
          <a:blip r:embed="rId11"/>
          <a:stretch>
            <a:fillRect/>
          </a:stretch>
        </p:blipFill>
        <p:spPr>
          <a:xfrm>
            <a:off x="318895" y="4544377"/>
            <a:ext cx="3213950" cy="1815882"/>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017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7211716" y="262104"/>
            <a:ext cx="4980284" cy="5601533"/>
          </a:xfrm>
          <a:prstGeom prst="rect">
            <a:avLst/>
          </a:prstGeom>
          <a:noFill/>
        </p:spPr>
        <p:txBody>
          <a:bodyPr wrap="square" rtlCol="0">
            <a:spAutoFit/>
          </a:bodyPr>
          <a:lstStyle/>
          <a:p>
            <a:pPr marL="0" indent="0" algn="r">
              <a:buNone/>
            </a:pPr>
            <a:r>
              <a:rPr lang="en-GB" b="1" dirty="0">
                <a:solidFill>
                  <a:schemeClr val="bg1"/>
                </a:solidFill>
                <a:latin typeface="Arial" panose="020B0604020202020204" pitchFamily="34" charset="0"/>
                <a:cs typeface="Arial" panose="020B0604020202020204" pitchFamily="34" charset="0"/>
              </a:rPr>
              <a:t>Watch this video. It sets out a problem. </a:t>
            </a:r>
          </a:p>
          <a:p>
            <a:pPr marL="0" indent="0" algn="r">
              <a:buNone/>
            </a:pPr>
            <a:r>
              <a:rPr lang="en-GB" b="1" dirty="0">
                <a:solidFill>
                  <a:schemeClr val="bg1"/>
                </a:solidFill>
                <a:latin typeface="Arial" panose="020B0604020202020204" pitchFamily="34" charset="0"/>
                <a:cs typeface="Arial" panose="020B0604020202020204" pitchFamily="34" charset="0"/>
              </a:rPr>
              <a:t>Once you have watched the video discuss the following questions. </a:t>
            </a:r>
          </a:p>
          <a:p>
            <a:pPr marL="0" indent="0" algn="r">
              <a:buNone/>
            </a:pPr>
            <a:endParaRPr lang="en-GB" b="1" dirty="0">
              <a:solidFill>
                <a:schemeClr val="bg1"/>
              </a:solidFill>
              <a:latin typeface="Arial" panose="020B0604020202020204" pitchFamily="34" charset="0"/>
              <a:cs typeface="Arial" panose="020B0604020202020204" pitchFamily="34" charset="0"/>
            </a:endParaRPr>
          </a:p>
          <a:p>
            <a:pPr marL="0" indent="0" algn="r">
              <a:buNone/>
            </a:pP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What have you learnt about Gypsy, Roma and Traveller people?</a:t>
            </a:r>
          </a:p>
          <a:p>
            <a:pPr marL="0" indent="0" algn="r">
              <a:buNone/>
            </a:pP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a:p>
            <a:pPr marL="0" indent="0" algn="r">
              <a:buNone/>
            </a:pP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What could you do or say to other people to help them feel positive about who they are as people?</a:t>
            </a:r>
          </a:p>
          <a:p>
            <a:pPr marL="0" indent="0" algn="r">
              <a:buNone/>
            </a:pPr>
            <a:endParaRPr lang="en-GB" dirty="0">
              <a:solidFill>
                <a:schemeClr val="bg1"/>
              </a:solidFill>
              <a:latin typeface="Arial" panose="020B0604020202020204" pitchFamily="34" charset="0"/>
              <a:cs typeface="Arial" panose="020B0604020202020204" pitchFamily="34" charset="0"/>
            </a:endParaRPr>
          </a:p>
          <a:p>
            <a:pPr marL="0" indent="0" algn="r">
              <a:buNone/>
            </a:pPr>
            <a:r>
              <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When you see or hear racism and other forms of discrimination against Gypsy, Roma and Traveller people what will you do to challenge what you are witnessing?</a:t>
            </a:r>
          </a:p>
          <a:p>
            <a:pPr marL="0" indent="0" algn="r">
              <a:buNone/>
            </a:pPr>
            <a:endParaRPr kumimoji="0" lang="en-GB"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indent="0" algn="r">
              <a:buNone/>
            </a:pPr>
            <a:r>
              <a:rPr kumimoji="0" lang="en-GB"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Watch this video and think about how someone from these communities might feel</a:t>
            </a:r>
            <a:r>
              <a:rPr kumimoji="0" lang="en-GB" b="1" i="0" u="none" strike="noStrike" kern="1200" cap="none" spc="0" normalizeH="0" baseline="0" noProof="0" dirty="0">
                <a:ln>
                  <a:noFill/>
                </a:ln>
                <a:solidFill>
                  <a:schemeClr val="bg1"/>
                </a:solidFill>
                <a:effectLst/>
                <a:uLnTx/>
                <a:uFillTx/>
              </a:rPr>
              <a:t>. </a:t>
            </a:r>
          </a:p>
          <a:p>
            <a:pPr algn="r"/>
            <a:endParaRPr lang="en-GB" sz="1600" dirty="0">
              <a:solidFill>
                <a:schemeClr val="bg1"/>
              </a:solidFill>
              <a:effectLst/>
              <a:latin typeface="Calibri" panose="020F0502020204030204" pitchFamily="34" charset="0"/>
              <a:ea typeface="Calibri" panose="020F0502020204030204" pitchFamily="34" charset="0"/>
            </a:endParaRPr>
          </a:p>
        </p:txBody>
      </p:sp>
      <p:pic>
        <p:nvPicPr>
          <p:cNvPr id="5" name="Picture 4" descr="A red and white logo&#10;&#10;Description automatically generated with low confidence">
            <a:extLst>
              <a:ext uri="{FF2B5EF4-FFF2-40B4-BE49-F238E27FC236}">
                <a16:creationId xmlns:a16="http://schemas.microsoft.com/office/drawing/2014/main" id="{AE9F9E95-810F-49FF-A8C4-6B0DA555C7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5244" y="5435253"/>
            <a:ext cx="1575470" cy="351579"/>
          </a:xfrm>
          <a:prstGeom prst="rect">
            <a:avLst/>
          </a:prstGeom>
        </p:spPr>
      </p:pic>
      <p:sp>
        <p:nvSpPr>
          <p:cNvPr id="6" name="TextBox 5">
            <a:extLst>
              <a:ext uri="{FF2B5EF4-FFF2-40B4-BE49-F238E27FC236}">
                <a16:creationId xmlns:a16="http://schemas.microsoft.com/office/drawing/2014/main" id="{2B66D34B-8B4E-456D-9D98-F73A76E8EA68}"/>
              </a:ext>
            </a:extLst>
          </p:cNvPr>
          <p:cNvSpPr txBox="1"/>
          <p:nvPr/>
        </p:nvSpPr>
        <p:spPr>
          <a:xfrm>
            <a:off x="1576690" y="5786832"/>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4"/>
              </a:rPr>
              <a:t>here</a:t>
            </a:r>
            <a:r>
              <a:rPr lang="en-GB" sz="1400" dirty="0">
                <a:latin typeface="Arial" panose="020B0604020202020204" pitchFamily="34" charset="0"/>
                <a:cs typeface="Arial" panose="020B0604020202020204" pitchFamily="34" charset="0"/>
              </a:rPr>
              <a:t> to watch on YouTube</a:t>
            </a:r>
          </a:p>
        </p:txBody>
      </p:sp>
      <p:pic>
        <p:nvPicPr>
          <p:cNvPr id="7" name="Online Media 6" title="Just because of who I am">
            <a:hlinkClick r:id="" action="ppaction://media"/>
            <a:extLst>
              <a:ext uri="{FF2B5EF4-FFF2-40B4-BE49-F238E27FC236}">
                <a16:creationId xmlns:a16="http://schemas.microsoft.com/office/drawing/2014/main" id="{F21F8F34-0D8B-49A7-808C-DC3D7DBADFEE}"/>
              </a:ext>
            </a:extLst>
          </p:cNvPr>
          <p:cNvPicPr>
            <a:picLocks noRot="1" noChangeAspect="1"/>
          </p:cNvPicPr>
          <p:nvPr>
            <a:videoFile r:link="rId1"/>
          </p:nvPr>
        </p:nvPicPr>
        <p:blipFill>
          <a:blip r:embed="rId5"/>
          <a:stretch>
            <a:fillRect/>
          </a:stretch>
        </p:blipFill>
        <p:spPr>
          <a:xfrm>
            <a:off x="469900" y="1713559"/>
            <a:ext cx="5688568" cy="3214041"/>
          </a:xfrm>
          <a:prstGeom prst="rect">
            <a:avLst/>
          </a:prstGeom>
        </p:spPr>
      </p:pic>
    </p:spTree>
    <p:extLst>
      <p:ext uri="{BB962C8B-B14F-4D97-AF65-F5344CB8AC3E}">
        <p14:creationId xmlns:p14="http://schemas.microsoft.com/office/powerpoint/2010/main" val="130157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5" y="864312"/>
            <a:ext cx="4527177" cy="584775"/>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Introducing Gypsy, Roma and Traveller History Month</a:t>
            </a: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517653" y="2380910"/>
            <a:ext cx="4007224" cy="584775"/>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5 – Exploring Gypsy, Roma and Traveller History month question</a:t>
            </a:r>
          </a:p>
        </p:txBody>
      </p:sp>
      <p:sp>
        <p:nvSpPr>
          <p:cNvPr id="5" name="TextBox 4">
            <a:extLst>
              <a:ext uri="{FF2B5EF4-FFF2-40B4-BE49-F238E27FC236}">
                <a16:creationId xmlns:a16="http://schemas.microsoft.com/office/drawing/2014/main" id="{5C9BE5C6-AC33-4296-A888-C2334E4D4807}"/>
              </a:ext>
            </a:extLst>
          </p:cNvPr>
          <p:cNvSpPr txBox="1"/>
          <p:nvPr/>
        </p:nvSpPr>
        <p:spPr>
          <a:xfrm>
            <a:off x="7586381" y="3276637"/>
            <a:ext cx="4007224" cy="584775"/>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6 – Exploring Gypsy, Roma and Traveller History month answers</a:t>
            </a: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7" y="323055"/>
            <a:ext cx="11070699" cy="584775"/>
          </a:xfrm>
          <a:prstGeom prst="rect">
            <a:avLst/>
          </a:prstGeom>
          <a:noFill/>
        </p:spPr>
        <p:txBody>
          <a:bodyPr wrap="square" rtlCol="0">
            <a:spAutoFit/>
          </a:bodyPr>
          <a:lstStyle/>
          <a:p>
            <a:r>
              <a:rPr lang="en-GB" sz="3200" dirty="0">
                <a:solidFill>
                  <a:schemeClr val="bg1"/>
                </a:solidFill>
                <a:latin typeface="Univers Next Pro Condensed" panose="020B0906030202020203" pitchFamily="34" charset="0"/>
              </a:rPr>
              <a:t>INTRODUCING GYPSY, ROMA AND TRAVELLER HISTORY MONTH</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781" y="1456551"/>
            <a:ext cx="5761821" cy="646331"/>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Helen introduces Gypsy, Roma and Traveller History Month</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019775" y="1173566"/>
            <a:ext cx="5206475" cy="4293483"/>
          </a:xfrm>
          <a:prstGeom prst="rect">
            <a:avLst/>
          </a:prstGeom>
          <a:noFill/>
        </p:spPr>
        <p:txBody>
          <a:bodyPr wrap="square" rtlCol="0">
            <a:spAutoFit/>
          </a:bodyPr>
          <a:lstStyle/>
          <a:p>
            <a:pPr marL="0" indent="0" algn="r">
              <a:buNone/>
            </a:pPr>
            <a:r>
              <a:rPr lang="en-GB" sz="2400" b="1" dirty="0">
                <a:solidFill>
                  <a:schemeClr val="bg1"/>
                </a:solidFill>
                <a:latin typeface="Arial" panose="020B0604020202020204" pitchFamily="34" charset="0"/>
                <a:cs typeface="Arial" panose="020B0604020202020204" pitchFamily="34" charset="0"/>
              </a:rPr>
              <a:t>Gypsy, Roma and Traveller Month is held in June.</a:t>
            </a:r>
          </a:p>
          <a:p>
            <a:pPr marL="0" indent="0" algn="r">
              <a:buNone/>
            </a:pPr>
            <a:r>
              <a:rPr lang="en-GB" sz="1500" dirty="0">
                <a:solidFill>
                  <a:schemeClr val="bg1"/>
                </a:solidFill>
                <a:latin typeface="Arial" panose="020B0604020202020204" pitchFamily="34" charset="0"/>
                <a:cs typeface="Arial" panose="020B0604020202020204" pitchFamily="34" charset="0"/>
              </a:rPr>
              <a:t>Gypsies, Roma and Travellers are the largest ethnic minority community in the European Union with over 12 million people across the EU and around 300,000 in the UK. They experience extreme levels of prejudice and discrimination. </a:t>
            </a:r>
          </a:p>
          <a:p>
            <a:pPr marL="0" indent="0" algn="r">
              <a:buNone/>
            </a:pPr>
            <a:r>
              <a:rPr lang="en-GB" sz="1500" dirty="0">
                <a:solidFill>
                  <a:schemeClr val="bg1"/>
                </a:solidFill>
                <a:latin typeface="Arial" panose="020B0604020202020204" pitchFamily="34" charset="0"/>
                <a:cs typeface="Arial" panose="020B0604020202020204" pitchFamily="34" charset="0"/>
              </a:rPr>
              <a:t>Gypsy, Roma and Traveller History Month celebrates all the different ways in which the Gypsy, Roma and Traveller communities add to the vibrancy of life in the UK and recognises the contributions that these communities have made to British society historically and today. </a:t>
            </a:r>
          </a:p>
          <a:p>
            <a:pPr marL="0" indent="0" algn="r">
              <a:buNone/>
            </a:pPr>
            <a:r>
              <a:rPr lang="en-GB" sz="1500" dirty="0">
                <a:solidFill>
                  <a:schemeClr val="bg1"/>
                </a:solidFill>
                <a:latin typeface="Arial" panose="020B0604020202020204" pitchFamily="34" charset="0"/>
                <a:cs typeface="Arial" panose="020B0604020202020204" pitchFamily="34" charset="0"/>
              </a:rPr>
              <a:t>The month shares the history, culture and language of these communities, as well as other Travelling communities including Showmen and Boaters and helps to tackle prejudices, challenge myths and raise the voices of Gypsies and Travellers in wider society. </a:t>
            </a:r>
          </a:p>
        </p:txBody>
      </p:sp>
      <p:pic>
        <p:nvPicPr>
          <p:cNvPr id="2" name="GRT History Month">
            <a:hlinkClick r:id="" action="ppaction://media"/>
            <a:extLst>
              <a:ext uri="{FF2B5EF4-FFF2-40B4-BE49-F238E27FC236}">
                <a16:creationId xmlns:a16="http://schemas.microsoft.com/office/drawing/2014/main" id="{D9D68B79-A493-45D7-9ACC-33937E166C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5165" y="2346824"/>
            <a:ext cx="4824087" cy="2713549"/>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350290" y="556324"/>
            <a:ext cx="4554070" cy="4739759"/>
          </a:xfrm>
          <a:prstGeom prst="rect">
            <a:avLst/>
          </a:prstGeom>
          <a:noFill/>
        </p:spPr>
        <p:txBody>
          <a:bodyPr wrap="square" rtlCol="0">
            <a:spAutoFit/>
          </a:bodyPr>
          <a:lstStyle/>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 three articles that provide a particularly strong link this week:</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Article 2 – Non-discrimination </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Convention applies to every child without discrimination, whatever their ethnicity, gender, religion, language, abilities or any other status, whatever they think or say, whatever their family background. </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Article 8 – Protection and preservation of identity </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Every child has the right to an identity. Governments must respect and protect that right, and prevent the child’s name, nationality or family relationships from being changed unlawfully. </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Article 30 – Children from minority or indigenous groups </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Every child has the right to learn and use the language, customs and religion of their family whether or not these are shared by the majority of the people in the country where they live.</a:t>
            </a:r>
          </a:p>
        </p:txBody>
      </p:sp>
      <p:pic>
        <p:nvPicPr>
          <p:cNvPr id="6" name="Graphic 5">
            <a:extLst>
              <a:ext uri="{FF2B5EF4-FFF2-40B4-BE49-F238E27FC236}">
                <a16:creationId xmlns:a16="http://schemas.microsoft.com/office/drawing/2014/main" id="{38CE94D5-EFA9-4B0F-8BB2-708031C2CCE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026" y="1618231"/>
            <a:ext cx="1710977" cy="2281303"/>
          </a:xfrm>
          <a:prstGeom prst="rect">
            <a:avLst/>
          </a:prstGeom>
        </p:spPr>
      </p:pic>
      <p:pic>
        <p:nvPicPr>
          <p:cNvPr id="7" name="Graphic 6">
            <a:extLst>
              <a:ext uri="{FF2B5EF4-FFF2-40B4-BE49-F238E27FC236}">
                <a16:creationId xmlns:a16="http://schemas.microsoft.com/office/drawing/2014/main" id="{576386AD-3462-4A14-94CA-0FDBDBD5AC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53884" y="1618231"/>
            <a:ext cx="1710977" cy="2281303"/>
          </a:xfrm>
          <a:prstGeom prst="rect">
            <a:avLst/>
          </a:prstGeom>
        </p:spPr>
      </p:pic>
      <p:pic>
        <p:nvPicPr>
          <p:cNvPr id="8" name="Graphic 7">
            <a:extLst>
              <a:ext uri="{FF2B5EF4-FFF2-40B4-BE49-F238E27FC236}">
                <a16:creationId xmlns:a16="http://schemas.microsoft.com/office/drawing/2014/main" id="{33598A57-A073-4C44-8411-E3E0DF840A3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32742" y="1618231"/>
            <a:ext cx="1710977" cy="2281303"/>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58942"/>
            <a:ext cx="12109807"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GYPSY, ROMA AND TRAVELLER HISTORY MONTH</a:t>
            </a:r>
          </a:p>
        </p:txBody>
      </p:sp>
      <p:sp>
        <p:nvSpPr>
          <p:cNvPr id="5" name="TextBox 4">
            <a:extLst>
              <a:ext uri="{FF2B5EF4-FFF2-40B4-BE49-F238E27FC236}">
                <a16:creationId xmlns:a16="http://schemas.microsoft.com/office/drawing/2014/main" id="{13227B2E-B5C9-407F-BBFD-D529411BB157}"/>
              </a:ext>
            </a:extLst>
          </p:cNvPr>
          <p:cNvSpPr txBox="1"/>
          <p:nvPr/>
        </p:nvSpPr>
        <p:spPr>
          <a:xfrm>
            <a:off x="7064188" y="1672756"/>
            <a:ext cx="4737909" cy="2123658"/>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r"/>
            <a:endParaRPr lang="en-GB" sz="2400" b="1" dirty="0">
              <a:solidFill>
                <a:schemeClr val="bg1"/>
              </a:solidFill>
              <a:latin typeface="Univers Next Pro Condensed" panose="020B0906030202020203" pitchFamily="34" charset="0"/>
            </a:endParaRPr>
          </a:p>
          <a:p>
            <a:pPr marL="0" indent="0" algn="r">
              <a:buNone/>
            </a:pPr>
            <a:r>
              <a:rPr lang="en-GB" sz="2400" b="1" dirty="0">
                <a:solidFill>
                  <a:schemeClr val="bg1"/>
                </a:solidFill>
                <a:latin typeface="Arial" panose="020B0604020202020204" pitchFamily="34" charset="0"/>
                <a:cs typeface="Arial" panose="020B0604020202020204" pitchFamily="34" charset="0"/>
              </a:rPr>
              <a:t>What is needed for </a:t>
            </a:r>
            <a:r>
              <a:rPr lang="en-GB" sz="2400" b="1" dirty="0">
                <a:solidFill>
                  <a:srgbClr val="FFFF00"/>
                </a:solidFill>
                <a:latin typeface="Arial" panose="020B0604020202020204" pitchFamily="34" charset="0"/>
                <a:cs typeface="Arial" panose="020B0604020202020204" pitchFamily="34" charset="0"/>
              </a:rPr>
              <a:t>every child</a:t>
            </a:r>
            <a:r>
              <a:rPr lang="en-GB" sz="2400" b="1" dirty="0">
                <a:solidFill>
                  <a:schemeClr val="bg1"/>
                </a:solidFill>
                <a:latin typeface="Arial" panose="020B0604020202020204" pitchFamily="34" charset="0"/>
                <a:cs typeface="Arial" panose="020B0604020202020204" pitchFamily="34" charset="0"/>
              </a:rPr>
              <a:t> to be able to enjoy their rights </a:t>
            </a:r>
            <a:r>
              <a:rPr lang="en-GB" sz="2400" b="1" dirty="0">
                <a:solidFill>
                  <a:srgbClr val="FFFF00"/>
                </a:solidFill>
                <a:latin typeface="Arial" panose="020B0604020202020204" pitchFamily="34" charset="0"/>
                <a:cs typeface="Arial" panose="020B0604020202020204" pitchFamily="34" charset="0"/>
              </a:rPr>
              <a:t>fairly and equally</a:t>
            </a:r>
            <a:r>
              <a:rPr lang="en-GB" sz="2400" b="1"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47FD9C2D-F09F-4317-9255-31637C5A1421}"/>
              </a:ext>
            </a:extLst>
          </p:cNvPr>
          <p:cNvSpPr txBox="1"/>
          <p:nvPr/>
        </p:nvSpPr>
        <p:spPr>
          <a:xfrm>
            <a:off x="82193" y="6507984"/>
            <a:ext cx="6149788" cy="307777"/>
          </a:xfrm>
          <a:prstGeom prst="rect">
            <a:avLst/>
          </a:prstGeom>
          <a:noFill/>
        </p:spPr>
        <p:txBody>
          <a:bodyPr wrap="square">
            <a:spAutoFit/>
          </a:bodyPr>
          <a:lstStyle/>
          <a:p>
            <a:r>
              <a:rPr lang="en-GB" sz="1400" dirty="0">
                <a:solidFill>
                  <a:schemeClr val="bg1"/>
                </a:solidFill>
                <a:latin typeface="Arial" panose="020B0604020202020204" pitchFamily="34" charset="0"/>
                <a:cs typeface="Arial" panose="020B0604020202020204" pitchFamily="34" charset="0"/>
              </a:rPr>
              <a:t>UNICEF/Gilbertson</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6339823" y="1897448"/>
            <a:ext cx="5598177" cy="4748220"/>
          </a:xfrm>
        </p:spPr>
        <p:txBody>
          <a:bodyPr vert="horz" lIns="91440" tIns="180000" rIns="91440" bIns="45720" rtlCol="0" anchor="t">
            <a:normAutofit/>
          </a:bodyPr>
          <a:lstStyle/>
          <a:p>
            <a:r>
              <a:rPr lang="en-GB" sz="1600" dirty="0">
                <a:latin typeface="Arial" panose="020B0604020202020204" pitchFamily="34" charset="0"/>
                <a:cs typeface="Arial" panose="020B0604020202020204" pitchFamily="34" charset="0"/>
              </a:rPr>
              <a:t>Government decisions and the law should show the way against all forms of discrimination.</a:t>
            </a:r>
          </a:p>
          <a:p>
            <a:r>
              <a:rPr lang="en-GB" sz="1600" dirty="0">
                <a:latin typeface="Arial" panose="020B0604020202020204" pitchFamily="34" charset="0"/>
                <a:cs typeface="Arial" panose="020B0604020202020204" pitchFamily="34" charset="0"/>
              </a:rPr>
              <a:t>Everyone should be open to the fact that we all have prejudices and be ready to challenge them.</a:t>
            </a:r>
          </a:p>
          <a:p>
            <a:r>
              <a:rPr lang="en-GB" sz="1600" dirty="0">
                <a:latin typeface="Arial" panose="020B0604020202020204" pitchFamily="34" charset="0"/>
                <a:cs typeface="Arial" panose="020B0604020202020204" pitchFamily="34" charset="0"/>
              </a:rPr>
              <a:t>People challenge and speak up about any discrimination they experience or see.</a:t>
            </a:r>
          </a:p>
          <a:p>
            <a:r>
              <a:rPr lang="en-GB" sz="1600" dirty="0">
                <a:latin typeface="Arial" panose="020B0604020202020204" pitchFamily="34" charset="0"/>
                <a:cs typeface="Arial" panose="020B0604020202020204" pitchFamily="34" charset="0"/>
              </a:rPr>
              <a:t>Newspapers and other information sources should promote and celebrate diversity and inclusion.</a:t>
            </a:r>
          </a:p>
          <a:p>
            <a:pPr marL="0" indent="0">
              <a:buNone/>
            </a:pPr>
            <a:endParaRPr lang="en-GB" sz="4400" b="1" dirty="0">
              <a:latin typeface="Arial" panose="020B0604020202020204" pitchFamily="34" charset="0"/>
              <a:cs typeface="Arial" panose="020B0604020202020204" pitchFamily="34" charset="0"/>
            </a:endParaRPr>
          </a:p>
          <a:p>
            <a:pPr marL="0" indent="0">
              <a:buNone/>
            </a:pPr>
            <a:endParaRPr lang="en-GB" sz="4400" b="1" dirty="0">
              <a:latin typeface="Arial" panose="020B0604020202020204" pitchFamily="34" charset="0"/>
              <a:cs typeface="Arial" panose="020B0604020202020204" pitchFamily="34" charset="0"/>
            </a:endParaRPr>
          </a:p>
          <a:p>
            <a:endParaRPr lang="en-GB" sz="4400" b="1" dirty="0">
              <a:latin typeface="Arial"/>
              <a:cs typeface="Arial"/>
            </a:endParaRPr>
          </a:p>
          <a:p>
            <a:endParaRPr lang="en-GB" b="1"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4" name="Text Placeholder 1">
            <a:extLst>
              <a:ext uri="{FF2B5EF4-FFF2-40B4-BE49-F238E27FC236}">
                <a16:creationId xmlns:a16="http://schemas.microsoft.com/office/drawing/2014/main" id="{1215719F-31A5-4E4E-9FFD-E8C6D33532A9}"/>
              </a:ext>
            </a:extLst>
          </p:cNvPr>
          <p:cNvSpPr txBox="1">
            <a:spLocks/>
          </p:cNvSpPr>
          <p:nvPr/>
        </p:nvSpPr>
        <p:spPr>
          <a:xfrm>
            <a:off x="650223" y="1897448"/>
            <a:ext cx="5598177" cy="4748220"/>
          </a:xfrm>
          <a:prstGeom prst="rect">
            <a:avLst/>
          </a:prstGeom>
        </p:spPr>
        <p:txBody>
          <a:bodyPr vert="horz" lIns="91440" tIns="180000" rIns="91440" bIns="45720" rtlCol="0" anchor="t">
            <a:normAutofit fontScale="325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900" dirty="0">
                <a:latin typeface="Arial" panose="020B0604020202020204" pitchFamily="34" charset="0"/>
                <a:cs typeface="Arial" panose="020B0604020202020204" pitchFamily="34" charset="0"/>
              </a:rPr>
              <a:t>Every young person and child should know that their race, gender, ability, nationality (or other characteristic or identities) should not stop them enjoying all their rights.</a:t>
            </a:r>
          </a:p>
          <a:p>
            <a:r>
              <a:rPr lang="en-GB" sz="4900" dirty="0">
                <a:latin typeface="Arial" panose="020B0604020202020204" pitchFamily="34" charset="0"/>
                <a:cs typeface="Arial" panose="020B0604020202020204" pitchFamily="34" charset="0"/>
              </a:rPr>
              <a:t>Nobody should feel that they are treated differently because of who they are.</a:t>
            </a:r>
          </a:p>
          <a:p>
            <a:r>
              <a:rPr lang="en-GB" sz="4900" dirty="0">
                <a:latin typeface="Arial" panose="020B0604020202020204" pitchFamily="34" charset="0"/>
                <a:cs typeface="Arial" panose="020B0604020202020204" pitchFamily="34" charset="0"/>
              </a:rPr>
              <a:t>All people should accept, respect and value others for who they are.</a:t>
            </a:r>
          </a:p>
          <a:p>
            <a:r>
              <a:rPr lang="en-GB" sz="4900" dirty="0">
                <a:latin typeface="Arial" panose="020B0604020202020204" pitchFamily="34" charset="0"/>
                <a:cs typeface="Arial" panose="020B0604020202020204" pitchFamily="34" charset="0"/>
              </a:rPr>
              <a:t>All schools should teach, practise and actively celebrate respect for all.</a:t>
            </a:r>
          </a:p>
          <a:p>
            <a:r>
              <a:rPr lang="en-GB" sz="4900" dirty="0">
                <a:latin typeface="Arial" panose="020B0604020202020204" pitchFamily="34" charset="0"/>
                <a:cs typeface="Arial" panose="020B0604020202020204" pitchFamily="34" charset="0"/>
              </a:rPr>
              <a:t>Learning should include opportunities to empathise with those who are discriminated against.</a:t>
            </a:r>
          </a:p>
          <a:p>
            <a:pPr marL="0" indent="0">
              <a:buFont typeface="Wingdings" pitchFamily="2" charset="2"/>
              <a:buNone/>
            </a:pPr>
            <a:endParaRPr lang="en-GB" sz="4900" dirty="0">
              <a:latin typeface="Arial" panose="020B0604020202020204" pitchFamily="34" charset="0"/>
              <a:cs typeface="Arial" panose="020B0604020202020204" pitchFamily="34" charset="0"/>
            </a:endParaRPr>
          </a:p>
          <a:p>
            <a:pPr marL="0" indent="0">
              <a:buFont typeface="Wingdings" pitchFamily="2" charset="2"/>
              <a:buNone/>
            </a:pPr>
            <a:r>
              <a:rPr lang="en-GB" sz="4900" dirty="0">
                <a:latin typeface="Arial" panose="020B0604020202020204" pitchFamily="34" charset="0"/>
                <a:cs typeface="Arial" panose="020B0604020202020204" pitchFamily="34" charset="0"/>
              </a:rPr>
              <a:t>Did you get any of these? What other answers did you have?</a:t>
            </a:r>
          </a:p>
          <a:p>
            <a:endParaRPr lang="en-GB" sz="4400" dirty="0">
              <a:latin typeface="Arial"/>
              <a:cs typeface="Arial"/>
            </a:endParaRPr>
          </a:p>
          <a:p>
            <a:endParaRPr lang="en-GB" dirty="0">
              <a:cs typeface="Calibri" panose="020F0502020204030204"/>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4934800" y="1683499"/>
            <a:ext cx="3699750" cy="2446824"/>
          </a:xfrm>
          <a:prstGeom prst="rect">
            <a:avLst/>
          </a:prstGeom>
          <a:noFill/>
        </p:spPr>
        <p:txBody>
          <a:bodyPr wrap="square" rtlCol="0">
            <a:spAutoFit/>
          </a:bodyPr>
          <a:lstStyle/>
          <a:p>
            <a:pPr algn="ctr"/>
            <a:r>
              <a:rPr lang="en-GB" sz="1700" dirty="0">
                <a:latin typeface="Arial" panose="020B0604020202020204" pitchFamily="34" charset="0"/>
                <a:cs typeface="Arial" panose="020B0604020202020204" pitchFamily="34" charset="0"/>
              </a:rPr>
              <a:t>Richard O’Neill is an author and storyteller and member of the traveller community. Read his book, Ossiri and the Bala Mengro or </a:t>
            </a:r>
            <a:r>
              <a:rPr lang="en-GB" sz="1700" b="1"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watch him read the book here</a:t>
            </a:r>
            <a:r>
              <a:rPr lang="en-GB" sz="1700" dirty="0">
                <a:latin typeface="Arial" panose="020B0604020202020204" pitchFamily="34" charset="0"/>
                <a:cs typeface="Arial" panose="020B0604020202020204" pitchFamily="34" charset="0"/>
              </a:rPr>
              <a:t>. In this story, Ossiri, the main character, is very brave when she met the Bala Mengro. How would you have reacted?</a:t>
            </a:r>
          </a:p>
        </p:txBody>
      </p:sp>
      <p:sp>
        <p:nvSpPr>
          <p:cNvPr id="6" name="TextBox 5">
            <a:extLst>
              <a:ext uri="{FF2B5EF4-FFF2-40B4-BE49-F238E27FC236}">
                <a16:creationId xmlns:a16="http://schemas.microsoft.com/office/drawing/2014/main" id="{6638B9E3-8E79-4757-8058-6AB5BADE1D15}"/>
              </a:ext>
            </a:extLst>
          </p:cNvPr>
          <p:cNvSpPr txBox="1"/>
          <p:nvPr/>
        </p:nvSpPr>
        <p:spPr>
          <a:xfrm>
            <a:off x="439251" y="1890466"/>
            <a:ext cx="384855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Read through the ABC book.</a:t>
            </a:r>
            <a:r>
              <a:rPr kumimoji="0" lang="en-GB"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This is a book aimed at traveller children and contains lots of images showing the traveller community and their culture and lifestyle. What different things can you spot? </a:t>
            </a:r>
            <a:r>
              <a:rPr kumimoji="0" lang="en-GB"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8EE7571C-46EF-478E-A8BA-084977281247}"/>
              </a:ext>
            </a:extLst>
          </p:cNvPr>
          <p:cNvSpPr txBox="1"/>
          <p:nvPr/>
        </p:nvSpPr>
        <p:spPr>
          <a:xfrm>
            <a:off x="7741186" y="4384151"/>
            <a:ext cx="421211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 Ossiri and the Bala Mengro, </a:t>
            </a:r>
            <a:r>
              <a:rPr kumimoji="0" lang="en-GB" sz="16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Ossiri’s family recycle everything</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They find things other people have thrown out and mend them so that they can be reused. Reusing things is helpful for our environment.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highlight>
                  <a:srgbClr val="00ACE9"/>
                </a:highlight>
                <a:uLnTx/>
                <a:uFillTx/>
                <a:latin typeface="Arial" panose="020B0604020202020204" pitchFamily="34" charset="0"/>
                <a:ea typeface="+mn-ea"/>
                <a:cs typeface="Arial" panose="020B0604020202020204" pitchFamily="34" charset="0"/>
              </a:rPr>
              <a:t>Can you think of anything you have reused in a different way, or mended so that it doesn’t need to be thrown away?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effectLst/>
              <a:highlight>
                <a:srgbClr val="00ACE9"/>
              </a:highligh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3061347" y="4384151"/>
            <a:ext cx="4212115" cy="230832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A </a:t>
            </a:r>
            <a:r>
              <a:rPr lang="en-GB" sz="1600" i="1" dirty="0">
                <a:latin typeface="Arial" panose="020B0604020202020204" pitchFamily="34" charset="0"/>
                <a:cs typeface="Arial" panose="020B0604020202020204" pitchFamily="34" charset="0"/>
              </a:rPr>
              <a:t>vardo</a:t>
            </a:r>
            <a:r>
              <a:rPr lang="en-GB" sz="1600" dirty="0">
                <a:latin typeface="Arial" panose="020B0604020202020204" pitchFamily="34" charset="0"/>
                <a:cs typeface="Arial" panose="020B0604020202020204" pitchFamily="34" charset="0"/>
              </a:rPr>
              <a:t> is a traditional horse-drawn caravan used by Roma people. Some travellers live in caravans and some travellers live in houses. Read ‘Home’ by Carson Ellis or </a:t>
            </a:r>
            <a:r>
              <a:rPr lang="en-GB" sz="1600" b="1"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watch it being read here</a:t>
            </a:r>
            <a:r>
              <a:rPr lang="en-GB" sz="1600" dirty="0">
                <a:latin typeface="Arial" panose="020B0604020202020204" pitchFamily="34" charset="0"/>
                <a:cs typeface="Arial" panose="020B0604020202020204" pitchFamily="34" charset="0"/>
              </a:rPr>
              <a:t>. This book shows lots of different types of homes, some real and some imaginary! </a:t>
            </a:r>
            <a:r>
              <a:rPr lang="en-GB" sz="1600" b="1"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Other books about homes can be found here</a:t>
            </a:r>
            <a:r>
              <a:rPr lang="en-GB" sz="1600" dirty="0">
                <a:latin typeface="Arial" panose="020B0604020202020204" pitchFamily="34" charset="0"/>
                <a:cs typeface="Arial" panose="020B0604020202020204" pitchFamily="34" charset="0"/>
              </a:rPr>
              <a:t>. Now have a go at designing your own home. </a:t>
            </a:r>
          </a:p>
        </p:txBody>
      </p:sp>
      <p:pic>
        <p:nvPicPr>
          <p:cNvPr id="2" name="Online Media 1" title="Ossiri and the Balamengro">
            <a:hlinkClick r:id="" action="ppaction://media"/>
            <a:extLst>
              <a:ext uri="{FF2B5EF4-FFF2-40B4-BE49-F238E27FC236}">
                <a16:creationId xmlns:a16="http://schemas.microsoft.com/office/drawing/2014/main" id="{08406879-26B5-4C7E-9774-67E7E70BDD7A}"/>
              </a:ext>
            </a:extLst>
          </p:cNvPr>
          <p:cNvPicPr>
            <a:picLocks noRot="1" noChangeAspect="1"/>
          </p:cNvPicPr>
          <p:nvPr>
            <a:videoFile r:link="rId1"/>
          </p:nvPr>
        </p:nvPicPr>
        <p:blipFill>
          <a:blip r:embed="rId9"/>
          <a:stretch>
            <a:fillRect/>
          </a:stretch>
        </p:blipFill>
        <p:spPr>
          <a:xfrm>
            <a:off x="8783359" y="1890466"/>
            <a:ext cx="3220150" cy="1819385"/>
          </a:xfrm>
          <a:prstGeom prst="rect">
            <a:avLst/>
          </a:prstGeom>
        </p:spPr>
      </p:pic>
      <p:pic>
        <p:nvPicPr>
          <p:cNvPr id="3" name="Online Media 2" title="Home by Carson Ellis">
            <a:hlinkClick r:id="" action="ppaction://media"/>
            <a:extLst>
              <a:ext uri="{FF2B5EF4-FFF2-40B4-BE49-F238E27FC236}">
                <a16:creationId xmlns:a16="http://schemas.microsoft.com/office/drawing/2014/main" id="{0BCFF444-E310-432F-B947-84F0477DFCC2}"/>
              </a:ext>
            </a:extLst>
          </p:cNvPr>
          <p:cNvPicPr>
            <a:picLocks noRot="1" noChangeAspect="1"/>
          </p:cNvPicPr>
          <p:nvPr>
            <a:videoFile r:link="rId2"/>
          </p:nvPr>
        </p:nvPicPr>
        <p:blipFill>
          <a:blip r:embed="rId10"/>
          <a:stretch>
            <a:fillRect/>
          </a:stretch>
        </p:blipFill>
        <p:spPr>
          <a:xfrm>
            <a:off x="185660" y="4619282"/>
            <a:ext cx="2875687" cy="1624763"/>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a:off x="5045724" y="1948663"/>
            <a:ext cx="6907577" cy="1754326"/>
          </a:xfrm>
          <a:prstGeom prst="rect">
            <a:avLst/>
          </a:prstGeom>
          <a:noFill/>
        </p:spPr>
        <p:txBody>
          <a:bodyPr wrap="square" rtlCol="0">
            <a:spAutoFit/>
          </a:bodyPr>
          <a:lstStyle/>
          <a:p>
            <a:pPr algn="ctr"/>
            <a:r>
              <a:rPr lang="en-GB" dirty="0">
                <a:latin typeface="Arial"/>
                <a:cs typeface="Arial"/>
              </a:rPr>
              <a:t>Find out more about some famous people who have Gypsy, Roma or Traveller Heritage. Suggestions include: Charlie Chaplin, Cher Lloyd, Django Reinhardt, Rafael Van der Vaart, Ronnie Wood, Billy Joe Saunders, Eric Cantona, Michael Caine, Shane Ward, Tyson Fury, Scarlett Lee, John Connors. What have their major achievements been?</a:t>
            </a:r>
            <a:endParaRPr lang="en-GB" dirty="0">
              <a:latin typeface="Univers Next Pro Condensed" panose="020B0906030202020203" pitchFamily="34" charset="0"/>
            </a:endParaRPr>
          </a:p>
        </p:txBody>
      </p:sp>
      <p:sp>
        <p:nvSpPr>
          <p:cNvPr id="3" name="TextBox 2">
            <a:extLst>
              <a:ext uri="{FF2B5EF4-FFF2-40B4-BE49-F238E27FC236}">
                <a16:creationId xmlns:a16="http://schemas.microsoft.com/office/drawing/2014/main" id="{A0F3DC9E-4291-4D02-BAA0-FF510C4DF329}"/>
              </a:ext>
            </a:extLst>
          </p:cNvPr>
          <p:cNvSpPr txBox="1"/>
          <p:nvPr/>
        </p:nvSpPr>
        <p:spPr>
          <a:xfrm>
            <a:off x="238699" y="2225661"/>
            <a:ext cx="4212115" cy="1200329"/>
          </a:xfrm>
          <a:prstGeom prst="rect">
            <a:avLst/>
          </a:prstGeom>
          <a:noFill/>
        </p:spPr>
        <p:txBody>
          <a:bodyPr wrap="square" rtlCol="0">
            <a:spAutoFit/>
          </a:bodyPr>
          <a:lstStyle/>
          <a:p>
            <a:pPr algn="ctr"/>
            <a:r>
              <a:rPr lang="en-GB" dirty="0">
                <a:latin typeface="Arial"/>
                <a:cs typeface="Arial"/>
              </a:rPr>
              <a:t>Find out about the Appleby Horse Fair and why this is important for the traveller community. Imagine you visited the fair and write a diary entry.</a:t>
            </a:r>
            <a:endParaRPr lang="en-GB" dirty="0">
              <a:latin typeface="Univers Next Pro Condensed" panose="020B0906030202020203"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741186" y="4321994"/>
            <a:ext cx="4212115" cy="2400657"/>
          </a:xfrm>
          <a:prstGeom prst="rect">
            <a:avLst/>
          </a:prstGeom>
          <a:noFill/>
        </p:spPr>
        <p:txBody>
          <a:bodyPr wrap="square" rtlCol="0">
            <a:spAutoFit/>
          </a:bodyPr>
          <a:lstStyle/>
          <a:p>
            <a:pPr algn="ctr"/>
            <a:r>
              <a:rPr lang="en-GB" sz="1500" dirty="0">
                <a:latin typeface="Arial"/>
                <a:cs typeface="Arial"/>
              </a:rPr>
              <a:t>Lots of Gypsy, Roma and Traveller children face bullying and discrimination at school and this impacts on their right to education. </a:t>
            </a:r>
            <a:r>
              <a:rPr lang="en-GB" sz="1500" b="1" dirty="0">
                <a:latin typeface="Arial"/>
                <a:cs typeface="Arial"/>
                <a:hlinkClick r:id="rId4">
                  <a:extLst>
                    <a:ext uri="{A12FA001-AC4F-418D-AE19-62706E023703}">
                      <ahyp:hlinkClr xmlns:ahyp="http://schemas.microsoft.com/office/drawing/2018/hyperlinkcolor" val="tx"/>
                    </a:ext>
                  </a:extLst>
                </a:hlinkClick>
              </a:rPr>
              <a:t>Read this book</a:t>
            </a:r>
            <a:r>
              <a:rPr lang="en-GB" sz="1500" dirty="0">
                <a:latin typeface="Arial"/>
                <a:cs typeface="Arial"/>
              </a:rPr>
              <a:t> which has been written by the Traveller Movement in co-operation with members of the Gypsy, Roma and Traveller community and is based on real experiences.  </a:t>
            </a:r>
          </a:p>
          <a:p>
            <a:pPr algn="ctr"/>
            <a:r>
              <a:rPr lang="en-GB" sz="1500" b="1" dirty="0">
                <a:highlight>
                  <a:srgbClr val="00ACE9"/>
                </a:highlight>
                <a:latin typeface="Arial"/>
                <a:cs typeface="Arial"/>
              </a:rPr>
              <a:t>How can you make sure that everyone is welcomed and accepted for who they are at your school? </a:t>
            </a:r>
            <a:endParaRPr lang="en-GB" sz="1500" b="1" dirty="0">
              <a:highlight>
                <a:srgbClr val="00ACE9"/>
              </a:highlight>
              <a:latin typeface="Univers Next Pro Condensed" panose="020B0906030202020203"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4042434" y="4537462"/>
            <a:ext cx="3064523" cy="2062103"/>
          </a:xfrm>
          <a:prstGeom prst="rect">
            <a:avLst/>
          </a:prstGeom>
          <a:noFill/>
        </p:spPr>
        <p:txBody>
          <a:bodyPr wrap="square" rtlCol="0">
            <a:spAutoFit/>
          </a:bodyPr>
          <a:lstStyle/>
          <a:p>
            <a:pPr algn="ctr"/>
            <a:r>
              <a:rPr lang="en-GB" sz="1600" b="1" dirty="0">
                <a:solidFill>
                  <a:schemeClr val="bg1"/>
                </a:solidFill>
                <a:latin typeface="Arial"/>
                <a:cs typeface="Arial"/>
                <a:hlinkClick r:id="rId5">
                  <a:extLst>
                    <a:ext uri="{A12FA001-AC4F-418D-AE19-62706E023703}">
                      <ahyp:hlinkClr xmlns:ahyp="http://schemas.microsoft.com/office/drawing/2018/hyperlinkcolor" val="tx"/>
                    </a:ext>
                  </a:extLst>
                </a:hlinkClick>
              </a:rPr>
              <a:t>Watch this film</a:t>
            </a:r>
            <a:r>
              <a:rPr lang="en-GB" sz="1600" dirty="0">
                <a:solidFill>
                  <a:schemeClr val="bg1"/>
                </a:solidFill>
                <a:latin typeface="Arial"/>
                <a:cs typeface="Arial"/>
              </a:rPr>
              <a:t> about the history of Gypsy, Roma and Traveller people created by </a:t>
            </a:r>
            <a:r>
              <a:rPr lang="en-GB" sz="1600" i="1" dirty="0">
                <a:solidFill>
                  <a:schemeClr val="bg1"/>
                </a:solidFill>
                <a:latin typeface="Arial"/>
                <a:cs typeface="Arial"/>
              </a:rPr>
              <a:t>Travellers Times</a:t>
            </a:r>
            <a:r>
              <a:rPr lang="en-GB" sz="1600" dirty="0">
                <a:solidFill>
                  <a:schemeClr val="bg1"/>
                </a:solidFill>
                <a:latin typeface="Arial"/>
                <a:cs typeface="Arial"/>
              </a:rPr>
              <a:t>. Write down 3 facts you have learned about Gypsy, Roma and Traveller people that you can share with a friend or family member.</a:t>
            </a:r>
            <a:endParaRPr lang="en-GB" sz="1600" b="1" dirty="0">
              <a:solidFill>
                <a:schemeClr val="bg1"/>
              </a:solidFill>
              <a:latin typeface="Univers Next Pro Condensed" panose="020B0906030202020203" pitchFamily="34" charset="0"/>
            </a:endParaRPr>
          </a:p>
        </p:txBody>
      </p:sp>
      <p:pic>
        <p:nvPicPr>
          <p:cNvPr id="7" name="Online Media 6" title="Roads From The Past - Short Film - Travellers' Times Online">
            <a:hlinkClick r:id="" action="ppaction://media"/>
            <a:extLst>
              <a:ext uri="{FF2B5EF4-FFF2-40B4-BE49-F238E27FC236}">
                <a16:creationId xmlns:a16="http://schemas.microsoft.com/office/drawing/2014/main" id="{ABF73752-852E-4F20-8EA7-04871EEC77D8}"/>
              </a:ext>
            </a:extLst>
          </p:cNvPr>
          <p:cNvPicPr>
            <a:picLocks noRot="1" noChangeAspect="1"/>
          </p:cNvPicPr>
          <p:nvPr>
            <a:videoFile r:link="rId1"/>
          </p:nvPr>
        </p:nvPicPr>
        <p:blipFill>
          <a:blip r:embed="rId6"/>
          <a:stretch>
            <a:fillRect/>
          </a:stretch>
        </p:blipFill>
        <p:spPr>
          <a:xfrm>
            <a:off x="330200" y="4548451"/>
            <a:ext cx="3517900" cy="1987614"/>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5045724" y="1886402"/>
            <a:ext cx="6907577" cy="1754326"/>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Find out more about some famous people who have Gypsy, Roma or Traveller Heritage. Suggestions include: Charlie Chaplin, Cher Lloyd, Django Reinhardt, Rafael Van der Vaart, Ronnie Wood, Billy Joe Saunders, Eric Cantona, Michael Caine, Shane Ward, Tyson Fury, Scarlett Lee, John Connors. What have their major achievements been?</a:t>
            </a:r>
          </a:p>
        </p:txBody>
      </p:sp>
      <p:sp>
        <p:nvSpPr>
          <p:cNvPr id="3" name="TextBox 2">
            <a:extLst>
              <a:ext uri="{FF2B5EF4-FFF2-40B4-BE49-F238E27FC236}">
                <a16:creationId xmlns:a16="http://schemas.microsoft.com/office/drawing/2014/main" id="{A48B92E7-3C95-4628-917E-762990BA365E}"/>
              </a:ext>
            </a:extLst>
          </p:cNvPr>
          <p:cNvSpPr txBox="1"/>
          <p:nvPr/>
        </p:nvSpPr>
        <p:spPr>
          <a:xfrm>
            <a:off x="238699" y="1886402"/>
            <a:ext cx="4212115" cy="1969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 do we mean by Gypsy, Roma and Traveller? Try and find out something about each of these communities. How are they different? What are the links between them? Share your research with your class or form a group.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with a teacher.</a:t>
            </a:r>
          </a:p>
        </p:txBody>
      </p:sp>
      <p:sp>
        <p:nvSpPr>
          <p:cNvPr id="4" name="TextBox 3">
            <a:extLst>
              <a:ext uri="{FF2B5EF4-FFF2-40B4-BE49-F238E27FC236}">
                <a16:creationId xmlns:a16="http://schemas.microsoft.com/office/drawing/2014/main" id="{1232ECBE-FC1D-43E0-AF25-319A44147B7E}"/>
              </a:ext>
            </a:extLst>
          </p:cNvPr>
          <p:cNvSpPr txBox="1"/>
          <p:nvPr/>
        </p:nvSpPr>
        <p:spPr>
          <a:xfrm>
            <a:off x="7741186" y="4387861"/>
            <a:ext cx="4212115" cy="230832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Dale Farm in Essex, England was the site of one of the largest traveller communities in the UK, housing over 1000 people.</a:t>
            </a:r>
            <a:r>
              <a:rPr lang="en-GB" sz="1600" b="1" dirty="0">
                <a:latin typeface="Arial" panose="020B0604020202020204" pitchFamily="34" charset="0"/>
                <a:cs typeface="Arial" panose="020B0604020202020204" pitchFamily="34" charset="0"/>
              </a:rPr>
              <a:t> </a:t>
            </a:r>
          </a:p>
          <a:p>
            <a:pPr algn="ctr"/>
            <a:endParaRPr lang="en-GB" sz="1600" b="1" dirty="0">
              <a:highlight>
                <a:srgbClr val="00ACE9"/>
              </a:highlight>
              <a:latin typeface="Arial" panose="020B0604020202020204" pitchFamily="34" charset="0"/>
              <a:cs typeface="Arial" panose="020B0604020202020204" pitchFamily="34" charset="0"/>
            </a:endParaRPr>
          </a:p>
          <a:p>
            <a:pPr algn="ctr"/>
            <a:r>
              <a:rPr lang="en-GB" sz="1600" b="1" dirty="0">
                <a:highlight>
                  <a:srgbClr val="00ACE9"/>
                </a:highlight>
                <a:latin typeface="Arial" panose="020B0604020202020204" pitchFamily="34" charset="0"/>
                <a:cs typeface="Arial" panose="020B0604020202020204" pitchFamily="34" charset="0"/>
              </a:rPr>
              <a:t>Find out what happened to Dale farm and think about how this links to Articles 2, 8 and 30.</a:t>
            </a:r>
          </a:p>
          <a:p>
            <a:pPr algn="ctr"/>
            <a:endParaRPr lang="en-GB" sz="1600" b="1" dirty="0">
              <a:highlight>
                <a:srgbClr val="00ACE9"/>
              </a:highlight>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Use </a:t>
            </a:r>
            <a:r>
              <a:rPr lang="en-GB"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this website</a:t>
            </a:r>
            <a:r>
              <a:rPr lang="en-GB" sz="1600" dirty="0">
                <a:latin typeface="Arial" panose="020B0604020202020204" pitchFamily="34" charset="0"/>
                <a:cs typeface="Arial" panose="020B0604020202020204" pitchFamily="34" charset="0"/>
              </a:rPr>
              <a:t> to get your started.</a:t>
            </a:r>
          </a:p>
        </p:txBody>
      </p:sp>
      <p:sp>
        <p:nvSpPr>
          <p:cNvPr id="5" name="TextBox 4">
            <a:extLst>
              <a:ext uri="{FF2B5EF4-FFF2-40B4-BE49-F238E27FC236}">
                <a16:creationId xmlns:a16="http://schemas.microsoft.com/office/drawing/2014/main" id="{3D15C31F-EA4D-4EA4-9E22-3D763D1BCF1B}"/>
              </a:ext>
            </a:extLst>
          </p:cNvPr>
          <p:cNvSpPr txBox="1"/>
          <p:nvPr/>
        </p:nvSpPr>
        <p:spPr>
          <a:xfrm>
            <a:off x="4254500" y="4523249"/>
            <a:ext cx="2960781" cy="1754326"/>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Watch this animation</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showing the history of the Roma people. Write down 5 facts you have learnt and share them with other students in your class. </a:t>
            </a:r>
          </a:p>
        </p:txBody>
      </p:sp>
      <p:pic>
        <p:nvPicPr>
          <p:cNvPr id="7" name="Online Media 6" title="Gypsies, Roma, Travellers: An Animated History">
            <a:hlinkClick r:id="" action="ppaction://media"/>
            <a:extLst>
              <a:ext uri="{FF2B5EF4-FFF2-40B4-BE49-F238E27FC236}">
                <a16:creationId xmlns:a16="http://schemas.microsoft.com/office/drawing/2014/main" id="{8C99F891-9CBA-49F5-90A9-242280437241}"/>
              </a:ext>
            </a:extLst>
          </p:cNvPr>
          <p:cNvPicPr>
            <a:picLocks noRot="1" noChangeAspect="1"/>
          </p:cNvPicPr>
          <p:nvPr>
            <a:videoFile r:link="rId1"/>
          </p:nvPr>
        </p:nvPicPr>
        <p:blipFill>
          <a:blip r:embed="rId5"/>
          <a:stretch>
            <a:fillRect/>
          </a:stretch>
        </p:blipFill>
        <p:spPr>
          <a:xfrm>
            <a:off x="400064" y="4510549"/>
            <a:ext cx="3651236" cy="2062948"/>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TotalTime>
  <Words>1738</Words>
  <Application>Microsoft Office PowerPoint</Application>
  <PresentationFormat>Widescreen</PresentationFormat>
  <Paragraphs>91</Paragraphs>
  <Slides>12</Slides>
  <Notes>4</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Samiha Ahmed</cp:lastModifiedBy>
  <cp:revision>47</cp:revision>
  <dcterms:created xsi:type="dcterms:W3CDTF">2021-02-11T16:57:41Z</dcterms:created>
  <dcterms:modified xsi:type="dcterms:W3CDTF">2021-05-21T15:26:39Z</dcterms:modified>
</cp:coreProperties>
</file>