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90" r:id="rId3"/>
    <p:sldId id="258" r:id="rId4"/>
    <p:sldId id="291" r:id="rId5"/>
    <p:sldId id="259" r:id="rId6"/>
    <p:sldId id="284" r:id="rId7"/>
    <p:sldId id="285" r:id="rId8"/>
    <p:sldId id="286" r:id="rId9"/>
    <p:sldId id="287" r:id="rId10"/>
    <p:sldId id="288" r:id="rId11"/>
    <p:sldId id="293"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3792" autoAdjust="0"/>
  </p:normalViewPr>
  <p:slideViewPr>
    <p:cSldViewPr snapToGrid="0">
      <p:cViewPr varScale="1">
        <p:scale>
          <a:sx n="62" d="100"/>
          <a:sy n="62" d="100"/>
        </p:scale>
        <p:origin x="58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06/05/2021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UNICEF/De Luigi</a:t>
            </a:r>
          </a:p>
          <a:p>
            <a:endParaRPr lang="en-GB" dirty="0"/>
          </a:p>
          <a:p>
            <a:r>
              <a:rPr lang="en-GB" b="0" i="0" dirty="0">
                <a:solidFill>
                  <a:srgbClr val="121212"/>
                </a:solidFill>
                <a:effectLst/>
                <a:latin typeface="Open Sans"/>
              </a:rPr>
              <a:t>Mohamed “Momo” (18), centre, with his foster parents Stefano and Giovanna at their home in northern Italy. Momo is the very first migrant in Italy to be transferred to a foster family, as part of a pilot programme supported by UNICEF. </a:t>
            </a:r>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391491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a:t>
            </a:r>
            <a:r>
              <a:rPr lang="en-GB" b="0" i="0" dirty="0">
                <a:solidFill>
                  <a:srgbClr val="121212"/>
                </a:solidFill>
                <a:effectLst/>
                <a:latin typeface="Open Sans"/>
              </a:rPr>
              <a:t>Babajanyan</a:t>
            </a:r>
          </a:p>
          <a:p>
            <a:endParaRPr lang="en-GB" b="0" i="0" dirty="0">
              <a:solidFill>
                <a:srgbClr val="121212"/>
              </a:solidFill>
              <a:effectLst/>
              <a:latin typeface="Open Sans"/>
            </a:endParaRPr>
          </a:p>
          <a:p>
            <a:r>
              <a:rPr lang="en-GB" b="0" i="0" dirty="0" err="1">
                <a:solidFill>
                  <a:srgbClr val="121212"/>
                </a:solidFill>
                <a:effectLst/>
                <a:latin typeface="Open Sans"/>
              </a:rPr>
              <a:t>Alea</a:t>
            </a:r>
            <a:r>
              <a:rPr lang="en-GB" b="0" i="0" dirty="0">
                <a:solidFill>
                  <a:srgbClr val="121212"/>
                </a:solidFill>
                <a:effectLst/>
                <a:latin typeface="Open Sans"/>
              </a:rPr>
              <a:t>, 16, her siblings, foster mother and sister sit in the backyard of her foster home in </a:t>
            </a:r>
            <a:r>
              <a:rPr lang="en-GB" b="0" i="0" dirty="0" err="1">
                <a:solidFill>
                  <a:srgbClr val="121212"/>
                </a:solidFill>
                <a:effectLst/>
                <a:latin typeface="Open Sans"/>
              </a:rPr>
              <a:t>Gjakova</a:t>
            </a:r>
            <a:r>
              <a:rPr lang="en-GB" b="0" i="0" dirty="0">
                <a:solidFill>
                  <a:srgbClr val="121212"/>
                </a:solidFill>
                <a:effectLst/>
                <a:latin typeface="Open Sans"/>
              </a:rPr>
              <a:t>, Kosovo on 29 May 2018. </a:t>
            </a:r>
            <a:r>
              <a:rPr lang="en-GB" b="0" i="0" dirty="0" err="1">
                <a:solidFill>
                  <a:srgbClr val="121212"/>
                </a:solidFill>
                <a:effectLst/>
                <a:latin typeface="Open Sans"/>
              </a:rPr>
              <a:t>Alea</a:t>
            </a:r>
            <a:r>
              <a:rPr lang="en-GB" b="0" i="0" dirty="0">
                <a:solidFill>
                  <a:srgbClr val="121212"/>
                </a:solidFill>
                <a:effectLst/>
                <a:latin typeface="Open Sans"/>
              </a:rPr>
              <a:t> and her siblings were removed from their biological parents and home by social workers due to severe psychological abuse, physical abuse and neglect. After the children were placed with a foster care family and in a local school, they started thriving. The local Centre for Social Work, with UNICEF's backing, oversees the children's case.</a:t>
            </a:r>
          </a:p>
          <a:p>
            <a:endParaRPr lang="en-GB" b="0" i="0" dirty="0">
              <a:solidFill>
                <a:srgbClr val="121212"/>
              </a:solidFill>
              <a:effectLst/>
              <a:latin typeface="Open Sans"/>
            </a:endParaRPr>
          </a:p>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5</a:t>
            </a:fld>
            <a:endParaRPr lang="en-GB"/>
          </a:p>
        </p:txBody>
      </p:sp>
    </p:spTree>
    <p:extLst>
      <p:ext uri="{BB962C8B-B14F-4D97-AF65-F5344CB8AC3E}">
        <p14:creationId xmlns:p14="http://schemas.microsoft.com/office/powerpoint/2010/main" val="152710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Lower primary</a:t>
            </a:r>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0597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Upper primary</a:t>
            </a:r>
          </a:p>
        </p:txBody>
      </p:sp>
      <p:sp>
        <p:nvSpPr>
          <p:cNvPr id="4" name="Slide Number Placeholder 3"/>
          <p:cNvSpPr>
            <a:spLocks noGrp="1"/>
          </p:cNvSpPr>
          <p:nvPr>
            <p:ph type="sldNum" sz="quarter" idx="5"/>
          </p:nvPr>
        </p:nvSpPr>
        <p:spPr/>
        <p:txBody>
          <a:bodyPr/>
          <a:lstStyle/>
          <a:p>
            <a:fld id="{60FFAD9A-D0F1-4AD6-A7C9-3D519A760F4B}" type="slidenum">
              <a:rPr lang="en-GB" smtClean="0"/>
              <a:t>8</a:t>
            </a:fld>
            <a:endParaRPr lang="en-GB"/>
          </a:p>
        </p:txBody>
      </p:sp>
    </p:spTree>
    <p:extLst>
      <p:ext uri="{BB962C8B-B14F-4D97-AF65-F5344CB8AC3E}">
        <p14:creationId xmlns:p14="http://schemas.microsoft.com/office/powerpoint/2010/main" val="59457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246508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UNICEF/Babajanyan</a:t>
            </a:r>
          </a:p>
          <a:p>
            <a:endParaRPr lang="en-GB" dirty="0"/>
          </a:p>
          <a:p>
            <a:r>
              <a:rPr lang="en-GB" b="0" i="0" dirty="0" err="1">
                <a:solidFill>
                  <a:srgbClr val="121212"/>
                </a:solidFill>
                <a:effectLst/>
                <a:latin typeface="Open Sans"/>
              </a:rPr>
              <a:t>Klejdi</a:t>
            </a:r>
            <a:r>
              <a:rPr lang="en-GB" b="0" i="0" dirty="0">
                <a:solidFill>
                  <a:srgbClr val="121212"/>
                </a:solidFill>
                <a:effectLst/>
                <a:latin typeface="Open Sans"/>
              </a:rPr>
              <a:t>, age 3, with his foster mother in their home in Kosovo. </a:t>
            </a:r>
            <a:r>
              <a:rPr lang="en-GB" b="0" i="0" dirty="0" err="1">
                <a:solidFill>
                  <a:srgbClr val="121212"/>
                </a:solidFill>
                <a:effectLst/>
                <a:latin typeface="Open Sans"/>
              </a:rPr>
              <a:t>Klejdi's</a:t>
            </a:r>
            <a:r>
              <a:rPr lang="en-GB" b="0" i="0" dirty="0">
                <a:solidFill>
                  <a:srgbClr val="121212"/>
                </a:solidFill>
                <a:effectLst/>
                <a:latin typeface="Open Sans"/>
              </a:rPr>
              <a:t> foster parents began to take care of him when he was 2 months old.</a:t>
            </a:r>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11</a:t>
            </a:fld>
            <a:endParaRPr lang="en-GB"/>
          </a:p>
        </p:txBody>
      </p:sp>
    </p:spTree>
    <p:extLst>
      <p:ext uri="{BB962C8B-B14F-4D97-AF65-F5344CB8AC3E}">
        <p14:creationId xmlns:p14="http://schemas.microsoft.com/office/powerpoint/2010/main" val="410966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565782-5090-4307-9F02-E3CC95A1BE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44" y="0"/>
            <a:ext cx="12265639" cy="6858000"/>
          </a:xfrm>
          <a:prstGeom prst="rect">
            <a:avLst/>
          </a:prstGeom>
        </p:spPr>
      </p:pic>
      <p:sp>
        <p:nvSpPr>
          <p:cNvPr id="7" name="Title 1">
            <a:extLst>
              <a:ext uri="{FF2B5EF4-FFF2-40B4-BE49-F238E27FC236}">
                <a16:creationId xmlns:a16="http://schemas.microsoft.com/office/drawing/2014/main" id="{7E21F834-6494-4B78-9319-C0103E88BEA1}"/>
              </a:ext>
            </a:extLst>
          </p:cNvPr>
          <p:cNvSpPr txBox="1">
            <a:spLocks/>
          </p:cNvSpPr>
          <p:nvPr userDrawn="1"/>
        </p:nvSpPr>
        <p:spPr>
          <a:xfrm>
            <a:off x="-19050"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DDFEBEB1-965F-4150-8726-AFB722FA6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887"/>
            <a:ext cx="10275831" cy="6858000"/>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0E9621E6-E9D6-4927-909C-F4A806215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944"/>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FA6F5-2328-43C5-8ABA-27B8985886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88"/>
          <a:stretch/>
        </p:blipFill>
        <p:spPr>
          <a:xfrm>
            <a:off x="0" y="-12922"/>
            <a:ext cx="8729123" cy="6870921"/>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10AB9970-1377-4FF4-9703-D7D7F1B0DE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922"/>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06/05/2021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3.jpeg"/><Relationship Id="rId2" Type="http://schemas.openxmlformats.org/officeDocument/2006/relationships/video" Target="https://www.youtube.com/embed/VLAP-PYaJAY?feature=oembed" TargetMode="External"/><Relationship Id="rId1" Type="http://schemas.openxmlformats.org/officeDocument/2006/relationships/video" Target="https://player.vimeo.com/video/376826511?app_id=122963" TargetMode="External"/><Relationship Id="rId6" Type="http://schemas.openxmlformats.org/officeDocument/2006/relationships/image" Target="../media/image32.jpeg"/><Relationship Id="rId5" Type="http://schemas.openxmlformats.org/officeDocument/2006/relationships/hyperlink" Target="https://youtu.be/VLAP-PYaJAY" TargetMode="External"/><Relationship Id="rId4" Type="http://schemas.openxmlformats.org/officeDocument/2006/relationships/hyperlink" Target="https://vimeo.com/37682651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hyperlink" Target="https://youtu.be/nS7slnNH17s" TargetMode="Externa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1.xml"/><Relationship Id="rId7" Type="http://schemas.openxmlformats.org/officeDocument/2006/relationships/hyperlink" Target="https://www.youtube.com/watch?v=hpCyiyNqzlE" TargetMode="External"/><Relationship Id="rId2" Type="http://schemas.openxmlformats.org/officeDocument/2006/relationships/video" Target="https://www.youtube.com/embed/hpCyiyNqzlE?feature=oembed" TargetMode="External"/><Relationship Id="rId1" Type="http://schemas.openxmlformats.org/officeDocument/2006/relationships/video" Target="https://www.youtube.com/embed/gMpecJKW0jM?feature=oembed" TargetMode="External"/><Relationship Id="rId6" Type="http://schemas.openxmlformats.org/officeDocument/2006/relationships/hyperlink" Target="https://www.youtube.com/watch?v=Hukxf8H1Sy0" TargetMode="External"/><Relationship Id="rId5" Type="http://schemas.openxmlformats.org/officeDocument/2006/relationships/hyperlink" Target="https://www.youtube.com/watch?v=gMpecJKW0jM" TargetMode="External"/><Relationship Id="rId4" Type="http://schemas.openxmlformats.org/officeDocument/2006/relationships/notesSlide" Target="../notesSlides/notesSlide3.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2.xml"/><Relationship Id="rId7" Type="http://schemas.openxmlformats.org/officeDocument/2006/relationships/image" Target="../media/image30.jpeg"/><Relationship Id="rId2" Type="http://schemas.openxmlformats.org/officeDocument/2006/relationships/video" Target="https://www.youtube.com/embed/fxzRgrhJy9c?feature=oembed" TargetMode="External"/><Relationship Id="rId1" Type="http://schemas.openxmlformats.org/officeDocument/2006/relationships/video" Target="https://www.youtube.com/embed/tR3YC6XadKY?feature=oembed" TargetMode="External"/><Relationship Id="rId6" Type="http://schemas.openxmlformats.org/officeDocument/2006/relationships/hyperlink" Target="https://youtu.be/fxzRgrhJy9c" TargetMode="External"/><Relationship Id="rId5" Type="http://schemas.openxmlformats.org/officeDocument/2006/relationships/hyperlink" Target="https://youtu.be/tR3YC6XadKY"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3S__dH_3un4"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400F6E-3F34-43A2-9ED4-3079F1597190}"/>
              </a:ext>
            </a:extLst>
          </p:cNvPr>
          <p:cNvSpPr txBox="1"/>
          <p:nvPr/>
        </p:nvSpPr>
        <p:spPr>
          <a:xfrm rot="16200000">
            <a:off x="9940894" y="4606893"/>
            <a:ext cx="4132881" cy="369332"/>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UNICEF/</a:t>
            </a:r>
            <a:r>
              <a:rPr lang="en-GB" b="0" i="0" dirty="0">
                <a:solidFill>
                  <a:schemeClr val="bg1"/>
                </a:solidFill>
                <a:effectLst/>
                <a:latin typeface="Arial" panose="020B0604020202020204" pitchFamily="34" charset="0"/>
                <a:cs typeface="Arial" panose="020B0604020202020204" pitchFamily="34" charset="0"/>
              </a:rPr>
              <a:t>De Luigi</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8453718" y="1729648"/>
            <a:ext cx="3499583" cy="2031325"/>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Discuss reasons why children might not be able to live with their parents. </a:t>
            </a:r>
            <a:r>
              <a:rPr lang="en-GB" sz="1400" b="1" dirty="0">
                <a:latin typeface="Arial" panose="020B0604020202020204" pitchFamily="34" charset="0"/>
                <a:cs typeface="Arial" panose="020B0604020202020204" pitchFamily="34" charset="0"/>
                <a:hlinkClick r:id="rId4"/>
              </a:rPr>
              <a:t>Watch this video </a:t>
            </a:r>
            <a:r>
              <a:rPr lang="en-GB" sz="1400" b="1" dirty="0">
                <a:latin typeface="Arial" panose="020B0604020202020204" pitchFamily="34" charset="0"/>
                <a:cs typeface="Arial" panose="020B0604020202020204" pitchFamily="34" charset="0"/>
              </a:rPr>
              <a:t>about children who are separated from their parents. Why do you think it is important for young people to speak out about their experiences? How would you support a friend who experienced some of these issues?</a:t>
            </a:r>
          </a:p>
        </p:txBody>
      </p:sp>
      <p:sp>
        <p:nvSpPr>
          <p:cNvPr id="3" name="TextBox 2">
            <a:extLst>
              <a:ext uri="{FF2B5EF4-FFF2-40B4-BE49-F238E27FC236}">
                <a16:creationId xmlns:a16="http://schemas.microsoft.com/office/drawing/2014/main" id="{EE80F493-6501-485D-A348-28E38E3CA272}"/>
              </a:ext>
            </a:extLst>
          </p:cNvPr>
          <p:cNvSpPr txBox="1"/>
          <p:nvPr/>
        </p:nvSpPr>
        <p:spPr>
          <a:xfrm>
            <a:off x="7741186" y="4642442"/>
            <a:ext cx="4212115" cy="1169551"/>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Imagine you are soon to see a parent who you have been separated from for a long time. </a:t>
            </a:r>
          </a:p>
          <a:p>
            <a:pPr algn="ctr"/>
            <a:endParaRPr lang="en-GB" sz="1400" dirty="0">
              <a:latin typeface="Arial" panose="020B0604020202020204" pitchFamily="34" charset="0"/>
              <a:cs typeface="Arial" panose="020B0604020202020204" pitchFamily="34" charset="0"/>
            </a:endParaRPr>
          </a:p>
          <a:p>
            <a:pPr algn="ctr"/>
            <a:r>
              <a:rPr lang="en-GB" sz="1400" b="1" dirty="0">
                <a:highlight>
                  <a:srgbClr val="00ACE9"/>
                </a:highlight>
                <a:latin typeface="Arial" panose="020B0604020202020204" pitchFamily="34" charset="0"/>
                <a:cs typeface="Arial" panose="020B0604020202020204" pitchFamily="34" charset="0"/>
              </a:rPr>
              <a:t>Write a diary entry to express how you might be feeling. </a:t>
            </a:r>
          </a:p>
        </p:txBody>
      </p:sp>
      <p:sp>
        <p:nvSpPr>
          <p:cNvPr id="4" name="TextBox 3">
            <a:extLst>
              <a:ext uri="{FF2B5EF4-FFF2-40B4-BE49-F238E27FC236}">
                <a16:creationId xmlns:a16="http://schemas.microsoft.com/office/drawing/2014/main" id="{691EC641-DA4F-4530-9151-5ABA16A69E50}"/>
              </a:ext>
            </a:extLst>
          </p:cNvPr>
          <p:cNvSpPr txBox="1"/>
          <p:nvPr/>
        </p:nvSpPr>
        <p:spPr>
          <a:xfrm>
            <a:off x="1930400" y="1611758"/>
            <a:ext cx="2806200"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All children have the right to be cared for and kept safe. Some children need alternative care arrangements. Watch </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rPr>
              <a:t>this film and listen to Abi’s diary </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 she explains how she felt moving into a new foster care home. How did this story make you feel? Talk about it in your class. How would you support Abi if she moved to your school?</a:t>
            </a:r>
          </a:p>
        </p:txBody>
      </p:sp>
      <p:sp>
        <p:nvSpPr>
          <p:cNvPr id="5" name="TextBox 4">
            <a:extLst>
              <a:ext uri="{FF2B5EF4-FFF2-40B4-BE49-F238E27FC236}">
                <a16:creationId xmlns:a16="http://schemas.microsoft.com/office/drawing/2014/main" id="{91EEA25C-1C99-4044-8B84-8FFE009DFEFA}"/>
              </a:ext>
            </a:extLst>
          </p:cNvPr>
          <p:cNvSpPr txBox="1"/>
          <p:nvPr/>
        </p:nvSpPr>
        <p:spPr>
          <a:xfrm>
            <a:off x="751482" y="4429243"/>
            <a:ext cx="5965371" cy="230832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Give groups of students a piece of paper with the simplified wording of Article 9 and 20. Explain to them that Article 3 says decisions must be taken in the best interests of the child and this is also a general principle of the Convention which applies to all the rights. </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b="1" dirty="0">
                <a:solidFill>
                  <a:schemeClr val="bg1"/>
                </a:solidFill>
                <a:latin typeface="Arial" panose="020B0604020202020204" pitchFamily="34" charset="0"/>
                <a:cs typeface="Arial" panose="020B0604020202020204" pitchFamily="34" charset="0"/>
              </a:rPr>
              <a:t>How does Article 3 link to Articles 9 and 20?  Discuss in groups and then come together as a class to share answers.</a:t>
            </a:r>
          </a:p>
        </p:txBody>
      </p:sp>
      <p:pic>
        <p:nvPicPr>
          <p:cNvPr id="8" name="Online Media 7" title="Keeping Families Together. 30 Years of UNCRC - Article 9">
            <a:hlinkClick r:id="" action="ppaction://media"/>
            <a:extLst>
              <a:ext uri="{FF2B5EF4-FFF2-40B4-BE49-F238E27FC236}">
                <a16:creationId xmlns:a16="http://schemas.microsoft.com/office/drawing/2014/main" id="{58F8C690-B137-49D6-B2FF-5D2678AAC7F3}"/>
              </a:ext>
            </a:extLst>
          </p:cNvPr>
          <p:cNvPicPr>
            <a:picLocks noRot="1" noChangeAspect="1"/>
          </p:cNvPicPr>
          <p:nvPr>
            <a:videoFile r:link="rId1"/>
          </p:nvPr>
        </p:nvPicPr>
        <p:blipFill>
          <a:blip r:embed="rId6"/>
          <a:stretch>
            <a:fillRect/>
          </a:stretch>
        </p:blipFill>
        <p:spPr>
          <a:xfrm>
            <a:off x="5094514" y="1729648"/>
            <a:ext cx="3244679" cy="1827988"/>
          </a:xfrm>
          <a:prstGeom prst="rect">
            <a:avLst/>
          </a:prstGeom>
        </p:spPr>
      </p:pic>
      <p:pic>
        <p:nvPicPr>
          <p:cNvPr id="9" name="Online Media 8" title="Barnardo's | Diary of a foster child - full">
            <a:hlinkClick r:id="" action="ppaction://media"/>
            <a:extLst>
              <a:ext uri="{FF2B5EF4-FFF2-40B4-BE49-F238E27FC236}">
                <a16:creationId xmlns:a16="http://schemas.microsoft.com/office/drawing/2014/main" id="{16CC4C59-E883-4D60-BF8F-8464F8AA118D}"/>
              </a:ext>
            </a:extLst>
          </p:cNvPr>
          <p:cNvPicPr>
            <a:picLocks noRot="1" noChangeAspect="1"/>
          </p:cNvPicPr>
          <p:nvPr>
            <a:videoFile r:link="rId2"/>
          </p:nvPr>
        </p:nvPicPr>
        <p:blipFill>
          <a:blip r:embed="rId7"/>
          <a:stretch>
            <a:fillRect/>
          </a:stretch>
        </p:blipFill>
        <p:spPr>
          <a:xfrm>
            <a:off x="171373" y="1721497"/>
            <a:ext cx="1759027" cy="99385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396DD8-F7AD-4865-9144-35356AAE2ED2}"/>
              </a:ext>
            </a:extLst>
          </p:cNvPr>
          <p:cNvSpPr txBox="1"/>
          <p:nvPr/>
        </p:nvSpPr>
        <p:spPr>
          <a:xfrm>
            <a:off x="126064" y="365602"/>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A3A05BC0-83B5-4D0D-A6D1-ABE97DC409BA}"/>
              </a:ext>
            </a:extLst>
          </p:cNvPr>
          <p:cNvSpPr txBox="1"/>
          <p:nvPr/>
        </p:nvSpPr>
        <p:spPr>
          <a:xfrm>
            <a:off x="7085652" y="530049"/>
            <a:ext cx="4980284" cy="5016758"/>
          </a:xfrm>
          <a:prstGeom prst="rect">
            <a:avLst/>
          </a:prstGeom>
          <a:noFill/>
        </p:spPr>
        <p:txBody>
          <a:bodyPr wrap="square" rtlCol="0">
            <a:spAutoFit/>
          </a:bodyPr>
          <a:lstStyle/>
          <a:p>
            <a:pPr marL="0" indent="0" algn="r">
              <a:buNone/>
            </a:pPr>
            <a:r>
              <a:rPr lang="en-GB" sz="1600" dirty="0">
                <a:solidFill>
                  <a:schemeClr val="bg1"/>
                </a:solidFill>
                <a:latin typeface="Arial" panose="020B0604020202020204" pitchFamily="34" charset="0"/>
                <a:cs typeface="Arial" panose="020B0604020202020204" pitchFamily="34" charset="0"/>
              </a:rPr>
              <a:t>15th May is International Day of Families. The theme this year is Families and New Technologies.</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 During the pandemic many of us could only contact our family using technology, though not every child around the world was able to do this. </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Why is contact so important?</a:t>
            </a:r>
          </a:p>
          <a:p>
            <a:pPr marL="0" indent="0" algn="r">
              <a:buNone/>
            </a:pPr>
            <a:r>
              <a:rPr lang="en-GB" sz="1600" dirty="0">
                <a:solidFill>
                  <a:schemeClr val="bg1"/>
                </a:solidFill>
                <a:latin typeface="Arial" panose="020B0604020202020204" pitchFamily="34" charset="0"/>
                <a:cs typeface="Arial" panose="020B0604020202020204" pitchFamily="34" charset="0"/>
              </a:rPr>
              <a:t>Apart from technology, how else can we keep connect with those we care about most?</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Foster care can give families a chance to sort things out, but more importantly, provide a child with a safe, secure, nurturing home where they can be supported to be the best they can be and have all of their needs met. </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Why is such care so important?</a:t>
            </a:r>
          </a:p>
          <a:p>
            <a:pPr marL="0" indent="0" algn="r">
              <a:buNone/>
            </a:pPr>
            <a:r>
              <a:rPr lang="en-GB" sz="1600" dirty="0">
                <a:solidFill>
                  <a:schemeClr val="bg1"/>
                </a:solidFill>
                <a:latin typeface="Arial" panose="020B0604020202020204" pitchFamily="34" charset="0"/>
                <a:cs typeface="Arial" panose="020B0604020202020204" pitchFamily="34" charset="0"/>
              </a:rPr>
              <a:t>What qualities does it take to be a great foster carer or parent?</a:t>
            </a:r>
          </a:p>
        </p:txBody>
      </p:sp>
      <p:sp>
        <p:nvSpPr>
          <p:cNvPr id="4" name="TextBox 3">
            <a:extLst>
              <a:ext uri="{FF2B5EF4-FFF2-40B4-BE49-F238E27FC236}">
                <a16:creationId xmlns:a16="http://schemas.microsoft.com/office/drawing/2014/main" id="{0E43D6F3-DB97-44BC-8335-365F3C72C34C}"/>
              </a:ext>
            </a:extLst>
          </p:cNvPr>
          <p:cNvSpPr txBox="1"/>
          <p:nvPr/>
        </p:nvSpPr>
        <p:spPr>
          <a:xfrm rot="16200000">
            <a:off x="-1799582" y="4540218"/>
            <a:ext cx="4132881" cy="369332"/>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UNICEF/Babajanyan</a:t>
            </a:r>
          </a:p>
        </p:txBody>
      </p:sp>
    </p:spTree>
    <p:extLst>
      <p:ext uri="{BB962C8B-B14F-4D97-AF65-F5344CB8AC3E}">
        <p14:creationId xmlns:p14="http://schemas.microsoft.com/office/powerpoint/2010/main" val="303549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Introducing Foster Care Fortnight</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225553" y="2380910"/>
            <a:ext cx="4007224" cy="584775"/>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5 – Exploring Foster Care Fortnight - question</a:t>
            </a:r>
          </a:p>
        </p:txBody>
      </p:sp>
      <p:sp>
        <p:nvSpPr>
          <p:cNvPr id="5" name="TextBox 4">
            <a:extLst>
              <a:ext uri="{FF2B5EF4-FFF2-40B4-BE49-F238E27FC236}">
                <a16:creationId xmlns:a16="http://schemas.microsoft.com/office/drawing/2014/main" id="{5C9BE5C6-AC33-4296-A888-C2334E4D4807}"/>
              </a:ext>
            </a:extLst>
          </p:cNvPr>
          <p:cNvSpPr txBox="1"/>
          <p:nvPr/>
        </p:nvSpPr>
        <p:spPr>
          <a:xfrm>
            <a:off x="7395881" y="3276637"/>
            <a:ext cx="4007224" cy="584775"/>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6 – Exploring Foster Care Fortnight - answers</a:t>
            </a: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8" y="270803"/>
            <a:ext cx="1060641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t>
            </a:r>
            <a:r>
              <a:rPr lang="en-GB" sz="3600" dirty="0">
                <a:solidFill>
                  <a:schemeClr val="bg1"/>
                </a:solidFill>
                <a:effectLst/>
                <a:latin typeface="Univers Next Pro Condensed" panose="020B0906030202020203" pitchFamily="34" charset="0"/>
                <a:ea typeface="Calibri" panose="020F0502020204030204" pitchFamily="34" charset="0"/>
                <a:cs typeface="Times New Roman" panose="02020603050405020304" pitchFamily="18" charset="0"/>
              </a:rPr>
              <a:t>FOSTER CARE FORTNIGHT</a:t>
            </a:r>
            <a:endParaRPr lang="en-GB" sz="3600" dirty="0">
              <a:solidFill>
                <a:schemeClr val="bg1"/>
              </a:solidFill>
              <a:latin typeface="Univers Next Pro Condensed" panose="020B0906030202020203"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455584" y="1130027"/>
            <a:ext cx="4583017" cy="4524315"/>
          </a:xfrm>
          <a:prstGeom prst="rect">
            <a:avLst/>
          </a:prstGeom>
          <a:noFill/>
        </p:spPr>
        <p:txBody>
          <a:bodyPr wrap="square" rtlCol="0">
            <a:spAutoFit/>
          </a:bodyPr>
          <a:lstStyle/>
          <a:p>
            <a:pPr marL="0" indent="0" algn="r">
              <a:buNone/>
            </a:pPr>
            <a:r>
              <a:rPr lang="en-GB" sz="2400" b="1" dirty="0">
                <a:solidFill>
                  <a:schemeClr val="bg1"/>
                </a:solidFill>
                <a:latin typeface="Arial" panose="020B0604020202020204" pitchFamily="34" charset="0"/>
                <a:cs typeface="Arial" panose="020B0604020202020204" pitchFamily="34" charset="0"/>
              </a:rPr>
              <a:t>Foster Care Fortnight is the 10 to 23 May this year.</a:t>
            </a:r>
          </a:p>
          <a:p>
            <a:pPr marL="0" indent="0" algn="r">
              <a:buNone/>
            </a:pPr>
            <a:endParaRPr lang="en-GB" sz="1600" dirty="0">
              <a:solidFill>
                <a:schemeClr val="bg1"/>
              </a:solidFill>
            </a:endParaRPr>
          </a:p>
          <a:p>
            <a:pPr marL="0" indent="0" algn="r">
              <a:buNone/>
            </a:pPr>
            <a:r>
              <a:rPr lang="en-GB" sz="1600" b="1" dirty="0">
                <a:solidFill>
                  <a:schemeClr val="bg1"/>
                </a:solidFill>
                <a:latin typeface="Arial" panose="020B0604020202020204" pitchFamily="34" charset="0"/>
                <a:cs typeface="Arial" panose="020B0604020202020204" pitchFamily="34" charset="0"/>
              </a:rPr>
              <a:t>And 15 May is the International Day of Families</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Foster Care Fortnight is the Fostering Network’s annual campaign to raise the profile of fostering and to show how foster care can transform lives.  Established for almost 20 years, the fortnight is a chance to highlight  the need for more foster carers. </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The International Day of Families is a UN day to remember the importance of families to people all over the world. </a:t>
            </a:r>
          </a:p>
          <a:p>
            <a:pPr marL="0" indent="0" algn="r">
              <a:buNone/>
            </a:pPr>
            <a:r>
              <a:rPr lang="en-GB" sz="1600" dirty="0">
                <a:solidFill>
                  <a:schemeClr val="bg1"/>
                </a:solidFill>
              </a:rPr>
              <a:t> </a:t>
            </a:r>
          </a:p>
        </p:txBody>
      </p:sp>
      <p:sp>
        <p:nvSpPr>
          <p:cNvPr id="10" name="TextBox 9">
            <a:extLst>
              <a:ext uri="{FF2B5EF4-FFF2-40B4-BE49-F238E27FC236}">
                <a16:creationId xmlns:a16="http://schemas.microsoft.com/office/drawing/2014/main" id="{31040D50-9E60-4E03-9A97-057B5806C8B6}"/>
              </a:ext>
            </a:extLst>
          </p:cNvPr>
          <p:cNvSpPr txBox="1"/>
          <p:nvPr/>
        </p:nvSpPr>
        <p:spPr>
          <a:xfrm>
            <a:off x="433333" y="1475864"/>
            <a:ext cx="4992107"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Isobel introduces Foster Care Fortnight</a:t>
            </a:r>
          </a:p>
        </p:txBody>
      </p:sp>
      <p:pic>
        <p:nvPicPr>
          <p:cNvPr id="4" name="Foster Care Fortnight">
            <a:hlinkClick r:id="" action="ppaction://media"/>
            <a:extLst>
              <a:ext uri="{FF2B5EF4-FFF2-40B4-BE49-F238E27FC236}">
                <a16:creationId xmlns:a16="http://schemas.microsoft.com/office/drawing/2014/main" id="{77FEF674-9ABB-4FAD-A4EA-0DAEFE8A84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601" y="2403926"/>
            <a:ext cx="4663131" cy="2623011"/>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324165" y="1183341"/>
            <a:ext cx="4554070" cy="4223720"/>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 two articles that provide a particularly strong link this week:</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9: Separation from parents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All children have the right to live with a family who cares for them. A child or young person must not be separated from their parents unless it is in their best interests (for example if a parent is hurting or neglecting a child). Children whose parents have separated have the right to stay in contact with both parents unless this could cause them harm.</a:t>
            </a:r>
          </a:p>
          <a:p>
            <a:pPr marR="0" lvl="0" algn="r" defTabSz="914400" rtl="0" eaLnBrk="1" fontAlgn="auto" latinLnBrk="0" hangingPunct="1">
              <a:lnSpc>
                <a:spcPct val="90000"/>
              </a:lnSpc>
              <a:spcBef>
                <a:spcPts val="1000"/>
              </a:spcBef>
              <a:spcAft>
                <a:spcPts val="0"/>
              </a:spcAft>
              <a:buClr>
                <a:srgbClr val="00AEEF"/>
              </a:buClr>
              <a:buSzTx/>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20: Children unable to live with their family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If a child or young person cannot be looked after by their immediate family the government must give them special protection and assistance. This includes making sure the child is provided with alternative care that is continuous and respects the child’s culture, language and religion.</a:t>
            </a:r>
          </a:p>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pic>
        <p:nvPicPr>
          <p:cNvPr id="6" name="Graphic 5">
            <a:extLst>
              <a:ext uri="{FF2B5EF4-FFF2-40B4-BE49-F238E27FC236}">
                <a16:creationId xmlns:a16="http://schemas.microsoft.com/office/drawing/2014/main" id="{2806D694-B285-4AAA-8075-8D31B509B53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4701" y="2143125"/>
            <a:ext cx="2264569" cy="3019425"/>
          </a:xfrm>
          <a:prstGeom prst="rect">
            <a:avLst/>
          </a:prstGeom>
        </p:spPr>
      </p:pic>
      <p:pic>
        <p:nvPicPr>
          <p:cNvPr id="7" name="Graphic 6">
            <a:extLst>
              <a:ext uri="{FF2B5EF4-FFF2-40B4-BE49-F238E27FC236}">
                <a16:creationId xmlns:a16="http://schemas.microsoft.com/office/drawing/2014/main" id="{BBECE82B-A7D7-4B02-A4B5-65E5EFA6EC8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32927" y="2143124"/>
            <a:ext cx="2264569" cy="3019426"/>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358942"/>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FOSTER CARE FORTNIGHT</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4188" y="1672756"/>
            <a:ext cx="4737909" cy="1754326"/>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Why are </a:t>
            </a:r>
            <a:r>
              <a:rPr lang="en-GB" sz="2400" b="1" dirty="0">
                <a:solidFill>
                  <a:srgbClr val="FFFF00"/>
                </a:solidFill>
                <a:latin typeface="Arial" panose="020B0604020202020204" pitchFamily="34" charset="0"/>
                <a:cs typeface="Arial" panose="020B0604020202020204" pitchFamily="34" charset="0"/>
              </a:rPr>
              <a:t>families and carers </a:t>
            </a:r>
            <a:r>
              <a:rPr lang="en-GB" sz="2400" b="1" dirty="0">
                <a:solidFill>
                  <a:schemeClr val="bg1"/>
                </a:solidFill>
                <a:latin typeface="Arial" panose="020B0604020202020204" pitchFamily="34" charset="0"/>
                <a:cs typeface="Arial" panose="020B0604020202020204" pitchFamily="34" charset="0"/>
              </a:rPr>
              <a:t>so </a:t>
            </a:r>
            <a:r>
              <a:rPr lang="en-GB" sz="2400" b="1" dirty="0">
                <a:solidFill>
                  <a:srgbClr val="FFFF00"/>
                </a:solidFill>
                <a:latin typeface="Arial" panose="020B0604020202020204" pitchFamily="34" charset="0"/>
                <a:cs typeface="Arial" panose="020B0604020202020204" pitchFamily="34" charset="0"/>
              </a:rPr>
              <a:t>important</a:t>
            </a:r>
            <a:r>
              <a:rPr lang="en-GB" sz="24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59017A3F-C5B5-42B1-87F3-95D7988089D6}"/>
              </a:ext>
            </a:extLst>
          </p:cNvPr>
          <p:cNvSpPr txBox="1"/>
          <p:nvPr/>
        </p:nvSpPr>
        <p:spPr>
          <a:xfrm rot="16200000">
            <a:off x="-1799582" y="4540218"/>
            <a:ext cx="4132881" cy="369332"/>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UNICEF/Babajanyan</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4" y="1745048"/>
            <a:ext cx="5093080" cy="4748220"/>
          </a:xfrm>
        </p:spPr>
        <p:txBody>
          <a:bodyPr vert="horz" lIns="91440" tIns="180000" rIns="91440" bIns="45720" rtlCol="0" anchor="t">
            <a:normAutofit fontScale="40000" lnSpcReduction="20000"/>
          </a:bodyPr>
          <a:lstStyle/>
          <a:p>
            <a:r>
              <a:rPr lang="en-GB" sz="4400" dirty="0">
                <a:latin typeface="Arial" panose="020B0604020202020204" pitchFamily="34" charset="0"/>
                <a:cs typeface="Arial" panose="020B0604020202020204" pitchFamily="34" charset="0"/>
              </a:rPr>
              <a:t>They look after us and keep us safe.</a:t>
            </a:r>
          </a:p>
          <a:p>
            <a:r>
              <a:rPr lang="en-GB" sz="4400" dirty="0">
                <a:latin typeface="Arial" panose="020B0604020202020204" pitchFamily="34" charset="0"/>
                <a:cs typeface="Arial" panose="020B0604020202020204" pitchFamily="34" charset="0"/>
              </a:rPr>
              <a:t>They encourage us and guide us through life.</a:t>
            </a:r>
          </a:p>
          <a:p>
            <a:r>
              <a:rPr lang="en-GB" sz="4400" dirty="0">
                <a:latin typeface="Arial" panose="020B0604020202020204" pitchFamily="34" charset="0"/>
                <a:cs typeface="Arial" panose="020B0604020202020204" pitchFamily="34" charset="0"/>
              </a:rPr>
              <a:t>We learn from them.</a:t>
            </a:r>
          </a:p>
          <a:p>
            <a:r>
              <a:rPr lang="en-GB" sz="4400" dirty="0">
                <a:latin typeface="Arial" panose="020B0604020202020204" pitchFamily="34" charset="0"/>
                <a:cs typeface="Arial" panose="020B0604020202020204" pitchFamily="34" charset="0"/>
              </a:rPr>
              <a:t>They love us. </a:t>
            </a:r>
          </a:p>
          <a:p>
            <a:r>
              <a:rPr lang="en-GB" sz="4400" dirty="0">
                <a:latin typeface="Arial" panose="020B0604020202020204" pitchFamily="34" charset="0"/>
                <a:cs typeface="Arial" panose="020B0604020202020204" pitchFamily="34" charset="0"/>
              </a:rPr>
              <a:t>They help us feel confident and happy.</a:t>
            </a:r>
          </a:p>
          <a:p>
            <a:r>
              <a:rPr lang="en-GB" sz="4400" dirty="0">
                <a:latin typeface="Arial" panose="020B0604020202020204" pitchFamily="34" charset="0"/>
                <a:cs typeface="Arial" panose="020B0604020202020204" pitchFamily="34" charset="0"/>
              </a:rPr>
              <a:t>We can be helped to feel that we belong.</a:t>
            </a:r>
          </a:p>
          <a:p>
            <a:pPr marL="0" indent="0">
              <a:buNone/>
            </a:pPr>
            <a:endParaRPr lang="en-GB" sz="4400" dirty="0">
              <a:latin typeface="Arial" panose="020B0604020202020204" pitchFamily="34" charset="0"/>
              <a:cs typeface="Arial" panose="020B0604020202020204" pitchFamily="34" charset="0"/>
            </a:endParaRPr>
          </a:p>
          <a:p>
            <a:pPr marL="0" indent="0">
              <a:buNone/>
            </a:pPr>
            <a:r>
              <a:rPr lang="en-GB" sz="4400" dirty="0">
                <a:latin typeface="Arial" panose="020B0604020202020204" pitchFamily="34" charset="0"/>
                <a:cs typeface="Arial" panose="020B0604020202020204" pitchFamily="34" charset="0"/>
              </a:rPr>
              <a:t>Did you get any of these?</a:t>
            </a:r>
          </a:p>
          <a:p>
            <a:pPr marL="0" indent="0">
              <a:buNone/>
            </a:pPr>
            <a:r>
              <a:rPr lang="en-GB" sz="4400" dirty="0">
                <a:latin typeface="Arial" panose="020B0604020202020204" pitchFamily="34" charset="0"/>
                <a:cs typeface="Arial" panose="020B0604020202020204" pitchFamily="34" charset="0"/>
              </a:rPr>
              <a:t>What other answers did you have?</a:t>
            </a:r>
          </a:p>
          <a:p>
            <a:endParaRPr lang="en-GB" sz="4400" dirty="0">
              <a:latin typeface="Arial"/>
              <a:cs typeface="Arial"/>
            </a:endParaRP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F62F8AA3-3F3C-43AD-AF93-37F03231F5AC}"/>
              </a:ext>
            </a:extLst>
          </p:cNvPr>
          <p:cNvSpPr txBox="1">
            <a:spLocks/>
          </p:cNvSpPr>
          <p:nvPr/>
        </p:nvSpPr>
        <p:spPr>
          <a:xfrm>
            <a:off x="6306441" y="1745048"/>
            <a:ext cx="5093080"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Arial" panose="020B0604020202020204" pitchFamily="34" charset="0"/>
                <a:cs typeface="Arial" panose="020B0604020202020204" pitchFamily="34" charset="0"/>
              </a:rPr>
              <a:t>They provide for our needs, like food, clothes and shelter.</a:t>
            </a:r>
          </a:p>
          <a:p>
            <a:r>
              <a:rPr lang="en-GB" sz="1800" dirty="0">
                <a:latin typeface="Arial" panose="020B0604020202020204" pitchFamily="34" charset="0"/>
                <a:cs typeface="Arial" panose="020B0604020202020204" pitchFamily="34" charset="0"/>
              </a:rPr>
              <a:t>They speak up for us if we can’t use our voice.</a:t>
            </a:r>
          </a:p>
          <a:p>
            <a:r>
              <a:rPr lang="en-GB" sz="1800" dirty="0">
                <a:latin typeface="Arial" panose="020B0604020202020204" pitchFamily="34" charset="0"/>
                <a:cs typeface="Arial" panose="020B0604020202020204" pitchFamily="34" charset="0"/>
              </a:rPr>
              <a:t>We look after and support each other.</a:t>
            </a:r>
          </a:p>
          <a:p>
            <a:r>
              <a:rPr lang="en-GB" sz="1800" dirty="0">
                <a:latin typeface="Arial" panose="020B0604020202020204" pitchFamily="34" charset="0"/>
                <a:cs typeface="Arial" panose="020B0604020202020204" pitchFamily="34" charset="0"/>
              </a:rPr>
              <a:t>They help us to be the best we can be.</a:t>
            </a:r>
            <a:endParaRPr lang="en-GB" sz="1800" dirty="0">
              <a:latin typeface="Arial"/>
              <a:cs typeface="Arial"/>
            </a:endParaRPr>
          </a:p>
          <a:p>
            <a:endParaRPr lang="en-GB" dirty="0">
              <a:cs typeface="Calibri" panose="020F0502020204030204"/>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5013176" y="1812129"/>
            <a:ext cx="3111922" cy="1569660"/>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Watch </a:t>
            </a:r>
            <a:r>
              <a:rPr lang="en-GB" sz="1600" dirty="0">
                <a:latin typeface="Arial" panose="020B0604020202020204" pitchFamily="34" charset="0"/>
                <a:cs typeface="Arial" panose="020B0604020202020204" pitchFamily="34" charset="0"/>
                <a:hlinkClick r:id="rId5"/>
              </a:rPr>
              <a:t>‘The Family Book’</a:t>
            </a:r>
            <a:r>
              <a:rPr lang="en-GB" sz="1600" dirty="0">
                <a:latin typeface="Arial" panose="020B0604020202020204" pitchFamily="34" charset="0"/>
                <a:cs typeface="Arial" panose="020B0604020202020204" pitchFamily="34" charset="0"/>
              </a:rPr>
              <a:t> by Todd Parr or </a:t>
            </a:r>
            <a:r>
              <a:rPr lang="en-GB" sz="1600" dirty="0">
                <a:latin typeface="Arial" panose="020B0604020202020204" pitchFamily="34" charset="0"/>
                <a:cs typeface="Arial" panose="020B0604020202020204" pitchFamily="34" charset="0"/>
                <a:hlinkClick r:id="rId6"/>
              </a:rPr>
              <a:t>‘All Kinds of Families’</a:t>
            </a:r>
            <a:r>
              <a:rPr lang="en-GB" sz="1600" dirty="0">
                <a:latin typeface="Arial" panose="020B0604020202020204" pitchFamily="34" charset="0"/>
                <a:cs typeface="Arial" panose="020B0604020202020204" pitchFamily="34" charset="0"/>
              </a:rPr>
              <a:t> by Suzanne Lang. </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Talk to your friend about the different families that you know.</a:t>
            </a: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384151"/>
            <a:ext cx="421211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rPr>
              <a:t>Draw a picture of yourself with the people who look after you.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highlight>
                <a:srgbClr val="00ACE9"/>
              </a:highligh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might like to add details about who they are. Share your drawing and talk about it with a classmate.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3568313" y="4362038"/>
            <a:ext cx="3472543" cy="2308324"/>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hlinkClick r:id="rId7"/>
              </a:rPr>
              <a:t>Watch this short film about families.</a:t>
            </a:r>
            <a:r>
              <a:rPr lang="en-GB" dirty="0">
                <a:latin typeface="Arial" panose="020B0604020202020204" pitchFamily="34" charset="0"/>
                <a:cs typeface="Arial" panose="020B0604020202020204" pitchFamily="34" charset="0"/>
              </a:rPr>
              <a:t> </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Discuss what is the best thing about living with your family or carers? Make a card or write a letter to thank them for all that they are to you.</a:t>
            </a:r>
          </a:p>
        </p:txBody>
      </p:sp>
      <p:pic>
        <p:nvPicPr>
          <p:cNvPr id="2" name="Online Media 1" title="THE FAMILY BOOK | CHILDREN'S BOOK READ ALOUD | STORYTIME READ ALOUD BOOKS">
            <a:hlinkClick r:id="" action="ppaction://media"/>
            <a:extLst>
              <a:ext uri="{FF2B5EF4-FFF2-40B4-BE49-F238E27FC236}">
                <a16:creationId xmlns:a16="http://schemas.microsoft.com/office/drawing/2014/main" id="{45C27385-81C8-4012-A9FE-0132CDE2B6D9}"/>
              </a:ext>
            </a:extLst>
          </p:cNvPr>
          <p:cNvPicPr>
            <a:picLocks noRot="1" noChangeAspect="1"/>
          </p:cNvPicPr>
          <p:nvPr>
            <a:videoFile r:link="rId1"/>
          </p:nvPr>
        </p:nvPicPr>
        <p:blipFill>
          <a:blip r:embed="rId8"/>
          <a:stretch>
            <a:fillRect/>
          </a:stretch>
        </p:blipFill>
        <p:spPr>
          <a:xfrm>
            <a:off x="8202337" y="1790572"/>
            <a:ext cx="3605035" cy="2036845"/>
          </a:xfrm>
          <a:prstGeom prst="rect">
            <a:avLst/>
          </a:prstGeom>
        </p:spPr>
      </p:pic>
      <p:sp>
        <p:nvSpPr>
          <p:cNvPr id="10" name="TextBox 9">
            <a:extLst>
              <a:ext uri="{FF2B5EF4-FFF2-40B4-BE49-F238E27FC236}">
                <a16:creationId xmlns:a16="http://schemas.microsoft.com/office/drawing/2014/main" id="{A323BDD4-FF13-4D50-A5B5-856BF53D6B5F}"/>
              </a:ext>
            </a:extLst>
          </p:cNvPr>
          <p:cNvSpPr txBox="1"/>
          <p:nvPr/>
        </p:nvSpPr>
        <p:spPr>
          <a:xfrm>
            <a:off x="634687" y="2176673"/>
            <a:ext cx="3472543" cy="1358898"/>
          </a:xfrm>
          <a:prstGeom prst="rect">
            <a:avLst/>
          </a:prstGeom>
          <a:noFill/>
        </p:spPr>
        <p:txBody>
          <a:bodyPr wrap="square">
            <a:spAutoFit/>
          </a:bodyPr>
          <a:lstStyle/>
          <a:p>
            <a:pPr lvl="0" algn="ctr">
              <a:lnSpc>
                <a:spcPct val="107000"/>
              </a:lnSpc>
              <a:spcAft>
                <a:spcPts val="800"/>
              </a:spcAft>
            </a:pPr>
            <a:r>
              <a:rPr lang="en-GB" sz="1800" b="1" dirty="0">
                <a:effectLst/>
                <a:latin typeface="Arial" panose="020B0604020202020204" pitchFamily="34" charset="0"/>
                <a:ea typeface="Calibri" panose="020F0502020204030204" pitchFamily="34" charset="0"/>
                <a:cs typeface="Arial" panose="020B0604020202020204" pitchFamily="34" charset="0"/>
              </a:rPr>
              <a:t>Draw around your hand</a:t>
            </a:r>
            <a:r>
              <a:rPr lang="en-GB" sz="1800" dirty="0">
                <a:effectLst/>
                <a:latin typeface="Arial" panose="020B0604020202020204" pitchFamily="34" charset="0"/>
                <a:ea typeface="Calibri" panose="020F0502020204030204" pitchFamily="34" charset="0"/>
                <a:cs typeface="Arial" panose="020B0604020202020204" pitchFamily="34" charset="0"/>
              </a:rPr>
              <a:t>. </a:t>
            </a:r>
          </a:p>
          <a:p>
            <a:pPr lvl="0" algn="ct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On each finger write one thing you have learned from or love about your parent or carer.</a:t>
            </a:r>
          </a:p>
        </p:txBody>
      </p:sp>
      <p:pic>
        <p:nvPicPr>
          <p:cNvPr id="4" name="Online Media 3" title="Different Kinds of Families">
            <a:hlinkClick r:id="" action="ppaction://media"/>
            <a:extLst>
              <a:ext uri="{FF2B5EF4-FFF2-40B4-BE49-F238E27FC236}">
                <a16:creationId xmlns:a16="http://schemas.microsoft.com/office/drawing/2014/main" id="{7C5DCA20-B3F3-43E4-AC58-631D5B021F0B}"/>
              </a:ext>
            </a:extLst>
          </p:cNvPr>
          <p:cNvPicPr>
            <a:picLocks noRot="1" noChangeAspect="1"/>
          </p:cNvPicPr>
          <p:nvPr>
            <a:videoFile r:link="rId2"/>
          </p:nvPr>
        </p:nvPicPr>
        <p:blipFill>
          <a:blip r:embed="rId9"/>
          <a:stretch>
            <a:fillRect/>
          </a:stretch>
        </p:blipFill>
        <p:spPr>
          <a:xfrm>
            <a:off x="275962" y="4574542"/>
            <a:ext cx="3213950" cy="1815882"/>
          </a:xfrm>
          <a:prstGeom prst="rect">
            <a:avLst/>
          </a:prstGeom>
        </p:spPr>
      </p:pic>
      <p:sp>
        <p:nvSpPr>
          <p:cNvPr id="11" name="TextBox 10">
            <a:extLst>
              <a:ext uri="{FF2B5EF4-FFF2-40B4-BE49-F238E27FC236}">
                <a16:creationId xmlns:a16="http://schemas.microsoft.com/office/drawing/2014/main" id="{DE7F1C10-B5F7-4B77-8EE2-759A534F46C2}"/>
              </a:ext>
            </a:extLst>
          </p:cNvPr>
          <p:cNvSpPr txBox="1"/>
          <p:nvPr/>
        </p:nvSpPr>
        <p:spPr>
          <a:xfrm>
            <a:off x="11025051" y="6581001"/>
            <a:ext cx="4132881" cy="276999"/>
          </a:xfrm>
          <a:prstGeom prst="rect">
            <a:avLst/>
          </a:prstGeom>
          <a:noFill/>
        </p:spPr>
        <p:txBody>
          <a:bodyPr wrap="square" rtlCol="0">
            <a:spAutoFit/>
          </a:bodyPr>
          <a:lstStyle/>
          <a:p>
            <a:pPr algn="l"/>
            <a:r>
              <a:rPr lang="en-GB" sz="1200" dirty="0">
                <a:solidFill>
                  <a:schemeClr val="tx1">
                    <a:lumMod val="95000"/>
                    <a:lumOff val="5000"/>
                  </a:schemeClr>
                </a:solidFill>
                <a:latin typeface="Arial" panose="020B0604020202020204" pitchFamily="34" charset="0"/>
                <a:cs typeface="Arial" panose="020B0604020202020204" pitchFamily="34" charset="0"/>
              </a:rPr>
              <a:t>Lower primary</a:t>
            </a: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4928159" y="1590420"/>
            <a:ext cx="4032961" cy="2585323"/>
          </a:xfrm>
          <a:prstGeom prst="rect">
            <a:avLst/>
          </a:prstGeom>
          <a:noFill/>
        </p:spPr>
        <p:txBody>
          <a:bodyPr wrap="square" rtlCol="0">
            <a:spAutoFit/>
          </a:bodyPr>
          <a:lstStyle/>
          <a:p>
            <a:r>
              <a:rPr lang="en-GB" sz="1800" dirty="0">
                <a:latin typeface="Arial"/>
                <a:cs typeface="Arial"/>
              </a:rPr>
              <a:t>What is a family?</a:t>
            </a:r>
          </a:p>
          <a:p>
            <a:endParaRPr lang="en-GB" sz="1800" dirty="0">
              <a:latin typeface="Arial"/>
              <a:cs typeface="Arial"/>
            </a:endParaRPr>
          </a:p>
          <a:p>
            <a:r>
              <a:rPr lang="en-GB" sz="1800" dirty="0">
                <a:latin typeface="Arial"/>
                <a:cs typeface="Arial"/>
              </a:rPr>
              <a:t>It means different things to different people. It is YOUR story. </a:t>
            </a:r>
          </a:p>
          <a:p>
            <a:endParaRPr lang="en-GB" sz="1800" dirty="0">
              <a:latin typeface="Arial"/>
              <a:cs typeface="Arial"/>
            </a:endParaRPr>
          </a:p>
          <a:p>
            <a:r>
              <a:rPr lang="en-GB" sz="1800" dirty="0">
                <a:latin typeface="Arial"/>
                <a:cs typeface="Arial"/>
                <a:hlinkClick r:id="rId5"/>
              </a:rPr>
              <a:t>Watch this video </a:t>
            </a:r>
            <a:r>
              <a:rPr lang="en-GB" sz="1800" dirty="0">
                <a:latin typeface="Arial"/>
                <a:cs typeface="Arial"/>
              </a:rPr>
              <a:t>and write a story or draw a comic book about what makes you, YOU, and who helps you in your life.</a:t>
            </a:r>
            <a:endParaRPr lang="en-GB" sz="1800" dirty="0">
              <a:latin typeface="Univers Next Pro Condensed" panose="020B0906030202020203" pitchFamily="34" charset="0"/>
            </a:endParaRPr>
          </a:p>
        </p:txBody>
      </p:sp>
      <p:sp>
        <p:nvSpPr>
          <p:cNvPr id="3" name="TextBox 2">
            <a:extLst>
              <a:ext uri="{FF2B5EF4-FFF2-40B4-BE49-F238E27FC236}">
                <a16:creationId xmlns:a16="http://schemas.microsoft.com/office/drawing/2014/main" id="{A0F3DC9E-4291-4D02-BAA0-FF510C4DF329}"/>
              </a:ext>
            </a:extLst>
          </p:cNvPr>
          <p:cNvSpPr txBox="1"/>
          <p:nvPr/>
        </p:nvSpPr>
        <p:spPr>
          <a:xfrm>
            <a:off x="238699" y="1728919"/>
            <a:ext cx="4212115" cy="2308324"/>
          </a:xfrm>
          <a:prstGeom prst="rect">
            <a:avLst/>
          </a:prstGeom>
          <a:noFill/>
        </p:spPr>
        <p:txBody>
          <a:bodyPr wrap="square" rtlCol="0">
            <a:spAutoFit/>
          </a:bodyPr>
          <a:lstStyle/>
          <a:p>
            <a:pPr algn="ctr"/>
            <a:r>
              <a:rPr lang="en-GB" sz="1600" dirty="0">
                <a:latin typeface="Arial"/>
                <a:cs typeface="Arial"/>
              </a:rPr>
              <a:t>The Covid-19 pandemic meant we weren’t able to see our family and friends. </a:t>
            </a:r>
          </a:p>
          <a:p>
            <a:pPr algn="ctr"/>
            <a:endParaRPr lang="en-GB" sz="1600" dirty="0">
              <a:latin typeface="Arial"/>
              <a:cs typeface="Arial"/>
            </a:endParaRPr>
          </a:p>
          <a:p>
            <a:pPr algn="ctr"/>
            <a:r>
              <a:rPr lang="en-GB" sz="1600" dirty="0">
                <a:latin typeface="Arial"/>
                <a:cs typeface="Arial"/>
              </a:rPr>
              <a:t>How did this make you feel? What ways did you use to keep in touch? </a:t>
            </a:r>
          </a:p>
          <a:p>
            <a:pPr algn="ctr"/>
            <a:endParaRPr lang="en-GB" sz="1600" dirty="0">
              <a:latin typeface="Arial"/>
              <a:cs typeface="Arial"/>
            </a:endParaRPr>
          </a:p>
          <a:p>
            <a:pPr algn="ctr"/>
            <a:r>
              <a:rPr lang="en-GB" sz="1600" dirty="0">
                <a:latin typeface="Arial"/>
                <a:cs typeface="Arial"/>
              </a:rPr>
              <a:t>What would happen if you couldn’t access digital technology – not every child or family can. Talk about this with your class.</a:t>
            </a:r>
            <a:endParaRPr lang="en-GB" sz="1600" dirty="0">
              <a:latin typeface="Univers Next Pro Condensed" panose="020B0906030202020203"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41186" y="4321994"/>
            <a:ext cx="4212115" cy="2308324"/>
          </a:xfrm>
          <a:prstGeom prst="rect">
            <a:avLst/>
          </a:prstGeom>
          <a:noFill/>
        </p:spPr>
        <p:txBody>
          <a:bodyPr wrap="square" rtlCol="0">
            <a:spAutoFit/>
          </a:bodyPr>
          <a:lstStyle/>
          <a:p>
            <a:pPr algn="ctr"/>
            <a:r>
              <a:rPr lang="en-GB" dirty="0">
                <a:latin typeface="Arial"/>
                <a:cs typeface="Arial"/>
              </a:rPr>
              <a:t>Have you ever been away from your parents, carers and family – perhaps on a school trip? </a:t>
            </a:r>
          </a:p>
          <a:p>
            <a:pPr algn="ctr"/>
            <a:endParaRPr lang="en-GB" dirty="0">
              <a:latin typeface="Arial"/>
              <a:cs typeface="Arial"/>
            </a:endParaRPr>
          </a:p>
          <a:p>
            <a:pPr algn="ctr"/>
            <a:r>
              <a:rPr lang="en-GB" dirty="0">
                <a:latin typeface="Arial"/>
                <a:cs typeface="Arial"/>
              </a:rPr>
              <a:t>Write about </a:t>
            </a:r>
            <a:r>
              <a:rPr lang="en-GB" b="1" dirty="0">
                <a:highlight>
                  <a:srgbClr val="00ACE9"/>
                </a:highlight>
                <a:latin typeface="Arial"/>
                <a:cs typeface="Arial"/>
              </a:rPr>
              <a:t>some top tips for keeping in touch when people can’t be together</a:t>
            </a:r>
            <a:r>
              <a:rPr lang="en-GB" dirty="0">
                <a:latin typeface="Arial"/>
                <a:cs typeface="Arial"/>
              </a:rPr>
              <a:t>. Our experiences in 2020 might give you some ideas!</a:t>
            </a:r>
            <a:endParaRPr lang="en-GB"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2801463" y="4437587"/>
            <a:ext cx="4579052" cy="2246769"/>
          </a:xfrm>
          <a:prstGeom prst="rect">
            <a:avLst/>
          </a:prstGeom>
          <a:noFill/>
        </p:spPr>
        <p:txBody>
          <a:bodyPr wrap="square" rtlCol="0">
            <a:spAutoFit/>
          </a:bodyPr>
          <a:lstStyle/>
          <a:p>
            <a:r>
              <a:rPr lang="en-GB" sz="1400" dirty="0">
                <a:solidFill>
                  <a:schemeClr val="bg1"/>
                </a:solidFill>
                <a:latin typeface="Arial"/>
                <a:cs typeface="Arial"/>
              </a:rPr>
              <a:t>All children have the right to be cared for and kept safe. Some children can’t stay at home and need to go somewhere safe to be cared for. This could be with another family member, or in foster care. Foster carers are trained in offering support and care to children in need. Have you ever heard of Foster Care? Talk about it in your class, and then </a:t>
            </a:r>
            <a:r>
              <a:rPr lang="en-GB" sz="1400" dirty="0">
                <a:solidFill>
                  <a:schemeClr val="bg1"/>
                </a:solidFill>
                <a:latin typeface="Arial"/>
                <a:cs typeface="Arial"/>
                <a:hlinkClick r:id="rId6"/>
              </a:rPr>
              <a:t>watch this video and listen to James’ story</a:t>
            </a:r>
            <a:r>
              <a:rPr lang="en-GB" sz="1400" dirty="0">
                <a:solidFill>
                  <a:schemeClr val="bg1"/>
                </a:solidFill>
                <a:latin typeface="Arial"/>
                <a:cs typeface="Arial"/>
              </a:rPr>
              <a:t>. </a:t>
            </a:r>
            <a:r>
              <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How did this story make you feel? Talk about it in your class. How would you support James if he moved to your school?</a:t>
            </a:r>
            <a:endParaRPr lang="en-GB" sz="1400" b="1" dirty="0">
              <a:solidFill>
                <a:schemeClr val="bg1"/>
              </a:solidFill>
              <a:latin typeface="Arial" panose="020B0604020202020204" pitchFamily="34" charset="0"/>
              <a:cs typeface="Arial" panose="020B0604020202020204" pitchFamily="34" charset="0"/>
            </a:endParaRPr>
          </a:p>
        </p:txBody>
      </p:sp>
      <p:pic>
        <p:nvPicPr>
          <p:cNvPr id="7" name="Online Media 6" title="Robot Songs: What is a family?">
            <a:hlinkClick r:id="" action="ppaction://media"/>
            <a:extLst>
              <a:ext uri="{FF2B5EF4-FFF2-40B4-BE49-F238E27FC236}">
                <a16:creationId xmlns:a16="http://schemas.microsoft.com/office/drawing/2014/main" id="{A8E321E6-7AEC-41DB-A673-66710F346504}"/>
              </a:ext>
            </a:extLst>
          </p:cNvPr>
          <p:cNvPicPr>
            <a:picLocks noRot="1" noChangeAspect="1"/>
          </p:cNvPicPr>
          <p:nvPr>
            <a:videoFile r:link="rId1"/>
          </p:nvPr>
        </p:nvPicPr>
        <p:blipFill>
          <a:blip r:embed="rId7"/>
          <a:stretch>
            <a:fillRect/>
          </a:stretch>
        </p:blipFill>
        <p:spPr>
          <a:xfrm>
            <a:off x="8986434" y="1752720"/>
            <a:ext cx="2966867" cy="1676280"/>
          </a:xfrm>
          <a:prstGeom prst="rect">
            <a:avLst/>
          </a:prstGeom>
        </p:spPr>
      </p:pic>
      <p:pic>
        <p:nvPicPr>
          <p:cNvPr id="8" name="Online Media 7" title="James' story - Independent Care Review">
            <a:hlinkClick r:id="" action="ppaction://media"/>
            <a:extLst>
              <a:ext uri="{FF2B5EF4-FFF2-40B4-BE49-F238E27FC236}">
                <a16:creationId xmlns:a16="http://schemas.microsoft.com/office/drawing/2014/main" id="{2AD9DD10-1B22-4454-A022-63DF49B30957}"/>
              </a:ext>
            </a:extLst>
          </p:cNvPr>
          <p:cNvPicPr>
            <a:picLocks noRot="1" noChangeAspect="1"/>
          </p:cNvPicPr>
          <p:nvPr>
            <a:videoFile r:link="rId2"/>
          </p:nvPr>
        </p:nvPicPr>
        <p:blipFill>
          <a:blip r:embed="rId8"/>
          <a:stretch>
            <a:fillRect/>
          </a:stretch>
        </p:blipFill>
        <p:spPr>
          <a:xfrm>
            <a:off x="212573" y="4463713"/>
            <a:ext cx="2540000" cy="1435100"/>
          </a:xfrm>
          <a:prstGeom prst="rect">
            <a:avLst/>
          </a:prstGeom>
        </p:spPr>
      </p:pic>
      <p:sp>
        <p:nvSpPr>
          <p:cNvPr id="9" name="TextBox 8">
            <a:extLst>
              <a:ext uri="{FF2B5EF4-FFF2-40B4-BE49-F238E27FC236}">
                <a16:creationId xmlns:a16="http://schemas.microsoft.com/office/drawing/2014/main" id="{2832F8D6-1EE1-47B7-A2DB-EF8703896D7C}"/>
              </a:ext>
            </a:extLst>
          </p:cNvPr>
          <p:cNvSpPr txBox="1"/>
          <p:nvPr/>
        </p:nvSpPr>
        <p:spPr>
          <a:xfrm>
            <a:off x="11025051" y="6581001"/>
            <a:ext cx="4132881" cy="276999"/>
          </a:xfrm>
          <a:prstGeom prst="rect">
            <a:avLst/>
          </a:prstGeom>
          <a:noFill/>
        </p:spPr>
        <p:txBody>
          <a:bodyPr wrap="square" rtlCol="0">
            <a:spAutoFit/>
          </a:bodyPr>
          <a:lstStyle/>
          <a:p>
            <a:pPr algn="l"/>
            <a:r>
              <a:rPr lang="en-GB" sz="1200" dirty="0">
                <a:solidFill>
                  <a:schemeClr val="tx1">
                    <a:lumMod val="95000"/>
                    <a:lumOff val="5000"/>
                  </a:schemeClr>
                </a:solidFill>
                <a:latin typeface="Arial" panose="020B0604020202020204" pitchFamily="34" charset="0"/>
                <a:cs typeface="Arial" panose="020B0604020202020204" pitchFamily="34" charset="0"/>
              </a:rPr>
              <a:t>Upper primary</a:t>
            </a:r>
          </a:p>
        </p:txBody>
      </p:sp>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045724" y="1729648"/>
            <a:ext cx="6907577" cy="2308324"/>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Over 65 thousand children are living in foster care around the UK. Foster carers provide children who are unable to stay at home with a stable, safe home. This may be for a few days, weeks or even years. Children and carers need support and acceptance. In May, the theme for Foster Care Fortnight is #WhyWeCare. Why do you think it is important to raise awareness of foster care? Talk about this in your class.  </a:t>
            </a:r>
            <a:r>
              <a:rPr lang="en-GB" b="1" dirty="0">
                <a:latin typeface="Arial" panose="020B0604020202020204" pitchFamily="34" charset="0"/>
                <a:cs typeface="Arial" panose="020B0604020202020204" pitchFamily="34" charset="0"/>
                <a:hlinkClick r:id="rId3"/>
              </a:rPr>
              <a:t>Watch this video.</a:t>
            </a:r>
            <a:endParaRPr lang="en-GB"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334750" y="1729648"/>
            <a:ext cx="4212115" cy="230832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Every family is different and unique. What is your family like? Draw a picture of a tree and add the names of the people in your family. This doesn’t need to just be who lives with you, this can be people who are special to you, even if you don’t see them much. Don’t forget to include yourself. This is your Family Tree. </a:t>
            </a:r>
            <a:r>
              <a:rPr kumimoji="0" lang="en-GB" sz="14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or with a teacher.</a:t>
            </a:r>
          </a:p>
        </p:txBody>
      </p:sp>
      <p:sp>
        <p:nvSpPr>
          <p:cNvPr id="4" name="TextBox 3">
            <a:extLst>
              <a:ext uri="{FF2B5EF4-FFF2-40B4-BE49-F238E27FC236}">
                <a16:creationId xmlns:a16="http://schemas.microsoft.com/office/drawing/2014/main" id="{1232ECBE-FC1D-43E0-AF25-319A44147B7E}"/>
              </a:ext>
            </a:extLst>
          </p:cNvPr>
          <p:cNvSpPr txBox="1"/>
          <p:nvPr/>
        </p:nvSpPr>
        <p:spPr>
          <a:xfrm>
            <a:off x="7741186" y="4383549"/>
            <a:ext cx="4212115" cy="2062103"/>
          </a:xfrm>
          <a:prstGeom prst="rect">
            <a:avLst/>
          </a:prstGeom>
          <a:noFill/>
        </p:spPr>
        <p:txBody>
          <a:bodyPr wrap="square" rtlCol="0">
            <a:spAutoFit/>
          </a:bodyPr>
          <a:lstStyle/>
          <a:p>
            <a:pPr algn="ctr"/>
            <a:r>
              <a:rPr lang="en-GB" sz="1600" b="1" dirty="0">
                <a:highlight>
                  <a:srgbClr val="00ACE9"/>
                </a:highlight>
                <a:latin typeface="Arial" panose="020B0604020202020204" pitchFamily="34" charset="0"/>
                <a:cs typeface="Arial" panose="020B0604020202020204" pitchFamily="34" charset="0"/>
              </a:rPr>
              <a:t>Why do you think some children need to live in foster care?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There are lots of misconceptions about this. Write a list and discuss this with your class. Be open and honest and ask questions. You may want to do some research on local fostering services where you live.</a:t>
            </a:r>
          </a:p>
        </p:txBody>
      </p:sp>
      <p:sp>
        <p:nvSpPr>
          <p:cNvPr id="5" name="TextBox 4">
            <a:extLst>
              <a:ext uri="{FF2B5EF4-FFF2-40B4-BE49-F238E27FC236}">
                <a16:creationId xmlns:a16="http://schemas.microsoft.com/office/drawing/2014/main" id="{3D15C31F-EA4D-4EA4-9E22-3D763D1BCF1B}"/>
              </a:ext>
            </a:extLst>
          </p:cNvPr>
          <p:cNvSpPr txBox="1"/>
          <p:nvPr/>
        </p:nvSpPr>
        <p:spPr>
          <a:xfrm>
            <a:off x="587830" y="4829824"/>
            <a:ext cx="6289632" cy="1169551"/>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The Covid-19 pandemic meant we weren’t able to see our family and friends for some time. Write down how this made you feel? What ways did you use to keep in touch? Did you need to use technology? Imagine if you weren’t able to see your family because of safety reasons. Share your thoughts with your class. </a:t>
            </a:r>
          </a:p>
        </p:txBody>
      </p:sp>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TotalTime>
  <Words>1694</Words>
  <Application>Microsoft Office PowerPoint</Application>
  <PresentationFormat>Widescreen</PresentationFormat>
  <Paragraphs>120</Paragraphs>
  <Slides>12</Slides>
  <Notes>6</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42</cp:revision>
  <dcterms:created xsi:type="dcterms:W3CDTF">2021-02-11T16:57:41Z</dcterms:created>
  <dcterms:modified xsi:type="dcterms:W3CDTF">2021-05-06T08:01:52Z</dcterms:modified>
</cp:coreProperties>
</file>