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90" r:id="rId3"/>
    <p:sldId id="258" r:id="rId4"/>
    <p:sldId id="291" r:id="rId5"/>
    <p:sldId id="259" r:id="rId6"/>
    <p:sldId id="284" r:id="rId7"/>
    <p:sldId id="285" r:id="rId8"/>
    <p:sldId id="286" r:id="rId9"/>
    <p:sldId id="288" r:id="rId10"/>
    <p:sldId id="287" r:id="rId11"/>
    <p:sldId id="282"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93792" autoAdjust="0"/>
  </p:normalViewPr>
  <p:slideViewPr>
    <p:cSldViewPr snapToGrid="0">
      <p:cViewPr varScale="1">
        <p:scale>
          <a:sx n="62" d="100"/>
          <a:sy n="62" d="100"/>
        </p:scale>
        <p:origin x="5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1A754-4004-4FE7-B63F-47B964535E95}" type="datetimeFigureOut">
              <a:rPr lang="en-GB" smtClean="0"/>
              <a:t>17/06/2021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AD9A-D0F1-4AD6-A7C9-3D519A760F4B}" type="slidenum">
              <a:rPr lang="en-GB" smtClean="0"/>
              <a:t>‹#›</a:t>
            </a:fld>
            <a:endParaRPr lang="en-GB"/>
          </a:p>
        </p:txBody>
      </p:sp>
    </p:spTree>
    <p:extLst>
      <p:ext uri="{BB962C8B-B14F-4D97-AF65-F5344CB8AC3E}">
        <p14:creationId xmlns:p14="http://schemas.microsoft.com/office/powerpoint/2010/main" val="90916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UNICEF/Holt</a:t>
            </a:r>
          </a:p>
          <a:p>
            <a:endParaRPr lang="en-GB" dirty="0"/>
          </a:p>
          <a:p>
            <a:r>
              <a:rPr lang="en-GB" dirty="0"/>
              <a:t>A boy weeds his family’s poppy crop in the </a:t>
            </a:r>
            <a:r>
              <a:rPr lang="en-GB" dirty="0" err="1"/>
              <a:t>Lakari</a:t>
            </a:r>
            <a:r>
              <a:rPr lang="en-GB" dirty="0"/>
              <a:t> Bazaar, a major trading centre in Helmand Province. There are only four schools in the region, and attacks on schools and girl students have deterred many families from sending their children to official schools. Thousands of children do not attend school at all, and many work in family businesses instead.</a:t>
            </a:r>
          </a:p>
        </p:txBody>
      </p:sp>
      <p:sp>
        <p:nvSpPr>
          <p:cNvPr id="4" name="Slide Number Placeholder 3"/>
          <p:cNvSpPr>
            <a:spLocks noGrp="1"/>
          </p:cNvSpPr>
          <p:nvPr>
            <p:ph type="sldNum" sz="quarter" idx="5"/>
          </p:nvPr>
        </p:nvSpPr>
        <p:spPr/>
        <p:txBody>
          <a:bodyPr/>
          <a:lstStyle/>
          <a:p>
            <a:fld id="{60FFAD9A-D0F1-4AD6-A7C9-3D519A760F4B}" type="slidenum">
              <a:rPr lang="en-GB" smtClean="0"/>
              <a:t>1</a:t>
            </a:fld>
            <a:endParaRPr lang="en-GB"/>
          </a:p>
        </p:txBody>
      </p:sp>
    </p:spTree>
    <p:extLst>
      <p:ext uri="{BB962C8B-B14F-4D97-AF65-F5344CB8AC3E}">
        <p14:creationId xmlns:p14="http://schemas.microsoft.com/office/powerpoint/2010/main" val="421969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a:t>
            </a:r>
            <a:r>
              <a:rPr lang="en-GB" dirty="0" err="1"/>
              <a:t>Pirozzi</a:t>
            </a:r>
            <a:endParaRPr lang="en-GB" dirty="0"/>
          </a:p>
          <a:p>
            <a:endParaRPr lang="en-GB" dirty="0"/>
          </a:p>
          <a:p>
            <a:r>
              <a:rPr lang="en-GB" dirty="0"/>
              <a:t>On 10 June 2013 in Kosovo, a social worker (facing camera), using posters as a visual aid, discusses the effects and consequences of  drugs with a young woman at a drop-in centre for substance abusers, in Pristina, the capital. The centre is run by Labyrinth, a UNICEF-supported NGO.</a:t>
            </a:r>
          </a:p>
        </p:txBody>
      </p:sp>
      <p:sp>
        <p:nvSpPr>
          <p:cNvPr id="4" name="Slide Number Placeholder 3"/>
          <p:cNvSpPr>
            <a:spLocks noGrp="1"/>
          </p:cNvSpPr>
          <p:nvPr>
            <p:ph type="sldNum" sz="quarter" idx="5"/>
          </p:nvPr>
        </p:nvSpPr>
        <p:spPr/>
        <p:txBody>
          <a:bodyPr/>
          <a:lstStyle/>
          <a:p>
            <a:fld id="{60FFAD9A-D0F1-4AD6-A7C9-3D519A760F4B}" type="slidenum">
              <a:rPr lang="en-GB" smtClean="0"/>
              <a:t>5</a:t>
            </a:fld>
            <a:endParaRPr lang="en-GB"/>
          </a:p>
        </p:txBody>
      </p:sp>
    </p:spTree>
    <p:extLst>
      <p:ext uri="{BB962C8B-B14F-4D97-AF65-F5344CB8AC3E}">
        <p14:creationId xmlns:p14="http://schemas.microsoft.com/office/powerpoint/2010/main" val="547788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7</a:t>
            </a:fld>
            <a:endParaRPr lang="en-GB"/>
          </a:p>
        </p:txBody>
      </p:sp>
    </p:spTree>
    <p:extLst>
      <p:ext uri="{BB962C8B-B14F-4D97-AF65-F5344CB8AC3E}">
        <p14:creationId xmlns:p14="http://schemas.microsoft.com/office/powerpoint/2010/main" val="291693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FFAD9A-D0F1-4AD6-A7C9-3D519A760F4B}" type="slidenum">
              <a:rPr lang="en-GB" smtClean="0"/>
              <a:t>8</a:t>
            </a:fld>
            <a:endParaRPr lang="en-GB"/>
          </a:p>
        </p:txBody>
      </p:sp>
    </p:spTree>
    <p:extLst>
      <p:ext uri="{BB962C8B-B14F-4D97-AF65-F5344CB8AC3E}">
        <p14:creationId xmlns:p14="http://schemas.microsoft.com/office/powerpoint/2010/main" val="192382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UNICEF/UNI220097</a:t>
            </a:r>
          </a:p>
          <a:p>
            <a:r>
              <a:rPr lang="en-GB" dirty="0"/>
              <a:t>Cigarette packs, plastic bags and </a:t>
            </a:r>
            <a:r>
              <a:rPr lang="en-GB" dirty="0" err="1"/>
              <a:t>styrofoam</a:t>
            </a:r>
            <a:r>
              <a:rPr lang="en-GB" dirty="0"/>
              <a:t> boxes scattered on the road shows the alarms on people's awareness of environmental protection</a:t>
            </a:r>
          </a:p>
        </p:txBody>
      </p:sp>
      <p:sp>
        <p:nvSpPr>
          <p:cNvPr id="4" name="Slide Number Placeholder 3"/>
          <p:cNvSpPr>
            <a:spLocks noGrp="1"/>
          </p:cNvSpPr>
          <p:nvPr>
            <p:ph type="sldNum" sz="quarter" idx="5"/>
          </p:nvPr>
        </p:nvSpPr>
        <p:spPr/>
        <p:txBody>
          <a:bodyPr/>
          <a:lstStyle/>
          <a:p>
            <a:fld id="{60FFAD9A-D0F1-4AD6-A7C9-3D519A760F4B}" type="slidenum">
              <a:rPr lang="en-GB" smtClean="0"/>
              <a:t>11</a:t>
            </a:fld>
            <a:endParaRPr lang="en-GB"/>
          </a:p>
        </p:txBody>
      </p:sp>
    </p:spTree>
    <p:extLst>
      <p:ext uri="{BB962C8B-B14F-4D97-AF65-F5344CB8AC3E}">
        <p14:creationId xmlns:p14="http://schemas.microsoft.com/office/powerpoint/2010/main" val="896201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person in a field of flowers&#10;&#10;Description automatically generated">
            <a:extLst>
              <a:ext uri="{FF2B5EF4-FFF2-40B4-BE49-F238E27FC236}">
                <a16:creationId xmlns:a16="http://schemas.microsoft.com/office/drawing/2014/main" id="{9B24D1C0-90B5-4CFA-BE4D-5AD9C07FAF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565" y="0"/>
            <a:ext cx="12330545" cy="6844158"/>
          </a:xfrm>
          <a:prstGeom prst="rect">
            <a:avLst/>
          </a:prstGeom>
        </p:spPr>
      </p:pic>
      <p:sp>
        <p:nvSpPr>
          <p:cNvPr id="6" name="Title 1">
            <a:extLst>
              <a:ext uri="{FF2B5EF4-FFF2-40B4-BE49-F238E27FC236}">
                <a16:creationId xmlns:a16="http://schemas.microsoft.com/office/drawing/2014/main" id="{6D7DA6ED-550B-4C88-99F3-CEB2D89D40B5}"/>
              </a:ext>
            </a:extLst>
          </p:cNvPr>
          <p:cNvSpPr txBox="1">
            <a:spLocks/>
          </p:cNvSpPr>
          <p:nvPr userDrawn="1"/>
        </p:nvSpPr>
        <p:spPr>
          <a:xfrm>
            <a:off x="9525" y="5137414"/>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4" name="Picture 3" descr="A picture containing text, indoor, person&#10;&#10;Description automatically generated">
            <a:extLst>
              <a:ext uri="{FF2B5EF4-FFF2-40B4-BE49-F238E27FC236}">
                <a16:creationId xmlns:a16="http://schemas.microsoft.com/office/drawing/2014/main" id="{12C909A6-24BB-4FE9-B4EE-B3FEE8F154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285" y="0"/>
            <a:ext cx="7881426" cy="6858000"/>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9F4A7062-FB23-4FC0-A7C5-FD97AE7B49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285" y="-17887"/>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5503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196664"/>
            <a:ext cx="6163733" cy="4201150"/>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algn="l"/>
            <a:endParaRPr lang="en-GB"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05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17/06/2021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66" r:id="rId8"/>
    <p:sldLayoutId id="2147483659" r:id="rId9"/>
    <p:sldLayoutId id="2147483691" r:id="rId10"/>
    <p:sldLayoutId id="2147483662" r:id="rId11"/>
    <p:sldLayoutId id="2147483663" r:id="rId12"/>
    <p:sldLayoutId id="2147483665" r:id="rId13"/>
    <p:sldLayoutId id="2147483664" r:id="rId14"/>
    <p:sldLayoutId id="2147483656" r:id="rId15"/>
    <p:sldLayoutId id="2147483657" r:id="rId16"/>
    <p:sldLayoutId id="2147483661" r:id="rId17"/>
    <p:sldLayoutId id="2147483671" r:id="rId18"/>
    <p:sldLayoutId id="2147483672" r:id="rId19"/>
    <p:sldLayoutId id="2147483674" r:id="rId20"/>
    <p:sldLayoutId id="2147483673" r:id="rId21"/>
    <p:sldLayoutId id="2147483675" r:id="rId22"/>
    <p:sldLayoutId id="2147483682"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13.xml"/><Relationship Id="rId7" Type="http://schemas.openxmlformats.org/officeDocument/2006/relationships/hyperlink" Target="https://youtu.be/UTsqWfE6bBU" TargetMode="External"/><Relationship Id="rId2" Type="http://schemas.openxmlformats.org/officeDocument/2006/relationships/video" Target="https://www.youtube.com/embed/UTsqWfE6bBU?feature=oembed" TargetMode="External"/><Relationship Id="rId1" Type="http://schemas.openxmlformats.org/officeDocument/2006/relationships/video" Target="https://www.youtube.com/embed/hm12wGUefV4?feature=oembed" TargetMode="External"/><Relationship Id="rId6" Type="http://schemas.openxmlformats.org/officeDocument/2006/relationships/hyperlink" Target="https://www.youtube.com/watch?v=hm12wGUefV4" TargetMode="External"/><Relationship Id="rId5" Type="http://schemas.openxmlformats.org/officeDocument/2006/relationships/hyperlink" Target="https://www.nationalcrimeagency.gov.uk/what-we-do/crime-threats/drug-trafficking/county-lines" TargetMode="External"/><Relationship Id="rId4" Type="http://schemas.openxmlformats.org/officeDocument/2006/relationships/hyperlink" Target="https://www.unicef.org.uk/rights-respecting-schools/wp-content/uploads/sites/4/2019/11/UN0332751.pdf" TargetMode="External"/><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hyperlink" Target="https://www.youtube.com/watch?v=PnDgZuGIhHs&amp;feature=emb_logo"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hyperlink" Target="https://www.talktofrank.com/" TargetMode="External"/><Relationship Id="rId4" Type="http://schemas.openxmlformats.org/officeDocument/2006/relationships/hyperlink" Target="https://www.childline.org.u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unodc.org/unodc/press/releases/2020/June/media-advisory---global-launch-of-the-2020-world-drug-report.html" TargetMode="External"/><Relationship Id="rId5" Type="http://schemas.openxmlformats.org/officeDocument/2006/relationships/hyperlink" Target="https://youtu.be/H67PJWBnYBA" TargetMode="Externa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video" Target="https://www.youtube.com/embed/C3Na592f9oc?feature=oembed" TargetMode="External"/><Relationship Id="rId6" Type="http://schemas.openxmlformats.org/officeDocument/2006/relationships/image" Target="../media/image26.jpeg"/><Relationship Id="rId5" Type="http://schemas.openxmlformats.org/officeDocument/2006/relationships/hyperlink" Target="https://www.bbc.co.uk/bitesize/topics/zrffr82/articles/zg982nb" TargetMode="External"/><Relationship Id="rId4" Type="http://schemas.openxmlformats.org/officeDocument/2006/relationships/hyperlink" Target="https://www.youtube.com/watch?v=C3Na592f9oc"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hildline.org.uk/info-advice/you-your-body/drugs-alcohol-smokin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young.scot/get-informed/national/smoking-and-the-law"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C3Na592f9oc" TargetMode="External"/><Relationship Id="rId7" Type="http://schemas.openxmlformats.org/officeDocument/2006/relationships/image" Target="../media/image26.jpeg"/><Relationship Id="rId2" Type="http://schemas.openxmlformats.org/officeDocument/2006/relationships/slideLayout" Target="../slideLayouts/slideLayout14.xml"/><Relationship Id="rId1" Type="http://schemas.openxmlformats.org/officeDocument/2006/relationships/video" Target="https://www.youtube.com/embed/C3Na592f9oc?feature=oembed" TargetMode="External"/><Relationship Id="rId6" Type="http://schemas.openxmlformats.org/officeDocument/2006/relationships/hyperlink" Target="https://www.talktofrank.com/get-help/dealing-with-peer-pressure" TargetMode="External"/><Relationship Id="rId5" Type="http://schemas.openxmlformats.org/officeDocument/2006/relationships/hyperlink" Target="https://www.talktofrank.com/get-help/concerned-about-a-friend" TargetMode="External"/><Relationship Id="rId4" Type="http://schemas.openxmlformats.org/officeDocument/2006/relationships/hyperlink" Target="https://www.drinkaware.co.uk/advice/underage-drinking/know-the-risks-of-drinking-alcohol-underage#risksassociatedwithdrinkingalcoholunder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E1DE3-CDB8-4941-A84A-A6BEF262E77F}"/>
              </a:ext>
            </a:extLst>
          </p:cNvPr>
          <p:cNvSpPr txBox="1"/>
          <p:nvPr/>
        </p:nvSpPr>
        <p:spPr>
          <a:xfrm rot="16200000">
            <a:off x="9961419" y="4447309"/>
            <a:ext cx="4059381" cy="461665"/>
          </a:xfrm>
          <a:prstGeom prst="rect">
            <a:avLst/>
          </a:prstGeom>
          <a:noFill/>
        </p:spPr>
        <p:txBody>
          <a:bodyPr wrap="square" rtlCol="0">
            <a:spAutoFit/>
          </a:bodyPr>
          <a:lstStyle/>
          <a:p>
            <a:pPr algn="l"/>
            <a:r>
              <a:rPr lang="en-GB" sz="2400" dirty="0">
                <a:solidFill>
                  <a:schemeClr val="bg1"/>
                </a:solidFill>
                <a:latin typeface="Arial" panose="020B0604020202020204" pitchFamily="34" charset="0"/>
                <a:cs typeface="Arial" panose="020B0604020202020204" pitchFamily="34" charset="0"/>
              </a:rPr>
              <a:t>UNICEF/Holt</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8023832" y="4379011"/>
            <a:ext cx="3657885"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Although we are talking specifically about </a:t>
            </a:r>
            <a:r>
              <a:rPr lang="en-GB" sz="1600" dirty="0">
                <a:highlight>
                  <a:srgbClr val="00ACE9"/>
                </a:highlight>
                <a:latin typeface="Arial" panose="020B0604020202020204" pitchFamily="34" charset="0"/>
                <a:cs typeface="Arial" panose="020B0604020202020204" pitchFamily="34" charset="0"/>
              </a:rPr>
              <a:t>Article 33</a:t>
            </a:r>
            <a:r>
              <a:rPr lang="en-GB" sz="1600" dirty="0">
                <a:latin typeface="Arial" panose="020B0604020202020204" pitchFamily="34" charset="0"/>
                <a:cs typeface="Arial" panose="020B0604020202020204" pitchFamily="34" charset="0"/>
              </a:rPr>
              <a:t>, where Governments must protect children from the illegal use of drugs, there are many other articles of the CRC. Have a look at </a:t>
            </a:r>
            <a:r>
              <a:rPr lang="en-GB" sz="1600" dirty="0">
                <a:latin typeface="Arial" panose="020B0604020202020204" pitchFamily="34" charset="0"/>
                <a:cs typeface="Arial" panose="020B0604020202020204" pitchFamily="34" charset="0"/>
                <a:hlinkClick r:id="rId4"/>
              </a:rPr>
              <a:t>the articles</a:t>
            </a:r>
            <a:r>
              <a:rPr lang="en-GB" sz="1600" dirty="0">
                <a:latin typeface="Arial" panose="020B0604020202020204" pitchFamily="34" charset="0"/>
                <a:cs typeface="Arial" panose="020B0604020202020204" pitchFamily="34" charset="0"/>
              </a:rPr>
              <a:t> and highlight what other rights protect children and young people from the effects of drugs, smoking and alcohol.</a:t>
            </a:r>
          </a:p>
        </p:txBody>
      </p:sp>
      <p:sp>
        <p:nvSpPr>
          <p:cNvPr id="3" name="TextBox 2">
            <a:extLst>
              <a:ext uri="{FF2B5EF4-FFF2-40B4-BE49-F238E27FC236}">
                <a16:creationId xmlns:a16="http://schemas.microsoft.com/office/drawing/2014/main" id="{A48B92E7-3C95-4628-917E-762990BA365E}"/>
              </a:ext>
            </a:extLst>
          </p:cNvPr>
          <p:cNvSpPr txBox="1"/>
          <p:nvPr/>
        </p:nvSpPr>
        <p:spPr>
          <a:xfrm>
            <a:off x="348693" y="1606537"/>
            <a:ext cx="4212115" cy="2554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Criminal gangs work across the UK, transporting and selling illegal drugs. They move drugs around the country and often use children or vulnerable people to help them do this. Criminal gangs often use mobile phones to organise these illegal deals. This is called County Lines. Do some research and write a short paragraph about what it means. </a:t>
            </a:r>
            <a:r>
              <a:rPr kumimoji="0" lang="en-GB"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This website will </a:t>
            </a:r>
            <a:r>
              <a:rPr kumimoji="0" lang="en-GB"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help.</a:t>
            </a:r>
            <a:r>
              <a:rPr kumimoji="0" lang="en-GB" sz="140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 a teacher</a:t>
            </a:r>
            <a:r>
              <a:rPr kumimoji="0" lang="en-GB" sz="1400" b="0" i="0" u="none" strike="noStrike" kern="120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a:t>
            </a:r>
          </a:p>
        </p:txBody>
      </p:sp>
      <p:sp>
        <p:nvSpPr>
          <p:cNvPr id="4" name="TextBox 3">
            <a:extLst>
              <a:ext uri="{FF2B5EF4-FFF2-40B4-BE49-F238E27FC236}">
                <a16:creationId xmlns:a16="http://schemas.microsoft.com/office/drawing/2014/main" id="{1232ECBE-FC1D-43E0-AF25-319A44147B7E}"/>
              </a:ext>
            </a:extLst>
          </p:cNvPr>
          <p:cNvSpPr txBox="1"/>
          <p:nvPr/>
        </p:nvSpPr>
        <p:spPr>
          <a:xfrm>
            <a:off x="8804953" y="1961723"/>
            <a:ext cx="3271638" cy="1569660"/>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Now you know about County Lines, watch </a:t>
            </a:r>
            <a:r>
              <a:rPr lang="en-GB" sz="1600" dirty="0">
                <a:latin typeface="Arial" panose="020B0604020202020204" pitchFamily="34" charset="0"/>
                <a:cs typeface="Arial" panose="020B0604020202020204" pitchFamily="34" charset="0"/>
                <a:hlinkClick r:id="rId6"/>
              </a:rPr>
              <a:t>this video</a:t>
            </a:r>
            <a:r>
              <a:rPr lang="en-GB" sz="1600" dirty="0">
                <a:latin typeface="Arial" panose="020B0604020202020204" pitchFamily="34" charset="0"/>
                <a:cs typeface="Arial" panose="020B0604020202020204" pitchFamily="34" charset="0"/>
              </a:rPr>
              <a:t>. How could you spot the signs that someone you know is involved in this sort of activity? What could you do to help?</a:t>
            </a:r>
          </a:p>
        </p:txBody>
      </p:sp>
      <p:sp>
        <p:nvSpPr>
          <p:cNvPr id="5" name="TextBox 4">
            <a:extLst>
              <a:ext uri="{FF2B5EF4-FFF2-40B4-BE49-F238E27FC236}">
                <a16:creationId xmlns:a16="http://schemas.microsoft.com/office/drawing/2014/main" id="{3D15C31F-EA4D-4EA4-9E22-3D763D1BCF1B}"/>
              </a:ext>
            </a:extLst>
          </p:cNvPr>
          <p:cNvSpPr txBox="1"/>
          <p:nvPr/>
        </p:nvSpPr>
        <p:spPr>
          <a:xfrm>
            <a:off x="3710304" y="4379011"/>
            <a:ext cx="3420299" cy="2246769"/>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People with drug use disorders may have a weakened immune system and have less access to basic necessities. The impact of Covid-19 has added another layer of concern. </a:t>
            </a:r>
            <a:r>
              <a:rPr lang="en-GB" sz="1400" b="1" dirty="0">
                <a:solidFill>
                  <a:schemeClr val="bg1"/>
                </a:solidFill>
                <a:latin typeface="Arial" panose="020B0604020202020204" pitchFamily="34" charset="0"/>
                <a:cs typeface="Arial" panose="020B0604020202020204" pitchFamily="34" charset="0"/>
                <a:hlinkClick r:id="rId7"/>
              </a:rPr>
              <a:t>Watch this video</a:t>
            </a:r>
            <a:r>
              <a:rPr lang="en-GB" sz="1400" b="1" dirty="0">
                <a:solidFill>
                  <a:schemeClr val="bg1"/>
                </a:solidFill>
                <a:latin typeface="Arial" panose="020B0604020202020204" pitchFamily="34" charset="0"/>
                <a:cs typeface="Arial" panose="020B0604020202020204" pitchFamily="34" charset="0"/>
              </a:rPr>
              <a:t> and discuss your concerns. What supports are available in the area you live in? Carry out some research and list services and agencies people can go to for help.</a:t>
            </a:r>
          </a:p>
        </p:txBody>
      </p:sp>
      <p:pic>
        <p:nvPicPr>
          <p:cNvPr id="7" name="Online Media 6" title="County lines: Spot the signs">
            <a:hlinkClick r:id="" action="ppaction://media"/>
            <a:extLst>
              <a:ext uri="{FF2B5EF4-FFF2-40B4-BE49-F238E27FC236}">
                <a16:creationId xmlns:a16="http://schemas.microsoft.com/office/drawing/2014/main" id="{DAD762E8-9C7D-4ECC-8955-33E9BA0DD8C7}"/>
              </a:ext>
            </a:extLst>
          </p:cNvPr>
          <p:cNvPicPr>
            <a:picLocks noRot="1" noChangeAspect="1"/>
          </p:cNvPicPr>
          <p:nvPr>
            <a:videoFile r:link="rId1"/>
          </p:nvPr>
        </p:nvPicPr>
        <p:blipFill>
          <a:blip r:embed="rId8"/>
          <a:stretch>
            <a:fillRect/>
          </a:stretch>
        </p:blipFill>
        <p:spPr>
          <a:xfrm>
            <a:off x="5113246" y="1879243"/>
            <a:ext cx="3420299" cy="1932469"/>
          </a:xfrm>
          <a:prstGeom prst="rect">
            <a:avLst/>
          </a:prstGeom>
        </p:spPr>
      </p:pic>
      <p:pic>
        <p:nvPicPr>
          <p:cNvPr id="8" name="Online Media 7" title="Treatment, care and rehabilitation of people with drug use disorder #COVID19 - 1 April 2020">
            <a:hlinkClick r:id="" action="ppaction://media"/>
            <a:extLst>
              <a:ext uri="{FF2B5EF4-FFF2-40B4-BE49-F238E27FC236}">
                <a16:creationId xmlns:a16="http://schemas.microsoft.com/office/drawing/2014/main" id="{6FB6FC02-E6D2-41CF-84B8-212623CCE5E4}"/>
              </a:ext>
            </a:extLst>
          </p:cNvPr>
          <p:cNvPicPr>
            <a:picLocks noRot="1" noChangeAspect="1"/>
          </p:cNvPicPr>
          <p:nvPr>
            <a:videoFile r:link="rId2"/>
          </p:nvPr>
        </p:nvPicPr>
        <p:blipFill>
          <a:blip r:embed="rId9"/>
          <a:stretch>
            <a:fillRect/>
          </a:stretch>
        </p:blipFill>
        <p:spPr>
          <a:xfrm>
            <a:off x="370895" y="4455582"/>
            <a:ext cx="3206467" cy="1811654"/>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0117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211716" y="1117504"/>
            <a:ext cx="4980284" cy="4493538"/>
          </a:xfrm>
          <a:prstGeom prst="rect">
            <a:avLst/>
          </a:prstGeom>
          <a:noFill/>
        </p:spPr>
        <p:txBody>
          <a:bodyPr wrap="square" rtlCol="0">
            <a:spAutoFit/>
          </a:bodyPr>
          <a:lstStyle/>
          <a:p>
            <a:pPr marL="0" indent="0" algn="r">
              <a:buNone/>
            </a:pPr>
            <a:r>
              <a:rPr lang="en-GB" b="1" dirty="0">
                <a:solidFill>
                  <a:schemeClr val="bg1"/>
                </a:solidFill>
              </a:rPr>
              <a:t>Why do young people under the age of 18 smoke, drink alcohol or take illegal drugs? Sometimes film and tv can glamourise the use of them.</a:t>
            </a:r>
          </a:p>
          <a:p>
            <a:pPr marL="0" indent="0" algn="r">
              <a:buNone/>
            </a:pPr>
            <a:r>
              <a:rPr lang="en-GB" b="1" dirty="0">
                <a:solidFill>
                  <a:schemeClr val="bg1"/>
                </a:solidFill>
              </a:rPr>
              <a:t> </a:t>
            </a:r>
          </a:p>
          <a:p>
            <a:pPr marL="0" indent="0" algn="r">
              <a:buNone/>
            </a:pPr>
            <a:r>
              <a:rPr lang="en-GB" b="1" dirty="0">
                <a:solidFill>
                  <a:schemeClr val="bg1"/>
                </a:solidFill>
              </a:rPr>
              <a:t>Sometimes, people think they look grown up and cool if they smoke or drink alcohol. Sometimes people are pressured by others and feel they need to fit in.</a:t>
            </a:r>
          </a:p>
          <a:p>
            <a:pPr marL="0" indent="0" algn="r">
              <a:buNone/>
            </a:pPr>
            <a:r>
              <a:rPr lang="en-GB" b="1" dirty="0">
                <a:solidFill>
                  <a:schemeClr val="bg1"/>
                </a:solidFill>
              </a:rPr>
              <a:t> </a:t>
            </a:r>
          </a:p>
          <a:p>
            <a:pPr marL="0" indent="0" algn="r">
              <a:buNone/>
            </a:pPr>
            <a:r>
              <a:rPr lang="en-GB" b="1" dirty="0">
                <a:solidFill>
                  <a:schemeClr val="bg1"/>
                </a:solidFill>
              </a:rPr>
              <a:t>Have a think about these issues – why do so many young people get involved in smoking, drinking alcohol or taking drugs? What can be done to prevent this or raise awareness in your school? Could you think about a campaign and speak to your Pupil Voice groups?</a:t>
            </a:r>
          </a:p>
          <a:p>
            <a:pPr algn="r"/>
            <a:endParaRPr lang="en-GB" sz="1600" dirty="0">
              <a:solidFill>
                <a:schemeClr val="bg1"/>
              </a:solidFill>
              <a:effectLst/>
              <a:latin typeface="Calibri" panose="020F0502020204030204" pitchFamily="34" charset="0"/>
              <a:ea typeface="Calibri" panose="020F0502020204030204" pitchFamily="34" charset="0"/>
            </a:endParaRPr>
          </a:p>
        </p:txBody>
      </p:sp>
      <p:pic>
        <p:nvPicPr>
          <p:cNvPr id="5" name="Picture 4" descr="A red and white logo&#10;&#10;Description automatically generated with low confidence">
            <a:extLst>
              <a:ext uri="{FF2B5EF4-FFF2-40B4-BE49-F238E27FC236}">
                <a16:creationId xmlns:a16="http://schemas.microsoft.com/office/drawing/2014/main" id="{AE9F9E95-810F-49FF-A8C4-6B0DA555C7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5244" y="5435253"/>
            <a:ext cx="1575470" cy="351579"/>
          </a:xfrm>
          <a:prstGeom prst="rect">
            <a:avLst/>
          </a:prstGeom>
        </p:spPr>
      </p:pic>
      <p:sp>
        <p:nvSpPr>
          <p:cNvPr id="6" name="TextBox 5">
            <a:extLst>
              <a:ext uri="{FF2B5EF4-FFF2-40B4-BE49-F238E27FC236}">
                <a16:creationId xmlns:a16="http://schemas.microsoft.com/office/drawing/2014/main" id="{2B66D34B-8B4E-456D-9D98-F73A76E8EA68}"/>
              </a:ext>
            </a:extLst>
          </p:cNvPr>
          <p:cNvSpPr txBox="1"/>
          <p:nvPr/>
        </p:nvSpPr>
        <p:spPr>
          <a:xfrm>
            <a:off x="1576690" y="5786832"/>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pic>
        <p:nvPicPr>
          <p:cNvPr id="7" name="Picture 6">
            <a:extLst>
              <a:ext uri="{FF2B5EF4-FFF2-40B4-BE49-F238E27FC236}">
                <a16:creationId xmlns:a16="http://schemas.microsoft.com/office/drawing/2014/main" id="{F2F54A8C-93DF-472A-92AB-17737CD8FC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88" y="1994601"/>
            <a:ext cx="3749964" cy="2812473"/>
          </a:xfrm>
          <a:prstGeom prst="rect">
            <a:avLst/>
          </a:prstGeom>
        </p:spPr>
      </p:pic>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1331399"/>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657700"/>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283747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8" name="TextBox 7">
            <a:extLst>
              <a:ext uri="{FF2B5EF4-FFF2-40B4-BE49-F238E27FC236}">
                <a16:creationId xmlns:a16="http://schemas.microsoft.com/office/drawing/2014/main" id="{A9158FEF-3855-4DC3-89D4-F3CFE1242F80}"/>
              </a:ext>
            </a:extLst>
          </p:cNvPr>
          <p:cNvSpPr txBox="1"/>
          <p:nvPr/>
        </p:nvSpPr>
        <p:spPr>
          <a:xfrm>
            <a:off x="7263539" y="3520942"/>
            <a:ext cx="4607859" cy="1631216"/>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And for more support on any of the issues raised in this week’s pack please contact</a:t>
            </a:r>
          </a:p>
          <a:p>
            <a:pPr algn="r"/>
            <a:r>
              <a:rPr lang="en-GB" sz="2000" dirty="0">
                <a:solidFill>
                  <a:schemeClr val="bg1"/>
                </a:solidFill>
                <a:latin typeface="Arial" panose="020B0604020202020204" pitchFamily="34" charset="0"/>
                <a:cs typeface="Arial" panose="020B0604020202020204" pitchFamily="34" charset="0"/>
                <a:hlinkClick r:id="rId4"/>
              </a:rPr>
              <a:t>ChildLine</a:t>
            </a:r>
            <a:r>
              <a:rPr lang="en-GB" sz="2000" dirty="0">
                <a:solidFill>
                  <a:schemeClr val="bg1"/>
                </a:solidFill>
                <a:latin typeface="Arial" panose="020B0604020202020204" pitchFamily="34" charset="0"/>
                <a:cs typeface="Arial" panose="020B0604020202020204" pitchFamily="34" charset="0"/>
              </a:rPr>
              <a:t> – 0800 11 11</a:t>
            </a:r>
          </a:p>
          <a:p>
            <a:pPr algn="r"/>
            <a:r>
              <a:rPr lang="en-GB" sz="2000" dirty="0">
                <a:solidFill>
                  <a:schemeClr val="bg1"/>
                </a:solidFill>
                <a:latin typeface="Arial" panose="020B0604020202020204" pitchFamily="34" charset="0"/>
                <a:cs typeface="Arial" panose="020B0604020202020204" pitchFamily="34" charset="0"/>
                <a:hlinkClick r:id="rId5"/>
              </a:rPr>
              <a:t>Frank</a:t>
            </a:r>
            <a:r>
              <a:rPr lang="en-GB" sz="2000" dirty="0">
                <a:solidFill>
                  <a:schemeClr val="bg1"/>
                </a:solidFill>
                <a:latin typeface="Arial" panose="020B0604020202020204" pitchFamily="34" charset="0"/>
                <a:cs typeface="Arial" panose="020B0604020202020204" pitchFamily="34" charset="0"/>
              </a:rPr>
              <a:t> – 0300 1236600</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4" y="824751"/>
            <a:ext cx="4527177" cy="584775"/>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World Day Against Drug Abuse and Illicit Trafficking</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 33</a:t>
            </a:r>
          </a:p>
        </p:txBody>
      </p:sp>
      <p:sp>
        <p:nvSpPr>
          <p:cNvPr id="4" name="TextBox 3">
            <a:extLst>
              <a:ext uri="{FF2B5EF4-FFF2-40B4-BE49-F238E27FC236}">
                <a16:creationId xmlns:a16="http://schemas.microsoft.com/office/drawing/2014/main" id="{4BB2FD7B-0DCE-440F-A2B0-E7CB3A9B373B}"/>
              </a:ext>
            </a:extLst>
          </p:cNvPr>
          <p:cNvSpPr txBox="1"/>
          <p:nvPr/>
        </p:nvSpPr>
        <p:spPr>
          <a:xfrm>
            <a:off x="7548281" y="2467182"/>
            <a:ext cx="4007224" cy="338554"/>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5 – Exploring Article 33 -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709646" y="3333293"/>
            <a:ext cx="4007224" cy="338554"/>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6 – Exploring Article 33 - answers</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8" y="270803"/>
            <a:ext cx="9400854" cy="707886"/>
          </a:xfrm>
          <a:prstGeom prst="rect">
            <a:avLst/>
          </a:prstGeom>
          <a:noFill/>
        </p:spPr>
        <p:txBody>
          <a:bodyPr wrap="square" rtlCol="0">
            <a:spAutoFit/>
          </a:bodyPr>
          <a:lstStyle/>
          <a:p>
            <a:r>
              <a:rPr lang="en-GB" sz="2000" dirty="0">
                <a:solidFill>
                  <a:schemeClr val="bg1"/>
                </a:solidFill>
                <a:latin typeface="Univers Next Pro Condensed" panose="020B0906030202020203" pitchFamily="34" charset="0"/>
              </a:rPr>
              <a:t>INTRODUCING WORLD DAY AGAINST DRUG ABUSE </a:t>
            </a:r>
          </a:p>
          <a:p>
            <a:r>
              <a:rPr lang="en-GB" sz="2000" dirty="0">
                <a:solidFill>
                  <a:schemeClr val="bg1"/>
                </a:solidFill>
                <a:latin typeface="Univers Next Pro Condensed" panose="020B0906030202020203" pitchFamily="34" charset="0"/>
              </a:rPr>
              <a:t>AND ILLICIT TRAFFICKING</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534929"/>
            <a:ext cx="5761821" cy="369332"/>
          </a:xfrm>
          <a:prstGeom prst="rect">
            <a:avLst/>
          </a:prstGeom>
          <a:noFill/>
        </p:spPr>
        <p:txBody>
          <a:bodyPr wrap="square" rtlCol="0">
            <a:spAutoFit/>
          </a:bodyPr>
          <a:lstStyle/>
          <a:p>
            <a:pPr algn="l"/>
            <a:r>
              <a:rPr lang="en-GB" dirty="0">
                <a:latin typeface="Arial" panose="020B0604020202020204" pitchFamily="34" charset="0"/>
                <a:cs typeface="Arial" panose="020B0604020202020204" pitchFamily="34" charset="0"/>
              </a:rPr>
              <a:t>Helen introduces the topic</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736540" y="270803"/>
            <a:ext cx="4489572" cy="5262979"/>
          </a:xfrm>
          <a:prstGeom prst="rect">
            <a:avLst/>
          </a:prstGeom>
          <a:noFill/>
        </p:spPr>
        <p:txBody>
          <a:bodyPr wrap="square" rtlCol="0">
            <a:spAutoFit/>
          </a:bodyPr>
          <a:lstStyle/>
          <a:p>
            <a:pPr marL="0" indent="0" algn="r">
              <a:buNone/>
            </a:pPr>
            <a:r>
              <a:rPr lang="en-GB" sz="2400" b="1" dirty="0">
                <a:solidFill>
                  <a:schemeClr val="bg1"/>
                </a:solidFill>
                <a:latin typeface="Arial" panose="020B0604020202020204" pitchFamily="34" charset="0"/>
                <a:cs typeface="Arial" panose="020B0604020202020204" pitchFamily="34" charset="0"/>
              </a:rPr>
              <a:t>This day is held each year on 26th June.</a:t>
            </a:r>
          </a:p>
          <a:p>
            <a:pPr marL="0" indent="0" algn="r">
              <a:buNone/>
            </a:pPr>
            <a:r>
              <a:rPr lang="en-GB" sz="1600" dirty="0">
                <a:solidFill>
                  <a:schemeClr val="bg1"/>
                </a:solidFill>
                <a:latin typeface="Arial" panose="020B0604020202020204" pitchFamily="34" charset="0"/>
                <a:cs typeface="Arial" panose="020B0604020202020204" pitchFamily="34" charset="0"/>
              </a:rPr>
              <a:t>The day aims to highlight efforts across the world to achieve the goal of a world free from drug abuse and raise awareness of the major problem that illegal drugs represent to society. The theme for 2021 is </a:t>
            </a:r>
            <a:r>
              <a:rPr lang="en-GB" sz="1600" i="1" dirty="0">
                <a:solidFill>
                  <a:schemeClr val="bg1"/>
                </a:solidFill>
                <a:latin typeface="Arial" panose="020B0604020202020204" pitchFamily="34" charset="0"/>
                <a:cs typeface="Arial" panose="020B0604020202020204" pitchFamily="34" charset="0"/>
              </a:rPr>
              <a:t>‘Share Facts on Drugs, Save Lives’</a:t>
            </a:r>
            <a:r>
              <a:rPr lang="en-GB" sz="1600" dirty="0">
                <a:solidFill>
                  <a:schemeClr val="bg1"/>
                </a:solidFill>
                <a:latin typeface="Arial" panose="020B0604020202020204" pitchFamily="34" charset="0"/>
                <a:cs typeface="Arial" panose="020B0604020202020204" pitchFamily="34" charset="0"/>
              </a:rPr>
              <a:t> and aims to combat misinformation and promotes sharing the facts on drugs — from health risks and solutions to tackle the world drug problem, to evidence-based prevention, treatment, and care.</a:t>
            </a:r>
          </a:p>
          <a:p>
            <a:pPr marL="0" indent="0" algn="r">
              <a:buNone/>
            </a:pPr>
            <a:endParaRPr lang="en-GB" sz="1600" b="1"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World Drug Report — 2020</a:t>
            </a:r>
          </a:p>
          <a:p>
            <a:pPr marL="0" indent="0" algn="r">
              <a:buNone/>
            </a:pPr>
            <a:r>
              <a:rPr lang="en-GB" sz="1600" dirty="0">
                <a:solidFill>
                  <a:schemeClr val="bg1"/>
                </a:solidFill>
                <a:latin typeface="Arial" panose="020B0604020202020204" pitchFamily="34" charset="0"/>
                <a:cs typeface="Arial" panose="020B0604020202020204" pitchFamily="34" charset="0"/>
              </a:rPr>
              <a:t>Around 269 million people used drugs worldwide in 2018, which is 30 per cent more than in 2009, while over 35 million people suffer from drug use disorders, according to the latest </a:t>
            </a:r>
            <a:r>
              <a:rPr lang="en-GB" sz="1600" b="1"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World Drug Report</a:t>
            </a:r>
            <a:r>
              <a:rPr lang="en-GB" sz="1600" dirty="0">
                <a:solidFill>
                  <a:schemeClr val="bg1"/>
                </a:solidFill>
                <a:latin typeface="Arial" panose="020B0604020202020204" pitchFamily="34" charset="0"/>
                <a:cs typeface="Arial" panose="020B0604020202020204" pitchFamily="34" charset="0"/>
              </a:rPr>
              <a:t>.</a:t>
            </a:r>
          </a:p>
          <a:p>
            <a:pPr marL="0" indent="0" algn="r">
              <a:buNone/>
            </a:pPr>
            <a:r>
              <a:rPr lang="en-GB" sz="1600" dirty="0">
                <a:solidFill>
                  <a:schemeClr val="bg1"/>
                </a:solidFill>
              </a:rPr>
              <a:t> </a:t>
            </a:r>
          </a:p>
        </p:txBody>
      </p:sp>
      <p:pic>
        <p:nvPicPr>
          <p:cNvPr id="2" name="AoW - Drugs">
            <a:hlinkClick r:id="" action="ppaction://media"/>
            <a:extLst>
              <a:ext uri="{FF2B5EF4-FFF2-40B4-BE49-F238E27FC236}">
                <a16:creationId xmlns:a16="http://schemas.microsoft.com/office/drawing/2014/main" id="{522C3368-B92C-411A-8E1F-E45C6C10D69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75733" y="2452593"/>
            <a:ext cx="4783835" cy="2690907"/>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324165" y="1183341"/>
            <a:ext cx="4554070" cy="2675604"/>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One article provides a particularly strong link this week:</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33 – Governments must protect children from the illegal use of drugs and from being involved in the production or distribution of drugs</a:t>
            </a:r>
          </a:p>
          <a:p>
            <a:pPr marL="342900" marR="0" lvl="0" indent="-34290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Char char="§"/>
              <a:tabLst/>
              <a:defRPr/>
            </a:pPr>
            <a:r>
              <a:rPr kumimoji="0" lang="en-GB"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States Parties shall take all appropriate measures, including legislative, administrative, social and educational measures, to protect children from the illicit use of narcotic drugs and psychotropic substances as defined in the relevant international treaties, and to prevent the use of children in the illicit production and trafficking of such substances.</a:t>
            </a:r>
          </a:p>
        </p:txBody>
      </p:sp>
      <p:pic>
        <p:nvPicPr>
          <p:cNvPr id="6" name="Graphic 5">
            <a:extLst>
              <a:ext uri="{FF2B5EF4-FFF2-40B4-BE49-F238E27FC236}">
                <a16:creationId xmlns:a16="http://schemas.microsoft.com/office/drawing/2014/main" id="{8E2276CA-BFD1-4979-8EFF-73B31CB3C8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6962" y="1636335"/>
            <a:ext cx="3333914" cy="4445219"/>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3" y="358942"/>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33</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4188" y="1672756"/>
            <a:ext cx="4737909" cy="2492990"/>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Why is it important that all children and young people </a:t>
            </a:r>
            <a:r>
              <a:rPr lang="en-GB" sz="2400" b="1" dirty="0">
                <a:solidFill>
                  <a:srgbClr val="FFFF00"/>
                </a:solidFill>
                <a:latin typeface="Arial" panose="020B0604020202020204" pitchFamily="34" charset="0"/>
                <a:cs typeface="Arial" panose="020B0604020202020204" pitchFamily="34" charset="0"/>
              </a:rPr>
              <a:t>know the facts </a:t>
            </a:r>
            <a:r>
              <a:rPr lang="en-GB" sz="2400" b="1" dirty="0">
                <a:solidFill>
                  <a:schemeClr val="bg1"/>
                </a:solidFill>
                <a:latin typeface="Arial" panose="020B0604020202020204" pitchFamily="34" charset="0"/>
                <a:cs typeface="Arial" panose="020B0604020202020204" pitchFamily="34" charset="0"/>
              </a:rPr>
              <a:t>about harmful drugs? </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4" y="1580664"/>
            <a:ext cx="5286528" cy="4748220"/>
          </a:xfrm>
        </p:spPr>
        <p:txBody>
          <a:bodyPr vert="horz" lIns="91440" tIns="180000" rIns="91440" bIns="45720" rtlCol="0" anchor="t">
            <a:normAutofit fontScale="32500" lnSpcReduction="20000"/>
          </a:bodyPr>
          <a:lstStyle/>
          <a:p>
            <a:r>
              <a:rPr lang="en-GB" sz="4900" dirty="0">
                <a:latin typeface="Arial" panose="020B0604020202020204" pitchFamily="34" charset="0"/>
                <a:cs typeface="Arial" panose="020B0604020202020204" pitchFamily="34" charset="0"/>
              </a:rPr>
              <a:t>Drugs are substances that can negatively affect your body and mind.</a:t>
            </a:r>
          </a:p>
          <a:p>
            <a:r>
              <a:rPr lang="en-GB" sz="4900" dirty="0">
                <a:latin typeface="Arial" panose="020B0604020202020204" pitchFamily="34" charset="0"/>
                <a:cs typeface="Arial" panose="020B0604020202020204" pitchFamily="34" charset="0"/>
              </a:rPr>
              <a:t>Harmful drugs are illegal and you could get into trouble with the police, school, parents/carers.</a:t>
            </a:r>
          </a:p>
          <a:p>
            <a:r>
              <a:rPr lang="en-GB" sz="4900" dirty="0">
                <a:latin typeface="Arial" panose="020B0604020202020204" pitchFamily="34" charset="0"/>
                <a:cs typeface="Arial" panose="020B0604020202020204" pitchFamily="34" charset="0"/>
              </a:rPr>
              <a:t>We need to know about the difference between legal drugs, from a shop or doctor, and harmful drugs that people sell to children and young people.</a:t>
            </a:r>
          </a:p>
          <a:p>
            <a:r>
              <a:rPr lang="en-GB" sz="4900" dirty="0">
                <a:latin typeface="Arial" panose="020B0604020202020204" pitchFamily="34" charset="0"/>
                <a:cs typeface="Arial" panose="020B0604020202020204" pitchFamily="34" charset="0"/>
              </a:rPr>
              <a:t>You need to know about the laws in our country. </a:t>
            </a:r>
          </a:p>
          <a:p>
            <a:r>
              <a:rPr lang="en-GB" sz="4900" dirty="0">
                <a:latin typeface="Arial" panose="020B0604020202020204" pitchFamily="34" charset="0"/>
                <a:cs typeface="Arial" panose="020B0604020202020204" pitchFamily="34" charset="0"/>
              </a:rPr>
              <a:t>You need to know it’s OK to ask for help if you have a worry about yourself or someone you know using harmful drugs.</a:t>
            </a:r>
          </a:p>
          <a:p>
            <a:r>
              <a:rPr lang="en-GB" sz="4900" dirty="0">
                <a:latin typeface="Arial" panose="020B0604020202020204" pitchFamily="34" charset="0"/>
                <a:cs typeface="Arial" panose="020B0604020202020204" pitchFamily="34" charset="0"/>
              </a:rPr>
              <a:t>Knowing about how harmful drugs are, will help you know that it’s important to say no if you are ever offered any.</a:t>
            </a:r>
          </a:p>
          <a:p>
            <a:pPr marL="0" indent="0">
              <a:buNone/>
            </a:pPr>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
        <p:nvSpPr>
          <p:cNvPr id="5" name="Text Placeholder 1">
            <a:extLst>
              <a:ext uri="{FF2B5EF4-FFF2-40B4-BE49-F238E27FC236}">
                <a16:creationId xmlns:a16="http://schemas.microsoft.com/office/drawing/2014/main" id="{D073AA34-3B08-4EDC-ABD0-3B3AF4358D7B}"/>
              </a:ext>
            </a:extLst>
          </p:cNvPr>
          <p:cNvSpPr txBox="1">
            <a:spLocks/>
          </p:cNvSpPr>
          <p:nvPr/>
        </p:nvSpPr>
        <p:spPr>
          <a:xfrm>
            <a:off x="5983793" y="1507033"/>
            <a:ext cx="5286528" cy="4748220"/>
          </a:xfrm>
          <a:prstGeom prst="rect">
            <a:avLst/>
          </a:prstGeom>
        </p:spPr>
        <p:txBody>
          <a:bodyPr vert="horz" lIns="91440" tIns="180000" rIns="91440" bIns="45720" rtlCol="0" anchor="t">
            <a:normAutofit fontScale="70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dirty="0">
                <a:latin typeface="Arial" panose="020B0604020202020204" pitchFamily="34" charset="0"/>
                <a:cs typeface="Arial" panose="020B0604020202020204" pitchFamily="34" charset="0"/>
              </a:rPr>
              <a:t>Education is so important, the more you know about harmful drugs, the more support you know you are entitled to.</a:t>
            </a:r>
          </a:p>
          <a:p>
            <a:r>
              <a:rPr lang="en-GB" sz="2600" dirty="0">
                <a:latin typeface="Arial" panose="020B0604020202020204" pitchFamily="34" charset="0"/>
                <a:cs typeface="Arial" panose="020B0604020202020204" pitchFamily="34" charset="0"/>
              </a:rPr>
              <a:t>You might see lots of stories about harmful drugs, alcohol or tobacco on TV or in films. If you know what they are, it helps to know what is legal and what is not.</a:t>
            </a:r>
          </a:p>
          <a:p>
            <a:r>
              <a:rPr lang="en-GB" sz="2600" dirty="0">
                <a:latin typeface="Arial" panose="020B0604020202020204" pitchFamily="34" charset="0"/>
                <a:cs typeface="Arial" panose="020B0604020202020204" pitchFamily="34" charset="0"/>
              </a:rPr>
              <a:t>You will know what to do if you have a worry about yourself or someone else.</a:t>
            </a:r>
          </a:p>
          <a:p>
            <a:r>
              <a:rPr lang="en-GB" sz="2600" dirty="0">
                <a:latin typeface="Arial" panose="020B0604020202020204" pitchFamily="34" charset="0"/>
                <a:cs typeface="Arial" panose="020B0604020202020204" pitchFamily="34" charset="0"/>
              </a:rPr>
              <a:t>You know who to report a concern to.</a:t>
            </a:r>
          </a:p>
          <a:p>
            <a:r>
              <a:rPr lang="en-GB" sz="2600" dirty="0">
                <a:latin typeface="Arial" panose="020B0604020202020204" pitchFamily="34" charset="0"/>
                <a:cs typeface="Arial" panose="020B0604020202020204" pitchFamily="34" charset="0"/>
              </a:rPr>
              <a:t>Using illegal drugs can make you act and behave in a different ways and can have a long term impact on your life.</a:t>
            </a:r>
          </a:p>
          <a:p>
            <a:pPr marL="0" indent="0">
              <a:buNone/>
            </a:pPr>
            <a:r>
              <a:rPr lang="en-GB" sz="2600" dirty="0">
                <a:latin typeface="Arial" panose="020B0604020202020204" pitchFamily="34" charset="0"/>
                <a:cs typeface="Arial" panose="020B0604020202020204" pitchFamily="34" charset="0"/>
              </a:rPr>
              <a:t>Did you get any of these? What other answers did you have?</a:t>
            </a:r>
          </a:p>
          <a:p>
            <a:pPr marL="0" indent="0">
              <a:buNone/>
            </a:pPr>
            <a:endParaRPr lang="en-GB" sz="4000" dirty="0">
              <a:latin typeface="Arial" panose="020B0604020202020204" pitchFamily="34" charset="0"/>
              <a:cs typeface="Arial" panose="020B0604020202020204" pitchFamily="34" charset="0"/>
            </a:endParaRPr>
          </a:p>
          <a:p>
            <a:pPr marL="0" indent="0">
              <a:buNone/>
            </a:pPr>
            <a:endParaRPr lang="en-GB" sz="4400" dirty="0">
              <a:latin typeface="Arial"/>
              <a:cs typeface="Arial"/>
            </a:endParaRPr>
          </a:p>
          <a:p>
            <a:endParaRPr lang="en-GB" dirty="0">
              <a:cs typeface="Calibri" panose="020F0502020204030204"/>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8496727" y="1902584"/>
            <a:ext cx="3161645" cy="1815882"/>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What is a drug? Are they always illegal? Write down a list of legal and illegal drugs you know about. Then watch </a:t>
            </a:r>
            <a:r>
              <a:rPr lang="en-GB" sz="1600" dirty="0">
                <a:latin typeface="Arial" panose="020B0604020202020204" pitchFamily="34" charset="0"/>
                <a:cs typeface="Arial" panose="020B0604020202020204" pitchFamily="34" charset="0"/>
                <a:hlinkClick r:id="rId4"/>
              </a:rPr>
              <a:t>this video</a:t>
            </a:r>
            <a:r>
              <a:rPr lang="en-GB" sz="1600" dirty="0">
                <a:latin typeface="Arial" panose="020B0604020202020204" pitchFamily="34" charset="0"/>
                <a:cs typeface="Arial" panose="020B0604020202020204" pitchFamily="34" charset="0"/>
              </a:rPr>
              <a:t> and add to your lists. Talk about the difference between legal and illegal drugs.</a:t>
            </a:r>
          </a:p>
        </p:txBody>
      </p:sp>
      <p:sp>
        <p:nvSpPr>
          <p:cNvPr id="6" name="TextBox 5">
            <a:extLst>
              <a:ext uri="{FF2B5EF4-FFF2-40B4-BE49-F238E27FC236}">
                <a16:creationId xmlns:a16="http://schemas.microsoft.com/office/drawing/2014/main" id="{6638B9E3-8E79-4757-8058-6AB5BADE1D15}"/>
              </a:ext>
            </a:extLst>
          </p:cNvPr>
          <p:cNvSpPr txBox="1"/>
          <p:nvPr/>
        </p:nvSpPr>
        <p:spPr>
          <a:xfrm>
            <a:off x="400063" y="2025607"/>
            <a:ext cx="384855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 circle time or as a class talk about being safe and healthy. Discuss medicines and why taking some substances can be dangerous. Have a look with your class at </a:t>
            </a: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5"/>
              </a:rPr>
              <a:t>this information from BBC Bitesize</a:t>
            </a:r>
            <a:r>
              <a:rPr kumimoji="0" lang="en-GB"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8EE7571C-46EF-478E-A8BA-084977281247}"/>
              </a:ext>
            </a:extLst>
          </p:cNvPr>
          <p:cNvSpPr txBox="1"/>
          <p:nvPr/>
        </p:nvSpPr>
        <p:spPr>
          <a:xfrm>
            <a:off x="7727332" y="4564642"/>
            <a:ext cx="421211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 pairs think of </a:t>
            </a:r>
            <a:r>
              <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rPr>
              <a:t>five reasons</a:t>
            </a:r>
            <a:r>
              <a:rPr kumimoji="0" lang="en-GB"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why children might be tempted to use tobacco, alcohol or illegal drugs.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rPr>
              <a:t>Share your ideas</a:t>
            </a: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within the class.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 out how you might persuade someone not to smoke or drink alcohol.</a:t>
            </a:r>
            <a:endParaRPr kumimoji="0" lang="en-GB" sz="1600" b="1" i="0" u="none" strike="noStrike" kern="1200" cap="none" spc="0" normalizeH="0" baseline="0" noProof="0" dirty="0">
              <a:ln>
                <a:noFill/>
              </a:ln>
              <a:effectLst/>
              <a:highlight>
                <a:srgbClr val="00ACE9"/>
              </a:highligh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400063" y="4626198"/>
            <a:ext cx="6640793" cy="1200329"/>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Why do you think you must only take your own medicine? Discuss what might happen if you took someone else’s by mistake. Draw a picture to show how to keep medicines out of reach of babies and young children. </a:t>
            </a:r>
          </a:p>
        </p:txBody>
      </p:sp>
      <p:pic>
        <p:nvPicPr>
          <p:cNvPr id="2" name="Online Media 1" title="What is a drug? | Health | Biology | FuseSchool">
            <a:hlinkClick r:id="" action="ppaction://media"/>
            <a:extLst>
              <a:ext uri="{FF2B5EF4-FFF2-40B4-BE49-F238E27FC236}">
                <a16:creationId xmlns:a16="http://schemas.microsoft.com/office/drawing/2014/main" id="{F7DD6099-B5DE-407A-9FC2-287559D914C1}"/>
              </a:ext>
            </a:extLst>
          </p:cNvPr>
          <p:cNvPicPr>
            <a:picLocks noRot="1" noChangeAspect="1"/>
          </p:cNvPicPr>
          <p:nvPr>
            <a:videoFile r:link="rId1"/>
          </p:nvPr>
        </p:nvPicPr>
        <p:blipFill>
          <a:blip r:embed="rId6"/>
          <a:stretch>
            <a:fillRect/>
          </a:stretch>
        </p:blipFill>
        <p:spPr>
          <a:xfrm>
            <a:off x="5403380" y="1993900"/>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a:off x="228425" y="1758159"/>
            <a:ext cx="4450814" cy="2185214"/>
          </a:xfrm>
          <a:prstGeom prst="rect">
            <a:avLst/>
          </a:prstGeom>
          <a:noFill/>
        </p:spPr>
        <p:txBody>
          <a:bodyPr wrap="square" rtlCol="0">
            <a:spAutoFit/>
          </a:bodyPr>
          <a:lstStyle/>
          <a:p>
            <a:pPr algn="l"/>
            <a:r>
              <a:rPr lang="en-GB" sz="1700" dirty="0">
                <a:latin typeface="Arial"/>
                <a:cs typeface="Arial"/>
              </a:rPr>
              <a:t>Drugs, alcohol and smoking are all illegal under the age of 18. They are all harmful to children as they grown up. Do you know why they can harm you? In a group, </a:t>
            </a:r>
            <a:r>
              <a:rPr lang="en-GB" sz="1700" dirty="0">
                <a:latin typeface="Arial"/>
                <a:cs typeface="Arial"/>
                <a:hlinkClick r:id="rId3"/>
              </a:rPr>
              <a:t>read the guidance from Childline</a:t>
            </a:r>
            <a:r>
              <a:rPr lang="en-GB" sz="1700" dirty="0">
                <a:latin typeface="Arial"/>
                <a:cs typeface="Arial"/>
              </a:rPr>
              <a:t> and learn some facts about this. Write a story together about what you would do if someone you knew was drinking, smoking or taking drugs. </a:t>
            </a:r>
            <a:endParaRPr lang="en-GB" sz="1700" dirty="0">
              <a:latin typeface="Univers Next Pro Condensed" panose="020B0906030202020203" pitchFamily="34" charset="0"/>
            </a:endParaRPr>
          </a:p>
        </p:txBody>
      </p:sp>
      <p:sp>
        <p:nvSpPr>
          <p:cNvPr id="3" name="TextBox 2">
            <a:extLst>
              <a:ext uri="{FF2B5EF4-FFF2-40B4-BE49-F238E27FC236}">
                <a16:creationId xmlns:a16="http://schemas.microsoft.com/office/drawing/2014/main" id="{A0F3DC9E-4291-4D02-BAA0-FF510C4DF329}"/>
              </a:ext>
            </a:extLst>
          </p:cNvPr>
          <p:cNvSpPr txBox="1"/>
          <p:nvPr/>
        </p:nvSpPr>
        <p:spPr>
          <a:xfrm>
            <a:off x="7752761" y="4445104"/>
            <a:ext cx="4212115" cy="2062103"/>
          </a:xfrm>
          <a:prstGeom prst="rect">
            <a:avLst/>
          </a:prstGeom>
          <a:noFill/>
        </p:spPr>
        <p:txBody>
          <a:bodyPr wrap="square" rtlCol="0">
            <a:spAutoFit/>
          </a:bodyPr>
          <a:lstStyle/>
          <a:p>
            <a:pPr algn="ctr"/>
            <a:r>
              <a:rPr lang="en-GB" sz="1600" dirty="0">
                <a:latin typeface="Arial"/>
                <a:cs typeface="Arial"/>
              </a:rPr>
              <a:t>Although we are talking about </a:t>
            </a:r>
            <a:r>
              <a:rPr lang="en-GB" sz="1600" dirty="0">
                <a:highlight>
                  <a:srgbClr val="00ACE9"/>
                </a:highlight>
                <a:latin typeface="Arial"/>
                <a:cs typeface="Arial"/>
              </a:rPr>
              <a:t>Article 33</a:t>
            </a:r>
            <a:r>
              <a:rPr lang="en-GB" sz="1600" dirty="0">
                <a:latin typeface="Arial"/>
                <a:cs typeface="Arial"/>
              </a:rPr>
              <a:t>, where Governments must protect children from the illegal use of drugs, there are many other articles of the UNCRC. Have a look at the articles and work with your friends to see </a:t>
            </a:r>
            <a:r>
              <a:rPr lang="en-GB" sz="1600" dirty="0">
                <a:highlight>
                  <a:srgbClr val="00ACE9"/>
                </a:highlight>
                <a:latin typeface="Arial"/>
                <a:cs typeface="Arial"/>
              </a:rPr>
              <a:t>which other rights can help protect children from the effects of drugs, smoking and alcohol</a:t>
            </a:r>
            <a:r>
              <a:rPr lang="en-GB" sz="1600" dirty="0">
                <a:latin typeface="Arial"/>
                <a:cs typeface="Arial"/>
              </a:rPr>
              <a:t>. Share your ideas with the class.</a:t>
            </a:r>
            <a:endParaRPr lang="en-GB" sz="1600" dirty="0">
              <a:latin typeface="Univers Next Pro Condensed" panose="020B0906030202020203"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5806633" y="1859340"/>
            <a:ext cx="5409235" cy="1569660"/>
          </a:xfrm>
          <a:prstGeom prst="rect">
            <a:avLst/>
          </a:prstGeom>
          <a:noFill/>
        </p:spPr>
        <p:txBody>
          <a:bodyPr wrap="square" rtlCol="0">
            <a:spAutoFit/>
          </a:bodyPr>
          <a:lstStyle/>
          <a:p>
            <a:pPr algn="ctr"/>
            <a:r>
              <a:rPr lang="en-GB" sz="1600" dirty="0">
                <a:latin typeface="Arial"/>
                <a:cs typeface="Arial"/>
              </a:rPr>
              <a:t>Make posters to #sharethefactsondrugs highlighting the dangers of legal and illegal drugs and make links with relevant rights from the CRC. Present these to other children at your school so that they know how to keep themselves and others safe from harmful drugs, particularly over the summer holidays.</a:t>
            </a:r>
            <a:endParaRPr lang="en-GB" sz="1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564DFD78-254C-4BF5-B22A-F573A6AE529F}"/>
              </a:ext>
            </a:extLst>
          </p:cNvPr>
          <p:cNvSpPr txBox="1"/>
          <p:nvPr/>
        </p:nvSpPr>
        <p:spPr>
          <a:xfrm>
            <a:off x="523983" y="4445104"/>
            <a:ext cx="6531604" cy="2062103"/>
          </a:xfrm>
          <a:prstGeom prst="rect">
            <a:avLst/>
          </a:prstGeom>
          <a:noFill/>
        </p:spPr>
        <p:txBody>
          <a:bodyPr wrap="square" rtlCol="0">
            <a:spAutoFit/>
          </a:bodyPr>
          <a:lstStyle/>
          <a:p>
            <a:r>
              <a:rPr lang="en-GB" sz="1600" dirty="0">
                <a:solidFill>
                  <a:schemeClr val="bg1"/>
                </a:solidFill>
                <a:latin typeface="Arial"/>
                <a:cs typeface="Arial"/>
              </a:rPr>
              <a:t>Smoking is illegal if you are under 18. </a:t>
            </a:r>
          </a:p>
          <a:p>
            <a:endParaRPr lang="en-GB" sz="1600" dirty="0">
              <a:solidFill>
                <a:schemeClr val="bg1"/>
              </a:solidFill>
              <a:latin typeface="Arial"/>
              <a:cs typeface="Arial"/>
            </a:endParaRPr>
          </a:p>
          <a:p>
            <a:r>
              <a:rPr lang="en-GB" sz="1600" dirty="0">
                <a:solidFill>
                  <a:schemeClr val="bg1"/>
                </a:solidFill>
                <a:latin typeface="Arial"/>
                <a:cs typeface="Arial"/>
              </a:rPr>
              <a:t>There are many reasons for this. Smoking has also been banned in enclosed public spaces and in cars with children. Do you know the laws? </a:t>
            </a:r>
          </a:p>
          <a:p>
            <a:endParaRPr lang="en-GB" sz="1600" dirty="0">
              <a:solidFill>
                <a:schemeClr val="bg1"/>
              </a:solidFill>
              <a:latin typeface="Arial"/>
              <a:cs typeface="Arial"/>
            </a:endParaRPr>
          </a:p>
          <a:p>
            <a:r>
              <a:rPr lang="en-GB" sz="1600" dirty="0">
                <a:solidFill>
                  <a:schemeClr val="bg1"/>
                </a:solidFill>
                <a:latin typeface="Arial"/>
                <a:cs typeface="Arial"/>
              </a:rPr>
              <a:t>Check out </a:t>
            </a:r>
            <a:r>
              <a:rPr lang="en-GB" sz="1600" dirty="0">
                <a:solidFill>
                  <a:schemeClr val="bg1"/>
                </a:solidFill>
                <a:latin typeface="Arial"/>
                <a:cs typeface="Arial"/>
                <a:hlinkClick r:id="rId4"/>
              </a:rPr>
              <a:t>this website</a:t>
            </a:r>
            <a:r>
              <a:rPr lang="en-GB" sz="1600" dirty="0">
                <a:solidFill>
                  <a:schemeClr val="bg1"/>
                </a:solidFill>
                <a:latin typeface="Arial"/>
                <a:cs typeface="Arial"/>
              </a:rPr>
              <a:t> for further information and talk about the pros and cons of this approach. </a:t>
            </a:r>
            <a:endParaRPr lang="en-GB" sz="1600" b="1"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8453718" y="1925245"/>
            <a:ext cx="3499583" cy="138499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What is a drug? Are they always illegal? Write down a list of legal and illegal drugs you know about. </a:t>
            </a:r>
            <a:r>
              <a:rPr lang="en-GB" sz="1400" b="1" dirty="0">
                <a:latin typeface="Arial" panose="020B0604020202020204" pitchFamily="34" charset="0"/>
                <a:cs typeface="Arial" panose="020B0604020202020204" pitchFamily="34" charset="0"/>
                <a:hlinkClick r:id="rId3"/>
              </a:rPr>
              <a:t>Then watch this video</a:t>
            </a:r>
            <a:r>
              <a:rPr lang="en-GB" sz="1400" b="1" dirty="0">
                <a:latin typeface="Arial" panose="020B0604020202020204" pitchFamily="34" charset="0"/>
                <a:cs typeface="Arial" panose="020B0604020202020204" pitchFamily="34" charset="0"/>
              </a:rPr>
              <a:t> and add to your lists. Talk about the difference between legal and illegal drugs.</a:t>
            </a:r>
          </a:p>
        </p:txBody>
      </p:sp>
      <p:sp>
        <p:nvSpPr>
          <p:cNvPr id="3" name="TextBox 2">
            <a:extLst>
              <a:ext uri="{FF2B5EF4-FFF2-40B4-BE49-F238E27FC236}">
                <a16:creationId xmlns:a16="http://schemas.microsoft.com/office/drawing/2014/main" id="{EE80F493-6501-485D-A348-28E38E3CA272}"/>
              </a:ext>
            </a:extLst>
          </p:cNvPr>
          <p:cNvSpPr txBox="1"/>
          <p:nvPr/>
        </p:nvSpPr>
        <p:spPr>
          <a:xfrm>
            <a:off x="7617960" y="4328934"/>
            <a:ext cx="4212115" cy="2031325"/>
          </a:xfrm>
          <a:prstGeom prst="rect">
            <a:avLst/>
          </a:prstGeom>
          <a:noFill/>
        </p:spPr>
        <p:txBody>
          <a:bodyPr wrap="square" rtlCol="0">
            <a:spAutoFit/>
          </a:bodyPr>
          <a:lstStyle/>
          <a:p>
            <a:pPr algn="ctr"/>
            <a:r>
              <a:rPr lang="en-GB" dirty="0">
                <a:highlight>
                  <a:srgbClr val="00ACE9"/>
                </a:highlight>
                <a:latin typeface="Arial" panose="020B0604020202020204" pitchFamily="34" charset="0"/>
                <a:cs typeface="Arial" panose="020B0604020202020204" pitchFamily="34" charset="0"/>
              </a:rPr>
              <a:t>Drinking alcohol is illegal in the UK if you are under the age of 18.</a:t>
            </a:r>
            <a:r>
              <a:rPr lang="en-GB" dirty="0">
                <a:latin typeface="Arial" panose="020B0604020202020204" pitchFamily="34" charset="0"/>
                <a:cs typeface="Arial" panose="020B0604020202020204" pitchFamily="34" charset="0"/>
              </a:rPr>
              <a:t> Do you know the risks associated with underage drinking? This </a:t>
            </a:r>
            <a:r>
              <a:rPr lang="en-GB" dirty="0">
                <a:latin typeface="Arial" panose="020B0604020202020204" pitchFamily="34" charset="0"/>
                <a:cs typeface="Arial" panose="020B0604020202020204" pitchFamily="34" charset="0"/>
                <a:hlinkClick r:id="rId4"/>
              </a:rPr>
              <a:t>website</a:t>
            </a:r>
            <a:r>
              <a:rPr lang="en-GB" dirty="0">
                <a:latin typeface="Arial" panose="020B0604020202020204" pitchFamily="34" charset="0"/>
                <a:cs typeface="Arial" panose="020B0604020202020204" pitchFamily="34" charset="0"/>
              </a:rPr>
              <a:t> will provide you with lots of reasons why underage drinking can put you at an increased risk of harm.</a:t>
            </a:r>
            <a:endParaRPr lang="en-GB" b="1" dirty="0">
              <a:highlight>
                <a:srgbClr val="00ACE9"/>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238699" y="1835263"/>
            <a:ext cx="421211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What would you do if you were worried about a friend who you thought might be taking illegal drugs? Talk about it in your class. </a:t>
            </a: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This website</a:t>
            </a:r>
            <a:r>
              <a:rPr kumimoji="0" lang="en-GB"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might help you think about steps you could take to support a friend.</a:t>
            </a:r>
          </a:p>
        </p:txBody>
      </p:sp>
      <p:sp>
        <p:nvSpPr>
          <p:cNvPr id="5" name="TextBox 4">
            <a:extLst>
              <a:ext uri="{FF2B5EF4-FFF2-40B4-BE49-F238E27FC236}">
                <a16:creationId xmlns:a16="http://schemas.microsoft.com/office/drawing/2014/main" id="{91EEA25C-1C99-4044-8B84-8FFE009DFEFA}"/>
              </a:ext>
            </a:extLst>
          </p:cNvPr>
          <p:cNvSpPr txBox="1"/>
          <p:nvPr/>
        </p:nvSpPr>
        <p:spPr>
          <a:xfrm>
            <a:off x="361925" y="4460800"/>
            <a:ext cx="6732889" cy="2062103"/>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No one should every pressure you to take drugs. Remember it is your life, your body, your decision. </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rPr>
              <a:t>What would you do if a friend or an adult tried to pressure you into taking drugs? Remember you can always talk to a trusted adult and report your concerns. </a:t>
            </a:r>
          </a:p>
          <a:p>
            <a:endParaRPr lang="en-GB" sz="1600" dirty="0">
              <a:solidFill>
                <a:schemeClr val="bg1"/>
              </a:solidFill>
              <a:latin typeface="Arial" panose="020B0604020202020204" pitchFamily="34" charset="0"/>
              <a:cs typeface="Arial" panose="020B0604020202020204" pitchFamily="34" charset="0"/>
            </a:endParaRPr>
          </a:p>
          <a:p>
            <a:r>
              <a:rPr lang="en-GB" sz="1600" dirty="0">
                <a:solidFill>
                  <a:schemeClr val="bg1"/>
                </a:solidFill>
                <a:latin typeface="Arial" panose="020B0604020202020204" pitchFamily="34" charset="0"/>
                <a:cs typeface="Arial" panose="020B0604020202020204" pitchFamily="34" charset="0"/>
                <a:hlinkClick r:id="rId6"/>
              </a:rPr>
              <a:t>Read these 10 useful ways</a:t>
            </a:r>
            <a:r>
              <a:rPr lang="en-GB" sz="1600" dirty="0">
                <a:solidFill>
                  <a:schemeClr val="bg1"/>
                </a:solidFill>
                <a:latin typeface="Arial" panose="020B0604020202020204" pitchFamily="34" charset="0"/>
                <a:cs typeface="Arial" panose="020B0604020202020204" pitchFamily="34" charset="0"/>
              </a:rPr>
              <a:t> to deal with peer pressure.</a:t>
            </a:r>
            <a:r>
              <a:rPr lang="en-GB" sz="1600" b="1" dirty="0">
                <a:solidFill>
                  <a:schemeClr val="bg1"/>
                </a:solidFill>
                <a:latin typeface="Arial" panose="020B0604020202020204" pitchFamily="34" charset="0"/>
                <a:cs typeface="Arial" panose="020B0604020202020204" pitchFamily="34" charset="0"/>
              </a:rPr>
              <a:t> </a:t>
            </a:r>
          </a:p>
        </p:txBody>
      </p:sp>
      <p:pic>
        <p:nvPicPr>
          <p:cNvPr id="8" name="Online Media 7" title="What is a drug? | Health | Biology | FuseSchool">
            <a:hlinkClick r:id="" action="ppaction://media"/>
            <a:extLst>
              <a:ext uri="{FF2B5EF4-FFF2-40B4-BE49-F238E27FC236}">
                <a16:creationId xmlns:a16="http://schemas.microsoft.com/office/drawing/2014/main" id="{DB14A756-9203-429B-95F8-0E68CDBF5661}"/>
              </a:ext>
            </a:extLst>
          </p:cNvPr>
          <p:cNvPicPr>
            <a:picLocks noRot="1" noChangeAspect="1"/>
          </p:cNvPicPr>
          <p:nvPr>
            <a:videoFile r:link="rId1"/>
          </p:nvPr>
        </p:nvPicPr>
        <p:blipFill>
          <a:blip r:embed="rId7"/>
          <a:stretch>
            <a:fillRect/>
          </a:stretch>
        </p:blipFill>
        <p:spPr>
          <a:xfrm>
            <a:off x="5165124" y="1954738"/>
            <a:ext cx="3105002" cy="1754326"/>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TotalTime>
  <Words>1744</Words>
  <Application>Microsoft Office PowerPoint</Application>
  <PresentationFormat>Widescreen</PresentationFormat>
  <Paragraphs>95</Paragraphs>
  <Slides>12</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51</cp:revision>
  <dcterms:created xsi:type="dcterms:W3CDTF">2021-02-11T16:57:41Z</dcterms:created>
  <dcterms:modified xsi:type="dcterms:W3CDTF">2021-06-17T13:28:57Z</dcterms:modified>
</cp:coreProperties>
</file>