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81" r:id="rId4"/>
    <p:sldId id="258" r:id="rId5"/>
    <p:sldId id="291" r:id="rId6"/>
    <p:sldId id="284" r:id="rId7"/>
    <p:sldId id="285" r:id="rId8"/>
    <p:sldId id="286" r:id="rId9"/>
    <p:sldId id="287" r:id="rId10"/>
    <p:sldId id="288" r:id="rId11"/>
    <p:sldId id="282"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5F3B92-0A6B-4B58-88D1-BCE78CFA529D}" v="50" dt="2021-06-02T15:18:28.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76518" autoAdjust="0"/>
  </p:normalViewPr>
  <p:slideViewPr>
    <p:cSldViewPr snapToGrid="0">
      <p:cViewPr varScale="1">
        <p:scale>
          <a:sx n="51" d="100"/>
          <a:sy n="51" d="100"/>
        </p:scale>
        <p:origin x="10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iha Ahmed" userId="vU81QVxp+CExhTOXx0XRhz6H9yPVRn60oiAg2VrcBqM=" providerId="None" clId="Web-{CA5F3B92-0A6B-4B58-88D1-BCE78CFA529D}"/>
    <pc:docChg chg="modSld">
      <pc:chgData name="Samiha Ahmed" userId="vU81QVxp+CExhTOXx0XRhz6H9yPVRn60oiAg2VrcBqM=" providerId="None" clId="Web-{CA5F3B92-0A6B-4B58-88D1-BCE78CFA529D}" dt="2021-06-02T15:18:28.629" v="26" actId="20577"/>
      <pc:docMkLst>
        <pc:docMk/>
      </pc:docMkLst>
      <pc:sldChg chg="modSp">
        <pc:chgData name="Samiha Ahmed" userId="vU81QVxp+CExhTOXx0XRhz6H9yPVRn60oiAg2VrcBqM=" providerId="None" clId="Web-{CA5F3B92-0A6B-4B58-88D1-BCE78CFA529D}" dt="2021-06-02T15:18:28.629" v="26" actId="20577"/>
        <pc:sldMkLst>
          <pc:docMk/>
          <pc:sldMk cId="4204183327" sldId="288"/>
        </pc:sldMkLst>
        <pc:spChg chg="mod">
          <ac:chgData name="Samiha Ahmed" userId="vU81QVxp+CExhTOXx0XRhz6H9yPVRn60oiAg2VrcBqM=" providerId="None" clId="Web-{CA5F3B92-0A6B-4B58-88D1-BCE78CFA529D}" dt="2021-06-02T15:18:28.629" v="26" actId="20577"/>
          <ac:spMkLst>
            <pc:docMk/>
            <pc:sldMk cId="4204183327" sldId="288"/>
            <ac:spMk id="4" creationId="{691EC641-DA4F-4530-9151-5ABA16A69E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7CAA5-0CEF-48BE-83CC-4FDE233EAC7B}" type="datetimeFigureOut">
              <a:rPr lang="en-GB" smtClean="0"/>
              <a:t>03/06/2021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9FD47-F4B6-43FF-9B07-4DC84AF74118}" type="slidenum">
              <a:rPr lang="en-GB" smtClean="0"/>
              <a:t>‹#›</a:t>
            </a:fld>
            <a:endParaRPr lang="en-GB"/>
          </a:p>
        </p:txBody>
      </p:sp>
    </p:spTree>
    <p:extLst>
      <p:ext uri="{BB962C8B-B14F-4D97-AF65-F5344CB8AC3E}">
        <p14:creationId xmlns:p14="http://schemas.microsoft.com/office/powerpoint/2010/main" val="1810674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UNICEF/Ryeng</a:t>
            </a:r>
          </a:p>
          <a:p>
            <a:endParaRPr lang="en-GB" dirty="0"/>
          </a:p>
          <a:p>
            <a:r>
              <a:rPr lang="en-GB" b="0" i="0" dirty="0">
                <a:solidFill>
                  <a:srgbClr val="999999"/>
                </a:solidFill>
                <a:effectLst/>
                <a:latin typeface="Open Sans" panose="020B0606030504020204" pitchFamily="34" charset="0"/>
              </a:rPr>
              <a:t>The entrance gate to the high court in Aweil, South Sudan. The judge working there suggests two immediate actions to be taken: train all judges in the country on the importance of juvenile justice and then create a special court for these cases. The court will be important for a child friendly approach, but also to expedite these cases as fast as possible.</a:t>
            </a:r>
            <a:endParaRPr lang="en-GB" dirty="0"/>
          </a:p>
        </p:txBody>
      </p:sp>
      <p:sp>
        <p:nvSpPr>
          <p:cNvPr id="4" name="Slide Number Placeholder 3"/>
          <p:cNvSpPr>
            <a:spLocks noGrp="1"/>
          </p:cNvSpPr>
          <p:nvPr>
            <p:ph type="sldNum" sz="quarter" idx="5"/>
          </p:nvPr>
        </p:nvSpPr>
        <p:spPr/>
        <p:txBody>
          <a:bodyPr/>
          <a:lstStyle/>
          <a:p>
            <a:fld id="{0C79FD47-F4B6-43FF-9B07-4DC84AF74118}" type="slidenum">
              <a:rPr lang="en-GB" smtClean="0"/>
              <a:t>1</a:t>
            </a:fld>
            <a:endParaRPr lang="en-GB"/>
          </a:p>
        </p:txBody>
      </p:sp>
    </p:spTree>
    <p:extLst>
      <p:ext uri="{BB962C8B-B14F-4D97-AF65-F5344CB8AC3E}">
        <p14:creationId xmlns:p14="http://schemas.microsoft.com/office/powerpoint/2010/main" val="11558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UNICEF/Noorani</a:t>
            </a:r>
          </a:p>
          <a:p>
            <a:endParaRPr lang="en-GB" dirty="0"/>
          </a:p>
          <a:p>
            <a:r>
              <a:rPr lang="en-GB" b="0" i="0" dirty="0">
                <a:solidFill>
                  <a:srgbClr val="999999"/>
                </a:solidFill>
                <a:effectLst/>
                <a:latin typeface="Open Sans" panose="020B0606030504020204" pitchFamily="34" charset="0"/>
              </a:rPr>
              <a:t>A metal workshop in a rehabilitation school in Malaysia. UNICEF is supporting the Government of Malaysia to develop a more holistic solution in addressing matters relating to children in conflict with the law. These include diversion (directing children away from judicial proceedings and towards community solutions), restorative justice (promoting reconciliation, restitution and responsibility through the involvement of the child, family members, victims and communities), and alternatives to custodial sentencing (counselling, probation and community service).</a:t>
            </a:r>
          </a:p>
        </p:txBody>
      </p:sp>
      <p:sp>
        <p:nvSpPr>
          <p:cNvPr id="4" name="Slide Number Placeholder 3"/>
          <p:cNvSpPr>
            <a:spLocks noGrp="1"/>
          </p:cNvSpPr>
          <p:nvPr>
            <p:ph type="sldNum" sz="quarter" idx="5"/>
          </p:nvPr>
        </p:nvSpPr>
        <p:spPr/>
        <p:txBody>
          <a:bodyPr/>
          <a:lstStyle/>
          <a:p>
            <a:fld id="{0C79FD47-F4B6-43FF-9B07-4DC84AF74118}" type="slidenum">
              <a:rPr lang="en-GB" smtClean="0"/>
              <a:t>11</a:t>
            </a:fld>
            <a:endParaRPr lang="en-GB"/>
          </a:p>
        </p:txBody>
      </p:sp>
    </p:spTree>
    <p:extLst>
      <p:ext uri="{BB962C8B-B14F-4D97-AF65-F5344CB8AC3E}">
        <p14:creationId xmlns:p14="http://schemas.microsoft.com/office/powerpoint/2010/main" val="90835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UNICEF/Ryeng – </a:t>
            </a:r>
            <a:r>
              <a:rPr lang="en-GB" b="0" i="0" dirty="0">
                <a:solidFill>
                  <a:srgbClr val="999999"/>
                </a:solidFill>
                <a:effectLst/>
                <a:latin typeface="Open Sans" panose="020B0606030504020204" pitchFamily="34" charset="0"/>
              </a:rPr>
              <a:t>Outside a cell in the special protection unit in Aweil, South Sudan, a holding centre for women and children while waiting for their cases to come up for court.</a:t>
            </a:r>
          </a:p>
          <a:p>
            <a:pPr marL="228600" indent="-228600">
              <a:buAutoNum type="arabicPeriod"/>
            </a:pPr>
            <a:endParaRPr lang="en-GB" dirty="0"/>
          </a:p>
          <a:p>
            <a:pPr marL="228600" indent="-228600">
              <a:buFont typeface="+mj-lt"/>
              <a:buAutoNum type="arabicPeriod"/>
            </a:pPr>
            <a:r>
              <a:rPr lang="en-GB" dirty="0"/>
              <a:t>UNICEF/Ryeng – </a:t>
            </a:r>
            <a:r>
              <a:rPr lang="en-GB" b="0" i="0" dirty="0">
                <a:solidFill>
                  <a:srgbClr val="999999"/>
                </a:solidFill>
                <a:effectLst/>
                <a:latin typeface="Open Sans" panose="020B0606030504020204" pitchFamily="34" charset="0"/>
              </a:rPr>
              <a:t>A judge is sitting on the bench in the high court in Aweil, South Sudan. The Judge is one of the more progressive judges in South Sudan, with a special interest in justice for children.</a:t>
            </a:r>
          </a:p>
          <a:p>
            <a:pPr marL="228600" indent="-228600">
              <a:buFont typeface="+mj-lt"/>
              <a:buAutoNum type="arabicPeriod"/>
            </a:pPr>
            <a:endParaRPr lang="en-GB" dirty="0"/>
          </a:p>
          <a:p>
            <a:pPr marL="228600" indent="-228600">
              <a:buFont typeface="+mj-lt"/>
              <a:buAutoNum type="arabicPeriod"/>
            </a:pPr>
            <a:r>
              <a:rPr lang="en-GB" dirty="0"/>
              <a:t>UNICEF/Kolari – A </a:t>
            </a:r>
            <a:r>
              <a:rPr lang="en-GB" b="0" i="0" dirty="0">
                <a:solidFill>
                  <a:srgbClr val="999999"/>
                </a:solidFill>
                <a:effectLst/>
                <a:latin typeface="Open Sans" panose="020B0606030504020204" pitchFamily="34" charset="0"/>
              </a:rPr>
              <a:t>police inspector talks to adolescent boys about cyber crime. In 2012 UNICEF Rajasthan designed a state-wide intervention to work closely with the police department for evolving and strengthening a child friendly police system in the state.</a:t>
            </a:r>
            <a:endParaRPr lang="en-GB" dirty="0"/>
          </a:p>
        </p:txBody>
      </p:sp>
      <p:sp>
        <p:nvSpPr>
          <p:cNvPr id="4" name="Slide Number Placeholder 3"/>
          <p:cNvSpPr>
            <a:spLocks noGrp="1"/>
          </p:cNvSpPr>
          <p:nvPr>
            <p:ph type="sldNum" sz="quarter" idx="5"/>
          </p:nvPr>
        </p:nvSpPr>
        <p:spPr/>
        <p:txBody>
          <a:bodyPr/>
          <a:lstStyle/>
          <a:p>
            <a:fld id="{0C79FD47-F4B6-43FF-9B07-4DC84AF74118}" type="slidenum">
              <a:rPr lang="en-GB" smtClean="0"/>
              <a:t>3</a:t>
            </a:fld>
            <a:endParaRPr lang="en-GB"/>
          </a:p>
        </p:txBody>
      </p:sp>
    </p:spTree>
    <p:extLst>
      <p:ext uri="{BB962C8B-B14F-4D97-AF65-F5344CB8AC3E}">
        <p14:creationId xmlns:p14="http://schemas.microsoft.com/office/powerpoint/2010/main" val="220957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79FD47-F4B6-43FF-9B07-4DC84AF74118}" type="slidenum">
              <a:rPr lang="en-GB" smtClean="0"/>
              <a:t>4</a:t>
            </a:fld>
            <a:endParaRPr lang="en-GB"/>
          </a:p>
        </p:txBody>
      </p:sp>
    </p:spTree>
    <p:extLst>
      <p:ext uri="{BB962C8B-B14F-4D97-AF65-F5344CB8AC3E}">
        <p14:creationId xmlns:p14="http://schemas.microsoft.com/office/powerpoint/2010/main" val="366748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UNICEF/Ryeng</a:t>
            </a:r>
          </a:p>
          <a:p>
            <a:endParaRPr lang="en-GB" dirty="0"/>
          </a:p>
          <a:p>
            <a:r>
              <a:rPr lang="en-GB" b="0" i="0" dirty="0">
                <a:solidFill>
                  <a:srgbClr val="999999"/>
                </a:solidFill>
                <a:effectLst/>
                <a:latin typeface="Open Sans" panose="020B0606030504020204" pitchFamily="34" charset="0"/>
              </a:rPr>
              <a:t>A 13-year-old boy sits by the window in a special protection unit in Aweil, South Sudan, a holding centre for women and children while waiting for their cases to come up for court.</a:t>
            </a:r>
            <a:endParaRPr lang="en-GB" dirty="0"/>
          </a:p>
        </p:txBody>
      </p:sp>
      <p:sp>
        <p:nvSpPr>
          <p:cNvPr id="4" name="Slide Number Placeholder 3"/>
          <p:cNvSpPr>
            <a:spLocks noGrp="1"/>
          </p:cNvSpPr>
          <p:nvPr>
            <p:ph type="sldNum" sz="quarter" idx="5"/>
          </p:nvPr>
        </p:nvSpPr>
        <p:spPr/>
        <p:txBody>
          <a:bodyPr/>
          <a:lstStyle/>
          <a:p>
            <a:fld id="{0C79FD47-F4B6-43FF-9B07-4DC84AF74118}" type="slidenum">
              <a:rPr lang="en-GB" smtClean="0"/>
              <a:t>5</a:t>
            </a:fld>
            <a:endParaRPr lang="en-GB"/>
          </a:p>
        </p:txBody>
      </p:sp>
    </p:spTree>
    <p:extLst>
      <p:ext uri="{BB962C8B-B14F-4D97-AF65-F5344CB8AC3E}">
        <p14:creationId xmlns:p14="http://schemas.microsoft.com/office/powerpoint/2010/main" val="168032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1"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0C79FD47-F4B6-43FF-9B07-4DC84AF74118}" type="slidenum">
              <a:rPr lang="en-GB" smtClean="0"/>
              <a:t>6</a:t>
            </a:fld>
            <a:endParaRPr lang="en-GB"/>
          </a:p>
        </p:txBody>
      </p:sp>
    </p:spTree>
    <p:extLst>
      <p:ext uri="{BB962C8B-B14F-4D97-AF65-F5344CB8AC3E}">
        <p14:creationId xmlns:p14="http://schemas.microsoft.com/office/powerpoint/2010/main" val="308863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C79FD47-F4B6-43FF-9B07-4DC84AF74118}" type="slidenum">
              <a:rPr lang="en-GB" smtClean="0"/>
              <a:t>7</a:t>
            </a:fld>
            <a:endParaRPr lang="en-GB"/>
          </a:p>
        </p:txBody>
      </p:sp>
    </p:spTree>
    <p:extLst>
      <p:ext uri="{BB962C8B-B14F-4D97-AF65-F5344CB8AC3E}">
        <p14:creationId xmlns:p14="http://schemas.microsoft.com/office/powerpoint/2010/main" val="243001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C79FD47-F4B6-43FF-9B07-4DC84AF74118}" type="slidenum">
              <a:rPr lang="en-GB" smtClean="0"/>
              <a:t>8</a:t>
            </a:fld>
            <a:endParaRPr lang="en-GB"/>
          </a:p>
        </p:txBody>
      </p:sp>
    </p:spTree>
    <p:extLst>
      <p:ext uri="{BB962C8B-B14F-4D97-AF65-F5344CB8AC3E}">
        <p14:creationId xmlns:p14="http://schemas.microsoft.com/office/powerpoint/2010/main" val="134352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0C79FD47-F4B6-43FF-9B07-4DC84AF74118}" type="slidenum">
              <a:rPr lang="en-GB" smtClean="0"/>
              <a:t>9</a:t>
            </a:fld>
            <a:endParaRPr lang="en-GB"/>
          </a:p>
        </p:txBody>
      </p:sp>
    </p:spTree>
    <p:extLst>
      <p:ext uri="{BB962C8B-B14F-4D97-AF65-F5344CB8AC3E}">
        <p14:creationId xmlns:p14="http://schemas.microsoft.com/office/powerpoint/2010/main" val="233266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79FD47-F4B6-43FF-9B07-4DC84AF74118}" type="slidenum">
              <a:rPr lang="en-GB" smtClean="0"/>
              <a:t>10</a:t>
            </a:fld>
            <a:endParaRPr lang="en-GB"/>
          </a:p>
        </p:txBody>
      </p:sp>
    </p:spTree>
    <p:extLst>
      <p:ext uri="{BB962C8B-B14F-4D97-AF65-F5344CB8AC3E}">
        <p14:creationId xmlns:p14="http://schemas.microsoft.com/office/powerpoint/2010/main" val="521850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lice single title white dash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7C840F-A763-43D8-A032-362CDE9863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4214"/>
            <a:ext cx="10459218" cy="6972214"/>
          </a:xfrm>
          <a:prstGeom prst="rect">
            <a:avLst/>
          </a:prstGeom>
        </p:spPr>
      </p:pic>
      <p:pic>
        <p:nvPicPr>
          <p:cNvPr id="10" name="Picture 9">
            <a:extLst>
              <a:ext uri="{FF2B5EF4-FFF2-40B4-BE49-F238E27FC236}">
                <a16:creationId xmlns:a16="http://schemas.microsoft.com/office/drawing/2014/main" id="{2D01DF57-087E-4592-B999-572FB79AC6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14214"/>
            <a:ext cx="10444432" cy="6972214"/>
          </a:xfrm>
          <a:prstGeom prst="rect">
            <a:avLst/>
          </a:prstGeom>
        </p:spPr>
      </p:pic>
      <p:pic>
        <p:nvPicPr>
          <p:cNvPr id="4" name="Picture 3" descr="Icon&#10;&#10;Description automatically generated with medium confidence">
            <a:extLst>
              <a:ext uri="{FF2B5EF4-FFF2-40B4-BE49-F238E27FC236}">
                <a16:creationId xmlns:a16="http://schemas.microsoft.com/office/drawing/2014/main" id="{0BDCA127-9A05-4B5C-9EB6-212376D072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87" y="-114214"/>
            <a:ext cx="12399597" cy="6972214"/>
          </a:xfrm>
          <a:prstGeom prst="rect">
            <a:avLst/>
          </a:prstGeom>
        </p:spPr>
      </p:pic>
    </p:spTree>
    <p:extLst>
      <p:ext uri="{BB962C8B-B14F-4D97-AF65-F5344CB8AC3E}">
        <p14:creationId xmlns:p14="http://schemas.microsoft.com/office/powerpoint/2010/main" val="4235107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lice single title white dash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E20CE3-0895-4AB0-9A76-A352D4F90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17"/>
          <a:stretch/>
        </p:blipFill>
        <p:spPr>
          <a:xfrm>
            <a:off x="-1" y="-53414"/>
            <a:ext cx="9175899" cy="700189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1C3BF461-04FF-4DFB-8B52-75C92C260B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2118"/>
            <a:ext cx="12258675" cy="6999609"/>
          </a:xfrm>
          <a:prstGeom prst="rect">
            <a:avLst/>
          </a:prstGeom>
        </p:spPr>
      </p:pic>
    </p:spTree>
    <p:extLst>
      <p:ext uri="{BB962C8B-B14F-4D97-AF65-F5344CB8AC3E}">
        <p14:creationId xmlns:p14="http://schemas.microsoft.com/office/powerpoint/2010/main" val="2000191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82475"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86075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03/06/2021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6" r:id="rId4"/>
    <p:sldLayoutId id="2147483669" r:id="rId5"/>
    <p:sldLayoutId id="2147483653" r:id="rId6"/>
    <p:sldLayoutId id="2147483654" r:id="rId7"/>
    <p:sldLayoutId id="2147483655" r:id="rId8"/>
    <p:sldLayoutId id="2147483658" r:id="rId9"/>
    <p:sldLayoutId id="2147483679" r:id="rId10"/>
    <p:sldLayoutId id="2147483677" r:id="rId11"/>
    <p:sldLayoutId id="2147483666" r:id="rId12"/>
    <p:sldLayoutId id="2147483659" r:id="rId13"/>
    <p:sldLayoutId id="2147483667" r:id="rId14"/>
    <p:sldLayoutId id="2147483668" r:id="rId15"/>
    <p:sldLayoutId id="2147483662" r:id="rId16"/>
    <p:sldLayoutId id="2147483663" r:id="rId17"/>
    <p:sldLayoutId id="2147483665" r:id="rId18"/>
    <p:sldLayoutId id="2147483664" r:id="rId19"/>
    <p:sldLayoutId id="2147483656" r:id="rId20"/>
    <p:sldLayoutId id="2147483657" r:id="rId21"/>
    <p:sldLayoutId id="2147483660" r:id="rId22"/>
    <p:sldLayoutId id="214748366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files.justice.org.uk/wp-content/uploads/2021/02/24195141/JUSTICE-Tackling-Racial-Injustice-Children-Friendly-Executive-Summary-Feb-2021.pdf"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hyperlink" Target="https://www.bbc.co.uk/news/education-54425742" TargetMode="External"/><Relationship Id="rId4" Type="http://schemas.openxmlformats.org/officeDocument/2006/relationships/hyperlink" Target="https://www.unicef.org.uk/youth-justice-in-the-uk-a-rights-based-analysi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video" Target="https://www.youtube.com/embed/-VF9IfXW6Dw?feature=oembed"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hyperlink" Target="https://youtu.be/-VF9IfXW6Dw"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s://www.bbc.co.uk/teach/school-radio/assemblies-ks1-ks2-british-values-the-rule-of-law/zc2bsk7"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hyperlink" Target="https://www.bbc.co.uk/newsround/30880600" TargetMode="External"/><Relationship Id="rId4" Type="http://schemas.openxmlformats.org/officeDocument/2006/relationships/hyperlink" Target="https://www.youtube.com/watch?v=mA9Fq0ozX-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ationalarchives.gov.uk/education/resources/victorian-children-in-trouble/"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s://www.gov.uk/age-of-criminal-responsibility"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cps.gov.uk/crime-info/youth-crime" TargetMode="External"/><Relationship Id="rId3" Type="http://schemas.openxmlformats.org/officeDocument/2006/relationships/hyperlink" Target="https://www.theguardian.com/society/2019/nov/04/age-of-criminal-responsibility-must-be-raised-say-experts" TargetMode="External"/><Relationship Id="rId7" Type="http://schemas.openxmlformats.org/officeDocument/2006/relationships/hyperlink" Target="https://yjlc.uk/for-young-people/"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www.restorativejustice4schools.co.uk/wp/?page_id=45" TargetMode="External"/><Relationship Id="rId5" Type="http://schemas.openxmlformats.org/officeDocument/2006/relationships/hyperlink" Target="https://www.gov.uk/age-of-criminal-responsibility" TargetMode="External"/><Relationship Id="rId4" Type="http://schemas.openxmlformats.org/officeDocument/2006/relationships/hyperlink" Target="https://learning.nspcc.org.uk/child-protection-system/children-the-la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93C82157-AD07-4FD9-B297-04B284DC039A}"/>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UNICEF/Ryeng</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4968815" y="1722298"/>
            <a:ext cx="6918385" cy="2031325"/>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Just like many other areas of life there is evidence of racial discrimination in the Criminal Justice System. </a:t>
            </a:r>
          </a:p>
          <a:p>
            <a:pPr algn="ctr"/>
            <a:endParaRPr lang="en-GB" b="1" dirty="0">
              <a:latin typeface="Arial" panose="020B0604020202020204" pitchFamily="34" charset="0"/>
              <a:cs typeface="Arial" panose="020B0604020202020204" pitchFamily="34" charset="0"/>
            </a:endParaRPr>
          </a:p>
          <a:p>
            <a:pPr algn="ctr"/>
            <a:r>
              <a:rPr lang="en-GB" b="1" dirty="0">
                <a:latin typeface="Arial" panose="020B0604020202020204" pitchFamily="34" charset="0"/>
                <a:cs typeface="Arial" panose="020B0604020202020204" pitchFamily="34" charset="0"/>
              </a:rPr>
              <a:t>Read this </a:t>
            </a:r>
            <a:r>
              <a:rPr lang="en-GB" b="1" dirty="0">
                <a:latin typeface="Arial" panose="020B0604020202020204" pitchFamily="34" charset="0"/>
                <a:cs typeface="Arial" panose="020B0604020202020204" pitchFamily="34" charset="0"/>
                <a:hlinkClick r:id="rId3"/>
              </a:rPr>
              <a:t>report</a:t>
            </a:r>
            <a:r>
              <a:rPr lang="en-GB" b="1" dirty="0">
                <a:latin typeface="Arial" panose="020B0604020202020204" pitchFamily="34" charset="0"/>
                <a:cs typeface="Arial" panose="020B0604020202020204" pitchFamily="34" charset="0"/>
              </a:rPr>
              <a:t> from the campaign organisation Justice. </a:t>
            </a:r>
          </a:p>
          <a:p>
            <a:pPr algn="ctr"/>
            <a:endParaRPr lang="en-GB" b="1" dirty="0">
              <a:latin typeface="Arial" panose="020B0604020202020204" pitchFamily="34" charset="0"/>
              <a:cs typeface="Arial" panose="020B0604020202020204" pitchFamily="34" charset="0"/>
            </a:endParaRPr>
          </a:p>
          <a:p>
            <a:pPr algn="ctr"/>
            <a:r>
              <a:rPr lang="en-GB" b="1" dirty="0">
                <a:latin typeface="Arial" panose="020B0604020202020204" pitchFamily="34" charset="0"/>
                <a:cs typeface="Arial" panose="020B0604020202020204" pitchFamily="34" charset="0"/>
              </a:rPr>
              <a:t>Can you see how many articles of the Convention you can link to their recommendations? </a:t>
            </a:r>
          </a:p>
        </p:txBody>
      </p:sp>
      <p:sp>
        <p:nvSpPr>
          <p:cNvPr id="4" name="TextBox 3">
            <a:extLst>
              <a:ext uri="{FF2B5EF4-FFF2-40B4-BE49-F238E27FC236}">
                <a16:creationId xmlns:a16="http://schemas.microsoft.com/office/drawing/2014/main" id="{691EC641-DA4F-4530-9151-5ABA16A69E50}"/>
              </a:ext>
            </a:extLst>
          </p:cNvPr>
          <p:cNvSpPr txBox="1"/>
          <p:nvPr/>
        </p:nvSpPr>
        <p:spPr>
          <a:xfrm>
            <a:off x="258792" y="4388586"/>
            <a:ext cx="6918385" cy="2431435"/>
          </a:xfrm>
          <a:prstGeom prst="rect">
            <a:avLst/>
          </a:prstGeom>
          <a:noFill/>
        </p:spPr>
        <p:txBody>
          <a:bodyPr wrap="square" lIns="91440" tIns="45720" rIns="91440" bIns="45720" rtlCol="0" anchor="t">
            <a:spAutoFit/>
          </a:bodyPr>
          <a:lstStyle/>
          <a:p>
            <a:pPr algn="ctr"/>
            <a:r>
              <a:rPr lang="en-GB" sz="1900" b="1" dirty="0">
                <a:solidFill>
                  <a:schemeClr val="bg1"/>
                </a:solidFill>
                <a:latin typeface="Arial"/>
                <a:cs typeface="Arial"/>
              </a:rPr>
              <a:t>Read the </a:t>
            </a:r>
            <a:r>
              <a:rPr lang="en-GB" sz="1900" b="1" dirty="0">
                <a:solidFill>
                  <a:schemeClr val="bg1"/>
                </a:solidFill>
                <a:latin typeface="Arial"/>
                <a:cs typeface="Arial"/>
                <a:hlinkClick r:id="rId4">
                  <a:extLst>
                    <a:ext uri="{A12FA001-AC4F-418D-AE19-62706E023703}">
                      <ahyp:hlinkClr xmlns:ahyp="http://schemas.microsoft.com/office/drawing/2018/hyperlinkcolor" val="tx"/>
                    </a:ext>
                  </a:extLst>
                </a:hlinkClick>
              </a:rPr>
              <a:t>Executive Summary of A Rights-Based Analysis of Youth Justice in the UK </a:t>
            </a:r>
            <a:r>
              <a:rPr lang="en-GB" sz="1900" b="1" dirty="0">
                <a:solidFill>
                  <a:schemeClr val="bg1"/>
                </a:solidFill>
                <a:latin typeface="Arial"/>
                <a:cs typeface="Arial"/>
              </a:rPr>
              <a:t>that was recently produced by </a:t>
            </a:r>
            <a:r>
              <a:rPr lang="en-GB" sz="1900" b="1" dirty="0">
                <a:solidFill>
                  <a:schemeClr val="bg1"/>
                </a:solidFill>
                <a:latin typeface="Arial"/>
                <a:ea typeface="+mn-lt"/>
                <a:cs typeface="Arial"/>
              </a:rPr>
              <a:t>the UK Committee for UNICEF (UNICEF UK).</a:t>
            </a:r>
            <a:endParaRPr lang="en-GB" sz="1900" b="1">
              <a:solidFill>
                <a:schemeClr val="bg1"/>
              </a:solidFill>
              <a:latin typeface="Calibri"/>
              <a:cs typeface="Calibri"/>
            </a:endParaRPr>
          </a:p>
          <a:p>
            <a:pPr algn="ctr"/>
            <a:endParaRPr lang="en-GB" sz="1900" b="1" dirty="0">
              <a:solidFill>
                <a:schemeClr val="bg1"/>
              </a:solidFill>
              <a:latin typeface="Arial" panose="020B0604020202020204" pitchFamily="34" charset="0"/>
              <a:cs typeface="Arial" panose="020B0604020202020204" pitchFamily="34" charset="0"/>
            </a:endParaRPr>
          </a:p>
          <a:p>
            <a:pPr algn="ctr"/>
            <a:r>
              <a:rPr lang="en-GB" sz="1900" b="1" dirty="0">
                <a:solidFill>
                  <a:schemeClr val="bg1"/>
                </a:solidFill>
                <a:latin typeface="Arial" panose="020B0604020202020204" pitchFamily="34" charset="0"/>
                <a:cs typeface="Arial" panose="020B0604020202020204" pitchFamily="34" charset="0"/>
              </a:rPr>
              <a:t>Look at the recommendations for your part of the UK. </a:t>
            </a:r>
          </a:p>
          <a:p>
            <a:pPr algn="ctr"/>
            <a:endParaRPr lang="en-GB" sz="1900" b="1" dirty="0">
              <a:solidFill>
                <a:schemeClr val="bg1"/>
              </a:solidFill>
              <a:latin typeface="Arial" panose="020B0604020202020204" pitchFamily="34" charset="0"/>
              <a:cs typeface="Arial" panose="020B0604020202020204" pitchFamily="34" charset="0"/>
            </a:endParaRPr>
          </a:p>
          <a:p>
            <a:pPr algn="ctr"/>
            <a:r>
              <a:rPr lang="en-GB" sz="1900" b="1" dirty="0">
                <a:solidFill>
                  <a:schemeClr val="bg1"/>
                </a:solidFill>
                <a:latin typeface="Arial" panose="020B0604020202020204" pitchFamily="34" charset="0"/>
                <a:cs typeface="Arial" panose="020B0604020202020204" pitchFamily="34" charset="0"/>
              </a:rPr>
              <a:t>If you agree with the recommendations write a letter to a local politician to ask for change. </a:t>
            </a:r>
          </a:p>
        </p:txBody>
      </p:sp>
      <p:sp>
        <p:nvSpPr>
          <p:cNvPr id="6" name="TextBox 5">
            <a:extLst>
              <a:ext uri="{FF2B5EF4-FFF2-40B4-BE49-F238E27FC236}">
                <a16:creationId xmlns:a16="http://schemas.microsoft.com/office/drawing/2014/main" id="{D8C4B19A-ABD5-4FB6-83A0-0D1BBC5C784A}"/>
              </a:ext>
            </a:extLst>
          </p:cNvPr>
          <p:cNvSpPr txBox="1"/>
          <p:nvPr/>
        </p:nvSpPr>
        <p:spPr>
          <a:xfrm>
            <a:off x="7539488" y="4388586"/>
            <a:ext cx="4545832" cy="2308324"/>
          </a:xfrm>
          <a:prstGeom prst="rect">
            <a:avLst/>
          </a:prstGeom>
          <a:noFill/>
        </p:spPr>
        <p:txBody>
          <a:bodyPr wrap="square" rtlCol="0">
            <a:spAutoFit/>
          </a:bodyPr>
          <a:lstStyle/>
          <a:p>
            <a:pPr algn="ctr"/>
            <a:r>
              <a:rPr lang="en-GB" sz="1600" b="1" dirty="0">
                <a:latin typeface="Arial"/>
                <a:cs typeface="Arial"/>
              </a:rPr>
              <a:t>Article 40 says that children who have been through the criminal justice system should be helped to ‘reintegrate into society’. </a:t>
            </a:r>
          </a:p>
          <a:p>
            <a:pPr algn="ctr"/>
            <a:endParaRPr lang="en-GB" sz="1600" b="1" dirty="0">
              <a:latin typeface="Arial"/>
              <a:cs typeface="Arial"/>
            </a:endParaRPr>
          </a:p>
          <a:p>
            <a:pPr algn="ctr"/>
            <a:r>
              <a:rPr lang="en-GB" sz="1600" b="1" dirty="0">
                <a:latin typeface="Arial"/>
                <a:cs typeface="Arial"/>
              </a:rPr>
              <a:t>Imagine a friend or relative of yours had been in a youth offenders centre or secure care. How would you and your school community help them to </a:t>
            </a:r>
            <a:r>
              <a:rPr lang="en-GB" sz="1600" b="1" dirty="0">
                <a:highlight>
                  <a:srgbClr val="00ACE9"/>
                </a:highlight>
                <a:latin typeface="Arial"/>
                <a:cs typeface="Arial"/>
              </a:rPr>
              <a:t>reintegrate</a:t>
            </a:r>
            <a:r>
              <a:rPr lang="en-GB" sz="1600" b="1" dirty="0">
                <a:latin typeface="Arial"/>
                <a:cs typeface="Arial"/>
              </a:rPr>
              <a:t>?</a:t>
            </a:r>
          </a:p>
          <a:p>
            <a:pPr algn="ctr"/>
            <a:endParaRPr lang="en-GB" sz="1600" b="1" dirty="0">
              <a:latin typeface="Arial"/>
              <a:cs typeface="Arial"/>
            </a:endParaRPr>
          </a:p>
        </p:txBody>
      </p:sp>
      <p:sp>
        <p:nvSpPr>
          <p:cNvPr id="8" name="TextBox 7">
            <a:extLst>
              <a:ext uri="{FF2B5EF4-FFF2-40B4-BE49-F238E27FC236}">
                <a16:creationId xmlns:a16="http://schemas.microsoft.com/office/drawing/2014/main" id="{5B87EBC3-69D1-45F2-80EB-0075195D5362}"/>
              </a:ext>
            </a:extLst>
          </p:cNvPr>
          <p:cNvSpPr txBox="1"/>
          <p:nvPr/>
        </p:nvSpPr>
        <p:spPr>
          <a:xfrm>
            <a:off x="106680" y="1722298"/>
            <a:ext cx="4482856" cy="2308324"/>
          </a:xfrm>
          <a:prstGeom prst="rect">
            <a:avLst/>
          </a:prstGeom>
          <a:noFill/>
        </p:spPr>
        <p:txBody>
          <a:bodyPr wrap="square">
            <a:spAutoFit/>
          </a:bodyPr>
          <a:lstStyle/>
          <a:p>
            <a:pPr algn="ctr"/>
            <a:r>
              <a:rPr lang="en-GB" b="1" dirty="0">
                <a:latin typeface="Arial"/>
                <a:cs typeface="Arial"/>
              </a:rPr>
              <a:t>When anyone is found guilty of serious offenses most people agree that there should be consequences, even prison or secure care. </a:t>
            </a:r>
          </a:p>
          <a:p>
            <a:pPr algn="ctr"/>
            <a:endParaRPr lang="en-GB" b="1" dirty="0">
              <a:latin typeface="Arial"/>
              <a:cs typeface="Arial"/>
            </a:endParaRPr>
          </a:p>
          <a:p>
            <a:pPr algn="ctr"/>
            <a:r>
              <a:rPr lang="en-GB" b="1" dirty="0">
                <a:latin typeface="Arial"/>
                <a:cs typeface="Arial"/>
              </a:rPr>
              <a:t>Apart from this being a ‘punishment’ why else should it happen? This </a:t>
            </a:r>
            <a:r>
              <a:rPr lang="en-GB" b="1" dirty="0">
                <a:latin typeface="Arial"/>
                <a:cs typeface="Arial"/>
                <a:hlinkClick r:id="rId5"/>
              </a:rPr>
              <a:t>article</a:t>
            </a:r>
            <a:r>
              <a:rPr lang="en-GB" b="1" dirty="0">
                <a:latin typeface="Arial"/>
                <a:cs typeface="Arial"/>
              </a:rPr>
              <a:t> may help your discussion.</a:t>
            </a:r>
          </a:p>
        </p:txBody>
      </p:sp>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540052" y="88900"/>
            <a:ext cx="4377261" cy="5416868"/>
          </a:xfrm>
          <a:prstGeom prst="rect">
            <a:avLst/>
          </a:prstGeom>
          <a:noFill/>
        </p:spPr>
        <p:txBody>
          <a:bodyPr wrap="square" rtlCol="0">
            <a:spAutoFit/>
          </a:bodyPr>
          <a:lstStyle/>
          <a:p>
            <a:pPr marL="0" indent="0" algn="r">
              <a:buNone/>
            </a:pPr>
            <a:r>
              <a:rPr lang="en-GB" i="1" dirty="0">
                <a:solidFill>
                  <a:schemeClr val="bg1"/>
                </a:solidFill>
                <a:latin typeface="Arial" panose="020B0604020202020204" pitchFamily="34" charset="0"/>
                <a:cs typeface="Arial" panose="020B0604020202020204" pitchFamily="34" charset="0"/>
              </a:rPr>
              <a:t>Talking about crime and how offenders are treated might be upsetting. Make sure you have a trusted adult to speak with if anything in this week’s activities worries you. </a:t>
            </a:r>
          </a:p>
          <a:p>
            <a:pPr marL="0" indent="0" algn="r">
              <a:buNone/>
            </a:pPr>
            <a:endParaRPr lang="en-GB" b="1" dirty="0">
              <a:solidFill>
                <a:schemeClr val="bg1"/>
              </a:solidFill>
              <a:latin typeface="Arial" panose="020B0604020202020204" pitchFamily="34" charset="0"/>
              <a:cs typeface="Arial" panose="020B0604020202020204" pitchFamily="34" charset="0"/>
            </a:endParaRPr>
          </a:p>
          <a:p>
            <a:pPr marL="0" indent="0" algn="r">
              <a:buNone/>
            </a:pPr>
            <a:r>
              <a:rPr lang="en-GB" sz="1700" b="1" dirty="0">
                <a:solidFill>
                  <a:schemeClr val="bg1"/>
                </a:solidFill>
                <a:latin typeface="Arial" panose="020B0604020202020204" pitchFamily="34" charset="0"/>
                <a:cs typeface="Arial" panose="020B0604020202020204" pitchFamily="34" charset="0"/>
              </a:rPr>
              <a:t>Article 40 says that even when children have done wrong, they must be treated with </a:t>
            </a:r>
            <a:r>
              <a:rPr lang="en-GB" sz="1700" b="1" dirty="0">
                <a:solidFill>
                  <a:srgbClr val="FFFF00"/>
                </a:solidFill>
                <a:latin typeface="Arial" panose="020B0604020202020204" pitchFamily="34" charset="0"/>
                <a:cs typeface="Arial" panose="020B0604020202020204" pitchFamily="34" charset="0"/>
              </a:rPr>
              <a:t>DIGNITY</a:t>
            </a:r>
            <a:r>
              <a:rPr lang="en-GB" sz="1700" b="1" dirty="0">
                <a:solidFill>
                  <a:schemeClr val="bg1"/>
                </a:solidFill>
                <a:latin typeface="Arial" panose="020B0604020202020204" pitchFamily="34" charset="0"/>
                <a:cs typeface="Arial" panose="020B0604020202020204" pitchFamily="34" charset="0"/>
              </a:rPr>
              <a:t> and </a:t>
            </a:r>
            <a:r>
              <a:rPr lang="en-GB" sz="1700" b="1" dirty="0">
                <a:solidFill>
                  <a:srgbClr val="FFFF00"/>
                </a:solidFill>
                <a:latin typeface="Arial" panose="020B0604020202020204" pitchFamily="34" charset="0"/>
                <a:cs typeface="Arial" panose="020B0604020202020204" pitchFamily="34" charset="0"/>
              </a:rPr>
              <a:t>RESPECT.</a:t>
            </a:r>
          </a:p>
          <a:p>
            <a:pPr marL="0" indent="0" algn="r">
              <a:buNone/>
            </a:pPr>
            <a:endParaRPr lang="en-GB" sz="1700" b="1" dirty="0">
              <a:solidFill>
                <a:schemeClr val="bg1"/>
              </a:solidFill>
              <a:latin typeface="Arial" panose="020B0604020202020204" pitchFamily="34" charset="0"/>
              <a:cs typeface="Arial" panose="020B0604020202020204" pitchFamily="34" charset="0"/>
            </a:endParaRPr>
          </a:p>
          <a:p>
            <a:pPr marL="0" indent="0" algn="r">
              <a:buNone/>
            </a:pPr>
            <a:r>
              <a:rPr lang="en-GB" sz="1700" b="1" dirty="0">
                <a:solidFill>
                  <a:schemeClr val="bg1"/>
                </a:solidFill>
                <a:latin typeface="Arial" panose="020B0604020202020204" pitchFamily="34" charset="0"/>
                <a:cs typeface="Arial" panose="020B0604020202020204" pitchFamily="34" charset="0"/>
              </a:rPr>
              <a:t>Take some time and find a space to be quiet for a while and to think.</a:t>
            </a:r>
          </a:p>
          <a:p>
            <a:pPr marL="0" indent="0" algn="r">
              <a:buNone/>
            </a:pPr>
            <a:r>
              <a:rPr lang="en-GB" sz="1700" b="1" dirty="0">
                <a:solidFill>
                  <a:schemeClr val="bg1"/>
                </a:solidFill>
                <a:latin typeface="Arial" panose="020B0604020202020204" pitchFamily="34" charset="0"/>
                <a:cs typeface="Arial" panose="020B0604020202020204" pitchFamily="34" charset="0"/>
              </a:rPr>
              <a:t> </a:t>
            </a:r>
          </a:p>
          <a:p>
            <a:pPr marL="285750" indent="-285750" algn="r">
              <a:buFont typeface="Arial" panose="020B0604020202020204" pitchFamily="34" charset="0"/>
              <a:buChar char="•"/>
            </a:pPr>
            <a:r>
              <a:rPr lang="en-GB" sz="1700" b="1" dirty="0">
                <a:solidFill>
                  <a:schemeClr val="bg1"/>
                </a:solidFill>
                <a:latin typeface="Arial" panose="020B0604020202020204" pitchFamily="34" charset="0"/>
                <a:cs typeface="Arial" panose="020B0604020202020204" pitchFamily="34" charset="0"/>
              </a:rPr>
              <a:t>What does it feel like to be respected?</a:t>
            </a:r>
          </a:p>
          <a:p>
            <a:pPr algn="r"/>
            <a:endParaRPr lang="en-GB" sz="1700" b="1" dirty="0">
              <a:solidFill>
                <a:schemeClr val="bg1"/>
              </a:solidFill>
              <a:latin typeface="Arial" panose="020B0604020202020204" pitchFamily="34" charset="0"/>
              <a:cs typeface="Arial" panose="020B0604020202020204" pitchFamily="34" charset="0"/>
            </a:endParaRPr>
          </a:p>
          <a:p>
            <a:pPr marL="285750" indent="-285750" algn="r">
              <a:buFont typeface="Arial" panose="020B0604020202020204" pitchFamily="34" charset="0"/>
              <a:buChar char="•"/>
            </a:pPr>
            <a:r>
              <a:rPr lang="en-GB" sz="1700" b="1" dirty="0">
                <a:solidFill>
                  <a:schemeClr val="bg1"/>
                </a:solidFill>
                <a:latin typeface="Arial" panose="020B0604020202020204" pitchFamily="34" charset="0"/>
                <a:cs typeface="Arial" panose="020B0604020202020204" pitchFamily="34" charset="0"/>
              </a:rPr>
              <a:t>Why does your dignity matter to you?</a:t>
            </a:r>
          </a:p>
          <a:p>
            <a:pPr algn="r"/>
            <a:endParaRPr lang="en-GB" sz="1700" b="1" dirty="0">
              <a:solidFill>
                <a:schemeClr val="bg1"/>
              </a:solidFill>
              <a:latin typeface="Arial" panose="020B0604020202020204" pitchFamily="34" charset="0"/>
              <a:cs typeface="Arial" panose="020B0604020202020204" pitchFamily="34" charset="0"/>
            </a:endParaRPr>
          </a:p>
          <a:p>
            <a:pPr marL="285750" indent="-285750" algn="r">
              <a:buFont typeface="Arial" panose="020B0604020202020204" pitchFamily="34" charset="0"/>
              <a:buChar char="•"/>
            </a:pPr>
            <a:r>
              <a:rPr lang="en-GB" sz="1700" b="1" dirty="0">
                <a:solidFill>
                  <a:schemeClr val="bg1"/>
                </a:solidFill>
                <a:latin typeface="Arial" panose="020B0604020202020204" pitchFamily="34" charset="0"/>
                <a:cs typeface="Arial" panose="020B0604020202020204" pitchFamily="34" charset="0"/>
              </a:rPr>
              <a:t>What do you do to show respect to others and treat them with dignity?</a:t>
            </a:r>
          </a:p>
        </p:txBody>
      </p:sp>
      <p:sp>
        <p:nvSpPr>
          <p:cNvPr id="5" name="TextBox 4">
            <a:extLst>
              <a:ext uri="{FF2B5EF4-FFF2-40B4-BE49-F238E27FC236}">
                <a16:creationId xmlns:a16="http://schemas.microsoft.com/office/drawing/2014/main" id="{66775D65-D7E9-4E1A-8CBE-7574A683EB93}"/>
              </a:ext>
            </a:extLst>
          </p:cNvPr>
          <p:cNvSpPr txBox="1"/>
          <p:nvPr/>
        </p:nvSpPr>
        <p:spPr>
          <a:xfrm>
            <a:off x="144519" y="6481249"/>
            <a:ext cx="410276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bg1"/>
                </a:solidFill>
                <a:latin typeface="Arial" panose="020B0604020202020204" pitchFamily="34" charset="0"/>
                <a:cs typeface="Arial" panose="020B0604020202020204" pitchFamily="34" charset="0"/>
              </a:rPr>
              <a:t>UNICEF/Noorani</a:t>
            </a:r>
          </a:p>
          <a:p>
            <a:pPr algn="l"/>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40</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584775"/>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 40 - Question</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584775"/>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Exploring Article 40 – </a:t>
            </a:r>
          </a:p>
          <a:p>
            <a:pPr algn="l"/>
            <a:r>
              <a:rPr lang="en-GB" sz="1600" b="1" dirty="0">
                <a:latin typeface="Arial" panose="020B0604020202020204" pitchFamily="34" charset="0"/>
                <a:cs typeface="Arial" panose="020B0604020202020204" pitchFamily="34" charset="0"/>
              </a:rPr>
              <a:t>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0C8BA47-74D0-4A57-946B-FE2B2DADD4AC}"/>
              </a:ext>
            </a:extLst>
          </p:cNvPr>
          <p:cNvSpPr/>
          <p:nvPr/>
        </p:nvSpPr>
        <p:spPr>
          <a:xfrm>
            <a:off x="4372171" y="4996297"/>
            <a:ext cx="1543599" cy="246221"/>
          </a:xfrm>
          <a:prstGeom prst="rect">
            <a:avLst/>
          </a:prstGeom>
        </p:spPr>
        <p:txBody>
          <a:bodyPr wrap="square">
            <a:spAutoFit/>
          </a:bodyPr>
          <a:lstStyle/>
          <a:p>
            <a:r>
              <a:rPr lang="en-GB" sz="1000" dirty="0">
                <a:solidFill>
                  <a:schemeClr val="bg1"/>
                </a:solidFill>
              </a:rPr>
              <a:t>UNICEF/Ryeng </a:t>
            </a:r>
            <a:endParaRPr lang="en-GB" sz="105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8286553" y="4996297"/>
            <a:ext cx="121641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UNICEF/Kolari</a:t>
            </a:r>
          </a:p>
        </p:txBody>
      </p:sp>
      <p:sp>
        <p:nvSpPr>
          <p:cNvPr id="16" name="Rectangle 15">
            <a:extLst>
              <a:ext uri="{FF2B5EF4-FFF2-40B4-BE49-F238E27FC236}">
                <a16:creationId xmlns:a16="http://schemas.microsoft.com/office/drawing/2014/main" id="{B3C8CAE4-15FD-40C8-B30C-8C985C017D42}"/>
              </a:ext>
            </a:extLst>
          </p:cNvPr>
          <p:cNvSpPr/>
          <p:nvPr/>
        </p:nvSpPr>
        <p:spPr>
          <a:xfrm>
            <a:off x="399740" y="5026658"/>
            <a:ext cx="2799017" cy="246221"/>
          </a:xfrm>
          <a:prstGeom prst="rect">
            <a:avLst/>
          </a:prstGeom>
        </p:spPr>
        <p:txBody>
          <a:bodyPr wrap="square">
            <a:spAutoFit/>
          </a:bodyPr>
          <a:lstStyle/>
          <a:p>
            <a:r>
              <a:rPr lang="en-GB" sz="1000" dirty="0">
                <a:solidFill>
                  <a:schemeClr val="bg1"/>
                </a:solidFill>
              </a:rPr>
              <a:t>UNICEF/Ryeng </a:t>
            </a:r>
            <a:endParaRPr lang="en-GB" sz="1050" dirty="0">
              <a:solidFill>
                <a:schemeClr val="bg1"/>
              </a:solidFill>
              <a:latin typeface="Arial" panose="020B0604020202020204" pitchFamily="34" charset="0"/>
              <a:cs typeface="Arial" panose="020B0604020202020204" pitchFamily="34" charset="0"/>
            </a:endParaRPr>
          </a:p>
        </p:txBody>
      </p:sp>
      <p:pic>
        <p:nvPicPr>
          <p:cNvPr id="5" name="Picture 4" descr="A bird on a fence&#10;&#10;Description automatically generated with low confidence">
            <a:extLst>
              <a:ext uri="{FF2B5EF4-FFF2-40B4-BE49-F238E27FC236}">
                <a16:creationId xmlns:a16="http://schemas.microsoft.com/office/drawing/2014/main" id="{0649B876-418C-474E-8B63-009CF538D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40" y="2565400"/>
            <a:ext cx="3462494" cy="2311399"/>
          </a:xfrm>
          <a:prstGeom prst="rect">
            <a:avLst/>
          </a:prstGeom>
        </p:spPr>
      </p:pic>
      <p:pic>
        <p:nvPicPr>
          <p:cNvPr id="8" name="Picture 7" descr="A person sitting in a chair&#10;&#10;Description automatically generated with low confidence">
            <a:extLst>
              <a:ext uri="{FF2B5EF4-FFF2-40B4-BE49-F238E27FC236}">
                <a16:creationId xmlns:a16="http://schemas.microsoft.com/office/drawing/2014/main" id="{B3012CB7-C2E1-401D-BEE1-3B7248376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752" y="2565399"/>
            <a:ext cx="3462495" cy="2311399"/>
          </a:xfrm>
          <a:prstGeom prst="rect">
            <a:avLst/>
          </a:prstGeom>
        </p:spPr>
      </p:pic>
      <p:pic>
        <p:nvPicPr>
          <p:cNvPr id="11" name="Picture 10" descr="A person speaking to a group of children&#10;&#10;Description automatically generated with low confidence">
            <a:extLst>
              <a:ext uri="{FF2B5EF4-FFF2-40B4-BE49-F238E27FC236}">
                <a16:creationId xmlns:a16="http://schemas.microsoft.com/office/drawing/2014/main" id="{BCA1351E-EACA-4CC2-8CB6-777037889A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162" y="2565399"/>
            <a:ext cx="3467098" cy="2311399"/>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421240"/>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40</a:t>
            </a:r>
          </a:p>
        </p:txBody>
      </p:sp>
      <p:sp>
        <p:nvSpPr>
          <p:cNvPr id="4" name="TextBox 3">
            <a:extLst>
              <a:ext uri="{FF2B5EF4-FFF2-40B4-BE49-F238E27FC236}">
                <a16:creationId xmlns:a16="http://schemas.microsoft.com/office/drawing/2014/main" id="{912E3953-F276-4DEC-93F8-DD02F352CBC3}"/>
              </a:ext>
            </a:extLst>
          </p:cNvPr>
          <p:cNvSpPr txBox="1"/>
          <p:nvPr/>
        </p:nvSpPr>
        <p:spPr>
          <a:xfrm>
            <a:off x="555890" y="1483082"/>
            <a:ext cx="5761821"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Martin introduces Article 40</a:t>
            </a:r>
          </a:p>
        </p:txBody>
      </p:sp>
      <p:sp>
        <p:nvSpPr>
          <p:cNvPr id="9" name="TextBox 8">
            <a:extLst>
              <a:ext uri="{FF2B5EF4-FFF2-40B4-BE49-F238E27FC236}">
                <a16:creationId xmlns:a16="http://schemas.microsoft.com/office/drawing/2014/main" id="{8BEE89B7-C84A-4093-BFB0-C1D9D6D178B8}"/>
              </a:ext>
            </a:extLst>
          </p:cNvPr>
          <p:cNvSpPr txBox="1"/>
          <p:nvPr/>
        </p:nvSpPr>
        <p:spPr>
          <a:xfrm>
            <a:off x="2168487" y="5740230"/>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4"/>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001833" y="1976331"/>
            <a:ext cx="4941879" cy="400110"/>
          </a:xfrm>
          <a:prstGeom prst="rect">
            <a:avLst/>
          </a:prstGeom>
          <a:noFill/>
        </p:spPr>
        <p:txBody>
          <a:bodyPr wrap="square" rtlCol="0">
            <a:spAutoFit/>
          </a:bodyPr>
          <a:lstStyle/>
          <a:p>
            <a:pPr algn="r"/>
            <a:r>
              <a:rPr lang="en-GB" sz="2000" b="1" dirty="0">
                <a:solidFill>
                  <a:schemeClr val="bg1"/>
                </a:solidFill>
                <a:latin typeface="Arial" panose="020B0604020202020204" pitchFamily="34" charset="0"/>
                <a:cs typeface="Arial" panose="020B0604020202020204" pitchFamily="34" charset="0"/>
              </a:rPr>
              <a:t>Article 40 (juvenile justice)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360695" y="2417619"/>
            <a:ext cx="4583017" cy="2862322"/>
          </a:xfrm>
          <a:prstGeom prst="rect">
            <a:avLst/>
          </a:prstGeom>
          <a:noFill/>
        </p:spPr>
        <p:txBody>
          <a:bodyPr wrap="square" rtlCol="0">
            <a:spAutoFit/>
          </a:bodyPr>
          <a:lstStyle/>
          <a:p>
            <a:pPr algn="r"/>
            <a:r>
              <a:rPr lang="en-GB" dirty="0">
                <a:solidFill>
                  <a:schemeClr val="bg1"/>
                </a:solidFill>
                <a:latin typeface="Arial" panose="020B0604020202020204" pitchFamily="34" charset="0"/>
                <a:cs typeface="Arial" panose="020B0604020202020204" pitchFamily="34" charset="0"/>
              </a:rPr>
              <a:t>A child accused or guilty of breaking</a:t>
            </a:r>
          </a:p>
          <a:p>
            <a:pPr algn="r"/>
            <a:r>
              <a:rPr lang="en-GB" dirty="0">
                <a:solidFill>
                  <a:schemeClr val="bg1"/>
                </a:solidFill>
                <a:latin typeface="Arial" panose="020B0604020202020204" pitchFamily="34" charset="0"/>
                <a:cs typeface="Arial" panose="020B0604020202020204" pitchFamily="34" charset="0"/>
              </a:rPr>
              <a:t>the law must be treated with dignity</a:t>
            </a:r>
          </a:p>
          <a:p>
            <a:pPr algn="r"/>
            <a:r>
              <a:rPr lang="en-GB" dirty="0">
                <a:solidFill>
                  <a:schemeClr val="bg1"/>
                </a:solidFill>
                <a:latin typeface="Arial" panose="020B0604020202020204" pitchFamily="34" charset="0"/>
                <a:cs typeface="Arial" panose="020B0604020202020204" pitchFamily="34" charset="0"/>
              </a:rPr>
              <a:t>and respect. They have the right to legal assistance and a fair trial that takes account of their age. Governments must set a minimum age for children to be tried in a criminal court and manage a justice system that enables children who have been in conflict with the law to reintegrate into society. </a:t>
            </a:r>
          </a:p>
        </p:txBody>
      </p:sp>
      <p:pic>
        <p:nvPicPr>
          <p:cNvPr id="12" name="Graphic 11">
            <a:extLst>
              <a:ext uri="{FF2B5EF4-FFF2-40B4-BE49-F238E27FC236}">
                <a16:creationId xmlns:a16="http://schemas.microsoft.com/office/drawing/2014/main" id="{A4710E48-7386-401B-B075-115C43B3CE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9851" y="156390"/>
            <a:ext cx="1295101" cy="1726802"/>
          </a:xfrm>
          <a:prstGeom prst="rect">
            <a:avLst/>
          </a:prstGeom>
        </p:spPr>
      </p:pic>
      <p:pic>
        <p:nvPicPr>
          <p:cNvPr id="5" name="Online Media 4" title="RRSA Article of the Week: Article 40, Introduced by Martin Russell, Senior Professional Adviser">
            <a:hlinkClick r:id="" action="ppaction://media"/>
            <a:extLst>
              <a:ext uri="{FF2B5EF4-FFF2-40B4-BE49-F238E27FC236}">
                <a16:creationId xmlns:a16="http://schemas.microsoft.com/office/drawing/2014/main" id="{4369AFBF-2B79-4B00-A803-D7A7C8740257}"/>
              </a:ext>
            </a:extLst>
          </p:cNvPr>
          <p:cNvPicPr>
            <a:picLocks noRot="1" noChangeAspect="1"/>
          </p:cNvPicPr>
          <p:nvPr>
            <a:videoFile r:link="rId1"/>
          </p:nvPr>
        </p:nvPicPr>
        <p:blipFill>
          <a:blip r:embed="rId7"/>
          <a:stretch>
            <a:fillRect/>
          </a:stretch>
        </p:blipFill>
        <p:spPr>
          <a:xfrm>
            <a:off x="1104815" y="2343481"/>
            <a:ext cx="4657218" cy="2631328"/>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0" y="39586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40 </a:t>
            </a:r>
          </a:p>
        </p:txBody>
      </p:sp>
      <p:sp>
        <p:nvSpPr>
          <p:cNvPr id="5" name="TextBox 4">
            <a:extLst>
              <a:ext uri="{FF2B5EF4-FFF2-40B4-BE49-F238E27FC236}">
                <a16:creationId xmlns:a16="http://schemas.microsoft.com/office/drawing/2014/main" id="{13227B2E-B5C9-407F-BBFD-D529411BB157}"/>
              </a:ext>
            </a:extLst>
          </p:cNvPr>
          <p:cNvSpPr txBox="1"/>
          <p:nvPr/>
        </p:nvSpPr>
        <p:spPr>
          <a:xfrm>
            <a:off x="7226322" y="2344976"/>
            <a:ext cx="4638101" cy="1815882"/>
          </a:xfrm>
          <a:prstGeom prst="rect">
            <a:avLst/>
          </a:prstGeom>
          <a:noFill/>
        </p:spPr>
        <p:txBody>
          <a:bodyPr wrap="square" rtlCol="0">
            <a:spAutoFit/>
          </a:bodyPr>
          <a:lstStyle/>
          <a:p>
            <a:pPr algn="r"/>
            <a:r>
              <a:rPr lang="en-GB" sz="2800" b="1" i="0" dirty="0">
                <a:solidFill>
                  <a:schemeClr val="bg1"/>
                </a:solidFill>
                <a:effectLst/>
                <a:latin typeface="Arial" panose="020B0604020202020204" pitchFamily="34" charset="0"/>
              </a:rPr>
              <a:t>If a child does something seriously wrong and against the law how should they be </a:t>
            </a:r>
            <a:r>
              <a:rPr lang="en-GB" sz="2800" b="1" i="0" dirty="0">
                <a:solidFill>
                  <a:srgbClr val="FFFF00"/>
                </a:solidFill>
                <a:effectLst/>
                <a:latin typeface="Arial" panose="020B0604020202020204" pitchFamily="34" charset="0"/>
              </a:rPr>
              <a:t>treated</a:t>
            </a:r>
            <a:r>
              <a:rPr lang="en-GB" sz="2800" b="1" i="0" dirty="0">
                <a:solidFill>
                  <a:schemeClr val="bg1"/>
                </a:solidFill>
                <a:effectLst/>
                <a:latin typeface="Arial" panose="020B0604020202020204" pitchFamily="34" charset="0"/>
              </a:rPr>
              <a:t>?</a:t>
            </a:r>
          </a:p>
        </p:txBody>
      </p:sp>
      <p:sp>
        <p:nvSpPr>
          <p:cNvPr id="6" name="TextBox 5">
            <a:extLst>
              <a:ext uri="{FF2B5EF4-FFF2-40B4-BE49-F238E27FC236}">
                <a16:creationId xmlns:a16="http://schemas.microsoft.com/office/drawing/2014/main" id="{BABF41D6-3B1F-4E36-A512-EB363E2DF96B}"/>
              </a:ext>
            </a:extLst>
          </p:cNvPr>
          <p:cNvSpPr txBox="1"/>
          <p:nvPr/>
        </p:nvSpPr>
        <p:spPr>
          <a:xfrm>
            <a:off x="144519" y="6481249"/>
            <a:ext cx="410276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chemeClr val="bg1"/>
                </a:solidFill>
                <a:latin typeface="Arial" panose="020B0604020202020204" pitchFamily="34" charset="0"/>
                <a:cs typeface="Arial" panose="020B0604020202020204" pitchFamily="34" charset="0"/>
              </a:rPr>
              <a:t>UNICEF/Ryeng</a:t>
            </a:r>
          </a:p>
        </p:txBody>
      </p:sp>
    </p:spTree>
    <p:extLst>
      <p:ext uri="{BB962C8B-B14F-4D97-AF65-F5344CB8AC3E}">
        <p14:creationId xmlns:p14="http://schemas.microsoft.com/office/powerpoint/2010/main" val="107204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595368"/>
            <a:ext cx="11694177" cy="4748220"/>
          </a:xfrm>
        </p:spPr>
        <p:txBody>
          <a:bodyPr vert="horz" lIns="91440" tIns="180000" rIns="91440" bIns="45720" numCol="2" rtlCol="0" anchor="t">
            <a:normAutofit/>
          </a:bodyPr>
          <a:lstStyle/>
          <a:p>
            <a:pPr lvl="0">
              <a:lnSpc>
                <a:spcPct val="107000"/>
              </a:lnSpc>
            </a:pPr>
            <a:r>
              <a:rPr lang="en-GB" sz="1800" dirty="0">
                <a:effectLst/>
                <a:latin typeface="Arial" panose="020B0604020202020204" pitchFamily="34" charset="0"/>
                <a:ea typeface="Arial" panose="020B0604020202020204" pitchFamily="34" charset="0"/>
                <a:cs typeface="Times New Roman" panose="02020603050405020304" pitchFamily="18" charset="0"/>
              </a:rPr>
              <a:t>They should be treated with fairness</a:t>
            </a:r>
          </a:p>
          <a:p>
            <a:pPr lvl="0">
              <a:lnSpc>
                <a:spcPct val="107000"/>
              </a:lnSpc>
            </a:pPr>
            <a:r>
              <a:rPr lang="en-GB" sz="1800" dirty="0">
                <a:effectLst/>
                <a:latin typeface="Arial" panose="020B0604020202020204" pitchFamily="34" charset="0"/>
                <a:ea typeface="Arial" panose="020B0604020202020204" pitchFamily="34" charset="0"/>
                <a:cs typeface="Times New Roman" panose="02020603050405020304" pitchFamily="18" charset="0"/>
              </a:rPr>
              <a:t>They have the right to be listened to</a:t>
            </a:r>
          </a:p>
          <a:p>
            <a:pPr lvl="0">
              <a:lnSpc>
                <a:spcPct val="107000"/>
              </a:lnSpc>
            </a:pPr>
            <a:r>
              <a:rPr lang="en-GB" sz="1800" dirty="0">
                <a:effectLst/>
                <a:latin typeface="Arial" panose="020B0604020202020204" pitchFamily="34" charset="0"/>
                <a:ea typeface="Arial" panose="020B0604020202020204" pitchFamily="34" charset="0"/>
                <a:cs typeface="Times New Roman" panose="02020603050405020304" pitchFamily="18" charset="0"/>
              </a:rPr>
              <a:t>Their views need to be respected</a:t>
            </a:r>
          </a:p>
          <a:p>
            <a:pPr lvl="0">
              <a:lnSpc>
                <a:spcPct val="107000"/>
              </a:lnSpc>
            </a:pPr>
            <a:r>
              <a:rPr lang="en-GB" sz="1800" dirty="0">
                <a:effectLst/>
                <a:latin typeface="Arial" panose="020B0604020202020204" pitchFamily="34" charset="0"/>
                <a:ea typeface="Arial" panose="020B0604020202020204" pitchFamily="34" charset="0"/>
                <a:cs typeface="Times New Roman" panose="02020603050405020304" pitchFamily="18" charset="0"/>
              </a:rPr>
              <a:t>They should be kept safe</a:t>
            </a:r>
          </a:p>
          <a:p>
            <a:pPr lvl="0">
              <a:lnSpc>
                <a:spcPct val="107000"/>
              </a:lnSpc>
            </a:pPr>
            <a:r>
              <a:rPr lang="en-GB" sz="1800" dirty="0">
                <a:effectLst/>
                <a:latin typeface="Arial" panose="020B0604020202020204" pitchFamily="34" charset="0"/>
                <a:ea typeface="Arial" panose="020B0604020202020204" pitchFamily="34" charset="0"/>
                <a:cs typeface="Times New Roman" panose="02020603050405020304" pitchFamily="18" charset="0"/>
              </a:rPr>
              <a:t>They should be treated with dignity even if they need to be punished</a:t>
            </a:r>
          </a:p>
          <a:p>
            <a:pPr lvl="0">
              <a:lnSpc>
                <a:spcPct val="107000"/>
              </a:lnSpc>
            </a:pPr>
            <a:r>
              <a:rPr lang="en-GB" sz="1800" dirty="0">
                <a:effectLst/>
                <a:latin typeface="Arial" panose="020B0604020202020204" pitchFamily="34" charset="0"/>
                <a:ea typeface="Arial" panose="020B0604020202020204" pitchFamily="34" charset="0"/>
                <a:cs typeface="Times New Roman" panose="02020603050405020304" pitchFamily="18" charset="0"/>
              </a:rPr>
              <a:t>They still have their rights</a:t>
            </a:r>
          </a:p>
          <a:p>
            <a:pPr lvl="0">
              <a:lnSpc>
                <a:spcPct val="107000"/>
              </a:lnSpc>
            </a:pPr>
            <a:r>
              <a:rPr lang="en-GB" sz="1800" dirty="0">
                <a:effectLst/>
                <a:latin typeface="Arial" panose="020B0604020202020204" pitchFamily="34" charset="0"/>
                <a:ea typeface="Arial" panose="020B0604020202020204" pitchFamily="34" charset="0"/>
                <a:cs typeface="Times New Roman" panose="02020603050405020304" pitchFamily="18" charset="0"/>
              </a:rPr>
              <a:t>They need a chance to learn and change their lives</a:t>
            </a:r>
          </a:p>
          <a:p>
            <a:pPr marL="0" indent="0">
              <a:buNone/>
            </a:pPr>
            <a:r>
              <a:rPr lang="en-GB" sz="1800" dirty="0">
                <a:latin typeface="Arial"/>
                <a:cs typeface="Arial"/>
              </a:rPr>
              <a:t>What others did you think of?</a:t>
            </a:r>
          </a:p>
          <a:p>
            <a:pPr marL="0" indent="0">
              <a:buNone/>
            </a:pPr>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38B9E3-8E79-4757-8058-6AB5BADE1D15}"/>
              </a:ext>
            </a:extLst>
          </p:cNvPr>
          <p:cNvSpPr txBox="1"/>
          <p:nvPr/>
        </p:nvSpPr>
        <p:spPr>
          <a:xfrm>
            <a:off x="304800" y="4457342"/>
            <a:ext cx="6773020" cy="2031325"/>
          </a:xfrm>
          <a:prstGeom prst="rect">
            <a:avLst/>
          </a:prstGeom>
          <a:noFill/>
        </p:spPr>
        <p:txBody>
          <a:bodyPr wrap="square" rtlCol="0">
            <a:spAutoFit/>
          </a:bodyPr>
          <a:lstStyle/>
          <a:p>
            <a:pPr algn="ctr"/>
            <a:r>
              <a:rPr lang="en-GB" b="1" dirty="0">
                <a:latin typeface="Arial"/>
                <a:cs typeface="Arial"/>
              </a:rPr>
              <a:t>Watch this video about </a:t>
            </a:r>
            <a:r>
              <a:rPr lang="en-GB" b="1" dirty="0">
                <a:latin typeface="Arial"/>
                <a:cs typeface="Arial"/>
                <a:hlinkClick r:id="rId3"/>
              </a:rPr>
              <a:t>the Rule of Law</a:t>
            </a:r>
            <a:r>
              <a:rPr lang="en-GB" b="1" dirty="0">
                <a:latin typeface="Arial"/>
                <a:cs typeface="Arial"/>
              </a:rPr>
              <a:t>. </a:t>
            </a:r>
          </a:p>
          <a:p>
            <a:pPr algn="ctr"/>
            <a:endParaRPr lang="en-GB" b="1" dirty="0">
              <a:latin typeface="Arial"/>
              <a:cs typeface="Arial"/>
            </a:endParaRPr>
          </a:p>
          <a:p>
            <a:pPr algn="ctr"/>
            <a:r>
              <a:rPr lang="en-GB" b="1" dirty="0">
                <a:latin typeface="Arial"/>
                <a:cs typeface="Arial"/>
              </a:rPr>
              <a:t>As a class, discuss what you need to agree in school so that everyone’s rights are respected and there isn’t ‘chaos’. </a:t>
            </a:r>
          </a:p>
          <a:p>
            <a:pPr algn="ctr"/>
            <a:r>
              <a:rPr lang="en-GB" b="1" dirty="0">
                <a:latin typeface="Arial"/>
                <a:cs typeface="Arial"/>
              </a:rPr>
              <a:t>Why do we need laws? </a:t>
            </a:r>
          </a:p>
          <a:p>
            <a:pPr algn="ctr"/>
            <a:r>
              <a:rPr lang="en-GB" b="1" dirty="0">
                <a:latin typeface="Arial"/>
                <a:cs typeface="Arial"/>
              </a:rPr>
              <a:t>Did the Judge answer the question about Rosa Parks? </a:t>
            </a:r>
          </a:p>
          <a:p>
            <a:pPr algn="ctr"/>
            <a:r>
              <a:rPr lang="en-GB" b="1" dirty="0">
                <a:latin typeface="Arial"/>
                <a:cs typeface="Arial"/>
              </a:rPr>
              <a:t>What would you do if you thought a law was unfair? </a:t>
            </a:r>
          </a:p>
        </p:txBody>
      </p:sp>
      <p:sp>
        <p:nvSpPr>
          <p:cNvPr id="8" name="TextBox 7">
            <a:extLst>
              <a:ext uri="{FF2B5EF4-FFF2-40B4-BE49-F238E27FC236}">
                <a16:creationId xmlns:a16="http://schemas.microsoft.com/office/drawing/2014/main" id="{4A4754CF-3BFD-4017-9006-CD5B235AF81F}"/>
              </a:ext>
            </a:extLst>
          </p:cNvPr>
          <p:cNvSpPr txBox="1"/>
          <p:nvPr/>
        </p:nvSpPr>
        <p:spPr>
          <a:xfrm>
            <a:off x="83127" y="1648009"/>
            <a:ext cx="4524500" cy="2369880"/>
          </a:xfrm>
          <a:prstGeom prst="rect">
            <a:avLst/>
          </a:prstGeom>
          <a:noFill/>
        </p:spPr>
        <p:txBody>
          <a:bodyPr wrap="square" rtlCol="0">
            <a:spAutoFit/>
          </a:bodyPr>
          <a:lstStyle/>
          <a:p>
            <a:pPr algn="ctr"/>
            <a:r>
              <a:rPr lang="en-GB"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Read or watch the video </a:t>
            </a:r>
            <a:r>
              <a:rPr lang="en-GB" b="1" dirty="0">
                <a:solidFill>
                  <a:schemeClr val="bg1"/>
                </a:solidFill>
                <a:latin typeface="Arial" panose="020B0604020202020204" pitchFamily="34" charset="0"/>
                <a:ea typeface="Arial" panose="020B0604020202020204" pitchFamily="34" charset="0"/>
                <a:cs typeface="Times New Roman" panose="02020603050405020304" pitchFamily="18" charset="0"/>
                <a:hlinkClick r:id="rId4"/>
              </a:rPr>
              <a:t>‘This is not my hat’ </a:t>
            </a:r>
            <a:r>
              <a:rPr lang="en-GB"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by Jon Klassen. </a:t>
            </a:r>
          </a:p>
          <a:p>
            <a:pPr algn="ctr"/>
            <a:endParaRPr lang="en-GB" b="1"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ctr"/>
            <a:r>
              <a:rPr lang="en-GB"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Explore the story and characters as a class. </a:t>
            </a:r>
          </a:p>
          <a:p>
            <a:pPr algn="ctr"/>
            <a:r>
              <a:rPr lang="en-GB"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Why did the little fish steal the hat? </a:t>
            </a:r>
          </a:p>
          <a:p>
            <a:pPr algn="ctr"/>
            <a:r>
              <a:rPr lang="en-GB"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Use the opportunity to discuss right and wrong and resolving wrongdoing.</a:t>
            </a:r>
          </a:p>
        </p:txBody>
      </p:sp>
      <p:sp>
        <p:nvSpPr>
          <p:cNvPr id="10" name="TextBox 9">
            <a:extLst>
              <a:ext uri="{FF2B5EF4-FFF2-40B4-BE49-F238E27FC236}">
                <a16:creationId xmlns:a16="http://schemas.microsoft.com/office/drawing/2014/main" id="{13367846-80C5-4A87-83C2-6E25CC1F2F18}"/>
              </a:ext>
            </a:extLst>
          </p:cNvPr>
          <p:cNvSpPr txBox="1"/>
          <p:nvPr/>
        </p:nvSpPr>
        <p:spPr>
          <a:xfrm>
            <a:off x="7895879" y="4578869"/>
            <a:ext cx="3808441" cy="1923604"/>
          </a:xfrm>
          <a:prstGeom prst="rect">
            <a:avLst/>
          </a:prstGeom>
          <a:noFill/>
        </p:spPr>
        <p:txBody>
          <a:bodyPr wrap="square" rtlCol="0">
            <a:spAutoFit/>
          </a:bodyPr>
          <a:lstStyle/>
          <a:p>
            <a:pPr algn="ctr"/>
            <a:r>
              <a:rPr lang="en-GB" sz="1700" b="1" dirty="0">
                <a:latin typeface="Arial"/>
                <a:cs typeface="Arial"/>
              </a:rPr>
              <a:t>Read this Newsround </a:t>
            </a:r>
            <a:r>
              <a:rPr lang="en-GB" sz="1700" b="1" dirty="0">
                <a:latin typeface="Arial"/>
                <a:cs typeface="Arial"/>
                <a:hlinkClick r:id="rId5"/>
              </a:rPr>
              <a:t>article</a:t>
            </a:r>
            <a:r>
              <a:rPr lang="en-GB" sz="1700" b="1" dirty="0">
                <a:latin typeface="Arial"/>
                <a:cs typeface="Arial"/>
              </a:rPr>
              <a:t> to see </a:t>
            </a:r>
            <a:r>
              <a:rPr lang="en-GB" sz="1700" b="1" dirty="0">
                <a:highlight>
                  <a:srgbClr val="00ACE9"/>
                </a:highlight>
                <a:latin typeface="Arial"/>
                <a:cs typeface="Arial"/>
              </a:rPr>
              <a:t>how laws are made</a:t>
            </a:r>
            <a:r>
              <a:rPr lang="en-GB" sz="1700" b="1" dirty="0">
                <a:latin typeface="Arial"/>
                <a:cs typeface="Arial"/>
              </a:rPr>
              <a:t>. </a:t>
            </a:r>
          </a:p>
          <a:p>
            <a:pPr algn="ctr"/>
            <a:endParaRPr lang="en-GB" sz="1700" b="1" dirty="0">
              <a:latin typeface="Arial"/>
              <a:cs typeface="Arial"/>
            </a:endParaRPr>
          </a:p>
          <a:p>
            <a:pPr algn="ctr"/>
            <a:r>
              <a:rPr lang="en-GB" sz="1700" b="1" dirty="0">
                <a:latin typeface="Arial"/>
                <a:cs typeface="Arial"/>
              </a:rPr>
              <a:t>Design a flow diagram to explain the process to your class or write a story about a country with no laws.</a:t>
            </a:r>
          </a:p>
        </p:txBody>
      </p:sp>
      <p:sp>
        <p:nvSpPr>
          <p:cNvPr id="11" name="TextBox 10">
            <a:extLst>
              <a:ext uri="{FF2B5EF4-FFF2-40B4-BE49-F238E27FC236}">
                <a16:creationId xmlns:a16="http://schemas.microsoft.com/office/drawing/2014/main" id="{5A8B1ABC-DC4D-46B7-AA27-E312B37375DD}"/>
              </a:ext>
            </a:extLst>
          </p:cNvPr>
          <p:cNvSpPr txBox="1"/>
          <p:nvPr/>
        </p:nvSpPr>
        <p:spPr>
          <a:xfrm>
            <a:off x="5044440" y="1648009"/>
            <a:ext cx="6773020" cy="2308324"/>
          </a:xfrm>
          <a:prstGeom prst="rect">
            <a:avLst/>
          </a:prstGeom>
          <a:noFill/>
        </p:spPr>
        <p:txBody>
          <a:bodyPr wrap="square" rtlCol="0">
            <a:spAutoFit/>
          </a:bodyPr>
          <a:lstStyle/>
          <a:p>
            <a:pPr algn="ctr"/>
            <a:r>
              <a:rPr lang="en-GB" b="1" dirty="0">
                <a:effectLst/>
                <a:latin typeface="Arial" panose="020B0604020202020204" pitchFamily="34" charset="0"/>
                <a:ea typeface="Arial" panose="020B0604020202020204" pitchFamily="34" charset="0"/>
                <a:cs typeface="Times New Roman" panose="02020603050405020304" pitchFamily="18" charset="0"/>
              </a:rPr>
              <a:t>Being sorry is not just saying sorry. </a:t>
            </a:r>
          </a:p>
          <a:p>
            <a:pPr algn="ctr"/>
            <a:endParaRPr lang="en-GB" b="1" dirty="0">
              <a:latin typeface="Arial" panose="020B0604020202020204" pitchFamily="34" charset="0"/>
              <a:ea typeface="Arial" panose="020B0604020202020204" pitchFamily="34" charset="0"/>
              <a:cs typeface="Times New Roman" panose="02020603050405020304" pitchFamily="18" charset="0"/>
            </a:endParaRPr>
          </a:p>
          <a:p>
            <a:pPr algn="ctr"/>
            <a:r>
              <a:rPr lang="en-GB" b="1" dirty="0">
                <a:effectLst/>
                <a:latin typeface="Arial" panose="020B0604020202020204" pitchFamily="34" charset="0"/>
                <a:ea typeface="Arial" panose="020B0604020202020204" pitchFamily="34" charset="0"/>
                <a:cs typeface="Times New Roman" panose="02020603050405020304" pitchFamily="18" charset="0"/>
              </a:rPr>
              <a:t>Use circle time or something similar to discuss with children what happens in your school setting when a child does something wrong such as hurting another child or taking something that doesn’t belong to them. Take the opportunity to explain the school’s response and how children are supported to apologise, learn and move on. </a:t>
            </a:r>
          </a:p>
        </p:txBody>
      </p:sp>
    </p:spTree>
    <p:extLst>
      <p:ext uri="{BB962C8B-B14F-4D97-AF65-F5344CB8AC3E}">
        <p14:creationId xmlns:p14="http://schemas.microsoft.com/office/powerpoint/2010/main" val="43002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a:off x="4844715" y="1603499"/>
            <a:ext cx="7108585" cy="2554545"/>
          </a:xfrm>
          <a:prstGeom prst="rect">
            <a:avLst/>
          </a:prstGeom>
          <a:noFill/>
        </p:spPr>
        <p:txBody>
          <a:bodyPr wrap="square" rtlCol="0">
            <a:spAutoFit/>
          </a:bodyPr>
          <a:lstStyle/>
          <a:p>
            <a:pPr algn="ctr"/>
            <a:r>
              <a:rPr lang="en-GB" sz="1600" b="1" dirty="0">
                <a:latin typeface="Arial"/>
                <a:cs typeface="Arial"/>
              </a:rPr>
              <a:t>Article 40 states that a child accused of breaking the law must be treated with dignity and respect. </a:t>
            </a:r>
          </a:p>
          <a:p>
            <a:pPr algn="ctr"/>
            <a:endParaRPr lang="en-GB" sz="1600" b="1" dirty="0">
              <a:latin typeface="Arial"/>
              <a:cs typeface="Arial"/>
            </a:endParaRPr>
          </a:p>
          <a:p>
            <a:pPr algn="ctr"/>
            <a:r>
              <a:rPr lang="en-GB" sz="1600" b="1" dirty="0">
                <a:latin typeface="Arial"/>
                <a:cs typeface="Arial"/>
              </a:rPr>
              <a:t>In your school you will have a behaviour policy that provides guidance around how you should act, how you are rewarded and what happens if you do something wrong. School rules are not ‘laws’ but discuss your school’s behaviour policy to see how it makes sure that all children are treated with dignity and respect.  If you have any questions or concerns you could share them with your School Council or arrange to meet your Head teacher to discuss them?</a:t>
            </a:r>
            <a:endParaRPr lang="en-GB" sz="1400" dirty="0">
              <a:latin typeface="Arial"/>
              <a:cs typeface="Arial"/>
            </a:endParaRPr>
          </a:p>
        </p:txBody>
      </p:sp>
      <p:sp>
        <p:nvSpPr>
          <p:cNvPr id="3" name="TextBox 2">
            <a:extLst>
              <a:ext uri="{FF2B5EF4-FFF2-40B4-BE49-F238E27FC236}">
                <a16:creationId xmlns:a16="http://schemas.microsoft.com/office/drawing/2014/main" id="{A0F3DC9E-4291-4D02-BAA0-FF510C4DF329}"/>
              </a:ext>
            </a:extLst>
          </p:cNvPr>
          <p:cNvSpPr txBox="1"/>
          <p:nvPr/>
        </p:nvSpPr>
        <p:spPr>
          <a:xfrm>
            <a:off x="238699" y="1603499"/>
            <a:ext cx="4316048" cy="2693045"/>
          </a:xfrm>
          <a:prstGeom prst="rect">
            <a:avLst/>
          </a:prstGeom>
          <a:noFill/>
        </p:spPr>
        <p:txBody>
          <a:bodyPr wrap="square" rtlCol="0">
            <a:spAutoFit/>
          </a:bodyPr>
          <a:lstStyle/>
          <a:p>
            <a:pPr algn="ctr"/>
            <a:r>
              <a:rPr lang="en-GB" sz="1700" b="1" dirty="0">
                <a:latin typeface="Arial"/>
                <a:cs typeface="Arial"/>
              </a:rPr>
              <a:t>Think about the duty bearers who help you.  </a:t>
            </a:r>
          </a:p>
          <a:p>
            <a:pPr algn="ctr"/>
            <a:endParaRPr lang="en-GB" sz="1700" b="1" dirty="0">
              <a:latin typeface="Arial"/>
              <a:cs typeface="Arial"/>
            </a:endParaRPr>
          </a:p>
          <a:p>
            <a:pPr algn="ctr"/>
            <a:r>
              <a:rPr lang="en-GB" sz="1700" b="1" dirty="0">
                <a:latin typeface="Arial"/>
                <a:cs typeface="Arial"/>
              </a:rPr>
              <a:t>If a child has done something seriously wrong and is in trouble with the police what support do you think they would need? </a:t>
            </a:r>
          </a:p>
          <a:p>
            <a:pPr algn="ctr"/>
            <a:r>
              <a:rPr lang="en-GB" sz="1700" b="1" dirty="0">
                <a:latin typeface="Arial"/>
                <a:cs typeface="Arial"/>
              </a:rPr>
              <a:t>Who could help them and provide advice?</a:t>
            </a:r>
          </a:p>
          <a:p>
            <a:pPr algn="ctr"/>
            <a:endParaRPr lang="en-GB" sz="1600" b="1" dirty="0">
              <a:latin typeface="Arial"/>
              <a:cs typeface="Arial"/>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466264" y="4436527"/>
            <a:ext cx="4588041" cy="1923604"/>
          </a:xfrm>
          <a:prstGeom prst="rect">
            <a:avLst/>
          </a:prstGeom>
          <a:noFill/>
        </p:spPr>
        <p:txBody>
          <a:bodyPr wrap="square" rtlCol="0">
            <a:spAutoFit/>
          </a:bodyPr>
          <a:lstStyle/>
          <a:p>
            <a:pPr algn="ctr"/>
            <a:r>
              <a:rPr lang="en-GB" sz="1700" b="1" dirty="0">
                <a:latin typeface="Arial"/>
                <a:cs typeface="Arial"/>
              </a:rPr>
              <a:t>Look at some of these activities from the </a:t>
            </a:r>
            <a:r>
              <a:rPr lang="en-GB" sz="1700" b="1" dirty="0">
                <a:latin typeface="Arial"/>
                <a:cs typeface="Arial"/>
                <a:hlinkClick r:id="rId3"/>
              </a:rPr>
              <a:t>National Archive </a:t>
            </a:r>
            <a:r>
              <a:rPr lang="en-GB" sz="1700" b="1" dirty="0">
                <a:latin typeface="Arial"/>
                <a:cs typeface="Arial"/>
              </a:rPr>
              <a:t>about children being imprisoned in the Victorian period. </a:t>
            </a:r>
          </a:p>
          <a:p>
            <a:pPr algn="ctr"/>
            <a:endParaRPr lang="en-GB" sz="1700" b="1" dirty="0">
              <a:latin typeface="Arial"/>
              <a:cs typeface="Arial"/>
            </a:endParaRPr>
          </a:p>
          <a:p>
            <a:pPr algn="ctr"/>
            <a:r>
              <a:rPr lang="en-GB" sz="1700" b="1" dirty="0">
                <a:latin typeface="Arial"/>
                <a:cs typeface="Arial"/>
              </a:rPr>
              <a:t>The CRC did not exist then but imagine it did and discuss </a:t>
            </a:r>
            <a:r>
              <a:rPr lang="en-GB" sz="1700" b="1" dirty="0">
                <a:highlight>
                  <a:srgbClr val="00ACE9"/>
                </a:highlight>
                <a:latin typeface="Arial"/>
                <a:cs typeface="Arial"/>
              </a:rPr>
              <a:t>the experiences of those children </a:t>
            </a:r>
            <a:r>
              <a:rPr lang="en-GB" sz="1700" b="1" dirty="0">
                <a:latin typeface="Arial"/>
                <a:cs typeface="Arial"/>
              </a:rPr>
              <a:t>from a rights point of view.</a:t>
            </a:r>
          </a:p>
        </p:txBody>
      </p:sp>
      <p:sp>
        <p:nvSpPr>
          <p:cNvPr id="5" name="TextBox 4">
            <a:extLst>
              <a:ext uri="{FF2B5EF4-FFF2-40B4-BE49-F238E27FC236}">
                <a16:creationId xmlns:a16="http://schemas.microsoft.com/office/drawing/2014/main" id="{564DFD78-254C-4BF5-B22A-F573A6AE529F}"/>
              </a:ext>
            </a:extLst>
          </p:cNvPr>
          <p:cNvSpPr txBox="1"/>
          <p:nvPr/>
        </p:nvSpPr>
        <p:spPr>
          <a:xfrm>
            <a:off x="4087258" y="4437961"/>
            <a:ext cx="3064523" cy="2192357"/>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238699" y="4436527"/>
            <a:ext cx="6913082" cy="2200602"/>
          </a:xfrm>
          <a:prstGeom prst="rect">
            <a:avLst/>
          </a:prstGeom>
          <a:noFill/>
        </p:spPr>
        <p:txBody>
          <a:bodyPr wrap="square">
            <a:spAutoFit/>
          </a:bodyPr>
          <a:lstStyle/>
          <a:p>
            <a:pPr algn="ctr"/>
            <a:r>
              <a:rPr lang="en-GB" sz="1700" b="1" dirty="0">
                <a:solidFill>
                  <a:schemeClr val="bg1"/>
                </a:solidFill>
                <a:latin typeface="Arial" panose="020B0604020202020204" pitchFamily="34" charset="0"/>
                <a:cs typeface="Arial" panose="020B0604020202020204" pitchFamily="34" charset="0"/>
              </a:rPr>
              <a:t>Imagine a child aged about 11 or 12* had committed a very serious crime and a court decided that they should be placed in special secure care away from family and friends for a year or two. </a:t>
            </a:r>
          </a:p>
          <a:p>
            <a:pPr algn="ctr"/>
            <a:r>
              <a:rPr lang="en-GB" sz="1700" b="1" dirty="0">
                <a:solidFill>
                  <a:schemeClr val="bg1"/>
                </a:solidFill>
                <a:latin typeface="Arial" panose="020B0604020202020204" pitchFamily="34" charset="0"/>
                <a:cs typeface="Arial" panose="020B0604020202020204" pitchFamily="34" charset="0"/>
              </a:rPr>
              <a:t>Look at the CRC and discuss in a group how things could be organised to make sure that child could still access their rights.</a:t>
            </a:r>
          </a:p>
          <a:p>
            <a:pPr algn="ctr"/>
            <a:r>
              <a:rPr lang="en-GB" sz="1700" b="1" dirty="0">
                <a:solidFill>
                  <a:schemeClr val="bg1"/>
                </a:solidFill>
                <a:latin typeface="Arial" panose="020B0604020202020204" pitchFamily="34" charset="0"/>
                <a:cs typeface="Arial" panose="020B0604020202020204" pitchFamily="34" charset="0"/>
              </a:rPr>
              <a:t> </a:t>
            </a:r>
            <a:endParaRPr lang="en-GB" sz="1700" b="1" i="1" dirty="0">
              <a:solidFill>
                <a:schemeClr val="bg1"/>
              </a:solidFill>
              <a:latin typeface="Arial" panose="020B0604020202020204" pitchFamily="34" charset="0"/>
              <a:cs typeface="Arial" panose="020B0604020202020204" pitchFamily="34" charset="0"/>
            </a:endParaRPr>
          </a:p>
          <a:p>
            <a:pPr algn="ctr"/>
            <a:r>
              <a:rPr lang="en-GB" sz="1600" b="1" i="1" dirty="0">
                <a:solidFill>
                  <a:schemeClr val="bg1"/>
                </a:solidFill>
                <a:latin typeface="Arial" panose="020B0604020202020204" pitchFamily="34" charset="0"/>
                <a:cs typeface="Arial" panose="020B0604020202020204" pitchFamily="34" charset="0"/>
              </a:rPr>
              <a:t>*</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The </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age of criminal responsibility </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is different across the UK. </a:t>
            </a:r>
            <a:endParaRPr lang="en-GB" sz="16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0D36C8-88F0-4A70-954C-209252425A00}"/>
              </a:ext>
            </a:extLst>
          </p:cNvPr>
          <p:cNvSpPr txBox="1"/>
          <p:nvPr/>
        </p:nvSpPr>
        <p:spPr>
          <a:xfrm>
            <a:off x="156365" y="4276751"/>
            <a:ext cx="7182587" cy="2446824"/>
          </a:xfrm>
          <a:prstGeom prst="rect">
            <a:avLst/>
          </a:prstGeom>
          <a:noFill/>
        </p:spPr>
        <p:txBody>
          <a:bodyPr wrap="square" rtlCol="0">
            <a:spAutoFit/>
          </a:bodyPr>
          <a:lstStyle/>
          <a:p>
            <a:pPr algn="ctr"/>
            <a:r>
              <a:rPr lang="en-GB" sz="1700" b="1" dirty="0">
                <a:latin typeface="Arial"/>
                <a:cs typeface="Arial"/>
              </a:rPr>
              <a:t>The minimum age at which a child can be convicted of a crime is sometimes called the age of criminal responsibility. This varies around the world and within the UK. </a:t>
            </a:r>
          </a:p>
          <a:p>
            <a:pPr algn="ctr"/>
            <a:endParaRPr lang="en-GB" sz="1700" b="1" dirty="0">
              <a:latin typeface="Arial"/>
              <a:cs typeface="Arial"/>
            </a:endParaRPr>
          </a:p>
          <a:p>
            <a:pPr algn="ctr"/>
            <a:r>
              <a:rPr lang="en-GB" sz="1700" b="1" dirty="0">
                <a:latin typeface="Arial"/>
                <a:cs typeface="Arial"/>
              </a:rPr>
              <a:t>Do some research about what the minimum age is in different countries. </a:t>
            </a:r>
          </a:p>
          <a:p>
            <a:pPr algn="ctr"/>
            <a:r>
              <a:rPr lang="en-GB" sz="1700" b="1" dirty="0">
                <a:latin typeface="Arial"/>
                <a:cs typeface="Arial"/>
              </a:rPr>
              <a:t>Have a class debate for and against raising the age of criminal responsibility to 16. Here’s an </a:t>
            </a:r>
            <a:r>
              <a:rPr lang="en-GB" sz="1700" b="1" dirty="0">
                <a:latin typeface="Arial"/>
                <a:cs typeface="Arial"/>
                <a:hlinkClick r:id="rId3"/>
              </a:rPr>
              <a:t>article</a:t>
            </a:r>
            <a:r>
              <a:rPr lang="en-GB" sz="1700" b="1" dirty="0">
                <a:latin typeface="Arial"/>
                <a:cs typeface="Arial"/>
              </a:rPr>
              <a:t> and some</a:t>
            </a:r>
            <a:r>
              <a:rPr lang="en-GB" sz="1700" b="1" dirty="0">
                <a:latin typeface="Arial"/>
                <a:cs typeface="Arial"/>
                <a:hlinkClick r:id="rId4"/>
              </a:rPr>
              <a:t> information from the NSPCC </a:t>
            </a:r>
            <a:r>
              <a:rPr lang="en-GB" sz="1700" b="1" dirty="0">
                <a:latin typeface="Arial"/>
                <a:cs typeface="Arial"/>
              </a:rPr>
              <a:t>and the UK </a:t>
            </a:r>
            <a:r>
              <a:rPr lang="en-GB" sz="1700" b="1" dirty="0">
                <a:latin typeface="Arial"/>
                <a:cs typeface="Arial"/>
                <a:hlinkClick r:id="rId5"/>
              </a:rPr>
              <a:t>government</a:t>
            </a:r>
            <a:r>
              <a:rPr lang="en-GB" sz="1700" b="1" dirty="0">
                <a:latin typeface="Arial"/>
                <a:cs typeface="Arial"/>
              </a:rPr>
              <a:t> to begin your research.</a:t>
            </a:r>
          </a:p>
        </p:txBody>
      </p:sp>
      <p:sp>
        <p:nvSpPr>
          <p:cNvPr id="9" name="TextBox 8">
            <a:extLst>
              <a:ext uri="{FF2B5EF4-FFF2-40B4-BE49-F238E27FC236}">
                <a16:creationId xmlns:a16="http://schemas.microsoft.com/office/drawing/2014/main" id="{162EE78E-4F07-4FEE-AEAA-FD89A34CEF49}"/>
              </a:ext>
            </a:extLst>
          </p:cNvPr>
          <p:cNvSpPr txBox="1"/>
          <p:nvPr/>
        </p:nvSpPr>
        <p:spPr>
          <a:xfrm>
            <a:off x="7491664" y="4321994"/>
            <a:ext cx="4588041" cy="2308324"/>
          </a:xfrm>
          <a:prstGeom prst="rect">
            <a:avLst/>
          </a:prstGeom>
          <a:noFill/>
        </p:spPr>
        <p:txBody>
          <a:bodyPr wrap="square" rtlCol="0">
            <a:spAutoFit/>
          </a:bodyPr>
          <a:lstStyle/>
          <a:p>
            <a:pPr algn="ctr"/>
            <a:r>
              <a:rPr lang="en-GB" b="1" dirty="0">
                <a:latin typeface="Arial"/>
                <a:cs typeface="Arial"/>
              </a:rPr>
              <a:t>Have you heard of restorative approaches? Does your school use them? </a:t>
            </a:r>
          </a:p>
          <a:p>
            <a:pPr algn="ctr"/>
            <a:endParaRPr lang="en-GB" b="1" dirty="0">
              <a:latin typeface="Arial"/>
              <a:cs typeface="Arial"/>
            </a:endParaRPr>
          </a:p>
          <a:p>
            <a:pPr algn="ctr"/>
            <a:r>
              <a:rPr lang="en-GB" b="1" dirty="0">
                <a:latin typeface="Arial"/>
                <a:cs typeface="Arial"/>
              </a:rPr>
              <a:t>Find out more </a:t>
            </a:r>
            <a:r>
              <a:rPr lang="en-GB" b="1" dirty="0">
                <a:latin typeface="Arial"/>
                <a:cs typeface="Arial"/>
                <a:hlinkClick r:id="rId6"/>
              </a:rPr>
              <a:t>here</a:t>
            </a:r>
            <a:r>
              <a:rPr lang="en-GB" b="1" dirty="0">
                <a:latin typeface="Arial"/>
                <a:cs typeface="Arial"/>
              </a:rPr>
              <a:t> and then discuss as a class how such approaches could be used </a:t>
            </a:r>
            <a:r>
              <a:rPr lang="en-GB" b="1" dirty="0">
                <a:highlight>
                  <a:srgbClr val="00ACE9"/>
                </a:highlight>
                <a:latin typeface="Arial"/>
                <a:cs typeface="Arial"/>
              </a:rPr>
              <a:t>alongside children’s and young people rights</a:t>
            </a:r>
            <a:r>
              <a:rPr lang="en-GB" b="1" dirty="0">
                <a:latin typeface="Arial"/>
                <a:cs typeface="Arial"/>
              </a:rPr>
              <a:t>. </a:t>
            </a:r>
          </a:p>
        </p:txBody>
      </p:sp>
      <p:sp>
        <p:nvSpPr>
          <p:cNvPr id="10" name="TextBox 9">
            <a:extLst>
              <a:ext uri="{FF2B5EF4-FFF2-40B4-BE49-F238E27FC236}">
                <a16:creationId xmlns:a16="http://schemas.microsoft.com/office/drawing/2014/main" id="{0F807524-A3EB-476B-A256-5D00110953A7}"/>
              </a:ext>
            </a:extLst>
          </p:cNvPr>
          <p:cNvSpPr txBox="1"/>
          <p:nvPr/>
        </p:nvSpPr>
        <p:spPr>
          <a:xfrm>
            <a:off x="4918035" y="1559886"/>
            <a:ext cx="7108585" cy="2769989"/>
          </a:xfrm>
          <a:prstGeom prst="rect">
            <a:avLst/>
          </a:prstGeom>
          <a:noFill/>
        </p:spPr>
        <p:txBody>
          <a:bodyPr wrap="square" rtlCol="0">
            <a:spAutoFit/>
          </a:bodyPr>
          <a:lstStyle/>
          <a:p>
            <a:pPr algn="ctr"/>
            <a:r>
              <a:rPr lang="en-GB" sz="1600" b="1" dirty="0">
                <a:latin typeface="Arial"/>
                <a:cs typeface="Arial"/>
              </a:rPr>
              <a:t>Article 40 states that a child accused of breaking the law must be treated with dignity and respect. </a:t>
            </a:r>
          </a:p>
          <a:p>
            <a:pPr algn="ctr"/>
            <a:r>
              <a:rPr lang="en-GB" sz="1600" b="1" dirty="0">
                <a:latin typeface="Arial"/>
                <a:cs typeface="Arial"/>
              </a:rPr>
              <a:t>In your school you will have a behaviour policy that provides guidance around how you should act, how you are rewarded and what happens if you do something wrong. School rules are not ‘laws’ but take a look at your school’s behaviour policy to see how it makes sure that all children are treated with dignity and respect. Could it be improved to link more directly to rights or made more child friendly? If you have any questions or concerns you could share them with your School Council or arrange to meet your Head teacher to discuss them.</a:t>
            </a:r>
          </a:p>
          <a:p>
            <a:pPr algn="ctr"/>
            <a:endParaRPr lang="en-GB" sz="1400" dirty="0">
              <a:latin typeface="Arial"/>
              <a:cs typeface="Arial"/>
            </a:endParaRPr>
          </a:p>
        </p:txBody>
      </p:sp>
      <p:sp>
        <p:nvSpPr>
          <p:cNvPr id="12" name="TextBox 11">
            <a:extLst>
              <a:ext uri="{FF2B5EF4-FFF2-40B4-BE49-F238E27FC236}">
                <a16:creationId xmlns:a16="http://schemas.microsoft.com/office/drawing/2014/main" id="{B9DA8C17-E710-48E2-AF3C-DEFD8366AC65}"/>
              </a:ext>
            </a:extLst>
          </p:cNvPr>
          <p:cNvSpPr txBox="1"/>
          <p:nvPr/>
        </p:nvSpPr>
        <p:spPr>
          <a:xfrm>
            <a:off x="165380" y="1719530"/>
            <a:ext cx="4381129" cy="2308324"/>
          </a:xfrm>
          <a:prstGeom prst="rect">
            <a:avLst/>
          </a:prstGeom>
          <a:noFill/>
        </p:spPr>
        <p:txBody>
          <a:bodyPr wrap="square" rtlCol="0">
            <a:spAutoFit/>
          </a:bodyPr>
          <a:lstStyle/>
          <a:p>
            <a:pPr algn="ctr"/>
            <a:r>
              <a:rPr lang="en-GB" sz="1600" b="1" dirty="0">
                <a:solidFill>
                  <a:schemeClr val="bg1"/>
                </a:solidFill>
                <a:latin typeface="Arial" panose="020B0604020202020204" pitchFamily="34" charset="0"/>
                <a:cs typeface="Arial" panose="020B0604020202020204" pitchFamily="34" charset="0"/>
              </a:rPr>
              <a:t>There is lots of advice and guidance so support young people in understanding the law and their rights. Have you discussed this in PSHE? </a:t>
            </a:r>
          </a:p>
          <a:p>
            <a:pPr algn="ctr"/>
            <a:endParaRPr lang="en-GB" sz="1600" b="1" dirty="0">
              <a:latin typeface="Arial" panose="020B0604020202020204" pitchFamily="34" charset="0"/>
              <a:cs typeface="Arial" panose="020B0604020202020204" pitchFamily="34" charset="0"/>
            </a:endParaRPr>
          </a:p>
          <a:p>
            <a:pPr algn="ctr"/>
            <a:r>
              <a:rPr lang="en-GB" sz="1600" b="1" dirty="0">
                <a:solidFill>
                  <a:schemeClr val="bg1"/>
                </a:solidFill>
                <a:latin typeface="Arial" panose="020B0604020202020204" pitchFamily="34" charset="0"/>
                <a:cs typeface="Arial" panose="020B0604020202020204" pitchFamily="34" charset="0"/>
              </a:rPr>
              <a:t>Have a look at this</a:t>
            </a:r>
            <a:r>
              <a:rPr lang="en-GB" sz="1600" b="1"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GB" sz="1600" b="1" dirty="0">
                <a:solidFill>
                  <a:srgbClr val="0563C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website </a:t>
            </a:r>
            <a:r>
              <a:rPr lang="en-GB" sz="1600" b="1" dirty="0">
                <a:solidFill>
                  <a:schemeClr val="bg1"/>
                </a:solidFill>
                <a:latin typeface="Arial" panose="020B0604020202020204" pitchFamily="34" charset="0"/>
                <a:cs typeface="Arial" panose="020B0604020202020204" pitchFamily="34" charset="0"/>
              </a:rPr>
              <a:t>from a charity and this one from the</a:t>
            </a:r>
            <a:r>
              <a:rPr lang="en-GB" sz="1600" b="1"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hlinkClick r:id="rId8"/>
              </a:rPr>
              <a:t>Crown Prosecution Service</a:t>
            </a:r>
            <a:r>
              <a:rPr lang="en-GB" sz="1600" b="1" dirty="0">
                <a:latin typeface="Arial" panose="020B0604020202020204" pitchFamily="34" charset="0"/>
                <a:cs typeface="Arial" panose="020B0604020202020204" pitchFamily="34" charset="0"/>
              </a:rPr>
              <a:t> </a:t>
            </a:r>
            <a:r>
              <a:rPr lang="en-GB" sz="1600" b="1" dirty="0">
                <a:solidFill>
                  <a:schemeClr val="bg1"/>
                </a:solidFill>
                <a:latin typeface="Arial" panose="020B0604020202020204" pitchFamily="34" charset="0"/>
                <a:cs typeface="Arial" panose="020B0604020202020204" pitchFamily="34" charset="0"/>
              </a:rPr>
              <a:t>and then share five facts with your class which you did not previously know.</a:t>
            </a:r>
          </a:p>
        </p:txBody>
      </p:sp>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TotalTime>
  <Words>1711</Words>
  <Application>Microsoft Office PowerPoint</Application>
  <PresentationFormat>Widescreen</PresentationFormat>
  <Paragraphs>139</Paragraphs>
  <Slides>12</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Open Sans</vt:lpstr>
      <vt:lpstr>Segoe UI</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Samiha Ahmed</cp:lastModifiedBy>
  <cp:revision>108</cp:revision>
  <dcterms:created xsi:type="dcterms:W3CDTF">2021-02-11T16:57:41Z</dcterms:created>
  <dcterms:modified xsi:type="dcterms:W3CDTF">2021-06-03T08:55:50Z</dcterms:modified>
</cp:coreProperties>
</file>