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8" r:id="rId3"/>
    <p:sldId id="259" r:id="rId4"/>
    <p:sldId id="260" r:id="rId5"/>
    <p:sldId id="270" r:id="rId6"/>
    <p:sldId id="262" r:id="rId7"/>
    <p:sldId id="264" r:id="rId8"/>
    <p:sldId id="265" r:id="rId9"/>
    <p:sldId id="266" r:id="rId10"/>
    <p:sldId id="269" r:id="rId1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47A111-C287-1759-0167-8AA7732CA292}" name="Samantha Bradey" initials="SB" userId="/My3CRHsN1ZqGHHDoFkqcBTUi7mdY9HM7A/sVIP6q1I=" providerId="None"/>
  <p188:author id="{DAF8A63A-2CD8-3B63-FE5E-D80B422265BD}" name="leoniefb@gmail.com" initials="le" userId="bJgPprcXnPjBy1mQamMmlVbv3dQFdbpGSuhnVJMUaZE=" providerId="None"/>
  <p188:author id="{09619C74-98F6-4D6A-F9B6-5E5547497F99}" name="Samantha Bradey" initials="SB" userId="S::SamanthaB@unicef.org.uk::41c99f15-9b87-403a-8456-1da8256f332b" providerId="AD"/>
  <p188:author id="{1F084681-EBA4-C8BB-D7EB-B1396C727A54}" name="Frances Bestley" initials="FB" userId="S::francesb@unicef.org.uk::dd36c30e-9d53-45de-a66b-9f7025672797" providerId="AD"/>
  <p188:author id="{F017CECD-6355-CDD5-0550-C44D87B8C2F7}" name="Helen Abramson" initials="HA" userId="S::habramson@unicef.org.uk::df9d337c-593a-4e28-8808-35df32168cab" providerId="AD"/>
  <p188:author id="{E766DDD1-E71B-C130-B4A4-368EE5E62B29}" name="Frances Bestley" initials="FB" userId="b96yWGPE/ZuIqUo2x4NKrB11wUYp/4VbujG+fdxUq2k=" providerId="None"/>
  <p188:author id="{CE0F08F4-840F-1048-61B3-8D8C923763FF}" name="Jessica Bool" initials="JB" userId="hq99w1fSc7oricgMtdAxtnAYFTkEUZb93CskgTOJ08M=" providerId="None"/>
  <p188:author id="{062F84F8-4D5D-65C4-F47A-C2E933B5FA5D}" name="Grace Hunt" initials="GH" userId="Hhp3RVkF0y23mxQTTbkzvSleFzKu8YhTMJgcxP3iXg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E7E47-549D-4AA6-8F64-6E280E4D8BB3}" v="7" dt="2021-07-12T12:36:30.372"/>
    <p1510:client id="{08AB5ED6-6553-4D1F-8738-E3763860A69E}" v="5" dt="2021-08-17T18:51:39.528"/>
    <p1510:client id="{0A22C72F-E11E-426C-B188-3C4B1EC89902}" v="44" dt="2021-07-05T11:09:04.534"/>
    <p1510:client id="{14C47DED-DA9D-4420-8DC9-5F9B42A52141}" v="4" dt="2021-07-22T11:24:21.192"/>
    <p1510:client id="{1582BD52-1C3E-4E57-9433-5DDBD0EBBC2B}" v="481" dt="2021-07-06T10:17:28.362"/>
    <p1510:client id="{1CBAD1FE-B1C9-4A4E-BCAC-5B61419BCC10}" v="3" dt="2021-07-22T13:43:43.088"/>
    <p1510:client id="{1FDCAD03-19D3-4BBC-BC8E-D147169967D2}" v="1" dt="2021-08-19T11:09:11.648"/>
    <p1510:client id="{2E7DCDE8-9136-4477-BA43-1777D6D8BE3A}" v="3" dt="2021-08-19T07:36:10.286"/>
    <p1510:client id="{2FA9CF3E-B3C0-4C3E-B787-C3E21C12956B}" v="219" dt="2021-07-11T09:29:23.615"/>
    <p1510:client id="{3477FD8E-C819-4C2A-BA89-9C6F809DA372}" v="5" dt="2021-08-19T07:47:59.017"/>
    <p1510:client id="{3B1AADF7-768C-4CA1-84E4-56B7A2DE72D2}" v="11" dt="2021-08-18T08:21:12.957"/>
    <p1510:client id="{3BCA028B-5AE8-412A-88C3-C6CC2C057FD7}" v="1" dt="2021-08-17T14:45:24.208"/>
    <p1510:client id="{4053C37B-69BB-4AD4-94CD-69928C03D148}" v="221" dt="2021-07-07T12:29:38.790"/>
    <p1510:client id="{47B7BA74-A936-49E6-A2C8-D11E7EBFB146}" v="5" dt="2021-07-22T12:40:30.287"/>
    <p1510:client id="{5678FE21-6A28-469E-A1F8-80CCD14CA3D9}" v="12" dt="2021-06-28T16:33:58.574"/>
    <p1510:client id="{5F31FD3F-5DDB-45B3-919D-718A602AD3C5}" v="21" dt="2021-08-13T10:19:41.942"/>
    <p1510:client id="{6F228555-ABBF-4625-8FB9-D1D92B5581C6}" v="1384" dt="2021-06-25T14:30:25.958"/>
    <p1510:client id="{77FE324C-5B4A-48E9-9142-8D88B780319B}" v="1" dt="2021-08-12T15:13:25.497"/>
    <p1510:client id="{81D13E46-C71F-4C6B-81AA-74BCB2CE7D76}" v="170" dt="2021-06-27T17:34:48.019"/>
    <p1510:client id="{85FB07F9-9200-4230-987F-0EF6E83A0CC0}" v="32" dt="2021-08-02T14:22:29.850"/>
    <p1510:client id="{97666191-8097-4BE1-95E8-D6CA5E4777E4}" v="31" dt="2021-07-02T12:07:27.654"/>
    <p1510:client id="{9C36C0E2-A9EC-49E2-A008-CCAE3F7B87C2}" v="1" dt="2021-07-30T15:24:25.951"/>
    <p1510:client id="{B0C1354D-C22F-4F9D-86D8-5EDD65D75375}" v="2" dt="2021-06-24T16:44:14.423"/>
    <p1510:client id="{B7215966-6334-4B9E-8A85-5940281F4048}" v="162" dt="2021-06-28T15:11:06.956"/>
    <p1510:client id="{BB473B7F-0A3C-46C5-98EA-9FEE03C07F06}" v="2" dt="2021-07-06T14:26:45.367"/>
    <p1510:client id="{BEFD050F-E7B4-4BF3-945B-6DC6E72562C5}" v="1" dt="2021-07-23T10:35:02.347"/>
    <p1510:client id="{C80EAF00-DEF6-4D9E-B61C-E8AEE4D98247}" v="18" dt="2021-08-19T09:57:26.691"/>
    <p1510:client id="{C9C75817-2E22-43DD-9D29-74D1D22C8E6C}" v="635" dt="2021-06-24T09:51:56.950"/>
    <p1510:client id="{CFC07FDE-867E-4C8B-8C53-96519E3DAEF2}" v="4" dt="2021-07-01T18:47:59.157"/>
    <p1510:client id="{F5D20DC1-CA91-4963-988D-B7D572723610}" v="254" dt="2021-06-23T16:12:13.50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48"/>
    <p:restoredTop sz="60595" autoAdjust="0"/>
  </p:normalViewPr>
  <p:slideViewPr>
    <p:cSldViewPr snapToGrid="0" showGuides="1">
      <p:cViewPr varScale="1">
        <p:scale>
          <a:sx n="48" d="100"/>
          <a:sy n="48" d="100"/>
        </p:scale>
        <p:origin x="236"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fb@gmail.com" userId="bJgPprcXnPjBy1mQamMmlVbv3dQFdbpGSuhnVJMUaZE=" providerId="None" clId="Web-{C80EAF00-DEF6-4D9E-B61C-E8AEE4D98247}"/>
    <pc:docChg chg="modSld">
      <pc:chgData name="leoniefb@gmail.com" userId="bJgPprcXnPjBy1mQamMmlVbv3dQFdbpGSuhnVJMUaZE=" providerId="None" clId="Web-{C80EAF00-DEF6-4D9E-B61C-E8AEE4D98247}" dt="2021-08-19T09:57:26.691" v="15" actId="1076"/>
      <pc:docMkLst>
        <pc:docMk/>
      </pc:docMkLst>
      <pc:sldChg chg="addSp delSp modSp">
        <pc:chgData name="leoniefb@gmail.com" userId="bJgPprcXnPjBy1mQamMmlVbv3dQFdbpGSuhnVJMUaZE=" providerId="None" clId="Web-{C80EAF00-DEF6-4D9E-B61C-E8AEE4D98247}" dt="2021-08-19T09:57:01.752" v="9" actId="14100"/>
        <pc:sldMkLst>
          <pc:docMk/>
          <pc:sldMk cId="0" sldId="256"/>
        </pc:sldMkLst>
        <pc:picChg chg="del">
          <ac:chgData name="leoniefb@gmail.com" userId="bJgPprcXnPjBy1mQamMmlVbv3dQFdbpGSuhnVJMUaZE=" providerId="None" clId="Web-{C80EAF00-DEF6-4D9E-B61C-E8AEE4D98247}" dt="2021-08-19T09:56:54.221" v="7"/>
          <ac:picMkLst>
            <pc:docMk/>
            <pc:sldMk cId="0" sldId="256"/>
            <ac:picMk id="3" creationId="{C6A59D01-953C-F744-B581-9075FA45761F}"/>
          </ac:picMkLst>
        </pc:picChg>
        <pc:picChg chg="add mod">
          <ac:chgData name="leoniefb@gmail.com" userId="bJgPprcXnPjBy1mQamMmlVbv3dQFdbpGSuhnVJMUaZE=" providerId="None" clId="Web-{C80EAF00-DEF6-4D9E-B61C-E8AEE4D98247}" dt="2021-08-19T09:57:01.752" v="9" actId="14100"/>
          <ac:picMkLst>
            <pc:docMk/>
            <pc:sldMk cId="0" sldId="256"/>
            <ac:picMk id="6" creationId="{06DB7FBD-6693-407A-A33D-8774B4CB4B39}"/>
          </ac:picMkLst>
        </pc:picChg>
      </pc:sldChg>
      <pc:sldChg chg="addSp delSp modSp">
        <pc:chgData name="leoniefb@gmail.com" userId="bJgPprcXnPjBy1mQamMmlVbv3dQFdbpGSuhnVJMUaZE=" providerId="None" clId="Web-{C80EAF00-DEF6-4D9E-B61C-E8AEE4D98247}" dt="2021-08-19T09:57:26.691" v="15" actId="1076"/>
        <pc:sldMkLst>
          <pc:docMk/>
          <pc:sldMk cId="0" sldId="260"/>
        </pc:sldMkLst>
        <pc:picChg chg="add mod">
          <ac:chgData name="leoniefb@gmail.com" userId="bJgPprcXnPjBy1mQamMmlVbv3dQFdbpGSuhnVJMUaZE=" providerId="None" clId="Web-{C80EAF00-DEF6-4D9E-B61C-E8AEE4D98247}" dt="2021-08-19T09:57:26.691" v="15" actId="1076"/>
          <ac:picMkLst>
            <pc:docMk/>
            <pc:sldMk cId="0" sldId="260"/>
            <ac:picMk id="3" creationId="{ACDD8CD4-09BF-4A4C-9518-24AB5A8F3103}"/>
          </ac:picMkLst>
        </pc:picChg>
        <pc:picChg chg="del">
          <ac:chgData name="leoniefb@gmail.com" userId="bJgPprcXnPjBy1mQamMmlVbv3dQFdbpGSuhnVJMUaZE=" providerId="None" clId="Web-{C80EAF00-DEF6-4D9E-B61C-E8AEE4D98247}" dt="2021-08-19T09:57:19.300" v="13"/>
          <ac:picMkLst>
            <pc:docMk/>
            <pc:sldMk cId="0" sldId="260"/>
            <ac:picMk id="98" creationId="{00000000-0000-0000-0000-000000000000}"/>
          </ac:picMkLst>
        </pc:picChg>
      </pc:sldChg>
      <pc:sldChg chg="addSp delSp modSp">
        <pc:chgData name="leoniefb@gmail.com" userId="bJgPprcXnPjBy1mQamMmlVbv3dQFdbpGSuhnVJMUaZE=" providerId="None" clId="Web-{C80EAF00-DEF6-4D9E-B61C-E8AEE4D98247}" dt="2021-08-19T09:53:34.544" v="4" actId="1076"/>
        <pc:sldMkLst>
          <pc:docMk/>
          <pc:sldMk cId="0" sldId="269"/>
        </pc:sldMkLst>
        <pc:picChg chg="add mod">
          <ac:chgData name="leoniefb@gmail.com" userId="bJgPprcXnPjBy1mQamMmlVbv3dQFdbpGSuhnVJMUaZE=" providerId="None" clId="Web-{C80EAF00-DEF6-4D9E-B61C-E8AEE4D98247}" dt="2021-08-19T09:53:34.544" v="4" actId="1076"/>
          <ac:picMkLst>
            <pc:docMk/>
            <pc:sldMk cId="0" sldId="269"/>
            <ac:picMk id="2" creationId="{25199A7B-BD31-41FC-83D1-47C5D230014E}"/>
          </ac:picMkLst>
        </pc:picChg>
        <pc:picChg chg="del">
          <ac:chgData name="leoniefb@gmail.com" userId="bJgPprcXnPjBy1mQamMmlVbv3dQFdbpGSuhnVJMUaZE=" providerId="None" clId="Web-{C80EAF00-DEF6-4D9E-B61C-E8AEE4D98247}" dt="2021-08-19T09:53:31.544" v="3"/>
          <ac:picMkLst>
            <pc:docMk/>
            <pc:sldMk cId="0" sldId="269"/>
            <ac:picMk id="178" creationId="{00000000-0000-0000-0000-000000000000}"/>
          </ac:picMkLst>
        </pc:picChg>
      </pc:sldChg>
    </pc:docChg>
  </pc:docChgLst>
  <pc:docChgLst>
    <pc:chgData name="Grace Hunt" userId="Hhp3RVkF0y23mxQTTbkzvSleFzKu8YhTMJgcxP3iXgA=" providerId="None" clId="Web-{1FDCAD03-19D3-4BBC-BC8E-D147169967D2}"/>
    <pc:docChg chg="modSld">
      <pc:chgData name="Grace Hunt" userId="Hhp3RVkF0y23mxQTTbkzvSleFzKu8YhTMJgcxP3iXgA=" providerId="None" clId="Web-{1FDCAD03-19D3-4BBC-BC8E-D147169967D2}" dt="2021-08-19T11:09:11.648" v="13"/>
      <pc:docMkLst>
        <pc:docMk/>
      </pc:docMkLst>
      <pc:sldChg chg="addCm modNotes">
        <pc:chgData name="Grace Hunt" userId="Hhp3RVkF0y23mxQTTbkzvSleFzKu8YhTMJgcxP3iXgA=" providerId="None" clId="Web-{1FDCAD03-19D3-4BBC-BC8E-D147169967D2}" dt="2021-08-19T11:09:11.648" v="13"/>
        <pc:sldMkLst>
          <pc:docMk/>
          <pc:sldMk cId="0" sldId="266"/>
        </pc:sldMkLst>
      </pc:sldChg>
    </pc:docChg>
  </pc:docChgLst>
  <pc:docChgLst>
    <pc:chgData name="leoniefb@gmail.com" userId="bJgPprcXnPjBy1mQamMmlVbv3dQFdbpGSuhnVJMUaZE=" providerId="None" clId="Web-{2E7DCDE8-9136-4477-BA43-1777D6D8BE3A}"/>
    <pc:docChg chg="modSld">
      <pc:chgData name="leoniefb@gmail.com" userId="bJgPprcXnPjBy1mQamMmlVbv3dQFdbpGSuhnVJMUaZE=" providerId="None" clId="Web-{2E7DCDE8-9136-4477-BA43-1777D6D8BE3A}" dt="2021-08-19T07:36:10.286" v="2" actId="1076"/>
      <pc:docMkLst>
        <pc:docMk/>
      </pc:docMkLst>
      <pc:sldChg chg="modSp">
        <pc:chgData name="leoniefb@gmail.com" userId="bJgPprcXnPjBy1mQamMmlVbv3dQFdbpGSuhnVJMUaZE=" providerId="None" clId="Web-{2E7DCDE8-9136-4477-BA43-1777D6D8BE3A}" dt="2021-08-19T07:36:10.286" v="2" actId="1076"/>
        <pc:sldMkLst>
          <pc:docMk/>
          <pc:sldMk cId="0" sldId="256"/>
        </pc:sldMkLst>
        <pc:picChg chg="mod">
          <ac:chgData name="leoniefb@gmail.com" userId="bJgPprcXnPjBy1mQamMmlVbv3dQFdbpGSuhnVJMUaZE=" providerId="None" clId="Web-{2E7DCDE8-9136-4477-BA43-1777D6D8BE3A}" dt="2021-08-19T07:36:10.286" v="2" actId="1076"/>
          <ac:picMkLst>
            <pc:docMk/>
            <pc:sldMk cId="0" sldId="256"/>
            <ac:picMk id="3" creationId="{C6A59D01-953C-F744-B581-9075FA45761F}"/>
          </ac:picMkLst>
        </pc:picChg>
      </pc:sldChg>
      <pc:sldChg chg="delCm">
        <pc:chgData name="leoniefb@gmail.com" userId="bJgPprcXnPjBy1mQamMmlVbv3dQFdbpGSuhnVJMUaZE=" providerId="None" clId="Web-{2E7DCDE8-9136-4477-BA43-1777D6D8BE3A}" dt="2021-08-19T07:35:39.317" v="0"/>
        <pc:sldMkLst>
          <pc:docMk/>
          <pc:sldMk cId="0" sldId="269"/>
        </pc:sldMkLst>
      </pc:sldChg>
    </pc:docChg>
  </pc:docChgLst>
  <pc:docChgLst>
    <pc:chgData name="leoniefb@gmail.com" userId="bJgPprcXnPjBy1mQamMmlVbv3dQFdbpGSuhnVJMUaZE=" providerId="None" clId="Web-{3477FD8E-C819-4C2A-BA89-9C6F809DA372}"/>
    <pc:docChg chg="modSld">
      <pc:chgData name="leoniefb@gmail.com" userId="bJgPprcXnPjBy1mQamMmlVbv3dQFdbpGSuhnVJMUaZE=" providerId="None" clId="Web-{3477FD8E-C819-4C2A-BA89-9C6F809DA372}" dt="2021-08-19T07:47:59.017" v="3"/>
      <pc:docMkLst>
        <pc:docMk/>
      </pc:docMkLst>
      <pc:sldChg chg="addSp delSp modSp">
        <pc:chgData name="leoniefb@gmail.com" userId="bJgPprcXnPjBy1mQamMmlVbv3dQFdbpGSuhnVJMUaZE=" providerId="None" clId="Web-{3477FD8E-C819-4C2A-BA89-9C6F809DA372}" dt="2021-08-19T07:47:59.017" v="3"/>
        <pc:sldMkLst>
          <pc:docMk/>
          <pc:sldMk cId="0" sldId="269"/>
        </pc:sldMkLst>
        <pc:picChg chg="add del mod">
          <ac:chgData name="leoniefb@gmail.com" userId="bJgPprcXnPjBy1mQamMmlVbv3dQFdbpGSuhnVJMUaZE=" providerId="None" clId="Web-{3477FD8E-C819-4C2A-BA89-9C6F809DA372}" dt="2021-08-19T07:47:59.017" v="3"/>
          <ac:picMkLst>
            <pc:docMk/>
            <pc:sldMk cId="0" sldId="269"/>
            <ac:picMk id="2" creationId="{405B36BF-3B8B-435D-B1FF-62F42D99222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 name="Shape 58"/>
          <p:cNvSpPr>
            <a:spLocks noGrp="1" noRot="1" noChangeAspect="1"/>
          </p:cNvSpPr>
          <p:nvPr>
            <p:ph type="sldImg"/>
          </p:nvPr>
        </p:nvSpPr>
        <p:spPr>
          <a:xfrm>
            <a:off x="1143000" y="685800"/>
            <a:ext cx="4572000" cy="3429000"/>
          </a:xfrm>
          <a:prstGeom prst="rect">
            <a:avLst/>
          </a:prstGeom>
        </p:spPr>
        <p:txBody>
          <a:bodyPr/>
          <a:lstStyle/>
          <a:p>
            <a:endParaRPr/>
          </a:p>
        </p:txBody>
      </p:sp>
      <p:sp>
        <p:nvSpPr>
          <p:cNvPr id="59" name="Shape 5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ur03.safelinks.protection.outlook.com/?url=https%3A%2F%2Fwww.youtube.com%2Fwatch%3Fv%3DTQF6DOSQbkA&amp;data=04%7C01%7CJessicaB%40unicef.org.uk%7C28adc5e9175b43bc565308d9663353ef%7C2e8b3e917b2d435dacdaa68ba2653e5a%7C0%7C0%7C637653192898708048%7CUnknown%7CTWFpbGZsb3d8eyJWIjoiMC4wLjAwMDAiLCJQIjoiV2luMzIiLCJBTiI6Ik1haWwiLCJXVCI6Mn0%3D%7C1000&amp;sdata=LyO3tmc71R1yK9rU%2BIjvqH%2BhrYUyoGNV8Yj%2FF22If9Y%3D&amp;reserved=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3756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294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110000"/>
              </a:lnSpc>
              <a:spcBef>
                <a:spcPts val="1000"/>
              </a:spcBef>
            </a:pPr>
            <a:r>
              <a:rPr lang="en-US" dirty="0"/>
              <a:t>Paddington is a champion for children and, like</a:t>
            </a:r>
            <a:r>
              <a:rPr lang="en-GB" dirty="0"/>
              <a:t> UNICEF </a:t>
            </a:r>
            <a:r>
              <a:rPr lang="en-US" dirty="0"/>
              <a:t>UK, wants you to use your voices to make the world a better place.</a:t>
            </a:r>
          </a:p>
          <a:p>
            <a:pPr algn="l">
              <a:lnSpc>
                <a:spcPct val="110000"/>
              </a:lnSpc>
              <a:spcBef>
                <a:spcPts val="1000"/>
              </a:spcBef>
            </a:pPr>
            <a:endParaRPr lang="en-US" dirty="0"/>
          </a:p>
          <a:p>
            <a:pPr algn="l">
              <a:lnSpc>
                <a:spcPct val="110000"/>
              </a:lnSpc>
              <a:spcBef>
                <a:spcPts val="1000"/>
              </a:spcBef>
            </a:pPr>
            <a:r>
              <a:rPr lang="en-US" dirty="0"/>
              <a:t>Just like all of us, Paddington has mental health. Sometimes he feels happy and excited. Sometimes he feels scared or worried. He finds different ways to cope with his feelings. Through </a:t>
            </a:r>
            <a:r>
              <a:rPr lang="en-US" dirty="0" err="1"/>
              <a:t>OutRight</a:t>
            </a:r>
            <a:r>
              <a:rPr lang="en-US" dirty="0"/>
              <a:t>, hand in hand with Paddington we will learn about different ways to express our emotions and talk about how we are feeling. </a:t>
            </a:r>
            <a:br>
              <a:rPr lang="en-US" dirty="0">
                <a:cs typeface="+mj-lt"/>
              </a:rPr>
            </a:br>
            <a:br>
              <a:rPr lang="en-US" dirty="0">
                <a:cs typeface="+mj-lt"/>
              </a:rPr>
            </a:br>
            <a:r>
              <a:rPr lang="en-US" dirty="0"/>
              <a:t>You and the children you work with can learn more about Paddington's story in the 'Meet Paddington' resource. </a:t>
            </a:r>
          </a:p>
        </p:txBody>
      </p:sp>
    </p:spTree>
    <p:extLst>
      <p:ext uri="{BB962C8B-B14F-4D97-AF65-F5344CB8AC3E}">
        <p14:creationId xmlns:p14="http://schemas.microsoft.com/office/powerpoint/2010/main" val="1968863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solidFill>
                <a:srgbClr val="000000"/>
              </a:solidFill>
              <a:latin typeface="Arial"/>
              <a:cs typeface="Arial"/>
            </a:endParaRPr>
          </a:p>
          <a:p>
            <a:r>
              <a:rPr lang="en-US" dirty="0"/>
              <a:t>When our mental health is good, we might enjoy being around other people and feel able to take on challenges and new experiences.</a:t>
            </a:r>
          </a:p>
          <a:p>
            <a:endParaRPr lang="en-US" dirty="0"/>
          </a:p>
          <a:p>
            <a:pPr algn="l"/>
            <a:r>
              <a:rPr lang="en-US" dirty="0"/>
              <a:t>But when our mental health is not so good, we can find it much harder to cope. </a:t>
            </a:r>
          </a:p>
          <a:p>
            <a:pPr algn="l"/>
            <a:endParaRPr lang="en-US" dirty="0"/>
          </a:p>
          <a:p>
            <a:endParaRPr lang="en-US" dirty="0"/>
          </a:p>
        </p:txBody>
      </p:sp>
    </p:spTree>
    <p:extLst>
      <p:ext uri="{BB962C8B-B14F-4D97-AF65-F5344CB8AC3E}">
        <p14:creationId xmlns:p14="http://schemas.microsoft.com/office/powerpoint/2010/main" val="1210327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381000" y="685800"/>
            <a:ext cx="6096000" cy="3429000"/>
          </a:xfrm>
          <a:prstGeom prst="rect">
            <a:avLst/>
          </a:prstGeom>
        </p:spPr>
        <p:txBody>
          <a:bodyPr/>
          <a:lstStyle/>
          <a:p>
            <a:endParaRPr/>
          </a:p>
        </p:txBody>
      </p:sp>
      <p:sp>
        <p:nvSpPr>
          <p:cNvPr id="121" name="Shape 121"/>
          <p:cNvSpPr>
            <a:spLocks noGrp="1"/>
          </p:cNvSpPr>
          <p:nvPr>
            <p:ph type="body" sz="quarter" idx="1"/>
          </p:nvPr>
        </p:nvSpPr>
        <p:spPr>
          <a:prstGeom prst="rect">
            <a:avLst/>
          </a:prstGeom>
        </p:spPr>
        <p:txBody>
          <a:bodyPr/>
          <a:lstStyle/>
          <a:p>
            <a:r>
              <a:rPr lang="en-US" dirty="0"/>
              <a:t>All children have the right to the best health care possible. </a:t>
            </a:r>
            <a:r>
              <a:rPr lang="en-GB" dirty="0"/>
              <a:t>All adults and children should have information about how to stay safe and healthy. This is not just about children’s physical health, it’s about their mental health too. </a:t>
            </a:r>
          </a:p>
          <a:p>
            <a:endParaRPr lang="en-GB" dirty="0"/>
          </a:p>
          <a:p>
            <a:r>
              <a:rPr lang="en-GB" dirty="0"/>
              <a:t>Your mental health can impact how you feel and how you act. For example, for some children, if they're feeling happy it may encourage them to play and be active, and if they were feeling sad, that feeling could make someone want to spend time alone. It's important to understand that everyone is unique when it comes to how they feel and act.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Cel</a:t>
            </a:r>
            <a:r>
              <a:rPr lang="en-US" dirty="0"/>
              <a:t> is a champion for youth voice and, like</a:t>
            </a:r>
            <a:r>
              <a:rPr lang="en-GB" dirty="0"/>
              <a:t> UNICEF </a:t>
            </a:r>
            <a:r>
              <a:rPr lang="en-US" dirty="0"/>
              <a:t>UK, wants you to use your voices to make the world a better place.</a:t>
            </a:r>
            <a:endParaRPr lang="en-GB" dirty="0"/>
          </a:p>
          <a:p>
            <a:pPr algn="l">
              <a:lnSpc>
                <a:spcPct val="110000"/>
              </a:lnSpc>
              <a:spcBef>
                <a:spcPts val="1000"/>
              </a:spcBef>
            </a:pPr>
            <a:endParaRPr lang="en-US" dirty="0"/>
          </a:p>
          <a:p>
            <a:pPr algn="l"/>
            <a:r>
              <a:rPr lang="en-GB" dirty="0"/>
              <a:t>The welcome message from </a:t>
            </a:r>
            <a:r>
              <a:rPr lang="en-GB" dirty="0" err="1"/>
              <a:t>Cel</a:t>
            </a:r>
            <a:r>
              <a:rPr lang="en-GB" dirty="0"/>
              <a:t> Spellman is available here: </a:t>
            </a:r>
            <a:r>
              <a:rPr lang="en-GB" sz="1800" u="sng" dirty="0">
                <a:solidFill>
                  <a:srgbClr val="0000FF"/>
                </a:solidFill>
                <a:effectLst/>
                <a:latin typeface="Arial" panose="020B0604020202020204" pitchFamily="34" charset="0"/>
                <a:ea typeface="Calibri" panose="020F0502020204030204" pitchFamily="34" charset="0"/>
                <a:hlinkClick r:id="rId3"/>
              </a:rPr>
              <a:t>https://www.youtube.com/watch?v=TQF6DOSQbkA</a:t>
            </a:r>
            <a:endParaRPr lang="en-US" dirty="0"/>
          </a:p>
          <a:p>
            <a:pPr algn="l">
              <a:lnSpc>
                <a:spcPct val="110000"/>
              </a:lnSpc>
              <a:spcBef>
                <a:spcPts val="1000"/>
              </a:spcBef>
            </a:pPr>
            <a:endParaRPr lang="en-US" dirty="0"/>
          </a:p>
          <a:p>
            <a:endParaRPr lang="en-GB" dirty="0"/>
          </a:p>
        </p:txBody>
      </p:sp>
    </p:spTree>
    <p:extLst>
      <p:ext uri="{BB962C8B-B14F-4D97-AF65-F5344CB8AC3E}">
        <p14:creationId xmlns:p14="http://schemas.microsoft.com/office/powerpoint/2010/main" val="410822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xfrm>
            <a:off x="381000" y="685800"/>
            <a:ext cx="6096000" cy="3429000"/>
          </a:xfrm>
          <a:prstGeom prst="rect">
            <a:avLst/>
          </a:prstGeom>
        </p:spPr>
        <p:txBody>
          <a:bodyPr/>
          <a:lstStyle/>
          <a:p>
            <a:endParaRPr/>
          </a:p>
        </p:txBody>
      </p:sp>
      <p:sp>
        <p:nvSpPr>
          <p:cNvPr id="145" name="Shape 145"/>
          <p:cNvSpPr>
            <a:spLocks noGrp="1"/>
          </p:cNvSpPr>
          <p:nvPr>
            <p:ph type="body" sz="quarter" idx="1"/>
          </p:nvPr>
        </p:nvSpPr>
        <p:spPr>
          <a:prstGeom prst="rect">
            <a:avLst/>
          </a:prstGeom>
        </p:spPr>
        <p:txBody>
          <a:bodyPr/>
          <a:lstStyle/>
          <a:p>
            <a:r>
              <a:rPr lang="en-US" dirty="0"/>
              <a:t>Article 12 is a very important part of the UN Convention on the Rights of the Child because it's all about respecting children's views: every child has the right to express their views, feelings and wishes in all matters affecting them, and to have their views considered and taken seriously. This right applies at all times, for example during immigration proceedings, housing decisions or the child’s day-to-day home life. </a:t>
            </a:r>
          </a:p>
          <a:p>
            <a:endParaRPr lang="en-US" dirty="0">
              <a:solidFill>
                <a:srgbClr val="000000"/>
              </a:solidFill>
              <a:latin typeface="Arial"/>
              <a:cs typeface="Arial"/>
            </a:endParaRPr>
          </a:p>
          <a:p>
            <a:r>
              <a:rPr lang="en-US" dirty="0"/>
              <a:t>Different situations and experiences can affect children's mental health so it's really important they know they have the right to talk about that. By </a:t>
            </a:r>
            <a:r>
              <a:rPr lang="en-GB" dirty="0"/>
              <a:t>getting involved in this campaign</a:t>
            </a:r>
            <a:r>
              <a:rPr lang="en-US" dirty="0"/>
              <a:t>, children</a:t>
            </a:r>
            <a:r>
              <a:rPr lang="en-GB" dirty="0"/>
              <a:t> and young people </a:t>
            </a:r>
            <a:r>
              <a:rPr lang="en-US" dirty="0"/>
              <a:t>can show those in power just how much they</a:t>
            </a:r>
            <a:r>
              <a:rPr lang="en-GB" dirty="0"/>
              <a:t> know and </a:t>
            </a:r>
            <a:r>
              <a:rPr lang="en-US" dirty="0"/>
              <a:t>care about </a:t>
            </a:r>
            <a:r>
              <a:rPr lang="en-GB" dirty="0"/>
              <a:t>mental health</a:t>
            </a:r>
            <a:r>
              <a:rPr lang="en-US" dirty="0"/>
              <a:t> and </a:t>
            </a:r>
            <a:r>
              <a:rPr lang="en-GB" dirty="0"/>
              <a:t>children’s</a:t>
            </a:r>
            <a:r>
              <a:rPr lang="en-US" dirty="0"/>
              <a:t> rights.</a:t>
            </a:r>
          </a:p>
          <a:p>
            <a:endParaRPr lang="en-US" dirty="0"/>
          </a:p>
          <a:p>
            <a:r>
              <a:rPr lang="en-US" dirty="0"/>
              <a:t>Campaigning is one way children can use their voices and make sure their views are respected. Campaigning on issues that affect children can make a real difference to children and young people in the UK and around the world. </a:t>
            </a:r>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dirty="0"/>
              <a:t>As you work through the learning activities, children should have a better understanding of mental health, appreciating its importance in their lives and the lives of other children around the world.</a:t>
            </a:r>
            <a:endParaRPr lang="en-US" dirty="0"/>
          </a:p>
          <a:p>
            <a:pPr algn="l"/>
            <a:endParaRPr lang="en-GB" dirty="0"/>
          </a:p>
          <a:p>
            <a:pPr algn="l"/>
            <a:r>
              <a:rPr lang="en-GB" dirty="0"/>
              <a:t>We hope they feel inspired to use their voices.</a:t>
            </a:r>
            <a:endParaRPr lang="en-US" dirty="0"/>
          </a:p>
          <a:p>
            <a:pPr algn="l"/>
            <a:endParaRPr lang="en-GB" dirty="0"/>
          </a:p>
          <a:p>
            <a:pPr algn="l"/>
            <a:r>
              <a:rPr lang="en-GB" dirty="0"/>
              <a:t>There are lots of ways children can speak out and advocate for the importance of mental health and children’s rights throughout this campaign. We’ve shared a few of our ideas here but know that you’re going to come up with more!</a:t>
            </a:r>
          </a:p>
          <a:p>
            <a:pPr algn="l"/>
            <a:endParaRPr lang="en-GB" dirty="0"/>
          </a:p>
          <a:p>
            <a:pPr algn="l"/>
            <a:r>
              <a:rPr lang="en-GB" dirty="0"/>
              <a:t>For more information on how to share the work your class or group has been doing see the 'Campaign actions' resources that will be released over the next few months.</a:t>
            </a:r>
          </a:p>
          <a:p>
            <a:pPr algn="l"/>
            <a:endParaRPr lang="en-GB" dirty="0"/>
          </a:p>
          <a:p>
            <a:pPr algn="l"/>
            <a:r>
              <a:rPr lang="en-GB" dirty="0"/>
              <a:t>The Mental Health and Wellbeing Declaration will outline how and why mental health should be a focus in your school, group or organisation. Your group can also contact a local decision-maker and media outlets to raise awareness of the important of children's mental health.</a:t>
            </a:r>
          </a:p>
        </p:txBody>
      </p:sp>
    </p:spTree>
    <p:extLst>
      <p:ext uri="{BB962C8B-B14F-4D97-AF65-F5344CB8AC3E}">
        <p14:creationId xmlns:p14="http://schemas.microsoft.com/office/powerpoint/2010/main" val="270825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7352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1">
    <p:bg>
      <p:bgPr>
        <a:solidFill>
          <a:srgbClr val="FFFFFF">
            <a:alpha val="97000"/>
          </a:srgbClr>
        </a:solidFill>
        <a:effectLst/>
      </p:bgPr>
    </p:bg>
    <p:spTree>
      <p:nvGrpSpPr>
        <p:cNvPr id="1" name=""/>
        <p:cNvGrpSpPr/>
        <p:nvPr/>
      </p:nvGrpSpPr>
      <p:grpSpPr>
        <a:xfrm>
          <a:off x="0" y="0"/>
          <a:ext cx="0" cy="0"/>
          <a:chOff x="0" y="0"/>
          <a:chExt cx="0" cy="0"/>
        </a:xfrm>
      </p:grpSpPr>
      <p:pic>
        <p:nvPicPr>
          <p:cNvPr id="11" name="Picture 4" descr="Picture 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2" name="Click to edit title"/>
          <p:cNvSpPr txBox="1">
            <a:spLocks noGrp="1"/>
          </p:cNvSpPr>
          <p:nvPr>
            <p:ph type="title" hasCustomPrompt="1"/>
          </p:nvPr>
        </p:nvSpPr>
        <p:spPr>
          <a:xfrm>
            <a:off x="0" y="5234399"/>
            <a:ext cx="9756058" cy="745576"/>
          </a:xfrm>
          <a:prstGeom prst="rect">
            <a:avLst/>
          </a:prstGeom>
          <a:solidFill>
            <a:srgbClr val="00AEEF"/>
          </a:solidFill>
        </p:spPr>
        <p:txBody>
          <a:bodyPr anchor="ctr"/>
          <a:lstStyle>
            <a:lvl1pPr>
              <a:defRPr sz="4000"/>
            </a:lvl1pPr>
          </a:lstStyle>
          <a:p>
            <a:r>
              <a:t>Click to edit title</a:t>
            </a:r>
          </a:p>
        </p:txBody>
      </p:sp>
      <p:sp>
        <p:nvSpPr>
          <p:cNvPr id="13" name="Slide Number"/>
          <p:cNvSpPr txBox="1">
            <a:spLocks noGrp="1"/>
          </p:cNvSpPr>
          <p:nvPr>
            <p:ph type="sldNum" sz="quarter" idx="2"/>
          </p:nvPr>
        </p:nvSpPr>
        <p:spPr>
          <a:xfrm>
            <a:off x="8463950" y="6224225"/>
            <a:ext cx="273652"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2">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8463950" y="6224225"/>
            <a:ext cx="273652"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imple copy">
    <p:bg>
      <p:bgPr>
        <a:solidFill>
          <a:srgbClr val="FFFFFF"/>
        </a:solidFill>
        <a:effectLst/>
      </p:bgPr>
    </p:bg>
    <p:spTree>
      <p:nvGrpSpPr>
        <p:cNvPr id="1" name=""/>
        <p:cNvGrpSpPr/>
        <p:nvPr/>
      </p:nvGrpSpPr>
      <p:grpSpPr>
        <a:xfrm>
          <a:off x="0" y="0"/>
          <a:ext cx="0" cy="0"/>
          <a:chOff x="0" y="0"/>
          <a:chExt cx="0" cy="0"/>
        </a:xfrm>
      </p:grpSpPr>
      <p:sp>
        <p:nvSpPr>
          <p:cNvPr id="27" name="Slide Number"/>
          <p:cNvSpPr txBox="1">
            <a:spLocks noGrp="1"/>
          </p:cNvSpPr>
          <p:nvPr>
            <p:ph type="sldNum" sz="quarter" idx="2"/>
          </p:nvPr>
        </p:nvSpPr>
        <p:spPr>
          <a:xfrm>
            <a:off x="8463950" y="6224225"/>
            <a:ext cx="273652"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4 causes Happy Healthy">
    <p:spTree>
      <p:nvGrpSpPr>
        <p:cNvPr id="1" name=""/>
        <p:cNvGrpSpPr/>
        <p:nvPr/>
      </p:nvGrpSpPr>
      <p:grpSpPr>
        <a:xfrm>
          <a:off x="0" y="0"/>
          <a:ext cx="0" cy="0"/>
          <a:chOff x="0" y="0"/>
          <a:chExt cx="0" cy="0"/>
        </a:xfrm>
      </p:grpSpPr>
      <p:sp>
        <p:nvSpPr>
          <p:cNvPr id="34" name="Happy, healthy lives"/>
          <p:cNvSpPr txBox="1">
            <a:spLocks noGrp="1"/>
          </p:cNvSpPr>
          <p:nvPr>
            <p:ph type="title" hasCustomPrompt="1"/>
          </p:nvPr>
        </p:nvSpPr>
        <p:spPr>
          <a:prstGeom prst="rect">
            <a:avLst/>
          </a:prstGeom>
        </p:spPr>
        <p:txBody>
          <a:bodyPr/>
          <a:lstStyle/>
          <a:p>
            <a:r>
              <a:t> Happy, healthy lives </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Any questions">
    <p:bg>
      <p:bgPr>
        <a:solidFill>
          <a:srgbClr val="FFFFFF">
            <a:alpha val="97000"/>
          </a:srgbClr>
        </a:solidFill>
        <a:effectLst/>
      </p:bgPr>
    </p:bg>
    <p:spTree>
      <p:nvGrpSpPr>
        <p:cNvPr id="1" name=""/>
        <p:cNvGrpSpPr/>
        <p:nvPr/>
      </p:nvGrpSpPr>
      <p:grpSpPr>
        <a:xfrm>
          <a:off x="0" y="0"/>
          <a:ext cx="0" cy="0"/>
          <a:chOff x="0" y="0"/>
          <a:chExt cx="0" cy="0"/>
        </a:xfrm>
      </p:grpSpPr>
      <p:pic>
        <p:nvPicPr>
          <p:cNvPr id="42"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43" name="ANY QUESTIONS?"/>
          <p:cNvSpPr txBox="1">
            <a:spLocks noGrp="1"/>
          </p:cNvSpPr>
          <p:nvPr>
            <p:ph type="title" hasCustomPrompt="1"/>
          </p:nvPr>
        </p:nvSpPr>
        <p:spPr>
          <a:xfrm>
            <a:off x="-3" y="5167888"/>
            <a:ext cx="8219665" cy="1022574"/>
          </a:xfrm>
          <a:prstGeom prst="rect">
            <a:avLst/>
          </a:prstGeom>
          <a:solidFill>
            <a:srgbClr val="000000">
              <a:alpha val="70000"/>
            </a:srgbClr>
          </a:solidFill>
        </p:spPr>
        <p:txBody>
          <a:bodyPr anchor="ctr"/>
          <a:lstStyle>
            <a:lvl1pPr>
              <a:defRPr sz="6000" cap="none"/>
            </a:lvl1pPr>
          </a:lstStyle>
          <a:p>
            <a:r>
              <a:t>ANY QUESTIONS?</a:t>
            </a:r>
          </a:p>
        </p:txBody>
      </p:sp>
      <p:sp>
        <p:nvSpPr>
          <p:cNvPr id="44" name="Slide Number"/>
          <p:cNvSpPr txBox="1">
            <a:spLocks noGrp="1"/>
          </p:cNvSpPr>
          <p:nvPr>
            <p:ph type="sldNum" sz="quarter" idx="2"/>
          </p:nvPr>
        </p:nvSpPr>
        <p:spPr>
          <a:xfrm>
            <a:off x="8463950" y="6224225"/>
            <a:ext cx="273652"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pic>
        <p:nvPicPr>
          <p:cNvPr id="51" name="PADD_TexturesBackground_07.jpg" descr="PADD_TexturesBackground_07.jpg"/>
          <p:cNvPicPr>
            <a:picLocks noChangeAspect="1"/>
          </p:cNvPicPr>
          <p:nvPr/>
        </p:nvPicPr>
        <p:blipFill rotWithShape="1">
          <a:blip r:embed="rId2"/>
          <a:srcRect t="18886"/>
          <a:stretch/>
        </p:blipFill>
        <p:spPr>
          <a:xfrm>
            <a:off x="-21155" y="0"/>
            <a:ext cx="12234310" cy="7017096"/>
          </a:xfrm>
          <a:prstGeom prst="rect">
            <a:avLst/>
          </a:prstGeom>
          <a:ln w="12700">
            <a:miter lim="400000"/>
          </a:ln>
        </p:spPr>
      </p:pic>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2" name="Happy, healthy lives"/>
          <p:cNvSpPr txBox="1">
            <a:spLocks noGrp="1"/>
          </p:cNvSpPr>
          <p:nvPr>
            <p:ph type="title" hasCustomPrompt="1"/>
          </p:nvPr>
        </p:nvSpPr>
        <p:spPr>
          <a:xfrm>
            <a:off x="359999" y="261443"/>
            <a:ext cx="11247589" cy="877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p>
            <a:r>
              <a:t> Happy, healthy lives </a:t>
            </a:r>
          </a:p>
        </p:txBody>
      </p:sp>
      <p:sp>
        <p:nvSpPr>
          <p:cNvPr id="3" name="Body Level One…"/>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80000" y="6386364"/>
            <a:ext cx="273652" cy="264251"/>
          </a:xfrm>
          <a:prstGeom prst="rect">
            <a:avLst/>
          </a:prstGeom>
          <a:ln w="12700">
            <a:miter lim="400000"/>
          </a:ln>
        </p:spPr>
        <p:txBody>
          <a:bodyPr wrap="none" lIns="45718" tIns="45718" rIns="45718" bIns="45718" anchor="ctr">
            <a:spAutoFit/>
          </a:bodyPr>
          <a:lstStyle>
            <a:lvl1pPr>
              <a:defRPr sz="12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p:titleStyle>
    <p:bodyStyle>
      <a:lvl1pPr marL="228600" marR="0" indent="-228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1pPr>
      <a:lvl2pPr marL="723900" marR="0" indent="-2667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2pPr>
      <a:lvl3pPr marL="1234438" marR="0" indent="-320038"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4pPr>
      <a:lvl5pPr marL="21844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TQF6DOSQbkA"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youtube.com/watch?v=aS4w0Y1Kif4" TargetMode="External"/><Relationship Id="rId5" Type="http://schemas.openxmlformats.org/officeDocument/2006/relationships/image" Target="../media/image17.png"/><Relationship Id="rId4" Type="http://schemas.openxmlformats.org/officeDocument/2006/relationships/hyperlink" Target="http://unicef.uk/outrightclimateresour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unicef.uk/outright2021resource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child, child, young&#10;&#10;Description automatically generated">
            <a:extLst>
              <a:ext uri="{FF2B5EF4-FFF2-40B4-BE49-F238E27FC236}">
                <a16:creationId xmlns:a16="http://schemas.microsoft.com/office/drawing/2014/main" id="{E66F7B5E-2985-C94F-92A0-5B5B986CCC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0" y="0"/>
            <a:ext cx="12188639" cy="6858000"/>
          </a:xfrm>
          <a:prstGeom prst="rect">
            <a:avLst/>
          </a:prstGeom>
        </p:spPr>
      </p:pic>
      <p:sp>
        <p:nvSpPr>
          <p:cNvPr id="16" name="TextBox 15">
            <a:extLst>
              <a:ext uri="{FF2B5EF4-FFF2-40B4-BE49-F238E27FC236}">
                <a16:creationId xmlns:a16="http://schemas.microsoft.com/office/drawing/2014/main" id="{BD185B66-B1A1-0B41-AE71-31239264ED01}"/>
              </a:ext>
            </a:extLst>
          </p:cNvPr>
          <p:cNvSpPr txBox="1"/>
          <p:nvPr/>
        </p:nvSpPr>
        <p:spPr>
          <a:xfrm>
            <a:off x="107528" y="6560735"/>
            <a:ext cx="6164685" cy="338554"/>
          </a:xfrm>
          <a:prstGeom prst="rect">
            <a:avLst/>
          </a:prstGeom>
          <a:noFill/>
        </p:spPr>
        <p:txBody>
          <a:bodyPr vert="horz" wrap="square" rtlCol="0">
            <a:spAutoFit/>
          </a:bodyPr>
          <a:lstStyle/>
          <a:p>
            <a:r>
              <a:rPr lang="en-GB" sz="800" dirty="0">
                <a:solidFill>
                  <a:schemeClr val="bg1"/>
                </a:solidFill>
                <a:latin typeface="Arial" panose="020B0604020202020204" pitchFamily="34" charset="0"/>
                <a:cs typeface="Arial" panose="020B0604020202020204" pitchFamily="34" charset="0"/>
              </a:rPr>
              <a:t>United Kingdom Committee for UNICEF (UNICEF UK), Registered Charity No. 1072612 (England &amp; Wales), SC043677 (Scotland).</a:t>
            </a:r>
          </a:p>
          <a:p>
            <a:endParaRPr lang="en-US" sz="800" dirty="0">
              <a:latin typeface="Arial" panose="020B0604020202020204" pitchFamily="34" charset="0"/>
              <a:cs typeface="Arial" panose="020B0604020202020204" pitchFamily="34" charset="0"/>
            </a:endParaRPr>
          </a:p>
        </p:txBody>
      </p:sp>
      <p:sp>
        <p:nvSpPr>
          <p:cNvPr id="24" name="Rectangle">
            <a:extLst>
              <a:ext uri="{FF2B5EF4-FFF2-40B4-BE49-F238E27FC236}">
                <a16:creationId xmlns:a16="http://schemas.microsoft.com/office/drawing/2014/main" id="{6380B618-33A1-1449-8E8E-2EE61803B317}"/>
              </a:ext>
            </a:extLst>
          </p:cNvPr>
          <p:cNvSpPr/>
          <p:nvPr/>
        </p:nvSpPr>
        <p:spPr>
          <a:xfrm>
            <a:off x="0" y="153411"/>
            <a:ext cx="3942417" cy="905138"/>
          </a:xfrm>
          <a:prstGeom prst="rect">
            <a:avLst/>
          </a:prstGeom>
          <a:solidFill>
            <a:srgbClr val="00AEEF"/>
          </a:solidFill>
          <a:ln w="12700">
            <a:miter lim="400000"/>
          </a:ln>
        </p:spPr>
        <p:txBody>
          <a:bodyPr lIns="45718" tIns="45718" rIns="45718" bIns="45718" anchor="ctr"/>
          <a:lstStyle/>
          <a:p>
            <a:endParaRPr/>
          </a:p>
        </p:txBody>
      </p:sp>
      <p:sp>
        <p:nvSpPr>
          <p:cNvPr id="25" name="Rectangle">
            <a:extLst>
              <a:ext uri="{FF2B5EF4-FFF2-40B4-BE49-F238E27FC236}">
                <a16:creationId xmlns:a16="http://schemas.microsoft.com/office/drawing/2014/main" id="{985059A5-C069-894B-8B57-49EA4B36C9DD}"/>
              </a:ext>
            </a:extLst>
          </p:cNvPr>
          <p:cNvSpPr/>
          <p:nvPr/>
        </p:nvSpPr>
        <p:spPr>
          <a:xfrm>
            <a:off x="630" y="851846"/>
            <a:ext cx="5126644" cy="801536"/>
          </a:xfrm>
          <a:prstGeom prst="rect">
            <a:avLst/>
          </a:prstGeom>
          <a:solidFill>
            <a:srgbClr val="00AEEF"/>
          </a:solidFill>
          <a:ln w="12700">
            <a:miter lim="400000"/>
          </a:ln>
        </p:spPr>
        <p:txBody>
          <a:bodyPr lIns="45718" tIns="45718" rIns="45718" bIns="45718" anchor="ctr"/>
          <a:lstStyle/>
          <a:p>
            <a:endParaRPr/>
          </a:p>
        </p:txBody>
      </p:sp>
      <p:sp>
        <p:nvSpPr>
          <p:cNvPr id="63" name="Do you know your rights?"/>
          <p:cNvSpPr txBox="1"/>
          <p:nvPr/>
        </p:nvSpPr>
        <p:spPr>
          <a:xfrm>
            <a:off x="220018" y="186267"/>
            <a:ext cx="5000000" cy="1560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a:spAutoFit/>
          </a:bodyPr>
          <a:lstStyle/>
          <a:p>
            <a:pPr lvl="1">
              <a:lnSpc>
                <a:spcPct val="90000"/>
              </a:lnSpc>
              <a:defRPr sz="5000" b="1" cap="all" spc="375">
                <a:solidFill>
                  <a:srgbClr val="FFFFFF"/>
                </a:solidFill>
              </a:defRPr>
            </a:pPr>
            <a:r>
              <a:rPr sz="4800" dirty="0">
                <a:solidFill>
                  <a:schemeClr val="bg1"/>
                </a:solidFill>
              </a:rPr>
              <a:t>WELCOME </a:t>
            </a:r>
            <a:br>
              <a:rPr lang="en-GB" sz="4800" dirty="0">
                <a:solidFill>
                  <a:schemeClr val="bg1"/>
                </a:solidFill>
              </a:rPr>
            </a:br>
            <a:r>
              <a:rPr sz="4800" dirty="0">
                <a:solidFill>
                  <a:schemeClr val="bg1"/>
                </a:solidFill>
              </a:rPr>
              <a:t>TO</a:t>
            </a:r>
            <a:r>
              <a:rPr lang="en-GB" sz="4800" dirty="0">
                <a:solidFill>
                  <a:schemeClr val="bg1"/>
                </a:solidFill>
              </a:rPr>
              <a:t> OUTRIGHT</a:t>
            </a:r>
            <a:endParaRPr sz="4800" dirty="0">
              <a:solidFill>
                <a:schemeClr val="bg1"/>
              </a:solidFill>
            </a:endParaRPr>
          </a:p>
        </p:txBody>
      </p:sp>
      <p:sp>
        <p:nvSpPr>
          <p:cNvPr id="26" name="©Unicef/Kiron">
            <a:extLst>
              <a:ext uri="{FF2B5EF4-FFF2-40B4-BE49-F238E27FC236}">
                <a16:creationId xmlns:a16="http://schemas.microsoft.com/office/drawing/2014/main" id="{12B89BCF-78F4-7D40-836D-1EE3D40E1BDB}"/>
              </a:ext>
            </a:extLst>
          </p:cNvPr>
          <p:cNvSpPr txBox="1"/>
          <p:nvPr/>
        </p:nvSpPr>
        <p:spPr>
          <a:xfrm>
            <a:off x="10070723" y="152251"/>
            <a:ext cx="1763485"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t">
            <a:spAutoFit/>
          </a:bodyPr>
          <a:lstStyle>
            <a:lvl1pPr>
              <a:defRPr sz="1200">
                <a:solidFill>
                  <a:srgbClr val="FFFFFF"/>
                </a:solidFill>
              </a:defRPr>
            </a:lvl1pPr>
          </a:lstStyle>
          <a:p>
            <a:pPr algn="r"/>
            <a:r>
              <a:rPr dirty="0">
                <a:solidFill>
                  <a:schemeClr val="tx1"/>
                </a:solidFill>
                <a:effectLst>
                  <a:outerShdw blurRad="279400" dist="50800" dir="5400000" algn="ctr" rotWithShape="0">
                    <a:srgbClr val="000000">
                      <a:alpha val="42000"/>
                    </a:srgbClr>
                  </a:outerShdw>
                </a:effectLst>
              </a:rPr>
              <a:t>© </a:t>
            </a:r>
            <a:r>
              <a:rPr lang="en-GB" dirty="0">
                <a:solidFill>
                  <a:schemeClr val="tx1"/>
                </a:solidFill>
                <a:effectLst>
                  <a:outerShdw blurRad="279400" dist="50800" dir="5400000" algn="ctr" rotWithShape="0">
                    <a:srgbClr val="000000">
                      <a:alpha val="42000"/>
                    </a:srgbClr>
                  </a:outerShdw>
                </a:effectLst>
              </a:rPr>
              <a:t>UNICEF/</a:t>
            </a:r>
            <a:r>
              <a:rPr lang="en-GB" dirty="0">
                <a:solidFill>
                  <a:schemeClr val="tx1"/>
                </a:solidFill>
              </a:rPr>
              <a:t>Dawe</a:t>
            </a:r>
          </a:p>
          <a:p>
            <a:pPr algn="r"/>
            <a:endParaRPr lang="en-GB" dirty="0">
              <a:effectLst>
                <a:outerShdw blurRad="279400" dist="50800" dir="5400000" algn="ctr" rotWithShape="0">
                  <a:srgbClr val="000000">
                    <a:alpha val="42000"/>
                  </a:srgbClr>
                </a:outerShdw>
              </a:effectLst>
            </a:endParaRPr>
          </a:p>
          <a:p>
            <a:pPr algn="r"/>
            <a:endParaRPr dirty="0">
              <a:effectLst>
                <a:outerShdw blurRad="279400" dist="50800" dir="5400000" algn="ctr" rotWithShape="0">
                  <a:srgbClr val="000000">
                    <a:alpha val="42000"/>
                  </a:srgbClr>
                </a:outerShdw>
              </a:effectLst>
            </a:endParaRPr>
          </a:p>
        </p:txBody>
      </p:sp>
      <p:grpSp>
        <p:nvGrpSpPr>
          <p:cNvPr id="5" name="Group 4">
            <a:extLst>
              <a:ext uri="{FF2B5EF4-FFF2-40B4-BE49-F238E27FC236}">
                <a16:creationId xmlns:a16="http://schemas.microsoft.com/office/drawing/2014/main" id="{EE85714D-E520-4727-B21D-63DAF2354D8A}"/>
              </a:ext>
            </a:extLst>
          </p:cNvPr>
          <p:cNvGrpSpPr/>
          <p:nvPr/>
        </p:nvGrpSpPr>
        <p:grpSpPr>
          <a:xfrm>
            <a:off x="6481619" y="6165005"/>
            <a:ext cx="3119581" cy="695038"/>
            <a:chOff x="6481619" y="6165005"/>
            <a:chExt cx="3119581" cy="695038"/>
          </a:xfrm>
        </p:grpSpPr>
        <p:sp>
          <p:nvSpPr>
            <p:cNvPr id="4" name="Rectangle 3">
              <a:extLst>
                <a:ext uri="{FF2B5EF4-FFF2-40B4-BE49-F238E27FC236}">
                  <a16:creationId xmlns:a16="http://schemas.microsoft.com/office/drawing/2014/main" id="{EE7D06EB-00BD-4D36-8B4B-C7F9409A1A44}"/>
                </a:ext>
              </a:extLst>
            </p:cNvPr>
            <p:cNvSpPr/>
            <p:nvPr/>
          </p:nvSpPr>
          <p:spPr>
            <a:xfrm>
              <a:off x="6481619" y="6459415"/>
              <a:ext cx="3119581" cy="400628"/>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Arial"/>
              </a:endParaRPr>
            </a:p>
          </p:txBody>
        </p:sp>
        <p:sp>
          <p:nvSpPr>
            <p:cNvPr id="11" name="Rectangle 10">
              <a:extLst>
                <a:ext uri="{FF2B5EF4-FFF2-40B4-BE49-F238E27FC236}">
                  <a16:creationId xmlns:a16="http://schemas.microsoft.com/office/drawing/2014/main" id="{0AE6E6B1-C89C-4F42-8A35-9593634D3E1E}"/>
                </a:ext>
              </a:extLst>
            </p:cNvPr>
            <p:cNvSpPr/>
            <p:nvPr/>
          </p:nvSpPr>
          <p:spPr>
            <a:xfrm>
              <a:off x="6481619" y="6165005"/>
              <a:ext cx="1849581" cy="383311"/>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Arial"/>
              </a:endParaRPr>
            </a:p>
          </p:txBody>
        </p:sp>
      </p:grpSp>
      <p:pic>
        <p:nvPicPr>
          <p:cNvPr id="2" name="Picture 3" descr="Logo&#10;&#10;Description automatically generated">
            <a:extLst>
              <a:ext uri="{FF2B5EF4-FFF2-40B4-BE49-F238E27FC236}">
                <a16:creationId xmlns:a16="http://schemas.microsoft.com/office/drawing/2014/main" id="{1642D33B-E174-4A42-9362-F7BF14E2BF24}"/>
              </a:ext>
            </a:extLst>
          </p:cNvPr>
          <p:cNvPicPr>
            <a:picLocks noChangeAspect="1"/>
          </p:cNvPicPr>
          <p:nvPr/>
        </p:nvPicPr>
        <p:blipFill>
          <a:blip r:embed="rId4"/>
          <a:stretch>
            <a:fillRect/>
          </a:stretch>
        </p:blipFill>
        <p:spPr>
          <a:xfrm>
            <a:off x="6629400" y="5889069"/>
            <a:ext cx="2743200" cy="1246909"/>
          </a:xfrm>
          <a:prstGeom prst="rect">
            <a:avLst/>
          </a:prstGeom>
        </p:spPr>
      </p:pic>
      <p:pic>
        <p:nvPicPr>
          <p:cNvPr id="6" name="Picture 6">
            <a:extLst>
              <a:ext uri="{FF2B5EF4-FFF2-40B4-BE49-F238E27FC236}">
                <a16:creationId xmlns:a16="http://schemas.microsoft.com/office/drawing/2014/main" id="{06DB7FBD-6693-407A-A33D-8774B4CB4B39}"/>
              </a:ext>
            </a:extLst>
          </p:cNvPr>
          <p:cNvPicPr>
            <a:picLocks noChangeAspect="1"/>
          </p:cNvPicPr>
          <p:nvPr/>
        </p:nvPicPr>
        <p:blipFill>
          <a:blip r:embed="rId5"/>
          <a:stretch>
            <a:fillRect/>
          </a:stretch>
        </p:blipFill>
        <p:spPr>
          <a:xfrm>
            <a:off x="10020923" y="4951882"/>
            <a:ext cx="2168578" cy="1900991"/>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running on a street&#10;&#10;Description automatically generated with low confidence">
            <a:extLst>
              <a:ext uri="{FF2B5EF4-FFF2-40B4-BE49-F238E27FC236}">
                <a16:creationId xmlns:a16="http://schemas.microsoft.com/office/drawing/2014/main" id="{FC6CAB75-5BC0-A042-BB15-AB0D18304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3" name="Rectangle"/>
          <p:cNvSpPr/>
          <p:nvPr/>
        </p:nvSpPr>
        <p:spPr>
          <a:xfrm>
            <a:off x="-39482" y="4462642"/>
            <a:ext cx="5306942" cy="2120397"/>
          </a:xfrm>
          <a:prstGeom prst="rect">
            <a:avLst/>
          </a:prstGeom>
          <a:solidFill>
            <a:srgbClr val="000000"/>
          </a:solidFill>
          <a:ln w="12700">
            <a:miter lim="400000"/>
          </a:ln>
        </p:spPr>
        <p:txBody>
          <a:bodyPr lIns="45718" tIns="45718" rIns="45718" bIns="45718" anchor="ctr"/>
          <a:lstStyle/>
          <a:p>
            <a:endParaRPr/>
          </a:p>
        </p:txBody>
      </p:sp>
      <p:sp>
        <p:nvSpPr>
          <p:cNvPr id="174" name="Rectangle"/>
          <p:cNvSpPr/>
          <p:nvPr/>
        </p:nvSpPr>
        <p:spPr>
          <a:xfrm>
            <a:off x="-39484" y="3356804"/>
            <a:ext cx="4718152" cy="1096957"/>
          </a:xfrm>
          <a:prstGeom prst="rect">
            <a:avLst/>
          </a:prstGeom>
          <a:solidFill>
            <a:srgbClr val="00AEEF"/>
          </a:solidFill>
          <a:ln w="12700">
            <a:miter lim="400000"/>
          </a:ln>
        </p:spPr>
        <p:txBody>
          <a:bodyPr lIns="45718" tIns="45718" rIns="45718" bIns="45718" anchor="ctr"/>
          <a:lstStyle/>
          <a:p>
            <a:endParaRPr/>
          </a:p>
        </p:txBody>
      </p:sp>
      <p:sp>
        <p:nvSpPr>
          <p:cNvPr id="175" name="Do you know your rights?"/>
          <p:cNvSpPr txBox="1"/>
          <p:nvPr/>
        </p:nvSpPr>
        <p:spPr>
          <a:xfrm>
            <a:off x="142785" y="3433067"/>
            <a:ext cx="4832341" cy="944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p>
            <a:pPr lvl="1">
              <a:lnSpc>
                <a:spcPct val="90000"/>
              </a:lnSpc>
              <a:defRPr sz="5000" b="1" cap="all" spc="375">
                <a:solidFill>
                  <a:srgbClr val="FFFFFF"/>
                </a:solidFill>
              </a:defRPr>
            </a:pPr>
            <a:r>
              <a:rPr dirty="0"/>
              <a:t>THANK YOU</a:t>
            </a:r>
          </a:p>
        </p:txBody>
      </p:sp>
      <p:sp>
        <p:nvSpPr>
          <p:cNvPr id="177" name="Thank you so much for taking part in OutRight this year and for making your voice heard…"/>
          <p:cNvSpPr txBox="1">
            <a:spLocks noGrp="1"/>
          </p:cNvSpPr>
          <p:nvPr>
            <p:ph type="body" sz="quarter" idx="4294967295"/>
          </p:nvPr>
        </p:nvSpPr>
        <p:spPr>
          <a:xfrm>
            <a:off x="284781" y="4605167"/>
            <a:ext cx="4982679" cy="1835345"/>
          </a:xfrm>
          <a:prstGeom prst="rect">
            <a:avLst/>
          </a:prstGeom>
        </p:spPr>
        <p:txBody>
          <a:bodyPr lIns="72000" tIns="72000" rIns="72000" bIns="72000">
            <a:normAutofit fontScale="92500" lnSpcReduction="10000"/>
          </a:bodyPr>
          <a:lstStyle/>
          <a:p>
            <a:pPr marL="0" indent="0" defTabSz="799368">
              <a:lnSpc>
                <a:spcPct val="110000"/>
              </a:lnSpc>
              <a:spcBef>
                <a:spcPts val="800"/>
              </a:spcBef>
              <a:buSzTx/>
              <a:buNone/>
              <a:defRPr sz="2200">
                <a:solidFill>
                  <a:srgbClr val="FFFFFF"/>
                </a:solidFill>
              </a:defRPr>
            </a:pPr>
            <a:r>
              <a:rPr dirty="0"/>
              <a:t>Thank you so much for taking part in </a:t>
            </a:r>
            <a:r>
              <a:rPr dirty="0" err="1"/>
              <a:t>OutRight</a:t>
            </a:r>
            <a:r>
              <a:rPr dirty="0"/>
              <a:t> this year and for making your voice heard.</a:t>
            </a:r>
          </a:p>
          <a:p>
            <a:pPr marL="0" indent="0" defTabSz="799368">
              <a:lnSpc>
                <a:spcPct val="110000"/>
              </a:lnSpc>
              <a:spcBef>
                <a:spcPts val="800"/>
              </a:spcBef>
              <a:buSzTx/>
              <a:buNone/>
              <a:defRPr sz="2200">
                <a:solidFill>
                  <a:srgbClr val="FFFFFF"/>
                </a:solidFill>
              </a:defRPr>
            </a:pPr>
            <a:r>
              <a:rPr dirty="0"/>
              <a:t>We look forward to hearing what you get up to!</a:t>
            </a:r>
          </a:p>
        </p:txBody>
      </p:sp>
      <p:sp>
        <p:nvSpPr>
          <p:cNvPr id="12" name="©Unicef/Kiron">
            <a:extLst>
              <a:ext uri="{FF2B5EF4-FFF2-40B4-BE49-F238E27FC236}">
                <a16:creationId xmlns:a16="http://schemas.microsoft.com/office/drawing/2014/main" id="{5D85D3CE-7041-B949-8F23-CC88B46CBA29}"/>
              </a:ext>
            </a:extLst>
          </p:cNvPr>
          <p:cNvSpPr txBox="1"/>
          <p:nvPr/>
        </p:nvSpPr>
        <p:spPr>
          <a:xfrm>
            <a:off x="10254344" y="6464269"/>
            <a:ext cx="1763485"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1200">
                <a:solidFill>
                  <a:srgbClr val="FFFFFF"/>
                </a:solidFill>
              </a:defRPr>
            </a:lvl1pPr>
          </a:lstStyle>
          <a:p>
            <a:pPr algn="r"/>
            <a:r>
              <a:rPr dirty="0">
                <a:effectLst>
                  <a:outerShdw blurRad="279400" dist="50800" dir="5400000" algn="ctr" rotWithShape="0">
                    <a:srgbClr val="000000">
                      <a:alpha val="42000"/>
                    </a:srgbClr>
                  </a:outerShdw>
                </a:effectLst>
              </a:rPr>
              <a:t>© </a:t>
            </a:r>
            <a:r>
              <a:rPr lang="en-GB" dirty="0">
                <a:effectLst>
                  <a:outerShdw blurRad="279400" dist="50800" dir="5400000" algn="ctr" rotWithShape="0">
                    <a:srgbClr val="000000">
                      <a:alpha val="42000"/>
                    </a:srgbClr>
                  </a:outerShdw>
                </a:effectLst>
              </a:rPr>
              <a:t>UNICEF/</a:t>
            </a:r>
            <a:r>
              <a:rPr lang="en-GB" dirty="0"/>
              <a:t>Dawe</a:t>
            </a:r>
          </a:p>
          <a:p>
            <a:pPr algn="r"/>
            <a:endParaRPr lang="en-GB" dirty="0">
              <a:effectLst>
                <a:outerShdw blurRad="279400" dist="50800" dir="5400000" algn="ctr" rotWithShape="0">
                  <a:srgbClr val="000000">
                    <a:alpha val="42000"/>
                  </a:srgbClr>
                </a:outerShdw>
              </a:effectLst>
            </a:endParaRPr>
          </a:p>
          <a:p>
            <a:pPr algn="r"/>
            <a:endParaRPr dirty="0">
              <a:effectLst>
                <a:outerShdw blurRad="279400" dist="50800" dir="5400000" algn="ctr" rotWithShape="0">
                  <a:srgbClr val="000000">
                    <a:alpha val="42000"/>
                  </a:srgbClr>
                </a:outerShdw>
              </a:effectLst>
            </a:endParaRPr>
          </a:p>
        </p:txBody>
      </p:sp>
      <p:pic>
        <p:nvPicPr>
          <p:cNvPr id="2" name="Picture 2" descr="Text&#10;&#10;Description automatically generated">
            <a:extLst>
              <a:ext uri="{FF2B5EF4-FFF2-40B4-BE49-F238E27FC236}">
                <a16:creationId xmlns:a16="http://schemas.microsoft.com/office/drawing/2014/main" id="{25199A7B-BD31-41FC-83D1-47C5D230014E}"/>
              </a:ext>
            </a:extLst>
          </p:cNvPr>
          <p:cNvPicPr>
            <a:picLocks noChangeAspect="1"/>
          </p:cNvPicPr>
          <p:nvPr/>
        </p:nvPicPr>
        <p:blipFill>
          <a:blip r:embed="rId4"/>
          <a:stretch>
            <a:fillRect/>
          </a:stretch>
        </p:blipFill>
        <p:spPr>
          <a:xfrm>
            <a:off x="8946629" y="5128"/>
            <a:ext cx="2405922" cy="2088368"/>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p:cNvSpPr/>
          <p:nvPr/>
        </p:nvSpPr>
        <p:spPr>
          <a:xfrm>
            <a:off x="-13270" y="666782"/>
            <a:ext cx="6417313" cy="917127"/>
          </a:xfrm>
          <a:prstGeom prst="rect">
            <a:avLst/>
          </a:prstGeom>
          <a:solidFill>
            <a:srgbClr val="000000"/>
          </a:solidFill>
          <a:ln w="12700">
            <a:miter lim="400000"/>
          </a:ln>
        </p:spPr>
        <p:txBody>
          <a:bodyPr lIns="45718" tIns="45718" rIns="45718" bIns="45718" anchor="ctr"/>
          <a:lstStyle/>
          <a:p>
            <a:endParaRPr/>
          </a:p>
        </p:txBody>
      </p:sp>
      <p:sp>
        <p:nvSpPr>
          <p:cNvPr id="80" name="OutRight is a youth campaign run by Unicef UK that helps children and young people to speak out about children’s rights in the UK and abroad…"/>
          <p:cNvSpPr txBox="1">
            <a:spLocks noGrp="1"/>
          </p:cNvSpPr>
          <p:nvPr>
            <p:ph type="body" sz="half" idx="4294967295"/>
          </p:nvPr>
        </p:nvSpPr>
        <p:spPr>
          <a:xfrm>
            <a:off x="433132" y="2322841"/>
            <a:ext cx="5354826" cy="3105257"/>
          </a:xfrm>
          <a:prstGeom prst="rect">
            <a:avLst/>
          </a:prstGeom>
        </p:spPr>
        <p:txBody>
          <a:bodyPr lIns="72000" tIns="72000" rIns="72000" bIns="72000" anchor="t">
            <a:normAutofit/>
          </a:bodyPr>
          <a:lstStyle/>
          <a:p>
            <a:pPr marL="0" indent="0">
              <a:lnSpc>
                <a:spcPct val="110000"/>
              </a:lnSpc>
              <a:buSzTx/>
              <a:buNone/>
              <a:defRPr sz="2400">
                <a:solidFill>
                  <a:srgbClr val="FFFFFF"/>
                </a:solidFill>
              </a:defRPr>
            </a:pPr>
            <a:r>
              <a:rPr dirty="0" err="1"/>
              <a:t>OutRight</a:t>
            </a:r>
            <a:r>
              <a:rPr dirty="0"/>
              <a:t> is a youth campaign run by </a:t>
            </a:r>
            <a:r>
              <a:rPr lang="en-GB" dirty="0"/>
              <a:t>UNICEF</a:t>
            </a:r>
            <a:r>
              <a:rPr dirty="0"/>
              <a:t> UK that helps children and young people to speak out about children’s rights in the UK and abroad.</a:t>
            </a:r>
          </a:p>
          <a:p>
            <a:pPr marL="0" indent="0">
              <a:lnSpc>
                <a:spcPct val="110000"/>
              </a:lnSpc>
              <a:buSzTx/>
              <a:buNone/>
              <a:defRPr sz="2400">
                <a:solidFill>
                  <a:srgbClr val="FFFFFF"/>
                </a:solidFill>
              </a:defRPr>
            </a:pPr>
            <a:r>
              <a:rPr dirty="0"/>
              <a:t>It’s a campaign by children, for children.</a:t>
            </a:r>
            <a:r>
              <a:rPr lang="en-GB" dirty="0"/>
              <a:t> </a:t>
            </a:r>
            <a:endParaRPr dirty="0"/>
          </a:p>
        </p:txBody>
      </p:sp>
      <p:sp>
        <p:nvSpPr>
          <p:cNvPr id="84" name="Straight Connector 24"/>
          <p:cNvSpPr/>
          <p:nvPr/>
        </p:nvSpPr>
        <p:spPr>
          <a:xfrm>
            <a:off x="556034" y="1972423"/>
            <a:ext cx="7166509" cy="1"/>
          </a:xfrm>
          <a:prstGeom prst="line">
            <a:avLst/>
          </a:prstGeom>
          <a:ln w="44450">
            <a:solidFill>
              <a:srgbClr val="FFFFFF"/>
            </a:solidFill>
            <a:prstDash val="lgDash"/>
            <a:miter/>
          </a:ln>
        </p:spPr>
        <p:txBody>
          <a:bodyPr lIns="45718" tIns="45718" rIns="45718" bIns="45718"/>
          <a:lstStyle/>
          <a:p>
            <a:endParaRPr/>
          </a:p>
        </p:txBody>
      </p:sp>
      <p:sp>
        <p:nvSpPr>
          <p:cNvPr id="85" name="Title 1"/>
          <p:cNvSpPr txBox="1">
            <a:spLocks noGrp="1"/>
          </p:cNvSpPr>
          <p:nvPr>
            <p:ph type="title"/>
          </p:nvPr>
        </p:nvSpPr>
        <p:spPr>
          <a:xfrm>
            <a:off x="449098" y="624221"/>
            <a:ext cx="5827996" cy="1002250"/>
          </a:xfrm>
          <a:prstGeom prst="rect">
            <a:avLst/>
          </a:prstGeom>
        </p:spPr>
        <p:txBody>
          <a:bodyPr anchor="ctr"/>
          <a:lstStyle>
            <a:lvl1pPr defTabSz="621791">
              <a:defRPr sz="4000" cap="none" spc="200"/>
            </a:lvl1pPr>
          </a:lstStyle>
          <a:p>
            <a:r>
              <a:rPr dirty="0"/>
              <a:t>WHAT IS OUTRIGHT?</a:t>
            </a:r>
          </a:p>
        </p:txBody>
      </p:sp>
      <p:pic>
        <p:nvPicPr>
          <p:cNvPr id="10" name="Picture 9" descr="A picture containing person, young, child, smiling&#10;&#10;Description automatically generated">
            <a:extLst>
              <a:ext uri="{FF2B5EF4-FFF2-40B4-BE49-F238E27FC236}">
                <a16:creationId xmlns:a16="http://schemas.microsoft.com/office/drawing/2014/main" id="{8FB73F3E-BED8-7245-924F-8E8F3898B9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4043" y="0"/>
            <a:ext cx="5787957" cy="6858000"/>
          </a:xfrm>
          <a:prstGeom prst="rect">
            <a:avLst/>
          </a:prstGeom>
        </p:spPr>
      </p:pic>
      <p:sp>
        <p:nvSpPr>
          <p:cNvPr id="19" name="©Unicef/Kiron">
            <a:extLst>
              <a:ext uri="{FF2B5EF4-FFF2-40B4-BE49-F238E27FC236}">
                <a16:creationId xmlns:a16="http://schemas.microsoft.com/office/drawing/2014/main" id="{8C5F0D1C-F9A5-EE4F-83EA-A6F02A4D1067}"/>
              </a:ext>
            </a:extLst>
          </p:cNvPr>
          <p:cNvSpPr txBox="1"/>
          <p:nvPr/>
        </p:nvSpPr>
        <p:spPr>
          <a:xfrm>
            <a:off x="10254344" y="6464269"/>
            <a:ext cx="1763485"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1200">
                <a:solidFill>
                  <a:srgbClr val="FFFFFF"/>
                </a:solidFill>
              </a:defRPr>
            </a:lvl1pPr>
          </a:lstStyle>
          <a:p>
            <a:pPr algn="r"/>
            <a:r>
              <a:rPr dirty="0">
                <a:effectLst>
                  <a:outerShdw blurRad="279400" dist="50800" dir="5400000" algn="ctr" rotWithShape="0">
                    <a:srgbClr val="000000">
                      <a:alpha val="42000"/>
                    </a:srgbClr>
                  </a:outerShdw>
                </a:effectLst>
              </a:rPr>
              <a:t>© </a:t>
            </a:r>
            <a:r>
              <a:rPr lang="en-GB" dirty="0">
                <a:effectLst>
                  <a:outerShdw blurRad="279400" dist="50800" dir="5400000" algn="ctr" rotWithShape="0">
                    <a:srgbClr val="000000">
                      <a:alpha val="42000"/>
                    </a:srgbClr>
                  </a:outerShdw>
                </a:effectLst>
              </a:rPr>
              <a:t>UNICEF/</a:t>
            </a:r>
            <a:r>
              <a:rPr lang="en-GB" dirty="0"/>
              <a:t>Dawe</a:t>
            </a:r>
          </a:p>
          <a:p>
            <a:pPr algn="r"/>
            <a:endParaRPr lang="en-GB" dirty="0">
              <a:effectLst>
                <a:outerShdw blurRad="279400" dist="50800" dir="5400000" algn="ctr" rotWithShape="0">
                  <a:srgbClr val="000000">
                    <a:alpha val="42000"/>
                  </a:srgbClr>
                </a:outerShdw>
              </a:effectLst>
            </a:endParaRPr>
          </a:p>
          <a:p>
            <a:pPr algn="r"/>
            <a:endParaRPr dirty="0">
              <a:effectLst>
                <a:outerShdw blurRad="279400" dist="50800" dir="5400000" algn="ctr" rotWithShape="0">
                  <a:srgbClr val="000000">
                    <a:alpha val="42000"/>
                  </a:srgbClr>
                </a:outerShdw>
              </a:effectLst>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le 1"/>
          <p:cNvSpPr txBox="1">
            <a:spLocks noGrp="1"/>
          </p:cNvSpPr>
          <p:nvPr>
            <p:ph type="title" idx="4294967295"/>
          </p:nvPr>
        </p:nvSpPr>
        <p:spPr>
          <a:xfrm>
            <a:off x="433131" y="477631"/>
            <a:ext cx="5147428" cy="1002250"/>
          </a:xfrm>
          <a:prstGeom prst="rect">
            <a:avLst/>
          </a:prstGeom>
          <a:solidFill>
            <a:srgbClr val="00AEEF"/>
          </a:solidFill>
        </p:spPr>
        <p:txBody>
          <a:bodyPr anchor="ctr"/>
          <a:lstStyle>
            <a:lvl1pPr defTabSz="594359">
              <a:defRPr sz="3900" cap="none" spc="100"/>
            </a:lvl1pPr>
          </a:lstStyle>
          <a:p>
            <a:r>
              <a:t>MAKE YOUR VOICE</a:t>
            </a:r>
          </a:p>
        </p:txBody>
      </p:sp>
      <p:sp>
        <p:nvSpPr>
          <p:cNvPr id="91" name="Rectangle"/>
          <p:cNvSpPr/>
          <p:nvPr/>
        </p:nvSpPr>
        <p:spPr>
          <a:xfrm>
            <a:off x="-96107" y="1326366"/>
            <a:ext cx="3928136" cy="917127"/>
          </a:xfrm>
          <a:prstGeom prst="rect">
            <a:avLst/>
          </a:prstGeom>
          <a:solidFill>
            <a:srgbClr val="FF9933"/>
          </a:solidFill>
          <a:ln w="12700">
            <a:miter lim="400000"/>
          </a:ln>
        </p:spPr>
        <p:txBody>
          <a:bodyPr lIns="45718" tIns="45718" rIns="45718" bIns="45718" anchor="ctr"/>
          <a:lstStyle/>
          <a:p>
            <a:endParaRPr/>
          </a:p>
        </p:txBody>
      </p:sp>
      <p:sp>
        <p:nvSpPr>
          <p:cNvPr id="92" name="Straight Connector 24"/>
          <p:cNvSpPr/>
          <p:nvPr/>
        </p:nvSpPr>
        <p:spPr>
          <a:xfrm>
            <a:off x="506998" y="2594249"/>
            <a:ext cx="5147428" cy="4"/>
          </a:xfrm>
          <a:prstGeom prst="line">
            <a:avLst/>
          </a:prstGeom>
          <a:ln w="44450">
            <a:solidFill>
              <a:srgbClr val="FFFFFF"/>
            </a:solidFill>
            <a:prstDash val="lgDash"/>
            <a:miter/>
          </a:ln>
        </p:spPr>
        <p:txBody>
          <a:bodyPr lIns="45718" tIns="45718" rIns="45718" bIns="45718"/>
          <a:lstStyle/>
          <a:p>
            <a:endParaRPr/>
          </a:p>
        </p:txBody>
      </p:sp>
      <p:sp>
        <p:nvSpPr>
          <p:cNvPr id="93" name="OutRight will help children like you to stand up for the rights of children in the UK and around the world, with the support of our campaign champions Paddington and actor Cel Spellman.…"/>
          <p:cNvSpPr txBox="1">
            <a:spLocks noGrp="1"/>
          </p:cNvSpPr>
          <p:nvPr>
            <p:ph type="body" sz="half" idx="4294967295"/>
          </p:nvPr>
        </p:nvSpPr>
        <p:spPr>
          <a:xfrm>
            <a:off x="433131" y="2902448"/>
            <a:ext cx="5084716" cy="3461378"/>
          </a:xfrm>
          <a:prstGeom prst="rect">
            <a:avLst/>
          </a:prstGeom>
        </p:spPr>
        <p:txBody>
          <a:bodyPr lIns="72000" tIns="72000" rIns="72000" bIns="72000" anchor="t">
            <a:normAutofit/>
          </a:bodyPr>
          <a:lstStyle/>
          <a:p>
            <a:pPr marL="0" indent="0" defTabSz="859536">
              <a:lnSpc>
                <a:spcPct val="110000"/>
              </a:lnSpc>
              <a:spcBef>
                <a:spcPts val="900"/>
              </a:spcBef>
              <a:buSzTx/>
              <a:buNone/>
              <a:defRPr sz="2400">
                <a:solidFill>
                  <a:srgbClr val="FFFFFF"/>
                </a:solidFill>
              </a:defRPr>
            </a:pPr>
            <a:r>
              <a:rPr dirty="0"/>
              <a:t>OutRight will help children like you to stand up for the rights of children in the UK and around the world, with the support of our campaign </a:t>
            </a:r>
            <a:r>
              <a:rPr lang="en-GB" dirty="0"/>
              <a:t>champion,</a:t>
            </a:r>
            <a:r>
              <a:rPr dirty="0"/>
              <a:t> Paddington </a:t>
            </a:r>
            <a:r>
              <a:rPr lang="en-GB" dirty="0"/>
              <a:t>Bear.</a:t>
            </a:r>
            <a:endParaRPr lang="en-US" dirty="0"/>
          </a:p>
          <a:p>
            <a:pPr marL="0" indent="0" defTabSz="859536">
              <a:lnSpc>
                <a:spcPct val="110000"/>
              </a:lnSpc>
              <a:spcBef>
                <a:spcPts val="900"/>
              </a:spcBef>
              <a:buSzTx/>
              <a:buNone/>
              <a:defRPr sz="2400">
                <a:solidFill>
                  <a:srgbClr val="FFFFFF"/>
                </a:solidFill>
              </a:defRPr>
            </a:pPr>
            <a:r>
              <a:rPr lang="en-GB" dirty="0"/>
              <a:t>This</a:t>
            </a:r>
            <a:r>
              <a:rPr dirty="0"/>
              <a:t> year, </a:t>
            </a:r>
            <a:r>
              <a:rPr dirty="0" err="1"/>
              <a:t>OutRight</a:t>
            </a:r>
            <a:r>
              <a:rPr dirty="0"/>
              <a:t> is all about </a:t>
            </a:r>
            <a:r>
              <a:rPr lang="en-GB" dirty="0"/>
              <a:t>mental health </a:t>
            </a:r>
            <a:r>
              <a:rPr dirty="0"/>
              <a:t>and children’s rights.</a:t>
            </a:r>
            <a:endParaRPr lang="en-US"/>
          </a:p>
        </p:txBody>
      </p:sp>
      <p:sp>
        <p:nvSpPr>
          <p:cNvPr id="95" name="Title 1"/>
          <p:cNvSpPr txBox="1"/>
          <p:nvPr/>
        </p:nvSpPr>
        <p:spPr>
          <a:xfrm>
            <a:off x="433131" y="1283804"/>
            <a:ext cx="5147428" cy="1002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nSpc>
                <a:spcPct val="90000"/>
              </a:lnSpc>
              <a:defRPr sz="6000" b="1" spc="300">
                <a:solidFill>
                  <a:srgbClr val="FFFFFF"/>
                </a:solidFill>
              </a:defRPr>
            </a:lvl1pPr>
          </a:lstStyle>
          <a:p>
            <a:r>
              <a:t>HEARD!</a:t>
            </a:r>
          </a:p>
        </p:txBody>
      </p:sp>
      <p:pic>
        <p:nvPicPr>
          <p:cNvPr id="3" name="Picture 2" descr="A person holding a microphone&#10;&#10;Description automatically generated with medium confidence">
            <a:extLst>
              <a:ext uri="{FF2B5EF4-FFF2-40B4-BE49-F238E27FC236}">
                <a16:creationId xmlns:a16="http://schemas.microsoft.com/office/drawing/2014/main" id="{10C699BA-61A2-E64A-9236-CBD61186E6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126" r="12749"/>
          <a:stretch/>
        </p:blipFill>
        <p:spPr>
          <a:xfrm>
            <a:off x="6109797" y="0"/>
            <a:ext cx="6082203" cy="6858000"/>
          </a:xfrm>
          <a:prstGeom prst="rect">
            <a:avLst/>
          </a:prstGeom>
        </p:spPr>
      </p:pic>
      <p:sp>
        <p:nvSpPr>
          <p:cNvPr id="9" name="©Unicef/Kiron">
            <a:extLst>
              <a:ext uri="{FF2B5EF4-FFF2-40B4-BE49-F238E27FC236}">
                <a16:creationId xmlns:a16="http://schemas.microsoft.com/office/drawing/2014/main" id="{01F9D907-F3FD-0C4A-8E56-A36EFCD540B5}"/>
              </a:ext>
            </a:extLst>
          </p:cNvPr>
          <p:cNvSpPr txBox="1"/>
          <p:nvPr/>
        </p:nvSpPr>
        <p:spPr>
          <a:xfrm>
            <a:off x="10254344" y="6464269"/>
            <a:ext cx="1763485"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1200">
                <a:solidFill>
                  <a:srgbClr val="FFFFFF"/>
                </a:solidFill>
              </a:defRPr>
            </a:lvl1pPr>
          </a:lstStyle>
          <a:p>
            <a:pPr algn="r"/>
            <a:r>
              <a:rPr dirty="0">
                <a:effectLst>
                  <a:outerShdw blurRad="279400" dist="50800" dir="5400000" algn="ctr" rotWithShape="0">
                    <a:srgbClr val="000000">
                      <a:alpha val="42000"/>
                    </a:srgbClr>
                  </a:outerShdw>
                </a:effectLst>
              </a:rPr>
              <a:t>© </a:t>
            </a:r>
            <a:r>
              <a:rPr lang="en-GB" dirty="0">
                <a:effectLst>
                  <a:outerShdw blurRad="279400" dist="50800" dir="5400000" algn="ctr" rotWithShape="0">
                    <a:srgbClr val="000000">
                      <a:alpha val="42000"/>
                    </a:srgbClr>
                  </a:outerShdw>
                </a:effectLst>
              </a:rPr>
              <a:t>UNICEF/</a:t>
            </a:r>
            <a:r>
              <a:rPr lang="en-GB" dirty="0" err="1"/>
              <a:t>Diarassouba</a:t>
            </a:r>
            <a:endParaRPr lang="en-GB" dirty="0"/>
          </a:p>
          <a:p>
            <a:pPr algn="r"/>
            <a:endParaRPr lang="en-GB" dirty="0">
              <a:effectLst>
                <a:outerShdw blurRad="279400" dist="50800" dir="5400000" algn="ctr" rotWithShape="0">
                  <a:srgbClr val="000000">
                    <a:alpha val="42000"/>
                  </a:srgbClr>
                </a:outerShdw>
              </a:effectLst>
            </a:endParaRPr>
          </a:p>
          <a:p>
            <a:pPr algn="r"/>
            <a:endParaRPr dirty="0">
              <a:effectLst>
                <a:outerShdw blurRad="279400" dist="50800" dir="5400000" algn="ctr" rotWithShape="0">
                  <a:srgbClr val="000000">
                    <a:alpha val="42000"/>
                  </a:srgbClr>
                </a:outerShdw>
              </a:effectLst>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ADD_PAW_PRINT.png" descr="PADD_PAW_PRINT.png"/>
          <p:cNvPicPr>
            <a:picLocks noChangeAspect="1"/>
          </p:cNvPicPr>
          <p:nvPr/>
        </p:nvPicPr>
        <p:blipFill>
          <a:blip r:embed="rId3"/>
          <a:stretch>
            <a:fillRect/>
          </a:stretch>
        </p:blipFill>
        <p:spPr>
          <a:xfrm>
            <a:off x="3062491" y="5051977"/>
            <a:ext cx="1184082" cy="1070203"/>
          </a:xfrm>
          <a:prstGeom prst="rect">
            <a:avLst/>
          </a:prstGeom>
          <a:ln w="12700">
            <a:miter lim="400000"/>
          </a:ln>
        </p:spPr>
      </p:pic>
      <p:pic>
        <p:nvPicPr>
          <p:cNvPr id="102" name="PADD_PAW_PRINT.png" descr="PADD_PAW_PRINT.png"/>
          <p:cNvPicPr>
            <a:picLocks noChangeAspect="1"/>
          </p:cNvPicPr>
          <p:nvPr/>
        </p:nvPicPr>
        <p:blipFill>
          <a:blip r:embed="rId3"/>
          <a:stretch>
            <a:fillRect/>
          </a:stretch>
        </p:blipFill>
        <p:spPr>
          <a:xfrm>
            <a:off x="5019203" y="5331026"/>
            <a:ext cx="1184082" cy="1070203"/>
          </a:xfrm>
          <a:prstGeom prst="rect">
            <a:avLst/>
          </a:prstGeom>
          <a:ln w="12700">
            <a:miter lim="400000"/>
          </a:ln>
        </p:spPr>
      </p:pic>
      <p:pic>
        <p:nvPicPr>
          <p:cNvPr id="4" name="Picture 3" descr="A person in a costume&#10;&#10;Description automatically generated with medium confidence">
            <a:extLst>
              <a:ext uri="{FF2B5EF4-FFF2-40B4-BE49-F238E27FC236}">
                <a16:creationId xmlns:a16="http://schemas.microsoft.com/office/drawing/2014/main" id="{8310B025-8B26-C54D-B40E-32EF703256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0415" y="308848"/>
            <a:ext cx="3367542" cy="6478859"/>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DEA03CFB-130A-7844-98DB-3A1A245407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721" y="6109659"/>
            <a:ext cx="1606679" cy="570351"/>
          </a:xfrm>
          <a:prstGeom prst="rect">
            <a:avLst/>
          </a:prstGeom>
        </p:spPr>
      </p:pic>
      <p:pic>
        <p:nvPicPr>
          <p:cNvPr id="2" name="Picture 1">
            <a:extLst>
              <a:ext uri="{FF2B5EF4-FFF2-40B4-BE49-F238E27FC236}">
                <a16:creationId xmlns:a16="http://schemas.microsoft.com/office/drawing/2014/main" id="{349C40A6-9293-3949-A250-12CDB42CA5C0}"/>
              </a:ext>
            </a:extLst>
          </p:cNvPr>
          <p:cNvPicPr>
            <a:picLocks noChangeAspect="1"/>
          </p:cNvPicPr>
          <p:nvPr/>
        </p:nvPicPr>
        <p:blipFill>
          <a:blip r:embed="rId6"/>
          <a:stretch>
            <a:fillRect/>
          </a:stretch>
        </p:blipFill>
        <p:spPr>
          <a:xfrm>
            <a:off x="517932" y="2614068"/>
            <a:ext cx="6362483" cy="1497055"/>
          </a:xfrm>
          <a:prstGeom prst="rect">
            <a:avLst/>
          </a:prstGeom>
        </p:spPr>
      </p:pic>
      <p:pic>
        <p:nvPicPr>
          <p:cNvPr id="3" name="Picture 6" descr="Graphical user interface, text&#10;&#10;Description automatically generated">
            <a:extLst>
              <a:ext uri="{FF2B5EF4-FFF2-40B4-BE49-F238E27FC236}">
                <a16:creationId xmlns:a16="http://schemas.microsoft.com/office/drawing/2014/main" id="{ACDD8CD4-09BF-4A4C-9518-24AB5A8F3103}"/>
              </a:ext>
            </a:extLst>
          </p:cNvPr>
          <p:cNvPicPr>
            <a:picLocks noChangeAspect="1"/>
          </p:cNvPicPr>
          <p:nvPr/>
        </p:nvPicPr>
        <p:blipFill>
          <a:blip r:embed="rId7"/>
          <a:stretch>
            <a:fillRect/>
          </a:stretch>
        </p:blipFill>
        <p:spPr>
          <a:xfrm>
            <a:off x="602103" y="5128"/>
            <a:ext cx="1768841" cy="1538729"/>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17D3B-D051-4E96-834B-FB94C9E093DC}"/>
              </a:ext>
            </a:extLst>
          </p:cNvPr>
          <p:cNvSpPr>
            <a:spLocks noGrp="1"/>
          </p:cNvSpPr>
          <p:nvPr>
            <p:ph type="title"/>
          </p:nvPr>
        </p:nvSpPr>
        <p:spPr/>
        <p:txBody>
          <a:bodyPr/>
          <a:lstStyle/>
          <a:p>
            <a:r>
              <a:rPr lang="en-GB" dirty="0"/>
              <a:t>What is mental health?</a:t>
            </a:r>
            <a:endParaRPr lang="en-US" dirty="0"/>
          </a:p>
        </p:txBody>
      </p:sp>
      <p:sp>
        <p:nvSpPr>
          <p:cNvPr id="3" name="TextBox 2">
            <a:extLst>
              <a:ext uri="{FF2B5EF4-FFF2-40B4-BE49-F238E27FC236}">
                <a16:creationId xmlns:a16="http://schemas.microsoft.com/office/drawing/2014/main" id="{2E68511F-9E5E-4574-8795-C33E5EF7947C}"/>
              </a:ext>
            </a:extLst>
          </p:cNvPr>
          <p:cNvSpPr txBox="1"/>
          <p:nvPr/>
        </p:nvSpPr>
        <p:spPr>
          <a:xfrm>
            <a:off x="359999" y="1905508"/>
            <a:ext cx="3972200" cy="41549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sz="2400" b="1" dirty="0">
                <a:solidFill>
                  <a:schemeClr val="tx1"/>
                </a:solidFill>
                <a:ea typeface="+mj-lt"/>
                <a:cs typeface="+mj-lt"/>
              </a:rPr>
              <a:t>Mental health</a:t>
            </a:r>
            <a:r>
              <a:rPr lang="en-US" sz="2400" dirty="0">
                <a:solidFill>
                  <a:schemeClr val="bg1"/>
                </a:solidFill>
                <a:ea typeface="+mj-lt"/>
                <a:cs typeface="+mj-lt"/>
              </a:rPr>
              <a:t> </a:t>
            </a:r>
          </a:p>
          <a:p>
            <a:r>
              <a:rPr lang="en-US" sz="2400" dirty="0">
                <a:solidFill>
                  <a:schemeClr val="bg1"/>
                </a:solidFill>
                <a:ea typeface="+mj-lt"/>
                <a:cs typeface="+mj-lt"/>
              </a:rPr>
              <a:t>is something </a:t>
            </a:r>
          </a:p>
          <a:p>
            <a:r>
              <a:rPr lang="en-US" sz="2400" dirty="0">
                <a:solidFill>
                  <a:schemeClr val="bg1"/>
                </a:solidFill>
                <a:ea typeface="+mj-lt"/>
                <a:cs typeface="+mj-lt"/>
              </a:rPr>
              <a:t>that everyone </a:t>
            </a:r>
          </a:p>
          <a:p>
            <a:r>
              <a:rPr lang="en-US" sz="2400" dirty="0">
                <a:solidFill>
                  <a:schemeClr val="bg1"/>
                </a:solidFill>
                <a:ea typeface="+mj-lt"/>
                <a:cs typeface="+mj-lt"/>
              </a:rPr>
              <a:t>has – just like </a:t>
            </a:r>
          </a:p>
          <a:p>
            <a:r>
              <a:rPr lang="en-US" sz="2400" dirty="0">
                <a:solidFill>
                  <a:schemeClr val="bg1"/>
                </a:solidFill>
                <a:ea typeface="+mj-lt"/>
                <a:cs typeface="+mj-lt"/>
              </a:rPr>
              <a:t>physical health. </a:t>
            </a:r>
            <a:endParaRPr lang="en-US" dirty="0">
              <a:solidFill>
                <a:schemeClr val="bg1"/>
              </a:solidFill>
              <a:ea typeface="+mj-lt"/>
              <a:cs typeface="+mj-lt"/>
            </a:endParaRPr>
          </a:p>
          <a:p>
            <a:endParaRPr lang="en-US" sz="2400" dirty="0">
              <a:solidFill>
                <a:schemeClr val="bg1"/>
              </a:solidFill>
              <a:ea typeface="+mj-lt"/>
              <a:cs typeface="+mj-lt"/>
            </a:endParaRPr>
          </a:p>
          <a:p>
            <a:r>
              <a:rPr lang="en-US" sz="2400" dirty="0">
                <a:solidFill>
                  <a:schemeClr val="bg1"/>
                </a:solidFill>
                <a:ea typeface="+mj-lt"/>
                <a:cs typeface="+mj-lt"/>
              </a:rPr>
              <a:t>Sometimes we feel well, and sometimes we don’t.  </a:t>
            </a:r>
            <a:endParaRPr lang="en-US" dirty="0">
              <a:solidFill>
                <a:schemeClr val="bg1"/>
              </a:solidFill>
              <a:ea typeface="+mj-lt"/>
              <a:cs typeface="+mj-lt"/>
            </a:endParaRPr>
          </a:p>
          <a:p>
            <a:endParaRPr lang="en-US" sz="2400" dirty="0">
              <a:solidFill>
                <a:schemeClr val="bg1"/>
              </a:solidFill>
              <a:ea typeface="+mj-lt"/>
              <a:cs typeface="+mj-lt"/>
            </a:endParaRPr>
          </a:p>
          <a:p>
            <a:r>
              <a:rPr lang="en-US" sz="2400" dirty="0">
                <a:solidFill>
                  <a:schemeClr val="bg1"/>
                </a:solidFill>
                <a:ea typeface="+mj-lt"/>
                <a:cs typeface="+mj-lt"/>
              </a:rPr>
              <a:t>Mental health refers to how we think, feel and behave. </a:t>
            </a:r>
            <a:endParaRPr lang="en-US" dirty="0">
              <a:solidFill>
                <a:schemeClr val="bg1"/>
              </a:solidFill>
            </a:endParaRPr>
          </a:p>
        </p:txBody>
      </p:sp>
      <p:sp>
        <p:nvSpPr>
          <p:cNvPr id="4" name="Straight Connector 24">
            <a:extLst>
              <a:ext uri="{FF2B5EF4-FFF2-40B4-BE49-F238E27FC236}">
                <a16:creationId xmlns:a16="http://schemas.microsoft.com/office/drawing/2014/main" id="{37691731-9B5C-D243-A8F9-B3BF78042B75}"/>
              </a:ext>
            </a:extLst>
          </p:cNvPr>
          <p:cNvSpPr/>
          <p:nvPr/>
        </p:nvSpPr>
        <p:spPr>
          <a:xfrm>
            <a:off x="1" y="1428257"/>
            <a:ext cx="12192000" cy="0"/>
          </a:xfrm>
          <a:prstGeom prst="line">
            <a:avLst/>
          </a:prstGeom>
          <a:ln w="44450">
            <a:solidFill>
              <a:srgbClr val="FFFFFF"/>
            </a:solidFill>
            <a:prstDash val="lgDash"/>
            <a:miter/>
          </a:ln>
        </p:spPr>
        <p:txBody>
          <a:bodyPr lIns="45718" tIns="45718" rIns="45718" bIns="45718"/>
          <a:lstStyle/>
          <a:p>
            <a:endParaRPr/>
          </a:p>
        </p:txBody>
      </p:sp>
      <p:pic>
        <p:nvPicPr>
          <p:cNvPr id="6" name="Picture 5" descr="A picture containing person, wall, indoor&#10;&#10;Description automatically generated">
            <a:extLst>
              <a:ext uri="{FF2B5EF4-FFF2-40B4-BE49-F238E27FC236}">
                <a16:creationId xmlns:a16="http://schemas.microsoft.com/office/drawing/2014/main" id="{9EDDD0F0-02EC-4F44-A685-F526E6AE50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3272" y="1905515"/>
            <a:ext cx="7428728" cy="4952485"/>
          </a:xfrm>
          <a:prstGeom prst="rect">
            <a:avLst/>
          </a:prstGeom>
        </p:spPr>
      </p:pic>
      <p:sp>
        <p:nvSpPr>
          <p:cNvPr id="7" name="©Unicef/Kiron">
            <a:extLst>
              <a:ext uri="{FF2B5EF4-FFF2-40B4-BE49-F238E27FC236}">
                <a16:creationId xmlns:a16="http://schemas.microsoft.com/office/drawing/2014/main" id="{342DCD79-450D-1347-A0D9-772F3F804056}"/>
              </a:ext>
            </a:extLst>
          </p:cNvPr>
          <p:cNvSpPr txBox="1"/>
          <p:nvPr/>
        </p:nvSpPr>
        <p:spPr>
          <a:xfrm>
            <a:off x="10254344" y="6464269"/>
            <a:ext cx="1763485"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1200">
                <a:solidFill>
                  <a:srgbClr val="FFFFFF"/>
                </a:solidFill>
              </a:defRPr>
            </a:lvl1pPr>
          </a:lstStyle>
          <a:p>
            <a:pPr algn="r"/>
            <a:r>
              <a:rPr dirty="0">
                <a:effectLst>
                  <a:outerShdw blurRad="279400" dist="50800" dir="5400000" algn="ctr" rotWithShape="0">
                    <a:srgbClr val="000000">
                      <a:alpha val="42000"/>
                    </a:srgbClr>
                  </a:outerShdw>
                </a:effectLst>
              </a:rPr>
              <a:t>© </a:t>
            </a:r>
            <a:r>
              <a:rPr lang="en-GB" dirty="0">
                <a:effectLst>
                  <a:outerShdw blurRad="279400" dist="50800" dir="5400000" algn="ctr" rotWithShape="0">
                    <a:srgbClr val="000000">
                      <a:alpha val="42000"/>
                    </a:srgbClr>
                  </a:outerShdw>
                </a:effectLst>
              </a:rPr>
              <a:t>UNICEF/</a:t>
            </a:r>
            <a:r>
              <a:rPr lang="en-GB" dirty="0" err="1"/>
              <a:t>Grigoryan</a:t>
            </a:r>
            <a:endParaRPr lang="en-GB" dirty="0"/>
          </a:p>
          <a:p>
            <a:pPr algn="r"/>
            <a:endParaRPr lang="en-GB" dirty="0">
              <a:effectLst>
                <a:outerShdw blurRad="279400" dist="50800" dir="5400000" algn="ctr" rotWithShape="0">
                  <a:srgbClr val="000000">
                    <a:alpha val="42000"/>
                  </a:srgbClr>
                </a:outerShdw>
              </a:effectLst>
            </a:endParaRPr>
          </a:p>
          <a:p>
            <a:pPr algn="r"/>
            <a:endParaRPr dirty="0">
              <a:effectLst>
                <a:outerShdw blurRad="279400" dist="50800" dir="5400000" algn="ctr" rotWithShape="0">
                  <a:srgbClr val="000000">
                    <a:alpha val="42000"/>
                  </a:srgbClr>
                </a:outerShdw>
              </a:effectLst>
            </a:endParaRPr>
          </a:p>
        </p:txBody>
      </p:sp>
      <p:pic>
        <p:nvPicPr>
          <p:cNvPr id="9" name="Picture 8" descr="Logo, icon&#10;&#10;Description automatically generated">
            <a:extLst>
              <a:ext uri="{FF2B5EF4-FFF2-40B4-BE49-F238E27FC236}">
                <a16:creationId xmlns:a16="http://schemas.microsoft.com/office/drawing/2014/main" id="{A0114616-BE13-7C4A-B59C-DDDA011DFA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3941" y="2098691"/>
            <a:ext cx="1458258" cy="1739207"/>
          </a:xfrm>
          <a:prstGeom prst="rect">
            <a:avLst/>
          </a:prstGeom>
        </p:spPr>
      </p:pic>
    </p:spTree>
    <p:extLst>
      <p:ext uri="{BB962C8B-B14F-4D97-AF65-F5344CB8AC3E}">
        <p14:creationId xmlns:p14="http://schemas.microsoft.com/office/powerpoint/2010/main" val="15342368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D33A48F0-B8D5-6546-AF35-EB2BEA92175E}"/>
              </a:ext>
            </a:extLst>
          </p:cNvPr>
          <p:cNvSpPr/>
          <p:nvPr/>
        </p:nvSpPr>
        <p:spPr>
          <a:xfrm>
            <a:off x="-13270" y="405878"/>
            <a:ext cx="6417313" cy="1178032"/>
          </a:xfrm>
          <a:prstGeom prst="rect">
            <a:avLst/>
          </a:prstGeom>
          <a:solidFill>
            <a:srgbClr val="000000"/>
          </a:solidFill>
          <a:ln w="12700">
            <a:miter lim="400000"/>
          </a:ln>
        </p:spPr>
        <p:txBody>
          <a:bodyPr lIns="45718" tIns="45718" rIns="45718" bIns="45718" anchor="ctr"/>
          <a:lstStyle/>
          <a:p>
            <a:endParaRPr/>
          </a:p>
        </p:txBody>
      </p:sp>
      <p:sp>
        <p:nvSpPr>
          <p:cNvPr id="116" name="With Paddington as our guide, we will find out how climate change is impacting children’s rights, including:…"/>
          <p:cNvSpPr txBox="1">
            <a:spLocks noGrp="1"/>
          </p:cNvSpPr>
          <p:nvPr>
            <p:ph type="body" sz="quarter" idx="4294967295"/>
          </p:nvPr>
        </p:nvSpPr>
        <p:spPr>
          <a:xfrm>
            <a:off x="433134" y="2263328"/>
            <a:ext cx="5488695" cy="4292015"/>
          </a:xfrm>
          <a:prstGeom prst="rect">
            <a:avLst/>
          </a:prstGeom>
        </p:spPr>
        <p:txBody>
          <a:bodyPr lIns="72000" tIns="72000" rIns="72000" bIns="72000" anchor="t">
            <a:normAutofit lnSpcReduction="10000"/>
          </a:bodyPr>
          <a:lstStyle/>
          <a:p>
            <a:pPr defTabSz="905255">
              <a:buNone/>
              <a:defRPr sz="2400">
                <a:solidFill>
                  <a:srgbClr val="FFFFFF"/>
                </a:solidFill>
              </a:defRPr>
            </a:pPr>
            <a:r>
              <a:rPr lang="en-US" dirty="0">
                <a:solidFill>
                  <a:schemeClr val="tx1"/>
                </a:solidFill>
                <a:ea typeface="+mj-lt"/>
                <a:cs typeface="+mj-lt"/>
              </a:rPr>
              <a:t>We will: </a:t>
            </a:r>
            <a:endParaRPr lang="en-US" dirty="0">
              <a:solidFill>
                <a:schemeClr val="tx1"/>
              </a:solidFill>
            </a:endParaRPr>
          </a:p>
          <a:p>
            <a:pPr defTabSz="905255">
              <a:buFont typeface="Wingdings" pitchFamily="2" charset="2"/>
              <a:buChar char="§"/>
              <a:defRPr sz="2400">
                <a:solidFill>
                  <a:srgbClr val="FFFFFF"/>
                </a:solidFill>
              </a:defRPr>
            </a:pPr>
            <a:r>
              <a:rPr lang="en-US" sz="1900" dirty="0">
                <a:ea typeface="+mj-lt"/>
                <a:cs typeface="+mj-lt"/>
              </a:rPr>
              <a:t>Learn about mental health </a:t>
            </a:r>
            <a:br>
              <a:rPr lang="en-US" sz="1900" dirty="0">
                <a:ea typeface="+mj-lt"/>
                <a:cs typeface="+mj-lt"/>
              </a:rPr>
            </a:br>
            <a:r>
              <a:rPr lang="en-US" sz="1900" dirty="0">
                <a:ea typeface="+mj-lt"/>
                <a:cs typeface="+mj-lt"/>
              </a:rPr>
              <a:t>and how it’s connected </a:t>
            </a:r>
            <a:br>
              <a:rPr lang="en-US" sz="1900" dirty="0">
                <a:ea typeface="+mj-lt"/>
                <a:cs typeface="+mj-lt"/>
              </a:rPr>
            </a:br>
            <a:r>
              <a:rPr lang="en-US" sz="1900" dirty="0">
                <a:ea typeface="+mj-lt"/>
                <a:cs typeface="+mj-lt"/>
              </a:rPr>
              <a:t>to rights</a:t>
            </a:r>
          </a:p>
          <a:p>
            <a:pPr defTabSz="905255">
              <a:buFont typeface="Wingdings" pitchFamily="2" charset="2"/>
              <a:buChar char="§"/>
              <a:defRPr sz="2400">
                <a:solidFill>
                  <a:srgbClr val="FFFFFF"/>
                </a:solidFill>
              </a:defRPr>
            </a:pPr>
            <a:r>
              <a:rPr lang="en-US" sz="1900" dirty="0">
                <a:ea typeface="+mj-lt"/>
                <a:cs typeface="+mj-lt"/>
              </a:rPr>
              <a:t>Learn how some people are </a:t>
            </a:r>
            <a:br>
              <a:rPr lang="en-US" sz="1900" dirty="0">
                <a:ea typeface="+mj-lt"/>
                <a:cs typeface="+mj-lt"/>
              </a:rPr>
            </a:br>
            <a:r>
              <a:rPr lang="en-US" sz="1900" dirty="0">
                <a:ea typeface="+mj-lt"/>
                <a:cs typeface="+mj-lt"/>
              </a:rPr>
              <a:t>treated unfairly because of their mental health</a:t>
            </a:r>
          </a:p>
          <a:p>
            <a:pPr defTabSz="905255">
              <a:buFont typeface="Wingdings" pitchFamily="2" charset="2"/>
              <a:buChar char="§"/>
              <a:defRPr sz="2400">
                <a:solidFill>
                  <a:srgbClr val="FFFFFF"/>
                </a:solidFill>
              </a:defRPr>
            </a:pPr>
            <a:r>
              <a:rPr lang="en-US" sz="1900" dirty="0">
                <a:ea typeface="+mj-lt"/>
                <a:cs typeface="+mj-lt"/>
              </a:rPr>
              <a:t>Think about how we can talk about how </a:t>
            </a:r>
            <a:br>
              <a:rPr lang="en-US" sz="1900" dirty="0">
                <a:ea typeface="+mj-lt"/>
                <a:cs typeface="+mj-lt"/>
              </a:rPr>
            </a:br>
            <a:r>
              <a:rPr lang="en-US" sz="1900" dirty="0">
                <a:ea typeface="+mj-lt"/>
                <a:cs typeface="+mj-lt"/>
              </a:rPr>
              <a:t>we're feeling </a:t>
            </a:r>
            <a:endParaRPr lang="en-US" sz="1900" dirty="0"/>
          </a:p>
          <a:p>
            <a:pPr defTabSz="905255">
              <a:buFont typeface="Wingdings" pitchFamily="2" charset="2"/>
              <a:buChar char="§"/>
              <a:defRPr sz="2400">
                <a:solidFill>
                  <a:srgbClr val="FFFFFF"/>
                </a:solidFill>
              </a:defRPr>
            </a:pPr>
            <a:r>
              <a:rPr lang="en-US" sz="1900" dirty="0">
                <a:ea typeface="+mj-lt"/>
                <a:cs typeface="+mj-lt"/>
              </a:rPr>
              <a:t>Find out what to do if we're worried about someone we know </a:t>
            </a:r>
            <a:endParaRPr lang="en-US" sz="1900" dirty="0"/>
          </a:p>
          <a:p>
            <a:pPr defTabSz="905255">
              <a:buFont typeface="Wingdings" pitchFamily="2" charset="2"/>
              <a:buChar char="§"/>
              <a:defRPr sz="2400">
                <a:solidFill>
                  <a:srgbClr val="FFFFFF"/>
                </a:solidFill>
              </a:defRPr>
            </a:pPr>
            <a:r>
              <a:rPr lang="en-US" sz="1900" dirty="0">
                <a:ea typeface="+mj-lt"/>
                <a:cs typeface="+mj-lt"/>
              </a:rPr>
              <a:t>Speak out and take action on mental health, and hear about other children and young people who are doing the same</a:t>
            </a:r>
            <a:endParaRPr lang="en-US" sz="1900" dirty="0"/>
          </a:p>
          <a:p>
            <a:pPr marL="0" indent="0" defTabSz="905255">
              <a:lnSpc>
                <a:spcPct val="110000"/>
              </a:lnSpc>
              <a:spcBef>
                <a:spcPts val="900"/>
              </a:spcBef>
              <a:buNone/>
              <a:defRPr sz="2400">
                <a:solidFill>
                  <a:srgbClr val="FFFFFF"/>
                </a:solidFill>
              </a:defRPr>
            </a:pPr>
            <a:endParaRPr lang="en-US" dirty="0">
              <a:ea typeface="+mj-lt"/>
              <a:cs typeface="+mj-lt"/>
            </a:endParaRPr>
          </a:p>
        </p:txBody>
      </p:sp>
      <p:sp>
        <p:nvSpPr>
          <p:cNvPr id="118" name="Straight Connector 24"/>
          <p:cNvSpPr/>
          <p:nvPr/>
        </p:nvSpPr>
        <p:spPr>
          <a:xfrm>
            <a:off x="506997" y="1976675"/>
            <a:ext cx="5294355" cy="1"/>
          </a:xfrm>
          <a:prstGeom prst="line">
            <a:avLst/>
          </a:prstGeom>
          <a:ln w="44450">
            <a:solidFill>
              <a:srgbClr val="FFFFFF"/>
            </a:solidFill>
            <a:prstDash val="lgDash"/>
            <a:miter/>
          </a:ln>
        </p:spPr>
        <p:txBody>
          <a:bodyPr lIns="45718" tIns="45718" rIns="45718" bIns="45718"/>
          <a:lstStyle/>
          <a:p>
            <a:endParaRPr/>
          </a:p>
        </p:txBody>
      </p:sp>
      <p:sp>
        <p:nvSpPr>
          <p:cNvPr id="119" name="Title 1"/>
          <p:cNvSpPr txBox="1"/>
          <p:nvPr/>
        </p:nvSpPr>
        <p:spPr>
          <a:xfrm>
            <a:off x="433135" y="412218"/>
            <a:ext cx="6252717" cy="1214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nSpc>
                <a:spcPct val="90000"/>
              </a:lnSpc>
              <a:defRPr sz="3600" b="1" spc="100">
                <a:solidFill>
                  <a:srgbClr val="FFFFFF"/>
                </a:solidFill>
              </a:defRPr>
            </a:lvl1pPr>
          </a:lstStyle>
          <a:p>
            <a:r>
              <a:rPr lang="en-GB" dirty="0"/>
              <a:t>TAKING PART IN OUTRIGHT</a:t>
            </a:r>
          </a:p>
        </p:txBody>
      </p:sp>
      <p:pic>
        <p:nvPicPr>
          <p:cNvPr id="3" name="Picture 2" descr="A group of people raising their hands&#10;&#10;Description automatically generated with medium confidence">
            <a:extLst>
              <a:ext uri="{FF2B5EF4-FFF2-40B4-BE49-F238E27FC236}">
                <a16:creationId xmlns:a16="http://schemas.microsoft.com/office/drawing/2014/main" id="{7B38049C-0FBF-C743-9855-915F69D139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5" r="35737"/>
          <a:stretch/>
        </p:blipFill>
        <p:spPr>
          <a:xfrm>
            <a:off x="6096001" y="0"/>
            <a:ext cx="6096000" cy="6858000"/>
          </a:xfrm>
          <a:prstGeom prst="rect">
            <a:avLst/>
          </a:prstGeom>
        </p:spPr>
      </p:pic>
      <p:sp>
        <p:nvSpPr>
          <p:cNvPr id="7" name="©Unicef/Kiron">
            <a:extLst>
              <a:ext uri="{FF2B5EF4-FFF2-40B4-BE49-F238E27FC236}">
                <a16:creationId xmlns:a16="http://schemas.microsoft.com/office/drawing/2014/main" id="{F41D01B9-7600-754B-B834-FE5E93229F9E}"/>
              </a:ext>
            </a:extLst>
          </p:cNvPr>
          <p:cNvSpPr txBox="1"/>
          <p:nvPr/>
        </p:nvSpPr>
        <p:spPr>
          <a:xfrm>
            <a:off x="10254344" y="6464269"/>
            <a:ext cx="1763485"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1200">
                <a:solidFill>
                  <a:srgbClr val="FFFFFF"/>
                </a:solidFill>
              </a:defRPr>
            </a:lvl1pPr>
          </a:lstStyle>
          <a:p>
            <a:pPr algn="r"/>
            <a:r>
              <a:rPr dirty="0">
                <a:effectLst>
                  <a:outerShdw blurRad="279400" dist="50800" dir="5400000" algn="ctr" rotWithShape="0">
                    <a:srgbClr val="000000">
                      <a:alpha val="42000"/>
                    </a:srgbClr>
                  </a:outerShdw>
                </a:effectLst>
              </a:rPr>
              <a:t>© </a:t>
            </a:r>
            <a:r>
              <a:rPr lang="en-GB" dirty="0">
                <a:effectLst>
                  <a:outerShdw blurRad="279400" dist="50800" dir="5400000" algn="ctr" rotWithShape="0">
                    <a:srgbClr val="000000">
                      <a:alpha val="42000"/>
                    </a:srgbClr>
                  </a:outerShdw>
                </a:effectLst>
              </a:rPr>
              <a:t>UNICEF/</a:t>
            </a:r>
            <a:r>
              <a:rPr lang="en-GB" dirty="0"/>
              <a:t>Dawe</a:t>
            </a:r>
          </a:p>
          <a:p>
            <a:pPr algn="r"/>
            <a:endParaRPr lang="en-GB" dirty="0">
              <a:effectLst>
                <a:outerShdw blurRad="279400" dist="50800" dir="5400000" algn="ctr" rotWithShape="0">
                  <a:srgbClr val="000000">
                    <a:alpha val="42000"/>
                  </a:srgbClr>
                </a:outerShdw>
              </a:effectLst>
            </a:endParaRPr>
          </a:p>
          <a:p>
            <a:pPr algn="r"/>
            <a:endParaRPr dirty="0">
              <a:effectLst>
                <a:outerShdw blurRad="279400" dist="50800" dir="5400000" algn="ctr" rotWithShape="0">
                  <a:srgbClr val="000000">
                    <a:alpha val="42000"/>
                  </a:srgbClr>
                </a:outerShdw>
              </a:effectLst>
            </a:endParaRPr>
          </a:p>
        </p:txBody>
      </p:sp>
      <p:pic>
        <p:nvPicPr>
          <p:cNvPr id="6" name="Picture 5" descr="A picture containing text, dark&#10;&#10;Description automatically generated">
            <a:extLst>
              <a:ext uri="{FF2B5EF4-FFF2-40B4-BE49-F238E27FC236}">
                <a16:creationId xmlns:a16="http://schemas.microsoft.com/office/drawing/2014/main" id="{96C38FC3-EF21-164F-B806-273BC3C1D5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2449" y="2566183"/>
            <a:ext cx="1712891" cy="1308511"/>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CA8383-FD0C-4EBB-A726-7448E7A920CC}"/>
              </a:ext>
            </a:extLst>
          </p:cNvPr>
          <p:cNvSpPr txBox="1"/>
          <p:nvPr/>
        </p:nvSpPr>
        <p:spPr>
          <a:xfrm>
            <a:off x="982436" y="4792436"/>
            <a:ext cx="2743200"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200" b="0" i="0" u="sng" strike="noStrike" kern="0" cap="none" spc="0" normalizeH="0" baseline="0" noProof="0" dirty="0">
                <a:ln>
                  <a:noFill/>
                </a:ln>
                <a:solidFill>
                  <a:srgbClr val="01AFEF"/>
                </a:solidFill>
                <a:effectLst/>
                <a:uLnTx/>
                <a:uFillTx/>
                <a:latin typeface="Arial"/>
                <a:cs typeface="Arial"/>
                <a:sym typeface="Arial"/>
                <a:hlinkClick r:id="rId3"/>
              </a:rPr>
              <a:t>Cel video link</a:t>
            </a:r>
            <a:endParaRPr kumimoji="0" lang="en-GB" sz="3200" b="0" i="0" u="sng" strike="noStrike" kern="0" cap="none" spc="0" normalizeH="0" baseline="0" noProof="0">
              <a:ln>
                <a:noFill/>
              </a:ln>
              <a:solidFill>
                <a:srgbClr val="01AFEF"/>
              </a:solidFill>
              <a:effectLst/>
              <a:uLnTx/>
              <a:uFillTx/>
              <a:latin typeface="Arial"/>
              <a:cs typeface="Arial"/>
              <a:sym typeface="Arial"/>
              <a:hlinkClick r:id="rId3"/>
            </a:endParaRPr>
          </a:p>
        </p:txBody>
      </p:sp>
      <p:sp>
        <p:nvSpPr>
          <p:cNvPr id="3" name="Rectangle 2">
            <a:extLst>
              <a:ext uri="{FF2B5EF4-FFF2-40B4-BE49-F238E27FC236}">
                <a16:creationId xmlns:a16="http://schemas.microsoft.com/office/drawing/2014/main" id="{EF44B5ED-E779-46BA-8E85-770441E723F7}"/>
              </a:ext>
            </a:extLst>
          </p:cNvPr>
          <p:cNvSpPr/>
          <p:nvPr/>
        </p:nvSpPr>
        <p:spPr>
          <a:xfrm>
            <a:off x="-271803" y="-89807"/>
            <a:ext cx="12466864" cy="6942364"/>
          </a:xfrm>
          <a:prstGeom prst="rect">
            <a:avLst/>
          </a:prstGeom>
          <a:solidFill>
            <a:srgbClr val="01AFE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mj-ea"/>
              <a:cs typeface="Arial"/>
              <a:sym typeface="Arial"/>
            </a:endParaRPr>
          </a:p>
        </p:txBody>
      </p:sp>
      <p:sp>
        <p:nvSpPr>
          <p:cNvPr id="129" name="Rectangle"/>
          <p:cNvSpPr/>
          <p:nvPr/>
        </p:nvSpPr>
        <p:spPr>
          <a:xfrm>
            <a:off x="6455434" y="419701"/>
            <a:ext cx="5125837" cy="912762"/>
          </a:xfrm>
          <a:prstGeom prst="rect">
            <a:avLst/>
          </a:prstGeom>
          <a:solidFill>
            <a:srgbClr val="000000"/>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31" name="Actor and Unicef UK Ambassador Cel Spellman has this message for you about taking part in OutRight…"/>
          <p:cNvSpPr txBox="1">
            <a:spLocks noGrp="1"/>
          </p:cNvSpPr>
          <p:nvPr>
            <p:ph type="body" sz="quarter" idx="4294967295"/>
          </p:nvPr>
        </p:nvSpPr>
        <p:spPr>
          <a:xfrm>
            <a:off x="503464" y="2005013"/>
            <a:ext cx="3766911" cy="3351893"/>
          </a:xfrm>
          <a:prstGeom prst="rect">
            <a:avLst/>
          </a:prstGeom>
        </p:spPr>
        <p:txBody>
          <a:bodyPr lIns="72000" tIns="72000" rIns="72000" bIns="72000" anchor="t">
            <a:normAutofit/>
          </a:bodyPr>
          <a:lstStyle/>
          <a:p>
            <a:pPr marL="0" indent="0" defTabSz="859536">
              <a:lnSpc>
                <a:spcPct val="110000"/>
              </a:lnSpc>
              <a:spcBef>
                <a:spcPts val="900"/>
              </a:spcBef>
              <a:buSzTx/>
              <a:buNone/>
              <a:defRPr sz="2400">
                <a:solidFill>
                  <a:srgbClr val="FFFFFF"/>
                </a:solidFill>
              </a:defRPr>
            </a:pPr>
            <a:r>
              <a:rPr dirty="0"/>
              <a:t>Actor and </a:t>
            </a:r>
            <a:r>
              <a:rPr lang="en-GB" dirty="0"/>
              <a:t>UNICEF</a:t>
            </a:r>
            <a:r>
              <a:rPr dirty="0"/>
              <a:t> UK </a:t>
            </a:r>
            <a:br>
              <a:rPr lang="en-GB" dirty="0"/>
            </a:br>
            <a:r>
              <a:rPr lang="en-GB" dirty="0"/>
              <a:t>High Profile Supporter </a:t>
            </a:r>
            <a:br>
              <a:rPr lang="en-GB" dirty="0"/>
            </a:br>
            <a:r>
              <a:rPr dirty="0" err="1"/>
              <a:t>Cel</a:t>
            </a:r>
            <a:r>
              <a:rPr dirty="0"/>
              <a:t> Spellman has this message for you about </a:t>
            </a:r>
            <a:br>
              <a:rPr lang="en-GB" dirty="0"/>
            </a:br>
            <a:r>
              <a:rPr dirty="0"/>
              <a:t>taking part in </a:t>
            </a:r>
            <a:r>
              <a:rPr dirty="0" err="1"/>
              <a:t>OutRight</a:t>
            </a:r>
            <a:r>
              <a:rPr dirty="0"/>
              <a:t>…</a:t>
            </a:r>
            <a:endParaRPr u="sng" dirty="0">
              <a:solidFill>
                <a:srgbClr val="0000FF"/>
              </a:solidFill>
              <a:uFill>
                <a:solidFill>
                  <a:srgbClr val="0000FF"/>
                </a:solidFill>
              </a:uFill>
              <a:hlinkClick r:id="rId4"/>
            </a:endParaRPr>
          </a:p>
        </p:txBody>
      </p:sp>
      <p:pic>
        <p:nvPicPr>
          <p:cNvPr id="4" name="Picture 4" descr="A picture containing person, wall, indoor, holding&#10;&#10;Description automatically generated">
            <a:extLst>
              <a:ext uri="{FF2B5EF4-FFF2-40B4-BE49-F238E27FC236}">
                <a16:creationId xmlns:a16="http://schemas.microsoft.com/office/drawing/2014/main" id="{51D53A58-058A-41CE-A8B4-410255352BF8}"/>
              </a:ext>
            </a:extLst>
          </p:cNvPr>
          <p:cNvPicPr>
            <a:picLocks noChangeAspect="1"/>
          </p:cNvPicPr>
          <p:nvPr/>
        </p:nvPicPr>
        <p:blipFill>
          <a:blip r:embed="rId5"/>
          <a:stretch>
            <a:fillRect/>
          </a:stretch>
        </p:blipFill>
        <p:spPr>
          <a:xfrm>
            <a:off x="4580627" y="2005751"/>
            <a:ext cx="7013274" cy="3651628"/>
          </a:xfrm>
          <a:prstGeom prst="rect">
            <a:avLst/>
          </a:prstGeom>
        </p:spPr>
      </p:pic>
      <p:sp>
        <p:nvSpPr>
          <p:cNvPr id="6" name="Straight Connector 24">
            <a:extLst>
              <a:ext uri="{FF2B5EF4-FFF2-40B4-BE49-F238E27FC236}">
                <a16:creationId xmlns:a16="http://schemas.microsoft.com/office/drawing/2014/main" id="{CE1B335C-ABD2-42DF-B806-5C22E4CD135A}"/>
              </a:ext>
            </a:extLst>
          </p:cNvPr>
          <p:cNvSpPr/>
          <p:nvPr/>
        </p:nvSpPr>
        <p:spPr>
          <a:xfrm flipV="1">
            <a:off x="506998" y="1592185"/>
            <a:ext cx="11210550" cy="57509"/>
          </a:xfrm>
          <a:prstGeom prst="line">
            <a:avLst/>
          </a:prstGeom>
          <a:ln w="44450">
            <a:solidFill>
              <a:srgbClr val="FFFFFF"/>
            </a:solidFill>
            <a:prstDash val="lgDash"/>
            <a:miter/>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8" name="Title 1">
            <a:extLst>
              <a:ext uri="{FF2B5EF4-FFF2-40B4-BE49-F238E27FC236}">
                <a16:creationId xmlns:a16="http://schemas.microsoft.com/office/drawing/2014/main" id="{2F1DDA30-3C76-470D-9711-687FC7ABB96E}"/>
              </a:ext>
            </a:extLst>
          </p:cNvPr>
          <p:cNvSpPr txBox="1"/>
          <p:nvPr/>
        </p:nvSpPr>
        <p:spPr>
          <a:xfrm>
            <a:off x="499206" y="409809"/>
            <a:ext cx="12177956" cy="1045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nSpc>
                <a:spcPct val="90000"/>
              </a:lnSpc>
              <a:defRPr sz="6000" b="1" spc="300">
                <a:solidFill>
                  <a:srgbClr val="FFFFFF"/>
                </a:solidFill>
              </a:defRPr>
            </a:lvl1pPr>
          </a:lstStyle>
          <a:p>
            <a:pPr marL="0" marR="0" lvl="0" indent="0" algn="l" defTabSz="914400" rtl="0" eaLnBrk="1" fontAlgn="auto" latinLnBrk="0" hangingPunct="0">
              <a:lnSpc>
                <a:spcPct val="90000"/>
              </a:lnSpc>
              <a:spcBef>
                <a:spcPts val="0"/>
              </a:spcBef>
              <a:spcAft>
                <a:spcPts val="0"/>
              </a:spcAft>
              <a:buClrTx/>
              <a:buSzTx/>
              <a:buFontTx/>
              <a:buNone/>
              <a:tabLst/>
              <a:defRPr/>
            </a:pPr>
            <a:r>
              <a:rPr kumimoji="0" lang="en-GB" sz="4500" b="1" i="0" u="none" strike="noStrike" kern="0" cap="none" spc="300" normalizeH="0" baseline="0" noProof="0" dirty="0">
                <a:ln>
                  <a:noFill/>
                </a:ln>
                <a:solidFill>
                  <a:srgbClr val="FFFFFF"/>
                </a:solidFill>
                <a:effectLst/>
                <a:uLnTx/>
                <a:uFillTx/>
                <a:latin typeface="Arial"/>
                <a:cs typeface="Arial"/>
                <a:sym typeface="Arial"/>
              </a:rPr>
              <a:t>A MESSAGE FROM CEL SPELLMAN</a:t>
            </a:r>
            <a:endParaRPr kumimoji="0" lang="en-US" sz="4500" b="1" i="0" u="none" strike="noStrike" kern="0" cap="none" spc="300" normalizeH="0" baseline="0" noProof="0" dirty="0">
              <a:ln>
                <a:noFill/>
              </a:ln>
              <a:solidFill>
                <a:srgbClr val="FFFFFF"/>
              </a:solidFill>
              <a:effectLst/>
              <a:uLnTx/>
              <a:uFillTx/>
              <a:latin typeface="Arial"/>
              <a:cs typeface="Arial"/>
              <a:sym typeface="Arial"/>
            </a:endParaRPr>
          </a:p>
        </p:txBody>
      </p:sp>
      <p:sp>
        <p:nvSpPr>
          <p:cNvPr id="10" name="TextBox 2">
            <a:hlinkClick r:id="rId6"/>
            <a:extLst>
              <a:ext uri="{FF2B5EF4-FFF2-40B4-BE49-F238E27FC236}">
                <a16:creationId xmlns:a16="http://schemas.microsoft.com/office/drawing/2014/main" id="{174D750C-277A-4226-88FC-1B64683D8C05}"/>
              </a:ext>
            </a:extLst>
          </p:cNvPr>
          <p:cNvSpPr txBox="1"/>
          <p:nvPr/>
        </p:nvSpPr>
        <p:spPr>
          <a:xfrm>
            <a:off x="2456541" y="4731263"/>
            <a:ext cx="1391780" cy="646331"/>
          </a:xfrm>
          <a:prstGeom prst="rect">
            <a:avLst/>
          </a:prstGeom>
          <a:noFill/>
        </p:spPr>
        <p:txBody>
          <a:bodyPr wrap="square" lIns="91440" tIns="45720" rIns="91440" bIns="4572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alpha val="97000"/>
                  </a:srgbClr>
                </a:solidFill>
                <a:effectLst/>
                <a:uLnTx/>
                <a:uFillTx/>
                <a:latin typeface="Arial"/>
                <a:cs typeface="Arial"/>
                <a:sym typeface="Helvetica"/>
              </a:rPr>
              <a:t>Click to play video</a:t>
            </a:r>
          </a:p>
        </p:txBody>
      </p:sp>
      <p:sp>
        <p:nvSpPr>
          <p:cNvPr id="11" name="Oval 10">
            <a:extLst>
              <a:ext uri="{FF2B5EF4-FFF2-40B4-BE49-F238E27FC236}">
                <a16:creationId xmlns:a16="http://schemas.microsoft.com/office/drawing/2014/main" id="{9A9C7B0E-A623-4AE2-BB2D-6111A7846F6B}"/>
              </a:ext>
            </a:extLst>
          </p:cNvPr>
          <p:cNvSpPr/>
          <p:nvPr/>
        </p:nvSpPr>
        <p:spPr>
          <a:xfrm>
            <a:off x="1311215" y="4481423"/>
            <a:ext cx="1043796" cy="1043796"/>
          </a:xfrm>
          <a:prstGeom prst="ellipse">
            <a:avLst/>
          </a:prstGeom>
          <a:no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mj-ea"/>
              <a:cs typeface="Arial"/>
              <a:sym typeface="Arial"/>
            </a:endParaRPr>
          </a:p>
        </p:txBody>
      </p:sp>
      <p:sp>
        <p:nvSpPr>
          <p:cNvPr id="12" name="Isosceles Triangle 11">
            <a:hlinkClick r:id="rId3"/>
            <a:extLst>
              <a:ext uri="{FF2B5EF4-FFF2-40B4-BE49-F238E27FC236}">
                <a16:creationId xmlns:a16="http://schemas.microsoft.com/office/drawing/2014/main" id="{970DAC14-B459-4A06-A706-552523ED1C74}"/>
              </a:ext>
            </a:extLst>
          </p:cNvPr>
          <p:cNvSpPr/>
          <p:nvPr/>
        </p:nvSpPr>
        <p:spPr>
          <a:xfrm rot="19800000">
            <a:off x="1508471" y="4674603"/>
            <a:ext cx="586253" cy="511836"/>
          </a:xfrm>
          <a:prstGeom prst="triangl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mj-ea"/>
              <a:cs typeface="Arial"/>
              <a:sym typeface="Aria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
          <p:cNvSpPr txBox="1">
            <a:spLocks noGrp="1"/>
          </p:cNvSpPr>
          <p:nvPr>
            <p:ph type="title" idx="4294967295"/>
          </p:nvPr>
        </p:nvSpPr>
        <p:spPr>
          <a:xfrm>
            <a:off x="433131" y="401430"/>
            <a:ext cx="5147428" cy="1002250"/>
          </a:xfrm>
          <a:prstGeom prst="rect">
            <a:avLst/>
          </a:prstGeom>
          <a:solidFill>
            <a:srgbClr val="00AEEF"/>
          </a:solidFill>
        </p:spPr>
        <p:txBody>
          <a:bodyPr anchor="ctr"/>
          <a:lstStyle>
            <a:lvl1pPr>
              <a:defRPr sz="5000" cap="none" spc="250"/>
            </a:lvl1pPr>
          </a:lstStyle>
          <a:p>
            <a:r>
              <a:t>WHY</a:t>
            </a:r>
          </a:p>
        </p:txBody>
      </p:sp>
      <p:sp>
        <p:nvSpPr>
          <p:cNvPr id="139" name="Rectangle"/>
          <p:cNvSpPr/>
          <p:nvPr/>
        </p:nvSpPr>
        <p:spPr>
          <a:xfrm>
            <a:off x="0" y="1326366"/>
            <a:ext cx="5581797" cy="917127"/>
          </a:xfrm>
          <a:prstGeom prst="rect">
            <a:avLst/>
          </a:prstGeom>
          <a:solidFill>
            <a:srgbClr val="FF9933"/>
          </a:solidFill>
          <a:ln w="12700">
            <a:miter lim="400000"/>
          </a:ln>
        </p:spPr>
        <p:txBody>
          <a:bodyPr lIns="45718" tIns="45718" rIns="45718" bIns="45718" anchor="ctr"/>
          <a:lstStyle/>
          <a:p>
            <a:endParaRPr/>
          </a:p>
        </p:txBody>
      </p:sp>
      <p:sp>
        <p:nvSpPr>
          <p:cNvPr id="140" name="Straight Connector 24"/>
          <p:cNvSpPr/>
          <p:nvPr/>
        </p:nvSpPr>
        <p:spPr>
          <a:xfrm>
            <a:off x="506998" y="2594249"/>
            <a:ext cx="5147428" cy="4"/>
          </a:xfrm>
          <a:prstGeom prst="line">
            <a:avLst/>
          </a:prstGeom>
          <a:ln w="44450">
            <a:solidFill>
              <a:srgbClr val="FFFFFF"/>
            </a:solidFill>
            <a:prstDash val="lgDash"/>
            <a:miter/>
          </a:ln>
        </p:spPr>
        <p:txBody>
          <a:bodyPr lIns="45718" tIns="45718" rIns="45718" bIns="45718"/>
          <a:lstStyle/>
          <a:p>
            <a:endParaRPr/>
          </a:p>
        </p:txBody>
      </p:sp>
      <p:sp>
        <p:nvSpPr>
          <p:cNvPr id="141" name="Children like you have an important role to play in campaigning to create change…"/>
          <p:cNvSpPr txBox="1">
            <a:spLocks noGrp="1"/>
          </p:cNvSpPr>
          <p:nvPr>
            <p:ph type="body" sz="half" idx="4294967295"/>
          </p:nvPr>
        </p:nvSpPr>
        <p:spPr>
          <a:xfrm>
            <a:off x="307739" y="2902448"/>
            <a:ext cx="5482438" cy="4345066"/>
          </a:xfrm>
          <a:prstGeom prst="rect">
            <a:avLst/>
          </a:prstGeom>
        </p:spPr>
        <p:txBody>
          <a:bodyPr lIns="72000" tIns="72000" rIns="72000" bIns="72000" anchor="t">
            <a:normAutofit/>
          </a:bodyPr>
          <a:lstStyle/>
          <a:p>
            <a:pPr marL="0" indent="0" defTabSz="749808">
              <a:lnSpc>
                <a:spcPct val="110000"/>
              </a:lnSpc>
              <a:spcBef>
                <a:spcPts val="800"/>
              </a:spcBef>
              <a:buSzTx/>
              <a:buNone/>
              <a:defRPr sz="2100">
                <a:solidFill>
                  <a:srgbClr val="FFFFFF"/>
                </a:solidFill>
              </a:defRPr>
            </a:pPr>
            <a:r>
              <a:rPr sz="2000" dirty="0"/>
              <a:t>Children like you have an important role to play in campaigning to create change.</a:t>
            </a:r>
            <a:r>
              <a:rPr lang="en-GB" sz="2000" dirty="0"/>
              <a:t> </a:t>
            </a:r>
            <a:endParaRPr lang="en-US" sz="2000" dirty="0"/>
          </a:p>
          <a:p>
            <a:pPr marL="0" indent="0" defTabSz="749808">
              <a:lnSpc>
                <a:spcPct val="110000"/>
              </a:lnSpc>
              <a:spcBef>
                <a:spcPts val="800"/>
              </a:spcBef>
              <a:buSzTx/>
              <a:buNone/>
              <a:defRPr sz="2100">
                <a:solidFill>
                  <a:srgbClr val="FFFFFF"/>
                </a:solidFill>
              </a:defRPr>
            </a:pPr>
            <a:r>
              <a:rPr sz="2000" dirty="0"/>
              <a:t>Your voices matter</a:t>
            </a:r>
            <a:r>
              <a:rPr lang="en-GB" sz="2000" dirty="0"/>
              <a:t> and can make a difference</a:t>
            </a:r>
            <a:r>
              <a:rPr sz="2000" dirty="0"/>
              <a:t>!</a:t>
            </a:r>
            <a:br>
              <a:rPr sz="2000" dirty="0"/>
            </a:br>
            <a:endParaRPr sz="2000" dirty="0"/>
          </a:p>
          <a:p>
            <a:pPr marL="0" indent="0" defTabSz="749808">
              <a:lnSpc>
                <a:spcPct val="110000"/>
              </a:lnSpc>
              <a:spcBef>
                <a:spcPts val="800"/>
              </a:spcBef>
              <a:buSzTx/>
              <a:buNone/>
              <a:defRPr sz="2100" b="1">
                <a:solidFill>
                  <a:srgbClr val="FFFFFF"/>
                </a:solidFill>
              </a:defRPr>
            </a:pPr>
            <a:r>
              <a:rPr sz="2000" dirty="0"/>
              <a:t>UN Convention on the Rights of the Child: Article 12</a:t>
            </a:r>
          </a:p>
          <a:p>
            <a:pPr marL="0" indent="0" defTabSz="749808">
              <a:lnSpc>
                <a:spcPct val="110000"/>
              </a:lnSpc>
              <a:spcBef>
                <a:spcPts val="800"/>
              </a:spcBef>
              <a:buSzTx/>
              <a:buNone/>
              <a:defRPr sz="2100">
                <a:solidFill>
                  <a:srgbClr val="FFFFFF"/>
                </a:solidFill>
              </a:defRPr>
            </a:pPr>
            <a:r>
              <a:rPr sz="2000" i="1" dirty="0"/>
              <a:t>Every child has the right to say what they think in all matters affecting them, and to have their views taken seriously.</a:t>
            </a:r>
          </a:p>
        </p:txBody>
      </p:sp>
      <p:sp>
        <p:nvSpPr>
          <p:cNvPr id="143" name="Title 1"/>
          <p:cNvSpPr txBox="1"/>
          <p:nvPr/>
        </p:nvSpPr>
        <p:spPr>
          <a:xfrm>
            <a:off x="433131" y="1321904"/>
            <a:ext cx="5147428" cy="1002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nSpc>
                <a:spcPct val="90000"/>
              </a:lnSpc>
              <a:defRPr sz="6000" b="1" spc="300">
                <a:solidFill>
                  <a:srgbClr val="FFFFFF"/>
                </a:solidFill>
              </a:defRPr>
            </a:lvl1pPr>
          </a:lstStyle>
          <a:p>
            <a:r>
              <a:rPr dirty="0"/>
              <a:t>CAMPAIGN?</a:t>
            </a:r>
          </a:p>
        </p:txBody>
      </p:sp>
      <p:pic>
        <p:nvPicPr>
          <p:cNvPr id="3" name="Picture 2" descr="A group of people holding signs&#10;&#10;Description automatically generated with medium confidence">
            <a:extLst>
              <a:ext uri="{FF2B5EF4-FFF2-40B4-BE49-F238E27FC236}">
                <a16:creationId xmlns:a16="http://schemas.microsoft.com/office/drawing/2014/main" id="{94441790-130F-314C-8459-D5AC27217D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47" r="519" b="23844"/>
          <a:stretch/>
        </p:blipFill>
        <p:spPr>
          <a:xfrm>
            <a:off x="6094764" y="0"/>
            <a:ext cx="6096000" cy="6858000"/>
          </a:xfrm>
          <a:prstGeom prst="rect">
            <a:avLst/>
          </a:prstGeom>
        </p:spPr>
      </p:pic>
      <p:sp>
        <p:nvSpPr>
          <p:cNvPr id="10" name="©Unicef/Kiron">
            <a:extLst>
              <a:ext uri="{FF2B5EF4-FFF2-40B4-BE49-F238E27FC236}">
                <a16:creationId xmlns:a16="http://schemas.microsoft.com/office/drawing/2014/main" id="{163C0E6E-4E68-DB4C-997C-8552C1F0252A}"/>
              </a:ext>
            </a:extLst>
          </p:cNvPr>
          <p:cNvSpPr txBox="1"/>
          <p:nvPr/>
        </p:nvSpPr>
        <p:spPr>
          <a:xfrm>
            <a:off x="10254344" y="6464269"/>
            <a:ext cx="1763485"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1200">
                <a:solidFill>
                  <a:srgbClr val="FFFFFF"/>
                </a:solidFill>
              </a:defRPr>
            </a:lvl1pPr>
          </a:lstStyle>
          <a:p>
            <a:pPr algn="r"/>
            <a:r>
              <a:rPr dirty="0">
                <a:effectLst>
                  <a:outerShdw blurRad="279400" dist="50800" dir="5400000" algn="ctr" rotWithShape="0">
                    <a:srgbClr val="000000">
                      <a:alpha val="42000"/>
                    </a:srgbClr>
                  </a:outerShdw>
                </a:effectLst>
              </a:rPr>
              <a:t>© </a:t>
            </a:r>
            <a:r>
              <a:rPr lang="en-GB" dirty="0">
                <a:effectLst>
                  <a:outerShdw blurRad="279400" dist="50800" dir="5400000" algn="ctr" rotWithShape="0">
                    <a:srgbClr val="000000">
                      <a:alpha val="42000"/>
                    </a:srgbClr>
                  </a:outerShdw>
                </a:effectLst>
              </a:rPr>
              <a:t>UNICEF/Nesbitt</a:t>
            </a:r>
          </a:p>
          <a:p>
            <a:pPr algn="r"/>
            <a:endParaRPr dirty="0">
              <a:effectLst>
                <a:outerShdw blurRad="279400" dist="50800" dir="5400000" algn="ctr" rotWithShape="0">
                  <a:srgbClr val="000000">
                    <a:alpha val="42000"/>
                  </a:srgbClr>
                </a:outerShdw>
              </a:effectLst>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p:cNvSpPr txBox="1"/>
          <p:nvPr/>
        </p:nvSpPr>
        <p:spPr>
          <a:xfrm>
            <a:off x="433133" y="596873"/>
            <a:ext cx="5461022" cy="1904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000" tIns="72000" rIns="72000" bIns="72000">
            <a:normAutofit/>
          </a:bodyPr>
          <a:lstStyle>
            <a:lvl1pPr>
              <a:lnSpc>
                <a:spcPct val="110000"/>
              </a:lnSpc>
              <a:spcBef>
                <a:spcPts val="1000"/>
              </a:spcBef>
              <a:defRPr sz="2600" u="sng">
                <a:solidFill>
                  <a:srgbClr val="0000FF"/>
                </a:solidFill>
                <a:uFill>
                  <a:solidFill>
                    <a:srgbClr val="0000FF"/>
                  </a:solidFill>
                </a:uFill>
                <a:hlinkClick r:id="rId3"/>
              </a:defRPr>
            </a:lvl1pPr>
          </a:lstStyle>
          <a:p>
            <a:r>
              <a:rPr>
                <a:hlinkClick r:id="rId3"/>
              </a:rPr>
              <a:t> </a:t>
            </a:r>
          </a:p>
        </p:txBody>
      </p:sp>
      <p:sp>
        <p:nvSpPr>
          <p:cNvPr id="149" name="Rectangle"/>
          <p:cNvSpPr/>
          <p:nvPr/>
        </p:nvSpPr>
        <p:spPr>
          <a:xfrm>
            <a:off x="-39486" y="1245747"/>
            <a:ext cx="7097579" cy="701915"/>
          </a:xfrm>
          <a:prstGeom prst="rect">
            <a:avLst/>
          </a:prstGeom>
          <a:solidFill>
            <a:srgbClr val="FF9300"/>
          </a:solidFill>
          <a:ln w="12700">
            <a:miter lim="400000"/>
          </a:ln>
        </p:spPr>
        <p:txBody>
          <a:bodyPr lIns="45718" tIns="45718" rIns="45718" bIns="45718" anchor="ctr"/>
          <a:lstStyle/>
          <a:p>
            <a:endParaRPr/>
          </a:p>
        </p:txBody>
      </p:sp>
      <p:sp>
        <p:nvSpPr>
          <p:cNvPr id="150" name="Do you know your rights?"/>
          <p:cNvSpPr txBox="1"/>
          <p:nvPr/>
        </p:nvSpPr>
        <p:spPr>
          <a:xfrm>
            <a:off x="362921" y="1250515"/>
            <a:ext cx="6587723" cy="6740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anchor="t">
            <a:spAutoFit/>
          </a:bodyPr>
          <a:lstStyle/>
          <a:p>
            <a:pPr lvl="1">
              <a:lnSpc>
                <a:spcPct val="90000"/>
              </a:lnSpc>
              <a:defRPr sz="3200" b="1" cap="all" spc="240">
                <a:solidFill>
                  <a:srgbClr val="FFFFFF"/>
                </a:solidFill>
              </a:defRPr>
            </a:pPr>
            <a:r>
              <a:rPr lang="en-GB"/>
              <a:t>MAKE</a:t>
            </a:r>
            <a:r>
              <a:t> YOUR VOICE HEARD</a:t>
            </a:r>
          </a:p>
        </p:txBody>
      </p:sp>
      <p:sp>
        <p:nvSpPr>
          <p:cNvPr id="151" name="Do you know your rights?"/>
          <p:cNvSpPr txBox="1"/>
          <p:nvPr/>
        </p:nvSpPr>
        <p:spPr>
          <a:xfrm>
            <a:off x="362921" y="579473"/>
            <a:ext cx="8472488" cy="685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nchor="t">
            <a:spAutoFit/>
          </a:bodyPr>
          <a:lstStyle/>
          <a:p>
            <a:pPr lvl="1">
              <a:lnSpc>
                <a:spcPct val="90000"/>
              </a:lnSpc>
              <a:defRPr sz="3200" b="1" cap="all" spc="239">
                <a:solidFill>
                  <a:srgbClr val="FFFFFF"/>
                </a:solidFill>
              </a:defRPr>
            </a:pPr>
            <a:r>
              <a:rPr dirty="0"/>
              <a:t>JOIN PADDINGTON AND</a:t>
            </a:r>
          </a:p>
        </p:txBody>
      </p:sp>
      <p:sp>
        <p:nvSpPr>
          <p:cNvPr id="152" name="You can share your views on climate change with the COP26 President…"/>
          <p:cNvSpPr txBox="1">
            <a:spLocks noGrp="1"/>
          </p:cNvSpPr>
          <p:nvPr>
            <p:ph type="body" sz="half" idx="4294967295"/>
          </p:nvPr>
        </p:nvSpPr>
        <p:spPr>
          <a:xfrm>
            <a:off x="356931" y="2164227"/>
            <a:ext cx="11416514" cy="4470511"/>
          </a:xfrm>
          <a:prstGeom prst="rect">
            <a:avLst/>
          </a:prstGeom>
        </p:spPr>
        <p:txBody>
          <a:bodyPr lIns="72000" tIns="72000" rIns="72000" bIns="72000" anchor="t">
            <a:noAutofit/>
          </a:bodyPr>
          <a:lstStyle/>
          <a:p>
            <a:pPr defTabSz="691284">
              <a:lnSpc>
                <a:spcPct val="99000"/>
              </a:lnSpc>
              <a:spcBef>
                <a:spcPts val="1400"/>
              </a:spcBef>
              <a:buFont typeface="Wingdings" pitchFamily="2" charset="2"/>
              <a:buChar char="§"/>
              <a:defRPr sz="2400">
                <a:solidFill>
                  <a:srgbClr val="FFFFFF"/>
                </a:solidFill>
              </a:defRPr>
            </a:pPr>
            <a:r>
              <a:rPr lang="en-GB" sz="2100" dirty="0"/>
              <a:t>For </a:t>
            </a:r>
            <a:r>
              <a:rPr lang="en-GB" sz="2100" b="1" dirty="0">
                <a:solidFill>
                  <a:schemeClr val="tx1"/>
                </a:solidFill>
              </a:rPr>
              <a:t>World Mental Health Day</a:t>
            </a:r>
            <a:r>
              <a:rPr lang="en-GB" sz="2100" dirty="0">
                <a:solidFill>
                  <a:schemeClr val="tx1"/>
                </a:solidFill>
              </a:rPr>
              <a:t> </a:t>
            </a:r>
            <a:r>
              <a:rPr lang="en-GB" sz="2100" dirty="0"/>
              <a:t>on 10 October, share what </a:t>
            </a:r>
            <a:br>
              <a:rPr lang="en-GB" sz="2100" dirty="0"/>
            </a:br>
            <a:r>
              <a:rPr lang="en-GB" sz="2100" dirty="0"/>
              <a:t>you’ve learned and created during the campaign so far.</a:t>
            </a:r>
            <a:br>
              <a:rPr lang="en-GB" sz="2100" dirty="0"/>
            </a:br>
            <a:r>
              <a:rPr lang="en-GB" sz="2100" b="1" dirty="0"/>
              <a:t>#WorldMentalHealthDay2021</a:t>
            </a:r>
            <a:endParaRPr lang="en-US" sz="2100" b="1" dirty="0"/>
          </a:p>
          <a:p>
            <a:pPr defTabSz="691284">
              <a:lnSpc>
                <a:spcPct val="99000"/>
              </a:lnSpc>
              <a:spcBef>
                <a:spcPts val="1400"/>
              </a:spcBef>
              <a:buFont typeface="Wingdings" pitchFamily="2" charset="2"/>
              <a:buChar char="§"/>
              <a:defRPr sz="2400">
                <a:solidFill>
                  <a:srgbClr val="FFFFFF"/>
                </a:solidFill>
              </a:defRPr>
            </a:pPr>
            <a:r>
              <a:rPr lang="en-GB" sz="2100" dirty="0"/>
              <a:t>On </a:t>
            </a:r>
            <a:r>
              <a:rPr lang="en-GB" sz="2100" b="1" dirty="0">
                <a:solidFill>
                  <a:schemeClr val="tx1"/>
                </a:solidFill>
              </a:rPr>
              <a:t>World Children's Day</a:t>
            </a:r>
            <a:r>
              <a:rPr lang="en-GB" sz="2100" dirty="0">
                <a:solidFill>
                  <a:schemeClr val="tx1"/>
                </a:solidFill>
              </a:rPr>
              <a:t> </a:t>
            </a:r>
            <a:r>
              <a:rPr lang="en-GB" sz="2100" dirty="0"/>
              <a:t>we will be amplifying children's voices. Tell us why you think mental health is important</a:t>
            </a:r>
            <a:r>
              <a:rPr lang="en-GB" sz="2100" dirty="0">
                <a:ea typeface="+mj-lt"/>
                <a:cs typeface="+mj-lt"/>
              </a:rPr>
              <a:t> and we will share and repost your messages and quotes. </a:t>
            </a:r>
            <a:br>
              <a:rPr lang="en-GB" sz="2100" dirty="0">
                <a:ea typeface="+mj-lt"/>
                <a:cs typeface="+mj-lt"/>
              </a:rPr>
            </a:br>
            <a:r>
              <a:rPr lang="en-GB" sz="2100" dirty="0">
                <a:ea typeface="+mj-lt"/>
                <a:cs typeface="+mj-lt"/>
              </a:rPr>
              <a:t>#WCD2021</a:t>
            </a:r>
            <a:endParaRPr lang="en-US" sz="2100" dirty="0"/>
          </a:p>
          <a:p>
            <a:pPr defTabSz="691284">
              <a:lnSpc>
                <a:spcPct val="99000"/>
              </a:lnSpc>
              <a:spcBef>
                <a:spcPts val="1400"/>
              </a:spcBef>
              <a:buFont typeface="Wingdings" pitchFamily="2" charset="2"/>
              <a:buChar char="§"/>
              <a:defRPr sz="2400">
                <a:solidFill>
                  <a:srgbClr val="FFFFFF"/>
                </a:solidFill>
              </a:defRPr>
            </a:pPr>
            <a:r>
              <a:rPr lang="en-GB" sz="2100" dirty="0"/>
              <a:t>After that, as</a:t>
            </a:r>
            <a:r>
              <a:rPr lang="en-GB" sz="2100" dirty="0">
                <a:ea typeface="+mj-lt"/>
                <a:cs typeface="+mj-lt"/>
              </a:rPr>
              <a:t> a class or group you can create a </a:t>
            </a:r>
            <a:r>
              <a:rPr lang="en-GB" sz="2100" b="1" dirty="0">
                <a:ea typeface="+mj-lt"/>
                <a:cs typeface="+mj-lt"/>
              </a:rPr>
              <a:t>Mental Health and Wellbeing Declaration</a:t>
            </a:r>
            <a:endParaRPr lang="en-GB" sz="2100" dirty="0"/>
          </a:p>
        </p:txBody>
      </p:sp>
      <p:pic>
        <p:nvPicPr>
          <p:cNvPr id="5" name="Picture 4" descr="Graphical user interface&#10;&#10;Description automatically generated with low confidence">
            <a:extLst>
              <a:ext uri="{FF2B5EF4-FFF2-40B4-BE49-F238E27FC236}">
                <a16:creationId xmlns:a16="http://schemas.microsoft.com/office/drawing/2014/main" id="{69ABE9E7-C1A5-5045-BCDC-FAE221F61E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019" y="5721516"/>
            <a:ext cx="5791981" cy="952922"/>
          </a:xfrm>
          <a:prstGeom prst="rect">
            <a:avLst/>
          </a:prstGeom>
        </p:spPr>
      </p:pic>
      <p:sp>
        <p:nvSpPr>
          <p:cNvPr id="11" name="Straight Connector 24">
            <a:extLst>
              <a:ext uri="{FF2B5EF4-FFF2-40B4-BE49-F238E27FC236}">
                <a16:creationId xmlns:a16="http://schemas.microsoft.com/office/drawing/2014/main" id="{DB2B5C6F-64D4-DD4A-A513-BB95ADEBD687}"/>
              </a:ext>
            </a:extLst>
          </p:cNvPr>
          <p:cNvSpPr/>
          <p:nvPr/>
        </p:nvSpPr>
        <p:spPr>
          <a:xfrm>
            <a:off x="492701" y="5258052"/>
            <a:ext cx="11144974" cy="15394"/>
          </a:xfrm>
          <a:prstGeom prst="line">
            <a:avLst/>
          </a:prstGeom>
          <a:ln w="44450">
            <a:solidFill>
              <a:srgbClr val="FFFFFF"/>
            </a:solidFill>
            <a:prstDash val="lgDash"/>
            <a:miter/>
          </a:ln>
        </p:spPr>
        <p:txBody>
          <a:bodyPr lIns="45718" tIns="45718" rIns="45718" bIns="45718"/>
          <a:lstStyle/>
          <a:p>
            <a:endParaRPr/>
          </a:p>
        </p:txBody>
      </p:sp>
      <p:pic>
        <p:nvPicPr>
          <p:cNvPr id="12" name="Picture 11" descr="Icon&#10;&#10;Description automatically generated">
            <a:extLst>
              <a:ext uri="{FF2B5EF4-FFF2-40B4-BE49-F238E27FC236}">
                <a16:creationId xmlns:a16="http://schemas.microsoft.com/office/drawing/2014/main" id="{76C4BA72-5449-2243-80E4-D493AC46D2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801" y="800313"/>
            <a:ext cx="3338181" cy="2036022"/>
          </a:xfrm>
          <a:prstGeom prst="rect">
            <a:avLst/>
          </a:prstGeom>
        </p:spPr>
      </p:pic>
      <p:grpSp>
        <p:nvGrpSpPr>
          <p:cNvPr id="13" name="Group 12">
            <a:extLst>
              <a:ext uri="{FF2B5EF4-FFF2-40B4-BE49-F238E27FC236}">
                <a16:creationId xmlns:a16="http://schemas.microsoft.com/office/drawing/2014/main" id="{7FC79E15-E831-46B2-9620-CE19BDAD55CE}"/>
              </a:ext>
            </a:extLst>
          </p:cNvPr>
          <p:cNvGrpSpPr/>
          <p:nvPr/>
        </p:nvGrpSpPr>
        <p:grpSpPr>
          <a:xfrm>
            <a:off x="6313713" y="5634993"/>
            <a:ext cx="6249715" cy="1434074"/>
            <a:chOff x="-1" y="5680350"/>
            <a:chExt cx="6249715" cy="1434074"/>
          </a:xfrm>
        </p:grpSpPr>
        <p:sp>
          <p:nvSpPr>
            <p:cNvPr id="14" name="Rectangle">
              <a:extLst>
                <a:ext uri="{FF2B5EF4-FFF2-40B4-BE49-F238E27FC236}">
                  <a16:creationId xmlns:a16="http://schemas.microsoft.com/office/drawing/2014/main" id="{6F45D744-AFDB-47D0-9E5C-8852FAE5D8C1}"/>
                </a:ext>
              </a:extLst>
            </p:cNvPr>
            <p:cNvSpPr/>
            <p:nvPr/>
          </p:nvSpPr>
          <p:spPr>
            <a:xfrm>
              <a:off x="-1" y="5680350"/>
              <a:ext cx="5894155" cy="1233555"/>
            </a:xfrm>
            <a:prstGeom prst="rect">
              <a:avLst/>
            </a:prstGeom>
            <a:solidFill>
              <a:schemeClr val="bg1"/>
            </a:solidFill>
            <a:ln w="12700">
              <a:miter lim="400000"/>
            </a:ln>
          </p:spPr>
          <p:txBody>
            <a:bodyPr lIns="45718" tIns="45718" rIns="45718" bIns="45718"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a:lstStyle>
            <a:p>
              <a:endParaRPr/>
            </a:p>
          </p:txBody>
        </p:sp>
        <p:sp>
          <p:nvSpPr>
            <p:cNvPr id="15" name="TextBox 1">
              <a:extLst>
                <a:ext uri="{FF2B5EF4-FFF2-40B4-BE49-F238E27FC236}">
                  <a16:creationId xmlns:a16="http://schemas.microsoft.com/office/drawing/2014/main" id="{5A44911B-2AAB-4499-8CA2-E0EAC689A48F}"/>
                </a:ext>
              </a:extLst>
            </p:cNvPr>
            <p:cNvSpPr txBox="1"/>
            <p:nvPr/>
          </p:nvSpPr>
          <p:spPr>
            <a:xfrm>
              <a:off x="1213074" y="5911535"/>
              <a:ext cx="5036640" cy="12028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a:lstStyle>
            <a:p>
              <a:pPr>
                <a:spcAft>
                  <a:spcPts val="500"/>
                </a:spcAft>
              </a:pPr>
              <a:r>
                <a:rPr lang="en-GB" sz="2400" dirty="0">
                  <a:solidFill>
                    <a:schemeClr val="tx1"/>
                  </a:solidFill>
                  <a:ea typeface="+mj-lt"/>
                  <a:cs typeface="+mj-lt"/>
                </a:rPr>
                <a:t>Don't forget to tag us on Twitter</a:t>
              </a:r>
              <a:r>
                <a:rPr lang="en-GB" sz="2400" b="1" dirty="0">
                  <a:solidFill>
                    <a:schemeClr val="tx1"/>
                  </a:solidFill>
                  <a:ea typeface="+mj-lt"/>
                  <a:cs typeface="+mj-lt"/>
                </a:rPr>
                <a:t>: </a:t>
              </a:r>
              <a:br>
                <a:rPr lang="en-GB" sz="2400" b="1" dirty="0">
                  <a:solidFill>
                    <a:schemeClr val="tx1"/>
                  </a:solidFill>
                  <a:ea typeface="+mj-lt"/>
                  <a:cs typeface="+mj-lt"/>
                </a:rPr>
              </a:br>
              <a:r>
                <a:rPr lang="en-GB" sz="2400" b="1" dirty="0">
                  <a:solidFill>
                    <a:schemeClr val="tx1"/>
                  </a:solidFill>
                  <a:ea typeface="+mj-lt"/>
                  <a:cs typeface="+mj-lt"/>
                </a:rPr>
                <a:t>@UNICEFUK_Action </a:t>
              </a:r>
              <a:br>
                <a:rPr lang="en-GB" sz="2000" b="1" dirty="0">
                  <a:solidFill>
                    <a:schemeClr val="bg1"/>
                  </a:solidFill>
                  <a:ea typeface="+mj-lt"/>
                  <a:cs typeface="+mj-lt"/>
                </a:rPr>
              </a:br>
              <a:endParaRPr lang="en-GB" sz="2000" b="1" i="0" u="none" strike="noStrike" cap="none" spc="0" normalizeH="0" baseline="0" dirty="0">
                <a:ln>
                  <a:noFill/>
                </a:ln>
                <a:solidFill>
                  <a:schemeClr val="bg1"/>
                </a:solidFill>
                <a:effectLst/>
                <a:uFillTx/>
                <a:ea typeface="+mj-lt"/>
                <a:cs typeface="+mj-lt"/>
              </a:endParaRPr>
            </a:p>
          </p:txBody>
        </p:sp>
        <p:pic>
          <p:nvPicPr>
            <p:cNvPr id="16" name="Picture 15" descr="Twitter Logo">
              <a:extLst>
                <a:ext uri="{FF2B5EF4-FFF2-40B4-BE49-F238E27FC236}">
                  <a16:creationId xmlns:a16="http://schemas.microsoft.com/office/drawing/2014/main" id="{A8EC0603-0535-4415-B843-BB764710FCA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29" y="6080376"/>
              <a:ext cx="887664" cy="49962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alpha val="97000"/>
        </a:srgbClr>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773</TotalTime>
  <Words>1143</Words>
  <Application>Microsoft Office PowerPoint</Application>
  <PresentationFormat>Widescreen</PresentationFormat>
  <Paragraphs>80</Paragraphs>
  <Slides>10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Wingdings</vt:lpstr>
      <vt:lpstr>Office Theme</vt:lpstr>
      <vt:lpstr>PowerPoint Presentation</vt:lpstr>
      <vt:lpstr>WHAT IS OUTRIGHT?</vt:lpstr>
      <vt:lpstr>MAKE YOUR VOICE</vt:lpstr>
      <vt:lpstr>PowerPoint Presentation</vt:lpstr>
      <vt:lpstr>What is mental health?</vt:lpstr>
      <vt:lpstr>PowerPoint Presentation</vt:lpstr>
      <vt:lpstr>PowerPoint Presentation</vt:lpstr>
      <vt:lpstr>WHY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Grace Hunt</cp:lastModifiedBy>
  <cp:revision>796</cp:revision>
  <dcterms:modified xsi:type="dcterms:W3CDTF">2021-08-24T09:41:07Z</dcterms:modified>
</cp:coreProperties>
</file>