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65" r:id="rId3"/>
    <p:sldId id="276" r:id="rId4"/>
    <p:sldId id="277" r:id="rId5"/>
    <p:sldId id="278" r:id="rId6"/>
    <p:sldId id="279" r:id="rId7"/>
    <p:sldId id="280" r:id="rId8"/>
    <p:sldId id="281" r:id="rId9"/>
    <p:sldId id="282" r:id="rId10"/>
    <p:sldId id="283" r:id="rId11"/>
    <p:sldId id="284" r:id="rId12"/>
    <p:sldId id="275" r:id="rId13"/>
    <p:sldId id="285" r:id="rId14"/>
    <p:sldId id="286" r:id="rId15"/>
    <p:sldId id="258" r:id="rId16"/>
    <p:sldId id="287" r:id="rId17"/>
    <p:sldId id="288" r:id="rId18"/>
    <p:sldId id="289"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0F08F4-840F-1048-61B3-8D8C923763FF}" name="Jessica Bool" initials="JB" userId="hq99w1fSc7oricgMtdAxtnAYFTkEUZb93CskgTOJ08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Vicky" initials="V" lastIdx="1" clrIdx="0"/>
  <p:cmAuthor id="1" name="Jessica Bool" initials="JB" lastIdx="2" clrIdx="1">
    <p:extLst>
      <p:ext uri="{19B8F6BF-5375-455C-9EA6-DF929625EA0E}">
        <p15:presenceInfo xmlns:p15="http://schemas.microsoft.com/office/powerpoint/2012/main" userId="S::JessicaB@unicef.org.uk::b63dd9cd-4b07-4660-83b4-e92ccdb5b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C45A2-5891-40C6-AC2A-DA03F9B0E6A4}" v="10" dt="2021-08-02T10:38:24.13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75"/>
    <p:restoredTop sz="78095"/>
  </p:normalViewPr>
  <p:slideViewPr>
    <p:cSldViewPr snapToGrid="0" showGuides="1">
      <p:cViewPr varScale="1">
        <p:scale>
          <a:sx n="98" d="100"/>
          <a:sy n="98" d="100"/>
        </p:scale>
        <p:origin x="1112"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ool" userId="hq99w1fSc7oricgMtdAxtnAYFTkEUZb93CskgTOJ08M=" providerId="None" clId="Web-{8A7C45A2-5891-40C6-AC2A-DA03F9B0E6A4}"/>
    <pc:docChg chg="mod modSld">
      <pc:chgData name="Jessica Bool" userId="hq99w1fSc7oricgMtdAxtnAYFTkEUZb93CskgTOJ08M=" providerId="None" clId="Web-{8A7C45A2-5891-40C6-AC2A-DA03F9B0E6A4}" dt="2021-08-02T10:38:24.130" v="7" actId="20577"/>
      <pc:docMkLst>
        <pc:docMk/>
      </pc:docMkLst>
      <pc:sldChg chg="addCm">
        <pc:chgData name="Jessica Bool" userId="hq99w1fSc7oricgMtdAxtnAYFTkEUZb93CskgTOJ08M=" providerId="None" clId="Web-{8A7C45A2-5891-40C6-AC2A-DA03F9B0E6A4}" dt="2021-08-02T10:36:34.299" v="1"/>
        <pc:sldMkLst>
          <pc:docMk/>
          <pc:sldMk cId="0" sldId="256"/>
        </pc:sldMkLst>
      </pc:sldChg>
      <pc:sldChg chg="modSp addCm">
        <pc:chgData name="Jessica Bool" userId="hq99w1fSc7oricgMtdAxtnAYFTkEUZb93CskgTOJ08M=" providerId="None" clId="Web-{8A7C45A2-5891-40C6-AC2A-DA03F9B0E6A4}" dt="2021-08-02T10:38:24.130" v="7" actId="20577"/>
        <pc:sldMkLst>
          <pc:docMk/>
          <pc:sldMk cId="2091414039" sldId="283"/>
        </pc:sldMkLst>
        <pc:spChg chg="mod">
          <ac:chgData name="Jessica Bool" userId="hq99w1fSc7oricgMtdAxtnAYFTkEUZb93CskgTOJ08M=" providerId="None" clId="Web-{8A7C45A2-5891-40C6-AC2A-DA03F9B0E6A4}" dt="2021-08-02T10:38:24.130" v="7" actId="20577"/>
          <ac:spMkLst>
            <pc:docMk/>
            <pc:sldMk cId="2091414039" sldId="283"/>
            <ac:spMk id="131" creationId="{00000000-0000-0000-0000-000000000000}"/>
          </ac:spMkLst>
        </pc:spChg>
      </pc:sldChg>
      <pc:sldChg chg="modSp addCm">
        <pc:chgData name="Jessica Bool" userId="hq99w1fSc7oricgMtdAxtnAYFTkEUZb93CskgTOJ08M=" providerId="None" clId="Web-{8A7C45A2-5891-40C6-AC2A-DA03F9B0E6A4}" dt="2021-08-02T10:37:58.692" v="4" actId="20577"/>
        <pc:sldMkLst>
          <pc:docMk/>
          <pc:sldMk cId="3038749698" sldId="288"/>
        </pc:sldMkLst>
        <pc:spChg chg="mod">
          <ac:chgData name="Jessica Bool" userId="hq99w1fSc7oricgMtdAxtnAYFTkEUZb93CskgTOJ08M=" providerId="None" clId="Web-{8A7C45A2-5891-40C6-AC2A-DA03F9B0E6A4}" dt="2021-08-02T10:37:58.692" v="4" actId="20577"/>
          <ac:spMkLst>
            <pc:docMk/>
            <pc:sldMk cId="3038749698" sldId="288"/>
            <ac:spMk id="9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1143000" y="685800"/>
            <a:ext cx="4572000" cy="3429000"/>
          </a:xfrm>
          <a:prstGeom prst="rect">
            <a:avLst/>
          </a:prstGeom>
        </p:spPr>
        <p:txBody>
          <a:bodyPr/>
          <a:lstStyle/>
          <a:p>
            <a:endParaRPr/>
          </a:p>
        </p:txBody>
      </p:sp>
      <p:sp>
        <p:nvSpPr>
          <p:cNvPr id="78" name="Shape 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guidance-assemblies-lessons/child-friendly-crc-text-and-ic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effectLst/>
                <a:latin typeface="+mj-lt"/>
                <a:ea typeface="+mj-ea"/>
                <a:cs typeface="+mj-cs"/>
                <a:sym typeface="Arial"/>
              </a:rPr>
              <a:t>Explain to the children that we are going to play a game to remind us of what we already know about children’s rights and to help us become familiar with the five rights we will be learning about this year.</a:t>
            </a:r>
            <a:br>
              <a:rPr lang="en-GB" sz="1200" dirty="0">
                <a:effectLst/>
                <a:latin typeface="+mj-lt"/>
                <a:ea typeface="+mj-ea"/>
                <a:cs typeface="+mj-cs"/>
                <a:sym typeface="Arial"/>
              </a:rPr>
            </a:br>
            <a:endParaRPr lang="en-GB" sz="1200" dirty="0">
              <a:effectLst/>
              <a:latin typeface="+mj-lt"/>
              <a:ea typeface="+mj-ea"/>
              <a:cs typeface="+mj-cs"/>
              <a:sym typeface="Arial"/>
            </a:endParaRPr>
          </a:p>
          <a:p>
            <a:r>
              <a:rPr lang="en-GB" sz="1200" dirty="0">
                <a:effectLst/>
                <a:latin typeface="+mj-lt"/>
                <a:ea typeface="+mj-ea"/>
                <a:cs typeface="+mj-cs"/>
                <a:sym typeface="Arial"/>
              </a:rPr>
              <a:t>Go through the questions one by one. Give children one minute to read and record their fill-in-the-blank answer for each question. More, or less, time may be given depending on how much time you have available, reading skills and the group’s existing level of knowledge of the CRC. </a:t>
            </a:r>
          </a:p>
          <a:p>
            <a:endParaRPr lang="en-GB" sz="1200" dirty="0">
              <a:effectLst/>
              <a:latin typeface="+mj-lt"/>
              <a:ea typeface="+mj-ea"/>
              <a:cs typeface="+mj-cs"/>
              <a:sym typeface="Arial"/>
            </a:endParaRPr>
          </a:p>
          <a:p>
            <a:r>
              <a:rPr lang="en-GB" sz="1200" dirty="0">
                <a:effectLst/>
                <a:latin typeface="+mj-lt"/>
                <a:ea typeface="+mj-ea"/>
                <a:cs typeface="+mj-cs"/>
                <a:sym typeface="Arial"/>
              </a:rPr>
              <a:t>Allow children unfamiliar with child rights to use the </a:t>
            </a:r>
            <a:r>
              <a:rPr lang="en-GB" sz="1200" b="1" u="none" dirty="0">
                <a:effectLst/>
                <a:latin typeface="+mj-lt"/>
                <a:ea typeface="+mj-ea"/>
                <a:cs typeface="+mj-cs"/>
                <a:sym typeface="Arial"/>
                <a:hlinkClick r:id="rId3"/>
              </a:rPr>
              <a:t>child friendly summary</a:t>
            </a:r>
            <a:r>
              <a:rPr lang="en-GB" sz="1200" b="1" u="none" dirty="0">
                <a:effectLst/>
                <a:latin typeface="+mj-lt"/>
                <a:ea typeface="+mj-ea"/>
                <a:cs typeface="+mj-cs"/>
                <a:sym typeface="Arial"/>
              </a:rPr>
              <a:t> </a:t>
            </a:r>
            <a:r>
              <a:rPr lang="en-GB" sz="1200" dirty="0">
                <a:effectLst/>
                <a:latin typeface="+mj-lt"/>
                <a:ea typeface="+mj-ea"/>
                <a:cs typeface="+mj-cs"/>
                <a:sym typeface="Arial"/>
              </a:rPr>
              <a:t>or </a:t>
            </a:r>
            <a:r>
              <a:rPr lang="en-GB" sz="1200" b="1" u="sng" dirty="0">
                <a:effectLst/>
                <a:latin typeface="+mj-lt"/>
                <a:ea typeface="+mj-ea"/>
                <a:cs typeface="+mj-cs"/>
                <a:sym typeface="Arial"/>
              </a:rPr>
              <a:t>the Pocket Book of Rights </a:t>
            </a:r>
            <a:r>
              <a:rPr lang="en-GB" sz="1200" dirty="0">
                <a:effectLst/>
                <a:latin typeface="+mj-lt"/>
                <a:ea typeface="+mj-ea"/>
                <a:cs typeface="+mj-cs"/>
                <a:sym typeface="Arial"/>
              </a:rPr>
              <a:t>as a reference for completing the activity.</a:t>
            </a:r>
            <a:br>
              <a:rPr lang="en-GB" sz="1200" dirty="0">
                <a:effectLst/>
                <a:latin typeface="+mj-lt"/>
                <a:ea typeface="+mj-ea"/>
                <a:cs typeface="+mj-cs"/>
                <a:sym typeface="Arial"/>
              </a:rPr>
            </a:br>
            <a:br>
              <a:rPr lang="en-GB" sz="1200" dirty="0">
                <a:effectLst/>
                <a:latin typeface="+mj-lt"/>
                <a:ea typeface="+mj-ea"/>
                <a:cs typeface="+mj-cs"/>
                <a:sym typeface="Arial"/>
              </a:rPr>
            </a:br>
            <a:r>
              <a:rPr lang="en-GB" sz="1200" dirty="0">
                <a:effectLst/>
                <a:latin typeface="+mj-lt"/>
                <a:ea typeface="+mj-ea"/>
                <a:cs typeface="+mj-cs"/>
                <a:sym typeface="Arial"/>
              </a:rPr>
              <a:t>Child friendly summary: https://</a:t>
            </a:r>
            <a:r>
              <a:rPr lang="en-GB" sz="1200" dirty="0" err="1">
                <a:effectLst/>
                <a:latin typeface="+mj-lt"/>
                <a:ea typeface="+mj-ea"/>
                <a:cs typeface="+mj-cs"/>
                <a:sym typeface="Arial"/>
              </a:rPr>
              <a:t>www.unicef.org.uk</a:t>
            </a:r>
            <a:r>
              <a:rPr lang="en-GB" sz="1200" dirty="0">
                <a:effectLst/>
                <a:latin typeface="+mj-lt"/>
                <a:ea typeface="+mj-ea"/>
                <a:cs typeface="+mj-cs"/>
                <a:sym typeface="Arial"/>
              </a:rPr>
              <a:t>/rights-respecting-schools/</a:t>
            </a:r>
            <a:r>
              <a:rPr lang="en-GB" sz="1200" dirty="0" err="1">
                <a:effectLst/>
                <a:latin typeface="+mj-lt"/>
                <a:ea typeface="+mj-ea"/>
                <a:cs typeface="+mj-cs"/>
                <a:sym typeface="Arial"/>
              </a:rPr>
              <a:t>wp</a:t>
            </a:r>
            <a:r>
              <a:rPr lang="en-GB" sz="1200" dirty="0">
                <a:effectLst/>
                <a:latin typeface="+mj-lt"/>
                <a:ea typeface="+mj-ea"/>
                <a:cs typeface="+mj-cs"/>
                <a:sym typeface="Arial"/>
              </a:rPr>
              <a:t>-content/uploads/sites/4/2019/11/UN0332751.pdf </a:t>
            </a:r>
            <a:br>
              <a:rPr lang="en-GB" sz="1200" dirty="0">
                <a:effectLst/>
                <a:latin typeface="+mj-lt"/>
                <a:ea typeface="+mj-ea"/>
                <a:cs typeface="+mj-cs"/>
                <a:sym typeface="Arial"/>
              </a:rPr>
            </a:br>
            <a:r>
              <a:rPr lang="en-GB" sz="1200" dirty="0">
                <a:effectLst/>
                <a:latin typeface="+mj-lt"/>
                <a:ea typeface="+mj-ea"/>
                <a:cs typeface="+mj-cs"/>
                <a:sym typeface="Arial"/>
              </a:rPr>
              <a:t>Pocket book of rights: </a:t>
            </a:r>
            <a:r>
              <a:rPr lang="en-GB" sz="1200" dirty="0" err="1">
                <a:effectLst/>
                <a:latin typeface="+mj-lt"/>
                <a:ea typeface="+mj-ea"/>
                <a:cs typeface="+mj-cs"/>
                <a:sym typeface="Arial"/>
              </a:rPr>
              <a:t>www.unicef.org.uk</a:t>
            </a:r>
            <a:r>
              <a:rPr lang="en-GB" sz="1200" dirty="0">
                <a:effectLst/>
                <a:latin typeface="+mj-lt"/>
                <a:ea typeface="+mj-ea"/>
                <a:cs typeface="+mj-cs"/>
                <a:sym typeface="Arial"/>
              </a:rPr>
              <a:t>/rights-respecting-schools/resources/teaching-resources/pocket-book-of-rights/ </a:t>
            </a:r>
            <a:br>
              <a:rPr lang="en-GB" sz="1200" dirty="0">
                <a:effectLst/>
                <a:latin typeface="+mj-lt"/>
                <a:ea typeface="+mj-ea"/>
                <a:cs typeface="+mj-cs"/>
                <a:sym typeface="Arial"/>
              </a:rPr>
            </a:br>
            <a:endParaRPr lang="en-GB" sz="1200" dirty="0">
              <a:effectLst/>
              <a:latin typeface="+mj-lt"/>
              <a:ea typeface="+mj-ea"/>
              <a:cs typeface="+mj-cs"/>
              <a:sym typeface="Arial"/>
            </a:endParaRPr>
          </a:p>
          <a:p>
            <a:r>
              <a:rPr lang="en-GB" sz="1200" dirty="0">
                <a:effectLst/>
                <a:latin typeface="+mj-lt"/>
                <a:ea typeface="+mj-ea"/>
                <a:cs typeface="+mj-cs"/>
                <a:sym typeface="Arial"/>
              </a:rPr>
              <a:t>Review the answers with the group using the answer slides. Ask the children to keep track of how many answers they got right.</a:t>
            </a:r>
          </a:p>
          <a:p>
            <a:endParaRPr lang="en-US" dirty="0"/>
          </a:p>
        </p:txBody>
      </p:sp>
    </p:spTree>
    <p:extLst>
      <p:ext uri="{BB962C8B-B14F-4D97-AF65-F5344CB8AC3E}">
        <p14:creationId xmlns:p14="http://schemas.microsoft.com/office/powerpoint/2010/main" val="349205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dirty="0">
                <a:effectLst/>
                <a:latin typeface="+mj-lt"/>
                <a:ea typeface="+mj-ea"/>
                <a:cs typeface="+mj-cs"/>
                <a:sym typeface="Arial"/>
              </a:rPr>
              <a:t> </a:t>
            </a:r>
            <a:r>
              <a:rPr lang="en-GB" sz="1200" dirty="0">
                <a:effectLst/>
                <a:latin typeface="+mj-lt"/>
                <a:ea typeface="+mj-ea"/>
                <a:cs typeface="+mj-cs"/>
                <a:sym typeface="Arial"/>
              </a:rPr>
              <a:t>The answer is: </a:t>
            </a:r>
            <a:r>
              <a:rPr lang="en-GB" sz="1200" b="1" dirty="0">
                <a:effectLst/>
                <a:latin typeface="+mj-lt"/>
                <a:ea typeface="+mj-ea"/>
                <a:cs typeface="+mj-cs"/>
                <a:sym typeface="Arial"/>
              </a:rPr>
              <a:t>disability</a:t>
            </a:r>
            <a:r>
              <a:rPr lang="en-GB" sz="1200" dirty="0">
                <a:effectLst/>
                <a:latin typeface="+mj-lt"/>
                <a:ea typeface="+mj-ea"/>
                <a:cs typeface="+mj-cs"/>
                <a:sym typeface="Arial"/>
              </a:rPr>
              <a:t>.</a:t>
            </a:r>
          </a:p>
        </p:txBody>
      </p:sp>
    </p:spTree>
    <p:extLst>
      <p:ext uri="{BB962C8B-B14F-4D97-AF65-F5344CB8AC3E}">
        <p14:creationId xmlns:p14="http://schemas.microsoft.com/office/powerpoint/2010/main" val="232085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648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1" dirty="0">
                <a:effectLst/>
                <a:latin typeface="+mj-lt"/>
                <a:ea typeface="+mj-ea"/>
                <a:cs typeface="+mj-cs"/>
                <a:sym typeface="Arial"/>
              </a:rPr>
              <a:t> Part 2</a:t>
            </a:r>
            <a:endParaRPr lang="en-GB" sz="1200" dirty="0">
              <a:effectLst/>
              <a:latin typeface="+mj-lt"/>
              <a:ea typeface="+mj-ea"/>
              <a:cs typeface="+mj-cs"/>
              <a:sym typeface="Arial"/>
            </a:endParaRPr>
          </a:p>
          <a:p>
            <a:endParaRPr lang="en-GB" sz="1200" dirty="0">
              <a:effectLst/>
              <a:latin typeface="+mj-lt"/>
              <a:ea typeface="+mj-ea"/>
              <a:cs typeface="+mj-cs"/>
              <a:sym typeface="Arial"/>
            </a:endParaRPr>
          </a:p>
          <a:p>
            <a:r>
              <a:rPr lang="en-GB" sz="1200" dirty="0">
                <a:effectLst/>
                <a:latin typeface="+mj-lt"/>
                <a:ea typeface="+mj-ea"/>
                <a:cs typeface="+mj-cs"/>
                <a:sym typeface="Arial"/>
              </a:rPr>
              <a:t>Ask children to take turns reading each of the Articles on the following slides out loud. </a:t>
            </a:r>
          </a:p>
          <a:p>
            <a:endParaRPr lang="en-GB" sz="1200" dirty="0">
              <a:effectLst/>
              <a:latin typeface="+mj-lt"/>
              <a:ea typeface="+mj-ea"/>
              <a:cs typeface="+mj-cs"/>
              <a:sym typeface="Arial"/>
            </a:endParaRPr>
          </a:p>
          <a:p>
            <a:r>
              <a:rPr lang="en-GB" sz="1200" dirty="0">
                <a:effectLst/>
                <a:latin typeface="+mj-lt"/>
                <a:ea typeface="+mj-ea"/>
                <a:cs typeface="+mj-cs"/>
                <a:sym typeface="Arial"/>
              </a:rPr>
              <a:t>Ask children to think about how the topic of mental health and wellbeing might connect to each of the six key rights (Articles 2, 3, 12, 13, 24 and 29) that we will highlight for </a:t>
            </a:r>
            <a:r>
              <a:rPr lang="en-GB" sz="1200" dirty="0" err="1">
                <a:effectLst/>
                <a:latin typeface="+mj-lt"/>
                <a:ea typeface="+mj-ea"/>
                <a:cs typeface="+mj-cs"/>
                <a:sym typeface="Arial"/>
              </a:rPr>
              <a:t>OutRight</a:t>
            </a:r>
            <a:r>
              <a:rPr lang="en-GB" sz="1200" dirty="0">
                <a:effectLst/>
                <a:latin typeface="+mj-lt"/>
                <a:ea typeface="+mj-ea"/>
                <a:cs typeface="+mj-cs"/>
                <a:sym typeface="Arial"/>
              </a:rPr>
              <a:t> this year.</a:t>
            </a:r>
          </a:p>
          <a:p>
            <a:endParaRPr lang="en-US" dirty="0"/>
          </a:p>
        </p:txBody>
      </p:sp>
    </p:spTree>
    <p:extLst>
      <p:ext uri="{BB962C8B-B14F-4D97-AF65-F5344CB8AC3E}">
        <p14:creationId xmlns:p14="http://schemas.microsoft.com/office/powerpoint/2010/main" val="119078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effectLst/>
                <a:latin typeface="+mj-lt"/>
                <a:ea typeface="+mj-ea"/>
                <a:cs typeface="+mj-cs"/>
                <a:sym typeface="Arial"/>
              </a:rPr>
              <a:t>The rights we’ll talk about today apply to every child. Article 2 explains that these rights apply to all children everywhere, no matter who they, where they come from and what they look like. </a:t>
            </a:r>
          </a:p>
          <a:p>
            <a:endParaRPr lang="en-GB" sz="1200" dirty="0">
              <a:effectLst/>
              <a:latin typeface="+mj-lt"/>
              <a:ea typeface="+mj-ea"/>
              <a:cs typeface="+mj-cs"/>
              <a:sym typeface="Arial"/>
            </a:endParaRPr>
          </a:p>
          <a:p>
            <a:r>
              <a:rPr lang="en-GB" sz="1200" dirty="0">
                <a:effectLst/>
                <a:latin typeface="+mj-lt"/>
                <a:ea typeface="+mj-ea"/>
                <a:cs typeface="+mj-cs"/>
                <a:sym typeface="Arial"/>
              </a:rPr>
              <a:t>Many of the Articles link to mental health and this Article explains how all those Articles apply to every child. </a:t>
            </a:r>
          </a:p>
          <a:p>
            <a:endParaRPr lang="en-US" dirty="0"/>
          </a:p>
        </p:txBody>
      </p:sp>
    </p:spTree>
    <p:extLst>
      <p:ext uri="{BB962C8B-B14F-4D97-AF65-F5344CB8AC3E}">
        <p14:creationId xmlns:p14="http://schemas.microsoft.com/office/powerpoint/2010/main" val="302813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effectLst/>
                <a:latin typeface="+mj-lt"/>
                <a:ea typeface="+mj-ea"/>
                <a:cs typeface="+mj-cs"/>
                <a:sym typeface="Arial"/>
              </a:rPr>
              <a:t>Article 3 is important for every child’s mental health as it means  adults should consider how the decisions they make will affect children’s mental health and that they should do what’s best for the child.</a:t>
            </a:r>
          </a:p>
          <a:p>
            <a:endParaRPr lang="en-GB" sz="1200" dirty="0">
              <a:effectLst/>
              <a:latin typeface="+mj-lt"/>
              <a:ea typeface="+mj-ea"/>
              <a:cs typeface="+mj-cs"/>
              <a:sym typeface="Arial"/>
            </a:endParaRPr>
          </a:p>
          <a:p>
            <a:r>
              <a:rPr lang="en-GB" sz="1200" dirty="0">
                <a:effectLst/>
                <a:latin typeface="+mj-lt"/>
                <a:ea typeface="+mj-ea"/>
                <a:cs typeface="+mj-cs"/>
                <a:sym typeface="Arial"/>
              </a:rPr>
              <a:t>The role of governments is included in this Article too – it means they must make sure that people and places responsible for looking after children, like schools and children’s homes, are doing a good job of looking after children’s mental health. </a:t>
            </a:r>
          </a:p>
          <a:p>
            <a:endParaRPr lang="en-US" dirty="0"/>
          </a:p>
        </p:txBody>
      </p:sp>
    </p:spTree>
    <p:extLst>
      <p:ext uri="{BB962C8B-B14F-4D97-AF65-F5344CB8AC3E}">
        <p14:creationId xmlns:p14="http://schemas.microsoft.com/office/powerpoint/2010/main" val="3317606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effectLst/>
                <a:latin typeface="+mj-lt"/>
                <a:ea typeface="+mj-ea"/>
                <a:cs typeface="+mj-cs"/>
                <a:sym typeface="Arial"/>
              </a:rPr>
              <a:t>Article 12 is really important because it means every child’s opinion matters when it comes to talking about their mental health and choices relating to it, including  how they take care of their mental health and what kind of support or treatment they may receive.</a:t>
            </a:r>
          </a:p>
          <a:p>
            <a:endParaRPr lang="en-US" dirty="0"/>
          </a:p>
        </p:txBody>
      </p:sp>
    </p:spTree>
    <p:extLst>
      <p:ext uri="{BB962C8B-B14F-4D97-AF65-F5344CB8AC3E}">
        <p14:creationId xmlns:p14="http://schemas.microsoft.com/office/powerpoint/2010/main" val="268078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effectLst/>
                <a:latin typeface="+mj-lt"/>
                <a:ea typeface="+mj-ea"/>
                <a:cs typeface="+mj-cs"/>
                <a:sym typeface="Arial"/>
              </a:rPr>
              <a:t>In relation to mental health, Article 13 means that every child must be free to express their thoughts and opinions about mental health. It also means they should have access to a range of information about  mental health and the support available to them, as long as it's within the law.</a:t>
            </a:r>
          </a:p>
          <a:p>
            <a:endParaRPr lang="en-US" dirty="0"/>
          </a:p>
        </p:txBody>
      </p:sp>
    </p:spTree>
    <p:extLst>
      <p:ext uri="{BB962C8B-B14F-4D97-AF65-F5344CB8AC3E}">
        <p14:creationId xmlns:p14="http://schemas.microsoft.com/office/powerpoint/2010/main" val="272385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effectLst/>
                <a:latin typeface="+mj-lt"/>
                <a:ea typeface="+mj-ea"/>
                <a:cs typeface="+mj-cs"/>
                <a:sym typeface="Arial"/>
              </a:rPr>
              <a:t>Article 24 states that every child has the right to the best possible health care. This covers their mental and physical health, and governments must provide this. Other things they must provide that are included in this Article include clean water, nutritious food, a clean environment and education on health and wellbeing. These are all very important for children’s mental health.</a:t>
            </a:r>
          </a:p>
          <a:p>
            <a:endParaRPr lang="en-US" dirty="0"/>
          </a:p>
        </p:txBody>
      </p:sp>
    </p:spTree>
    <p:extLst>
      <p:ext uri="{BB962C8B-B14F-4D97-AF65-F5344CB8AC3E}">
        <p14:creationId xmlns:p14="http://schemas.microsoft.com/office/powerpoint/2010/main" val="228303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effectLst/>
                <a:latin typeface="+mj-lt"/>
                <a:ea typeface="+mj-ea"/>
                <a:cs typeface="+mj-cs"/>
                <a:sym typeface="Arial"/>
              </a:rPr>
              <a:t>Every child has the right to education. In respect to mental health, every child’s right to education includes developing their talents, personality, and abilities to the full. Understanding and being aware of our minds and mental health is important to ensure children develop to their full potential.</a:t>
            </a:r>
          </a:p>
          <a:p>
            <a:endParaRPr lang="en-US" dirty="0"/>
          </a:p>
        </p:txBody>
      </p:sp>
    </p:spTree>
    <p:extLst>
      <p:ext uri="{BB962C8B-B14F-4D97-AF65-F5344CB8AC3E}">
        <p14:creationId xmlns:p14="http://schemas.microsoft.com/office/powerpoint/2010/main" val="252611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dirty="0">
                <a:effectLst/>
                <a:latin typeface="+mj-lt"/>
                <a:ea typeface="+mj-ea"/>
                <a:cs typeface="+mj-cs"/>
                <a:sym typeface="Arial"/>
              </a:rPr>
              <a:t>The answer is: </a:t>
            </a:r>
            <a:r>
              <a:rPr lang="en-GB" sz="1200" b="1" dirty="0">
                <a:effectLst/>
                <a:latin typeface="+mj-lt"/>
                <a:ea typeface="+mj-ea"/>
                <a:cs typeface="+mj-cs"/>
                <a:sym typeface="Arial"/>
              </a:rPr>
              <a:t>18</a:t>
            </a:r>
          </a:p>
          <a:p>
            <a:endParaRPr lang="en-GB" sz="1200" dirty="0">
              <a:effectLst/>
              <a:latin typeface="+mj-lt"/>
              <a:ea typeface="+mj-ea"/>
              <a:cs typeface="+mj-cs"/>
              <a:sym typeface="Arial"/>
            </a:endParaRPr>
          </a:p>
          <a:p>
            <a:r>
              <a:rPr lang="en-GB" sz="1200" dirty="0">
                <a:effectLst/>
                <a:latin typeface="+mj-lt"/>
                <a:ea typeface="+mj-ea"/>
                <a:cs typeface="+mj-cs"/>
                <a:sym typeface="Arial"/>
              </a:rPr>
              <a:t>The answer will appear when you click through.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dirty="0">
                <a:effectLst/>
                <a:latin typeface="+mj-lt"/>
                <a:ea typeface="+mj-ea"/>
                <a:cs typeface="+mj-cs"/>
                <a:sym typeface="Arial"/>
              </a:rPr>
              <a:t> </a:t>
            </a:r>
            <a:r>
              <a:rPr lang="en-GB" sz="1200" dirty="0">
                <a:effectLst/>
                <a:latin typeface="+mj-lt"/>
                <a:ea typeface="+mj-ea"/>
                <a:cs typeface="+mj-cs"/>
                <a:sym typeface="Arial"/>
              </a:rPr>
              <a:t>The answer is: </a:t>
            </a:r>
            <a:r>
              <a:rPr lang="en-GB" sz="1200" b="1" dirty="0">
                <a:effectLst/>
                <a:latin typeface="+mj-lt"/>
                <a:ea typeface="+mj-ea"/>
                <a:cs typeface="+mj-cs"/>
                <a:sym typeface="Arial"/>
              </a:rPr>
              <a:t>best</a:t>
            </a:r>
            <a:r>
              <a:rPr lang="en-GB" sz="1200" dirty="0">
                <a:effectLst/>
                <a:latin typeface="+mj-lt"/>
                <a:ea typeface="+mj-ea"/>
                <a:cs typeface="+mj-cs"/>
                <a:sym typeface="Arial"/>
              </a:rPr>
              <a:t>.</a:t>
            </a:r>
          </a:p>
        </p:txBody>
      </p:sp>
    </p:spTree>
    <p:extLst>
      <p:ext uri="{BB962C8B-B14F-4D97-AF65-F5344CB8AC3E}">
        <p14:creationId xmlns:p14="http://schemas.microsoft.com/office/powerpoint/2010/main" val="361652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dirty="0">
                <a:effectLst/>
                <a:latin typeface="+mj-lt"/>
                <a:ea typeface="+mj-ea"/>
                <a:cs typeface="+mj-cs"/>
                <a:sym typeface="Arial"/>
              </a:rPr>
              <a:t> </a:t>
            </a:r>
            <a:r>
              <a:rPr lang="en-GB" sz="1200" dirty="0">
                <a:effectLst/>
                <a:latin typeface="+mj-lt"/>
                <a:ea typeface="+mj-ea"/>
                <a:cs typeface="+mj-cs"/>
                <a:sym typeface="Arial"/>
              </a:rPr>
              <a:t>The answer is: </a:t>
            </a:r>
            <a:r>
              <a:rPr lang="en-GB" sz="1200" b="1" dirty="0">
                <a:effectLst/>
                <a:latin typeface="+mj-lt"/>
                <a:ea typeface="+mj-ea"/>
                <a:cs typeface="+mj-cs"/>
                <a:sym typeface="Arial"/>
              </a:rPr>
              <a:t>say</a:t>
            </a:r>
            <a:r>
              <a:rPr lang="en-GB" sz="1200" dirty="0">
                <a:effectLst/>
                <a:latin typeface="+mj-lt"/>
                <a:ea typeface="+mj-ea"/>
                <a:cs typeface="+mj-cs"/>
                <a:sym typeface="Arial"/>
              </a:rPr>
              <a:t>.</a:t>
            </a:r>
          </a:p>
        </p:txBody>
      </p:sp>
    </p:spTree>
    <p:extLst>
      <p:ext uri="{BB962C8B-B14F-4D97-AF65-F5344CB8AC3E}">
        <p14:creationId xmlns:p14="http://schemas.microsoft.com/office/powerpoint/2010/main" val="295455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dirty="0">
                <a:effectLst/>
                <a:latin typeface="+mj-lt"/>
                <a:ea typeface="+mj-ea"/>
                <a:cs typeface="+mj-cs"/>
                <a:sym typeface="Arial"/>
              </a:rPr>
              <a:t> </a:t>
            </a:r>
            <a:r>
              <a:rPr lang="en-GB" sz="1200" dirty="0">
                <a:effectLst/>
                <a:latin typeface="+mj-lt"/>
                <a:ea typeface="+mj-ea"/>
                <a:cs typeface="+mj-cs"/>
                <a:sym typeface="Arial"/>
              </a:rPr>
              <a:t>The answer is: </a:t>
            </a:r>
            <a:r>
              <a:rPr lang="en-GB" sz="1200" b="1" dirty="0">
                <a:effectLst/>
                <a:latin typeface="+mj-lt"/>
                <a:ea typeface="+mj-ea"/>
                <a:cs typeface="+mj-cs"/>
                <a:sym typeface="Arial"/>
              </a:rPr>
              <a:t>race</a:t>
            </a:r>
            <a:r>
              <a:rPr lang="en-GB" sz="1200" dirty="0">
                <a:effectLst/>
                <a:latin typeface="+mj-lt"/>
                <a:ea typeface="+mj-ea"/>
                <a:cs typeface="+mj-cs"/>
                <a:sym typeface="Arial"/>
              </a:rPr>
              <a:t>.</a:t>
            </a:r>
          </a:p>
        </p:txBody>
      </p:sp>
    </p:spTree>
    <p:extLst>
      <p:ext uri="{BB962C8B-B14F-4D97-AF65-F5344CB8AC3E}">
        <p14:creationId xmlns:p14="http://schemas.microsoft.com/office/powerpoint/2010/main" val="46650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dirty="0">
                <a:effectLst/>
                <a:latin typeface="+mj-lt"/>
                <a:ea typeface="+mj-ea"/>
                <a:cs typeface="+mj-cs"/>
                <a:sym typeface="Arial"/>
              </a:rPr>
              <a:t> </a:t>
            </a:r>
            <a:r>
              <a:rPr lang="en-GB" sz="1200" dirty="0">
                <a:effectLst/>
                <a:latin typeface="+mj-lt"/>
                <a:ea typeface="+mj-ea"/>
                <a:cs typeface="+mj-cs"/>
                <a:sym typeface="Arial"/>
              </a:rPr>
              <a:t>The answer is: </a:t>
            </a:r>
            <a:r>
              <a:rPr lang="en-GB" sz="1200" b="1" dirty="0">
                <a:effectLst/>
                <a:latin typeface="+mj-lt"/>
                <a:ea typeface="+mj-ea"/>
                <a:cs typeface="+mj-cs"/>
                <a:sym typeface="Arial"/>
              </a:rPr>
              <a:t>Governments</a:t>
            </a:r>
            <a:r>
              <a:rPr lang="en-GB" sz="1200" dirty="0">
                <a:effectLst/>
                <a:latin typeface="+mj-lt"/>
                <a:ea typeface="+mj-ea"/>
                <a:cs typeface="+mj-cs"/>
                <a:sym typeface="Arial"/>
              </a:rPr>
              <a:t>.</a:t>
            </a:r>
          </a:p>
        </p:txBody>
      </p:sp>
    </p:spTree>
    <p:extLst>
      <p:ext uri="{BB962C8B-B14F-4D97-AF65-F5344CB8AC3E}">
        <p14:creationId xmlns:p14="http://schemas.microsoft.com/office/powerpoint/2010/main" val="240591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dirty="0">
                <a:effectLst/>
                <a:latin typeface="+mj-lt"/>
                <a:ea typeface="+mj-ea"/>
                <a:cs typeface="+mj-cs"/>
                <a:sym typeface="Arial"/>
              </a:rPr>
              <a:t> </a:t>
            </a:r>
            <a:r>
              <a:rPr lang="en-GB" sz="1200" dirty="0">
                <a:effectLst/>
                <a:latin typeface="+mj-lt"/>
                <a:ea typeface="+mj-ea"/>
                <a:cs typeface="+mj-cs"/>
                <a:sym typeface="Arial"/>
              </a:rPr>
              <a:t>The answer is: </a:t>
            </a:r>
            <a:r>
              <a:rPr lang="en-GB" sz="1200" b="1" dirty="0">
                <a:effectLst/>
                <a:latin typeface="+mj-lt"/>
                <a:ea typeface="+mj-ea"/>
                <a:cs typeface="+mj-cs"/>
                <a:sym typeface="Arial"/>
              </a:rPr>
              <a:t>think</a:t>
            </a:r>
            <a:r>
              <a:rPr lang="en-GB" sz="1200" dirty="0">
                <a:effectLst/>
                <a:latin typeface="+mj-lt"/>
                <a:ea typeface="+mj-ea"/>
                <a:cs typeface="+mj-cs"/>
                <a:sym typeface="Arial"/>
              </a:rPr>
              <a:t>.</a:t>
            </a:r>
          </a:p>
        </p:txBody>
      </p:sp>
    </p:spTree>
    <p:extLst>
      <p:ext uri="{BB962C8B-B14F-4D97-AF65-F5344CB8AC3E}">
        <p14:creationId xmlns:p14="http://schemas.microsoft.com/office/powerpoint/2010/main" val="272581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dirty="0">
                <a:effectLst/>
                <a:latin typeface="+mj-lt"/>
                <a:ea typeface="+mj-ea"/>
                <a:cs typeface="+mj-cs"/>
                <a:sym typeface="Arial"/>
              </a:rPr>
              <a:t> </a:t>
            </a:r>
            <a:r>
              <a:rPr lang="en-GB" sz="1200" dirty="0">
                <a:effectLst/>
                <a:latin typeface="+mj-lt"/>
                <a:ea typeface="+mj-ea"/>
                <a:cs typeface="+mj-cs"/>
                <a:sym typeface="Arial"/>
              </a:rPr>
              <a:t>The answer is: </a:t>
            </a:r>
            <a:r>
              <a:rPr lang="en-GB" sz="1200" b="1" dirty="0">
                <a:effectLst/>
                <a:latin typeface="+mj-lt"/>
                <a:ea typeface="+mj-ea"/>
                <a:cs typeface="+mj-cs"/>
                <a:sym typeface="Arial"/>
              </a:rPr>
              <a:t>abilities</a:t>
            </a:r>
            <a:r>
              <a:rPr lang="en-GB" sz="1200" dirty="0">
                <a:effectLst/>
                <a:latin typeface="+mj-lt"/>
                <a:ea typeface="+mj-ea"/>
                <a:cs typeface="+mj-cs"/>
                <a:sym typeface="Arial"/>
              </a:rPr>
              <a:t>.</a:t>
            </a:r>
          </a:p>
        </p:txBody>
      </p:sp>
    </p:spTree>
    <p:extLst>
      <p:ext uri="{BB962C8B-B14F-4D97-AF65-F5344CB8AC3E}">
        <p14:creationId xmlns:p14="http://schemas.microsoft.com/office/powerpoint/2010/main" val="107111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1" dirty="0">
                <a:effectLst/>
                <a:latin typeface="+mj-lt"/>
                <a:ea typeface="+mj-ea"/>
                <a:cs typeface="+mj-cs"/>
                <a:sym typeface="Arial"/>
              </a:rPr>
              <a:t> </a:t>
            </a:r>
            <a:r>
              <a:rPr lang="en-GB" sz="1200" dirty="0">
                <a:effectLst/>
                <a:latin typeface="+mj-lt"/>
                <a:ea typeface="+mj-ea"/>
                <a:cs typeface="+mj-cs"/>
                <a:sym typeface="Arial"/>
              </a:rPr>
              <a:t>The answer is: </a:t>
            </a:r>
            <a:r>
              <a:rPr lang="en-GB" sz="1200" b="1" dirty="0">
                <a:effectLst/>
                <a:latin typeface="+mj-lt"/>
                <a:ea typeface="+mj-ea"/>
                <a:cs typeface="+mj-cs"/>
                <a:sym typeface="Arial"/>
              </a:rPr>
              <a:t>information</a:t>
            </a:r>
            <a:r>
              <a:rPr lang="en-GB" sz="1200" dirty="0">
                <a:effectLst/>
                <a:latin typeface="+mj-lt"/>
                <a:ea typeface="+mj-ea"/>
                <a:cs typeface="+mj-cs"/>
                <a:sym typeface="Arial"/>
              </a:rPr>
              <a:t>.</a:t>
            </a:r>
          </a:p>
        </p:txBody>
      </p:sp>
    </p:spTree>
    <p:extLst>
      <p:ext uri="{BB962C8B-B14F-4D97-AF65-F5344CB8AC3E}">
        <p14:creationId xmlns:p14="http://schemas.microsoft.com/office/powerpoint/2010/main" val="1779277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1">
    <p:bg>
      <p:bgPr>
        <a:solidFill>
          <a:srgbClr val="FFFFFF">
            <a:alpha val="97000"/>
          </a:srgbClr>
        </a:solidFill>
        <a:effectLst/>
      </p:bgPr>
    </p:bg>
    <p:spTree>
      <p:nvGrpSpPr>
        <p:cNvPr id="1" name=""/>
        <p:cNvGrpSpPr/>
        <p:nvPr/>
      </p:nvGrpSpPr>
      <p:grpSpPr>
        <a:xfrm>
          <a:off x="0" y="0"/>
          <a:ext cx="0" cy="0"/>
          <a:chOff x="0" y="0"/>
          <a:chExt cx="0" cy="0"/>
        </a:xfrm>
      </p:grpSpPr>
      <p:pic>
        <p:nvPicPr>
          <p:cNvPr id="7" name="Picture 6" descr="A child reading a book&#10;&#10;Description automatically generated with medium confidence">
            <a:extLst>
              <a:ext uri="{FF2B5EF4-FFF2-40B4-BE49-F238E27FC236}">
                <a16:creationId xmlns:a16="http://schemas.microsoft.com/office/drawing/2014/main" id="{2A71CF3A-41AF-384A-8E9E-C00E6FB25F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26" b="7826"/>
          <a:stretch/>
        </p:blipFill>
        <p:spPr>
          <a:xfrm>
            <a:off x="-5534" y="0"/>
            <a:ext cx="12195957" cy="6858000"/>
          </a:xfrm>
          <a:prstGeom prst="rect">
            <a:avLst/>
          </a:prstGeom>
        </p:spPr>
      </p:pic>
      <p:sp>
        <p:nvSpPr>
          <p:cNvPr id="14" name="Rectangle"/>
          <p:cNvSpPr/>
          <p:nvPr/>
        </p:nvSpPr>
        <p:spPr>
          <a:xfrm>
            <a:off x="-5533" y="4718915"/>
            <a:ext cx="5510163" cy="783485"/>
          </a:xfrm>
          <a:prstGeom prst="rect">
            <a:avLst/>
          </a:prstGeom>
          <a:solidFill>
            <a:srgbClr val="00AEEF"/>
          </a:solidFill>
          <a:ln w="12700">
            <a:miter lim="400000"/>
          </a:ln>
        </p:spPr>
        <p:txBody>
          <a:bodyPr lIns="45718" tIns="45718" rIns="45718" bIns="45718" anchor="ctr"/>
          <a:lstStyle/>
          <a:p>
            <a:endParaRPr/>
          </a:p>
        </p:txBody>
      </p:sp>
      <p:sp>
        <p:nvSpPr>
          <p:cNvPr id="15" name="HOW DID YOU DO?"/>
          <p:cNvSpPr txBox="1"/>
          <p:nvPr/>
        </p:nvSpPr>
        <p:spPr>
          <a:xfrm>
            <a:off x="1576" y="4718915"/>
            <a:ext cx="5510164" cy="783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14300" tIns="114300" rIns="114300" bIns="114300">
            <a:spAutoFit/>
          </a:bodyPr>
          <a:lstStyle>
            <a:lvl1pPr indent="88900">
              <a:lnSpc>
                <a:spcPct val="90000"/>
              </a:lnSpc>
              <a:defRPr sz="4000" b="1" cap="all" spc="250">
                <a:solidFill>
                  <a:srgbClr val="FFFFFF"/>
                </a:solidFill>
              </a:defRPr>
            </a:lvl1pPr>
          </a:lstStyle>
          <a:p>
            <a:r>
              <a:t>HOW DID YOU DO?</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picture containing food&#10;&#10;Description automatically generated">
            <a:extLst>
              <a:ext uri="{FF2B5EF4-FFF2-40B4-BE49-F238E27FC236}">
                <a16:creationId xmlns:a16="http://schemas.microsoft.com/office/drawing/2014/main" id="{3CF7520B-3C59-764B-BD79-489BCDA6D5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6933" y="0"/>
            <a:ext cx="2329986" cy="2041315"/>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imple copy">
    <p:spTree>
      <p:nvGrpSpPr>
        <p:cNvPr id="1" name=""/>
        <p:cNvGrpSpPr/>
        <p:nvPr/>
      </p:nvGrpSpPr>
      <p:grpSpPr>
        <a:xfrm>
          <a:off x="0" y="0"/>
          <a:ext cx="0" cy="0"/>
          <a:chOff x="0" y="0"/>
          <a:chExt cx="0" cy="0"/>
        </a:xfrm>
      </p:grpSpPr>
      <p:sp>
        <p:nvSpPr>
          <p:cNvPr id="69" name="Body Level One…"/>
          <p:cNvSpPr txBox="1">
            <a:spLocks noGrp="1"/>
          </p:cNvSpPr>
          <p:nvPr>
            <p:ph type="body" idx="1" hasCustomPrompt="1"/>
          </p:nvPr>
        </p:nvSpPr>
        <p:spPr>
          <a:prstGeom prst="rect">
            <a:avLst/>
          </a:prstGeom>
        </p:spPr>
        <p:txBody>
          <a:bodyPr/>
          <a:lstStyle/>
          <a:p>
            <a:r>
              <a:t>Click to add engaging text</a:t>
            </a:r>
          </a:p>
          <a:p>
            <a:pPr lvl="1"/>
            <a:endParaRPr/>
          </a:p>
          <a:p>
            <a:pPr lvl="2"/>
            <a:endParaRPr/>
          </a:p>
          <a:p>
            <a:pPr lvl="3"/>
            <a:endParaRPr/>
          </a:p>
          <a:p>
            <a:pPr lvl="4"/>
            <a:endParaRPr/>
          </a:p>
        </p:txBody>
      </p:sp>
      <p:sp>
        <p:nvSpPr>
          <p:cNvPr id="70" name="ADD HEADLINE HERE"/>
          <p:cNvSpPr txBox="1">
            <a:spLocks noGrp="1"/>
          </p:cNvSpPr>
          <p:nvPr>
            <p:ph type="title" hasCustomPrompt="1"/>
          </p:nvPr>
        </p:nvSpPr>
        <p:spPr>
          <a:prstGeom prst="rect">
            <a:avLst/>
          </a:prstGeom>
        </p:spPr>
        <p:txBody>
          <a:bodyPr/>
          <a:lstStyle/>
          <a:p>
            <a:r>
              <a:t>ADD HEADLINE HERE</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5" name="Picture 4" descr="A picture containing drawing&#10;&#10;Description automatically generated">
            <a:extLst>
              <a:ext uri="{FF2B5EF4-FFF2-40B4-BE49-F238E27FC236}">
                <a16:creationId xmlns:a16="http://schemas.microsoft.com/office/drawing/2014/main" id="{97B28E08-FD2E-494D-BBAD-8BFE0DE23E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8">
    <p:bg>
      <p:bgPr>
        <a:solidFill>
          <a:srgbClr val="00AEEF"/>
        </a:solidFill>
        <a:effectLst/>
      </p:bgPr>
    </p:bg>
    <p:spTree>
      <p:nvGrpSpPr>
        <p:cNvPr id="1" name=""/>
        <p:cNvGrpSpPr/>
        <p:nvPr/>
      </p:nvGrpSpPr>
      <p:grpSpPr>
        <a:xfrm>
          <a:off x="0" y="0"/>
          <a:ext cx="0" cy="0"/>
          <a:chOff x="0" y="0"/>
          <a:chExt cx="0" cy="0"/>
        </a:xfrm>
      </p:grpSpPr>
      <p:sp>
        <p:nvSpPr>
          <p:cNvPr id="59"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sp>
        <p:nvSpPr>
          <p:cNvPr id="62"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pic>
        <p:nvPicPr>
          <p:cNvPr id="3" name="Picture 2" descr="A close up of a logo&#10;&#10;Description automatically generated">
            <a:extLst>
              <a:ext uri="{FF2B5EF4-FFF2-40B4-BE49-F238E27FC236}">
                <a16:creationId xmlns:a16="http://schemas.microsoft.com/office/drawing/2014/main" id="{7445A5C9-D8F3-C148-A4A6-9DEFF12C7A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7289" y="5999147"/>
            <a:ext cx="5084711" cy="858853"/>
          </a:xfrm>
          <a:prstGeom prst="rect">
            <a:avLst/>
          </a:prstGeom>
        </p:spPr>
      </p:pic>
    </p:spTree>
    <p:extLst>
      <p:ext uri="{BB962C8B-B14F-4D97-AF65-F5344CB8AC3E}">
        <p14:creationId xmlns:p14="http://schemas.microsoft.com/office/powerpoint/2010/main" val="14549820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5">
    <p:spTree>
      <p:nvGrpSpPr>
        <p:cNvPr id="1" name=""/>
        <p:cNvGrpSpPr/>
        <p:nvPr/>
      </p:nvGrpSpPr>
      <p:grpSpPr>
        <a:xfrm>
          <a:off x="0" y="0"/>
          <a:ext cx="0" cy="0"/>
          <a:chOff x="0" y="0"/>
          <a:chExt cx="0" cy="0"/>
        </a:xfrm>
      </p:grpSpPr>
      <p:sp>
        <p:nvSpPr>
          <p:cNvPr id="49" name="Body Level One…"/>
          <p:cNvSpPr txBox="1">
            <a:spLocks noGrp="1"/>
          </p:cNvSpPr>
          <p:nvPr>
            <p:ph type="body" sz="half" idx="1" hasCustomPrompt="1"/>
          </p:nvPr>
        </p:nvSpPr>
        <p:spPr>
          <a:xfrm>
            <a:off x="433136" y="1996205"/>
            <a:ext cx="6394385" cy="3722961"/>
          </a:xfrm>
          <a:prstGeom prst="rect">
            <a:avLst/>
          </a:prstGeom>
          <a:solidFill>
            <a:srgbClr val="00AEEF">
              <a:alpha val="25000"/>
            </a:srgbClr>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sp>
        <p:nvSpPr>
          <p:cNvPr id="51" name="Slide Number"/>
          <p:cNvSpPr txBox="1">
            <a:spLocks noGrp="1"/>
          </p:cNvSpPr>
          <p:nvPr>
            <p:ph type="sldNum" sz="quarter" idx="2"/>
          </p:nvPr>
        </p:nvSpPr>
        <p:spPr>
          <a:xfrm>
            <a:off x="359999" y="6386364"/>
            <a:ext cx="273652" cy="264251"/>
          </a:xfrm>
          <a:prstGeom prst="rect">
            <a:avLst/>
          </a:prstGeom>
        </p:spPr>
        <p:txBody>
          <a:bodyPr/>
          <a:lstStyle>
            <a:lvl1pPr algn="l"/>
          </a:lstStyle>
          <a:p>
            <a:fld id="{86CB4B4D-7CA3-9044-876B-883B54F8677D}" type="slidenum">
              <a:t>‹#›</a:t>
            </a:fld>
            <a:endParaRPr/>
          </a:p>
        </p:txBody>
      </p:sp>
      <p:pic>
        <p:nvPicPr>
          <p:cNvPr id="3" name="Picture 2" descr="A picture containing drawing&#10;&#10;Description automatically generated">
            <a:extLst>
              <a:ext uri="{FF2B5EF4-FFF2-40B4-BE49-F238E27FC236}">
                <a16:creationId xmlns:a16="http://schemas.microsoft.com/office/drawing/2014/main" id="{1CE69C29-EDA1-7749-9D9E-A73585C4F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Tree>
    <p:extLst>
      <p:ext uri="{BB962C8B-B14F-4D97-AF65-F5344CB8AC3E}">
        <p14:creationId xmlns:p14="http://schemas.microsoft.com/office/powerpoint/2010/main" val="192770727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UUK_WIDE_FECright_blue_rgb copy.jpg" descr="UUK_WIDE_FECright_blue_rgb copy.jpg"/>
          <p:cNvPicPr>
            <a:picLocks noChangeAspect="1"/>
          </p:cNvPicPr>
          <p:nvPr/>
        </p:nvPicPr>
        <p:blipFill>
          <a:blip r:embed="rId7"/>
          <a:stretch>
            <a:fillRect/>
          </a:stretch>
        </p:blipFill>
        <p:spPr>
          <a:xfrm>
            <a:off x="7112000" y="5996149"/>
            <a:ext cx="5080000" cy="861854"/>
          </a:xfrm>
          <a:prstGeom prst="rect">
            <a:avLst/>
          </a:prstGeom>
          <a:ln w="12700">
            <a:miter lim="400000"/>
          </a:ln>
        </p:spPr>
      </p:pic>
      <p:sp>
        <p:nvSpPr>
          <p:cNvPr id="3" name="Body Level One…"/>
          <p:cNvSpPr txBox="1">
            <a:spLocks noGrp="1"/>
          </p:cNvSpPr>
          <p:nvPr>
            <p:ph type="body" idx="1" hasCustomPrompt="1"/>
          </p:nvPr>
        </p:nvSpPr>
        <p:spPr>
          <a:xfrm>
            <a:off x="687387" y="1600221"/>
            <a:ext cx="10858501" cy="4092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Click to add engaging text</a:t>
            </a:r>
          </a:p>
          <a:p>
            <a:pPr lvl="1"/>
            <a:endParaRPr/>
          </a:p>
          <a:p>
            <a:pPr lvl="2"/>
            <a:endParaRPr/>
          </a:p>
          <a:p>
            <a:pPr lvl="3"/>
            <a:endParaRPr/>
          </a:p>
          <a:p>
            <a:pPr lvl="4"/>
            <a:endParaRPr/>
          </a:p>
        </p:txBody>
      </p:sp>
      <p:sp>
        <p:nvSpPr>
          <p:cNvPr id="4" name="ADD HEADLINE HERE"/>
          <p:cNvSpPr txBox="1">
            <a:spLocks noGrp="1"/>
          </p:cNvSpPr>
          <p:nvPr>
            <p:ph type="title" hasCustomPrompt="1"/>
          </p:nvPr>
        </p:nvSpPr>
        <p:spPr>
          <a:xfrm>
            <a:off x="687387" y="612257"/>
            <a:ext cx="10858501" cy="8163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ADD HEADLINE HERE</a:t>
            </a:r>
          </a:p>
        </p:txBody>
      </p:sp>
      <p:sp>
        <p:nvSpPr>
          <p:cNvPr id="5"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9pPr>
    </p:titleStyle>
    <p:bodyStyle>
      <a:lvl1pPr marL="457200" marR="0" indent="-4572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p:cNvSpPr/>
          <p:nvPr/>
        </p:nvSpPr>
        <p:spPr>
          <a:xfrm>
            <a:off x="-39486" y="-17757"/>
            <a:ext cx="12231485" cy="6875757"/>
          </a:xfrm>
          <a:prstGeom prst="rect">
            <a:avLst/>
          </a:prstGeom>
          <a:solidFill>
            <a:schemeClr val="tx2"/>
          </a:solidFill>
          <a:ln w="12700">
            <a:miter lim="400000"/>
          </a:ln>
        </p:spPr>
        <p:txBody>
          <a:bodyPr lIns="45718" tIns="45718" rIns="45718" bIns="45718" anchor="ctr"/>
          <a:lstStyle/>
          <a:p>
            <a:endParaRPr/>
          </a:p>
        </p:txBody>
      </p:sp>
      <p:sp>
        <p:nvSpPr>
          <p:cNvPr id="84" name="Rectangle"/>
          <p:cNvSpPr/>
          <p:nvPr/>
        </p:nvSpPr>
        <p:spPr>
          <a:xfrm>
            <a:off x="-39485" y="2713419"/>
            <a:ext cx="3162853" cy="722061"/>
          </a:xfrm>
          <a:prstGeom prst="rect">
            <a:avLst/>
          </a:prstGeom>
          <a:solidFill>
            <a:schemeClr val="bg1"/>
          </a:solidFill>
          <a:ln w="12700">
            <a:miter lim="400000"/>
          </a:ln>
        </p:spPr>
        <p:txBody>
          <a:bodyPr lIns="45718" tIns="45718" rIns="45718" bIns="45718" anchor="ctr"/>
          <a:lstStyle/>
          <a:p>
            <a:endParaRPr/>
          </a:p>
        </p:txBody>
      </p:sp>
      <p:sp>
        <p:nvSpPr>
          <p:cNvPr id="85" name="Part 2A: It’s My Right – Activity Quiz"/>
          <p:cNvSpPr txBox="1"/>
          <p:nvPr/>
        </p:nvSpPr>
        <p:spPr>
          <a:xfrm>
            <a:off x="61550" y="2713419"/>
            <a:ext cx="3020699" cy="715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14300" tIns="114300" rIns="114300" bIns="114300">
            <a:spAutoFit/>
          </a:bodyPr>
          <a:lstStyle>
            <a:lvl1pPr indent="88900">
              <a:lnSpc>
                <a:spcPct val="90000"/>
              </a:lnSpc>
              <a:defRPr sz="3500" b="1" cap="all" spc="218">
                <a:solidFill>
                  <a:srgbClr val="FFFFFF"/>
                </a:solidFill>
              </a:defRPr>
            </a:lvl1pPr>
          </a:lstStyle>
          <a:p>
            <a:r>
              <a:rPr dirty="0">
                <a:solidFill>
                  <a:srgbClr val="00AEEF"/>
                </a:solidFill>
              </a:rPr>
              <a:t>Activity </a:t>
            </a:r>
            <a:r>
              <a:rPr lang="en-GB" dirty="0">
                <a:solidFill>
                  <a:srgbClr val="00AEEF"/>
                </a:solidFill>
              </a:rPr>
              <a:t>1</a:t>
            </a:r>
            <a:endParaRPr dirty="0">
              <a:solidFill>
                <a:srgbClr val="00AEEF"/>
              </a:solidFill>
            </a:endParaRPr>
          </a:p>
        </p:txBody>
      </p:sp>
      <p:sp>
        <p:nvSpPr>
          <p:cNvPr id="8" name="Rectangle">
            <a:extLst>
              <a:ext uri="{FF2B5EF4-FFF2-40B4-BE49-F238E27FC236}">
                <a16:creationId xmlns:a16="http://schemas.microsoft.com/office/drawing/2014/main" id="{6D37D510-6B0F-0045-BB05-9EE1E2DD64F6}"/>
              </a:ext>
            </a:extLst>
          </p:cNvPr>
          <p:cNvSpPr/>
          <p:nvPr/>
        </p:nvSpPr>
        <p:spPr>
          <a:xfrm>
            <a:off x="-39485" y="3442011"/>
            <a:ext cx="4112110" cy="1422755"/>
          </a:xfrm>
          <a:prstGeom prst="rect">
            <a:avLst/>
          </a:prstGeom>
          <a:solidFill>
            <a:srgbClr val="000000"/>
          </a:solidFill>
          <a:ln w="12700">
            <a:miter lim="400000"/>
          </a:ln>
        </p:spPr>
        <p:txBody>
          <a:bodyPr lIns="45718" tIns="45718" rIns="45718" bIns="45718" anchor="ctr"/>
          <a:lstStyle/>
          <a:p>
            <a:endParaRPr/>
          </a:p>
        </p:txBody>
      </p:sp>
      <p:sp>
        <p:nvSpPr>
          <p:cNvPr id="88" name="Part 2A: It’s My Right – Activity Quiz"/>
          <p:cNvSpPr txBox="1"/>
          <p:nvPr/>
        </p:nvSpPr>
        <p:spPr>
          <a:xfrm>
            <a:off x="61551" y="3494967"/>
            <a:ext cx="6034449" cy="1369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a:spAutoFit/>
          </a:bodyPr>
          <a:lstStyle/>
          <a:p>
            <a:pPr indent="88900">
              <a:lnSpc>
                <a:spcPct val="110000"/>
              </a:lnSpc>
              <a:defRPr sz="3500" b="1" cap="all" spc="218">
                <a:solidFill>
                  <a:srgbClr val="FFFFFF"/>
                </a:solidFill>
              </a:defRPr>
            </a:pPr>
            <a:r>
              <a:rPr lang="en-GB" dirty="0"/>
              <a:t>DO YOU KNOW </a:t>
            </a:r>
            <a:br>
              <a:rPr lang="en-GB" dirty="0"/>
            </a:br>
            <a:r>
              <a:rPr lang="en-GB" dirty="0"/>
              <a:t>YOUR RIGHTS?</a:t>
            </a:r>
            <a:endParaRPr dirty="0"/>
          </a:p>
        </p:txBody>
      </p:sp>
      <p:pic>
        <p:nvPicPr>
          <p:cNvPr id="3" name="Picture 2" descr="A picture containing food&#10;&#10;Description automatically generated">
            <a:extLst>
              <a:ext uri="{FF2B5EF4-FFF2-40B4-BE49-F238E27FC236}">
                <a16:creationId xmlns:a16="http://schemas.microsoft.com/office/drawing/2014/main" id="{614176A9-57BF-4443-A429-F7D0140E1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05" y="-2471"/>
            <a:ext cx="2329988" cy="2041317"/>
          </a:xfrm>
          <a:prstGeom prst="rect">
            <a:avLst/>
          </a:prstGeom>
        </p:spPr>
      </p:pic>
      <p:pic>
        <p:nvPicPr>
          <p:cNvPr id="4" name="Picture 3">
            <a:extLst>
              <a:ext uri="{FF2B5EF4-FFF2-40B4-BE49-F238E27FC236}">
                <a16:creationId xmlns:a16="http://schemas.microsoft.com/office/drawing/2014/main" id="{D8D1E4CD-8B0C-C64F-B0B7-9C31B184D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074" y="0"/>
            <a:ext cx="4832144" cy="6438802"/>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70D9BA37-4133-7045-BF6F-2C8BCC3088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574" y="5709682"/>
            <a:ext cx="3162853" cy="1436405"/>
          </a:xfrm>
          <a:prstGeom prst="rect">
            <a:avLst/>
          </a:prstGeom>
        </p:spPr>
      </p:pic>
      <p:sp>
        <p:nvSpPr>
          <p:cNvPr id="9" name="Rectangle 8">
            <a:extLst>
              <a:ext uri="{FF2B5EF4-FFF2-40B4-BE49-F238E27FC236}">
                <a16:creationId xmlns:a16="http://schemas.microsoft.com/office/drawing/2014/main" id="{15B4CD36-82D9-774E-859C-0E2E3F5E2F61}"/>
              </a:ext>
            </a:extLst>
          </p:cNvPr>
          <p:cNvSpPr/>
          <p:nvPr/>
        </p:nvSpPr>
        <p:spPr>
          <a:xfrm>
            <a:off x="7419447" y="6611779"/>
            <a:ext cx="6096000" cy="246221"/>
          </a:xfrm>
          <a:prstGeom prst="rect">
            <a:avLst/>
          </a:prstGeom>
        </p:spPr>
        <p:txBody>
          <a:bodyPr>
            <a:spAutoFit/>
          </a:bodyPr>
          <a:lstStyle/>
          <a:p>
            <a:r>
              <a:rPr lang="en-GB" sz="1000" dirty="0"/>
              <a:t>UNICEF UK, registered charity England &amp; Wales (1072612) Scotland (SC043677).</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Until you are 18 years old, you are considered to be a child and all the rights of the UN’s Convention on the Rights of the Child apply to you."/>
          <p:cNvSpPr txBox="1">
            <a:spLocks noGrp="1"/>
          </p:cNvSpPr>
          <p:nvPr>
            <p:ph type="body" idx="1"/>
          </p:nvPr>
        </p:nvSpPr>
        <p:spPr>
          <a:xfrm>
            <a:off x="656536" y="955679"/>
            <a:ext cx="5965371" cy="5902321"/>
          </a:xfrm>
          <a:prstGeom prst="rect">
            <a:avLst/>
          </a:prstGeom>
        </p:spPr>
        <p:txBody>
          <a:bodyPr lIns="45718" tIns="45718" rIns="45718" bIns="45718" anchor="t">
            <a:noAutofit/>
          </a:bodyPr>
          <a:lstStyle>
            <a:lvl1pPr marL="0" indent="0" algn="ctr" defTabSz="859536">
              <a:lnSpc>
                <a:spcPct val="99000"/>
              </a:lnSpc>
              <a:spcBef>
                <a:spcPts val="900"/>
              </a:spcBef>
              <a:buSzTx/>
              <a:buNone/>
              <a:defRPr sz="3500">
                <a:solidFill>
                  <a:srgbClr val="00AEEF"/>
                </a:solidFill>
              </a:defRPr>
            </a:lvl1pPr>
          </a:lstStyle>
          <a:p>
            <a:pPr algn="l"/>
            <a:r>
              <a:rPr lang="en-GB" dirty="0"/>
              <a:t>A child with a ___________ has the right to live a full and decent life with dignity and independence, and to play an active part in the community. Governments must do all they can to provide support. </a:t>
            </a:r>
          </a:p>
        </p:txBody>
      </p:sp>
      <p:sp>
        <p:nvSpPr>
          <p:cNvPr id="8" name="Or">
            <a:extLst>
              <a:ext uri="{FF2B5EF4-FFF2-40B4-BE49-F238E27FC236}">
                <a16:creationId xmlns:a16="http://schemas.microsoft.com/office/drawing/2014/main" id="{34719D52-A197-EC45-A4F0-D24DB2F41B0A}"/>
              </a:ext>
            </a:extLst>
          </p:cNvPr>
          <p:cNvSpPr txBox="1"/>
          <p:nvPr/>
        </p:nvSpPr>
        <p:spPr>
          <a:xfrm>
            <a:off x="3175871" y="912136"/>
            <a:ext cx="3246701" cy="6740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nSpc>
                <a:spcPct val="90000"/>
              </a:lnSpc>
              <a:defRPr sz="4800" b="1" cap="all" spc="360"/>
            </a:lvl1pPr>
          </a:lstStyle>
          <a:p>
            <a:pPr algn="ctr"/>
            <a:r>
              <a:rPr lang="en-GB" sz="4200" cap="none" spc="0" dirty="0"/>
              <a:t>disability</a:t>
            </a:r>
          </a:p>
        </p:txBody>
      </p:sp>
      <p:pic>
        <p:nvPicPr>
          <p:cNvPr id="7" name="Picture 6">
            <a:extLst>
              <a:ext uri="{FF2B5EF4-FFF2-40B4-BE49-F238E27FC236}">
                <a16:creationId xmlns:a16="http://schemas.microsoft.com/office/drawing/2014/main" id="{AE5ED193-7623-1D43-BA5D-B81383183CA0}"/>
              </a:ext>
            </a:extLst>
          </p:cNvPr>
          <p:cNvPicPr>
            <a:picLocks noChangeAspect="1"/>
          </p:cNvPicPr>
          <p:nvPr/>
        </p:nvPicPr>
        <p:blipFill>
          <a:blip r:embed="rId3"/>
          <a:stretch>
            <a:fillRect/>
          </a:stretch>
        </p:blipFill>
        <p:spPr>
          <a:xfrm>
            <a:off x="7091099" y="955678"/>
            <a:ext cx="3375695" cy="4507546"/>
          </a:xfrm>
          <a:prstGeom prst="rect">
            <a:avLst/>
          </a:prstGeom>
        </p:spPr>
      </p:pic>
    </p:spTree>
    <p:extLst>
      <p:ext uri="{BB962C8B-B14F-4D97-AF65-F5344CB8AC3E}">
        <p14:creationId xmlns:p14="http://schemas.microsoft.com/office/powerpoint/2010/main" val="2091414039"/>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3D5B87-077F-984E-A948-B917E453B3CE}"/>
              </a:ext>
            </a:extLst>
          </p:cNvPr>
          <p:cNvSpPr/>
          <p:nvPr/>
        </p:nvSpPr>
        <p:spPr>
          <a:xfrm>
            <a:off x="136492" y="6469288"/>
            <a:ext cx="1218603" cy="246221"/>
          </a:xfrm>
          <a:prstGeom prst="rect">
            <a:avLst/>
          </a:prstGeom>
        </p:spPr>
        <p:txBody>
          <a:bodyPr wrap="none">
            <a:spAutoFit/>
          </a:bodyPr>
          <a:lstStyle/>
          <a:p>
            <a:r>
              <a:rPr lang="en-US" sz="1000" dirty="0">
                <a:solidFill>
                  <a:schemeClr val="bg1"/>
                </a:solidFill>
              </a:rPr>
              <a:t>© UNICEF/</a:t>
            </a:r>
            <a:r>
              <a:rPr lang="en-US" sz="1000" dirty="0" err="1">
                <a:solidFill>
                  <a:schemeClr val="bg1"/>
                </a:solidFill>
              </a:rPr>
              <a:t>Mahari</a:t>
            </a:r>
            <a:endParaRPr lang="en-US" sz="1000" dirty="0">
              <a:solidFill>
                <a:schemeClr val="bg1"/>
              </a:solidFill>
            </a:endParaRPr>
          </a:p>
        </p:txBody>
      </p:sp>
    </p:spTree>
    <p:extLst>
      <p:ext uri="{BB962C8B-B14F-4D97-AF65-F5344CB8AC3E}">
        <p14:creationId xmlns:p14="http://schemas.microsoft.com/office/powerpoint/2010/main" val="21020260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Unicef/Dawe"/>
          <p:cNvSpPr txBox="1"/>
          <p:nvPr/>
        </p:nvSpPr>
        <p:spPr>
          <a:xfrm>
            <a:off x="11262016" y="6509373"/>
            <a:ext cx="683838"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solidFill>
                  <a:srgbClr val="FFFFFF"/>
                </a:solidFill>
              </a:defRPr>
            </a:lvl1pPr>
          </a:lstStyle>
          <a:p>
            <a:r>
              <a:rPr dirty="0"/>
              <a:t>© </a:t>
            </a:r>
            <a:r>
              <a:rPr dirty="0" err="1"/>
              <a:t>Unicef</a:t>
            </a:r>
            <a:endParaRPr dirty="0"/>
          </a:p>
        </p:txBody>
      </p:sp>
      <p:sp>
        <p:nvSpPr>
          <p:cNvPr id="6" name="Text Placeholder 5">
            <a:extLst>
              <a:ext uri="{FF2B5EF4-FFF2-40B4-BE49-F238E27FC236}">
                <a16:creationId xmlns:a16="http://schemas.microsoft.com/office/drawing/2014/main" id="{28563331-0786-9840-AABE-9F482CDAF4A9}"/>
              </a:ext>
            </a:extLst>
          </p:cNvPr>
          <p:cNvSpPr>
            <a:spLocks noGrp="1"/>
          </p:cNvSpPr>
          <p:nvPr>
            <p:ph type="body" idx="1"/>
          </p:nvPr>
        </p:nvSpPr>
        <p:spPr>
          <a:xfrm>
            <a:off x="449356" y="2388906"/>
            <a:ext cx="4762726" cy="4092579"/>
          </a:xfrm>
        </p:spPr>
        <p:txBody>
          <a:bodyPr>
            <a:normAutofit lnSpcReduction="10000"/>
          </a:bodyPr>
          <a:lstStyle/>
          <a:p>
            <a:pPr marL="0" indent="0">
              <a:buNone/>
            </a:pPr>
            <a:r>
              <a:rPr lang="en-GB" sz="2400" b="1" dirty="0">
                <a:solidFill>
                  <a:schemeClr val="tx1">
                    <a:lumMod val="85000"/>
                    <a:lumOff val="15000"/>
                  </a:schemeClr>
                </a:solidFill>
              </a:rPr>
              <a:t>Mental health is</a:t>
            </a:r>
            <a:r>
              <a:rPr lang="en-GB" sz="2400" dirty="0">
                <a:solidFill>
                  <a:schemeClr val="tx1">
                    <a:lumMod val="85000"/>
                    <a:lumOff val="15000"/>
                  </a:schemeClr>
                </a:solidFill>
              </a:rPr>
              <a:t> something that everyone has – just like physical health. Sometimes we feel well, and sometimes we don’t. Mental health refers to how we think, feel and behave, and this changes. When our mental health is good, we might enjoy being around other people and feel able to take on challenges and new experiences.</a:t>
            </a:r>
          </a:p>
          <a:p>
            <a:pPr marL="0" indent="0">
              <a:buNone/>
            </a:pPr>
            <a:endParaRPr lang="en-US" sz="2400" dirty="0">
              <a:solidFill>
                <a:schemeClr val="tx1">
                  <a:lumMod val="85000"/>
                  <a:lumOff val="15000"/>
                </a:schemeClr>
              </a:solidFill>
            </a:endParaRPr>
          </a:p>
        </p:txBody>
      </p:sp>
      <p:sp>
        <p:nvSpPr>
          <p:cNvPr id="8" name="Title 1">
            <a:extLst>
              <a:ext uri="{FF2B5EF4-FFF2-40B4-BE49-F238E27FC236}">
                <a16:creationId xmlns:a16="http://schemas.microsoft.com/office/drawing/2014/main" id="{31DE6874-D863-844B-B435-85712110D23C}"/>
              </a:ext>
            </a:extLst>
          </p:cNvPr>
          <p:cNvSpPr txBox="1">
            <a:spLocks noGrp="1"/>
          </p:cNvSpPr>
          <p:nvPr>
            <p:ph type="title"/>
          </p:nvPr>
        </p:nvSpPr>
        <p:spPr>
          <a:xfrm>
            <a:off x="567467" y="450861"/>
            <a:ext cx="4394881" cy="1309416"/>
          </a:xfrm>
          <a:prstGeom prst="rect">
            <a:avLst/>
          </a:prstGeom>
        </p:spPr>
        <p:txBody>
          <a:bodyPr/>
          <a:lstStyle>
            <a:lvl1pPr defTabSz="667512">
              <a:defRPr sz="3500" spc="100">
                <a:solidFill>
                  <a:srgbClr val="00AEEF"/>
                </a:solidFill>
              </a:defRPr>
            </a:lvl1pPr>
          </a:lstStyle>
          <a:p>
            <a:r>
              <a:rPr lang="en-GB" dirty="0"/>
              <a:t>RIGHTS AND MENTAL HEALTH</a:t>
            </a:r>
          </a:p>
        </p:txBody>
      </p:sp>
      <p:sp>
        <p:nvSpPr>
          <p:cNvPr id="9" name="Straight Connector 14">
            <a:extLst>
              <a:ext uri="{FF2B5EF4-FFF2-40B4-BE49-F238E27FC236}">
                <a16:creationId xmlns:a16="http://schemas.microsoft.com/office/drawing/2014/main" id="{FF4A4F84-834A-BD47-B715-0DBB9114D360}"/>
              </a:ext>
            </a:extLst>
          </p:cNvPr>
          <p:cNvSpPr/>
          <p:nvPr/>
        </p:nvSpPr>
        <p:spPr>
          <a:xfrm flipV="1">
            <a:off x="567467" y="1988819"/>
            <a:ext cx="4644614" cy="0"/>
          </a:xfrm>
          <a:prstGeom prst="line">
            <a:avLst/>
          </a:prstGeom>
          <a:ln w="44450">
            <a:solidFill>
              <a:srgbClr val="00AEEF"/>
            </a:solidFill>
            <a:prstDash val="lgDash"/>
            <a:miter/>
          </a:ln>
        </p:spPr>
        <p:txBody>
          <a:bodyPr lIns="45718" tIns="45718" rIns="45718" bIns="45718"/>
          <a:lstStyle/>
          <a:p>
            <a:endParaRPr/>
          </a:p>
        </p:txBody>
      </p:sp>
      <p:pic>
        <p:nvPicPr>
          <p:cNvPr id="15" name="Picture 14" descr="A picture containing person, indoor, child, child&#10;&#10;Description automatically generated">
            <a:extLst>
              <a:ext uri="{FF2B5EF4-FFF2-40B4-BE49-F238E27FC236}">
                <a16:creationId xmlns:a16="http://schemas.microsoft.com/office/drawing/2014/main" id="{159592EF-CD03-0949-9CF3-407F48F228CD}"/>
              </a:ext>
            </a:extLst>
          </p:cNvPr>
          <p:cNvPicPr>
            <a:picLocks noChangeAspect="1"/>
          </p:cNvPicPr>
          <p:nvPr/>
        </p:nvPicPr>
        <p:blipFill rotWithShape="1">
          <a:blip r:embed="rId3">
            <a:extLst>
              <a:ext uri="{28A0092B-C50C-407E-A947-70E740481C1C}">
                <a14:useLocalDpi xmlns:a14="http://schemas.microsoft.com/office/drawing/2010/main" val="0"/>
              </a:ext>
            </a:extLst>
          </a:blip>
          <a:srcRect l="11837" r="25131"/>
          <a:stretch/>
        </p:blipFill>
        <p:spPr>
          <a:xfrm>
            <a:off x="5699762" y="0"/>
            <a:ext cx="6492238" cy="6858000"/>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2C42257-2CA6-D942-9832-1B9E0EC56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
        <p:nvSpPr>
          <p:cNvPr id="2" name="Rectangle 1">
            <a:extLst>
              <a:ext uri="{FF2B5EF4-FFF2-40B4-BE49-F238E27FC236}">
                <a16:creationId xmlns:a16="http://schemas.microsoft.com/office/drawing/2014/main" id="{6100F89A-DE2C-C740-9933-7C6D22654ECF}"/>
              </a:ext>
            </a:extLst>
          </p:cNvPr>
          <p:cNvSpPr/>
          <p:nvPr/>
        </p:nvSpPr>
        <p:spPr>
          <a:xfrm>
            <a:off x="10937965" y="163072"/>
            <a:ext cx="6096000" cy="800219"/>
          </a:xfrm>
          <a:prstGeom prst="rect">
            <a:avLst/>
          </a:prstGeom>
        </p:spPr>
        <p:txBody>
          <a:bodyPr>
            <a:spAutoFit/>
          </a:bodyPr>
          <a:lstStyle/>
          <a:p>
            <a:r>
              <a:rPr lang="en-GB" sz="1000" dirty="0">
                <a:solidFill>
                  <a:schemeClr val="bg1"/>
                </a:solidFill>
              </a:rPr>
              <a:t>© UNICEF/</a:t>
            </a:r>
            <a:r>
              <a:rPr lang="en-GB" sz="1000" dirty="0" err="1">
                <a:solidFill>
                  <a:schemeClr val="bg1"/>
                </a:solidFill>
              </a:rPr>
              <a:t>Sokhin</a:t>
            </a:r>
            <a:endParaRPr lang="en-GB" sz="1000" dirty="0">
              <a:solidFill>
                <a:schemeClr val="bg1"/>
              </a:solidFill>
            </a:endParaRPr>
          </a:p>
          <a:p>
            <a:br>
              <a:rPr lang="en-GB" dirty="0"/>
            </a:br>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Every child has the right to express their views, feelings and wishes in all matters affecting them, and to have their views considered and taken seriously. This right applies at all times, for example, during immigration proceedings, housing decisions o"/>
          <p:cNvSpPr txBox="1">
            <a:spLocks noGrp="1"/>
          </p:cNvSpPr>
          <p:nvPr>
            <p:ph type="body" sz="half" idx="1"/>
          </p:nvPr>
        </p:nvSpPr>
        <p:spPr>
          <a:xfrm>
            <a:off x="620427" y="1104514"/>
            <a:ext cx="10951146" cy="3901826"/>
          </a:xfrm>
          <a:prstGeom prst="rect">
            <a:avLst/>
          </a:prstGeom>
          <a:noFill/>
        </p:spPr>
        <p:txBody>
          <a:bodyPr>
            <a:normAutofit fontScale="92500" lnSpcReduction="10000"/>
          </a:bodyPr>
          <a:lstStyle>
            <a:lvl1pPr marL="0" indent="0">
              <a:lnSpc>
                <a:spcPct val="110000"/>
              </a:lnSpc>
              <a:buSzTx/>
              <a:buNone/>
              <a:defRPr sz="2600">
                <a:solidFill>
                  <a:srgbClr val="FFFFFF"/>
                </a:solidFill>
                <a:latin typeface="+mj-lt"/>
                <a:ea typeface="+mj-ea"/>
                <a:cs typeface="+mj-cs"/>
                <a:sym typeface="Arial"/>
              </a:defRPr>
            </a:lvl1pPr>
          </a:lstStyle>
          <a:p>
            <a:pPr marL="571500" indent="-571500">
              <a:spcAft>
                <a:spcPts val="1800"/>
              </a:spcAft>
              <a:buClr>
                <a:schemeClr val="bg1"/>
              </a:buClr>
              <a:buFont typeface="Arial" panose="020B0604020202020204" pitchFamily="34" charset="0"/>
              <a:buChar char="•"/>
            </a:pPr>
            <a:r>
              <a:rPr lang="en-GB" sz="3600" b="1" dirty="0"/>
              <a:t>ARTICLE 2 (no discrimination)</a:t>
            </a:r>
            <a:endParaRPr lang="en-GB" sz="3600" dirty="0"/>
          </a:p>
          <a:p>
            <a:pPr marL="571500" indent="-571500">
              <a:spcAft>
                <a:spcPts val="1800"/>
              </a:spcAft>
              <a:buClr>
                <a:schemeClr val="bg1"/>
              </a:buClr>
              <a:buFont typeface="Arial" panose="020B0604020202020204" pitchFamily="34" charset="0"/>
              <a:buChar char="•"/>
            </a:pPr>
            <a:r>
              <a:rPr lang="en-GB" sz="3600" dirty="0"/>
              <a:t>The Convention applies to </a:t>
            </a:r>
            <a:br>
              <a:rPr lang="en-GB" sz="3600" dirty="0"/>
            </a:br>
            <a:r>
              <a:rPr lang="en-GB" sz="3600" dirty="0"/>
              <a:t>everyone: whatever their race, </a:t>
            </a:r>
            <a:br>
              <a:rPr lang="en-GB" sz="3600" dirty="0"/>
            </a:br>
            <a:r>
              <a:rPr lang="en-GB" sz="3600" dirty="0"/>
              <a:t>religion or abilities, whatever they think </a:t>
            </a:r>
            <a:br>
              <a:rPr lang="en-GB" sz="3600" dirty="0"/>
            </a:br>
            <a:r>
              <a:rPr lang="en-GB" sz="3600" dirty="0"/>
              <a:t>or say, whatever type of family they come from.</a:t>
            </a:r>
          </a:p>
          <a:p>
            <a:pPr marL="571500" indent="-571500">
              <a:spcAft>
                <a:spcPts val="1800"/>
              </a:spcAft>
              <a:buClr>
                <a:schemeClr val="bg1"/>
              </a:buClr>
              <a:buFont typeface="Arial" panose="020B0604020202020204" pitchFamily="34" charset="0"/>
              <a:buChar char="•"/>
            </a:pPr>
            <a:r>
              <a:rPr lang="en-GB" sz="3600" b="1" i="1" dirty="0"/>
              <a:t>How is this Article linked to mental health?</a:t>
            </a:r>
            <a:endParaRPr lang="en-GB" sz="3600" dirty="0"/>
          </a:p>
        </p:txBody>
      </p:sp>
      <p:pic>
        <p:nvPicPr>
          <p:cNvPr id="3" name="Picture 2">
            <a:extLst>
              <a:ext uri="{FF2B5EF4-FFF2-40B4-BE49-F238E27FC236}">
                <a16:creationId xmlns:a16="http://schemas.microsoft.com/office/drawing/2014/main" id="{C17562CB-2EFA-4B4C-874F-9A4525C723CC}"/>
              </a:ext>
            </a:extLst>
          </p:cNvPr>
          <p:cNvPicPr>
            <a:picLocks noChangeAspect="1"/>
          </p:cNvPicPr>
          <p:nvPr/>
        </p:nvPicPr>
        <p:blipFill>
          <a:blip r:embed="rId3"/>
          <a:stretch>
            <a:fillRect/>
          </a:stretch>
        </p:blipFill>
        <p:spPr>
          <a:xfrm>
            <a:off x="8986838" y="542925"/>
            <a:ext cx="1705662" cy="2267528"/>
          </a:xfrm>
          <a:prstGeom prst="rect">
            <a:avLst/>
          </a:prstGeom>
        </p:spPr>
      </p:pic>
    </p:spTree>
    <p:extLst>
      <p:ext uri="{BB962C8B-B14F-4D97-AF65-F5344CB8AC3E}">
        <p14:creationId xmlns:p14="http://schemas.microsoft.com/office/powerpoint/2010/main" val="47493879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Every child has the right to express their views, feelings and wishes in all matters affecting them, and to have their views considered and taken seriously. This right applies at all times, for example, during immigration proceedings, housing decisions o"/>
          <p:cNvSpPr txBox="1">
            <a:spLocks noGrp="1"/>
          </p:cNvSpPr>
          <p:nvPr>
            <p:ph type="body" sz="half" idx="1"/>
          </p:nvPr>
        </p:nvSpPr>
        <p:spPr>
          <a:xfrm>
            <a:off x="746158" y="1178899"/>
            <a:ext cx="10333924" cy="3722961"/>
          </a:xfrm>
          <a:prstGeom prst="rect">
            <a:avLst/>
          </a:prstGeom>
          <a:noFill/>
        </p:spPr>
        <p:txBody>
          <a:bodyPr>
            <a:normAutofit fontScale="92500" lnSpcReduction="20000"/>
          </a:bodyPr>
          <a:lstStyle>
            <a:lvl1pPr marL="0" indent="0">
              <a:lnSpc>
                <a:spcPct val="110000"/>
              </a:lnSpc>
              <a:buSzTx/>
              <a:buNone/>
              <a:defRPr sz="2600">
                <a:solidFill>
                  <a:srgbClr val="FFFFFF"/>
                </a:solidFill>
                <a:latin typeface="+mj-lt"/>
                <a:ea typeface="+mj-ea"/>
                <a:cs typeface="+mj-cs"/>
                <a:sym typeface="Arial"/>
              </a:defRPr>
            </a:lvl1pPr>
          </a:lstStyle>
          <a:p>
            <a:pPr marL="571500" indent="-571500">
              <a:spcAft>
                <a:spcPts val="1800"/>
              </a:spcAft>
              <a:buFont typeface="Arial" panose="020B0604020202020204" pitchFamily="34" charset="0"/>
              <a:buChar char="•"/>
            </a:pPr>
            <a:r>
              <a:rPr lang="en-GB" sz="3600" b="1" dirty="0">
                <a:solidFill>
                  <a:srgbClr val="00AEEF"/>
                </a:solidFill>
              </a:rPr>
              <a:t>ARTICLE 3 (best interests of </a:t>
            </a:r>
            <a:br>
              <a:rPr lang="en-GB" sz="3600" b="1" dirty="0">
                <a:solidFill>
                  <a:srgbClr val="00AEEF"/>
                </a:solidFill>
              </a:rPr>
            </a:br>
            <a:r>
              <a:rPr lang="en-GB" sz="3600" b="1" dirty="0">
                <a:solidFill>
                  <a:srgbClr val="00AEEF"/>
                </a:solidFill>
              </a:rPr>
              <a:t>the child)</a:t>
            </a:r>
          </a:p>
          <a:p>
            <a:pPr marL="571500" indent="-571500">
              <a:spcAft>
                <a:spcPts val="1800"/>
              </a:spcAft>
              <a:buFont typeface="Arial" panose="020B0604020202020204" pitchFamily="34" charset="0"/>
              <a:buChar char="•"/>
            </a:pPr>
            <a:r>
              <a:rPr lang="en-GB" sz="3600" dirty="0">
                <a:solidFill>
                  <a:srgbClr val="00AEEF"/>
                </a:solidFill>
              </a:rPr>
              <a:t>The best interests of the child must </a:t>
            </a:r>
            <a:br>
              <a:rPr lang="en-GB" sz="3600" dirty="0">
                <a:solidFill>
                  <a:srgbClr val="00AEEF"/>
                </a:solidFill>
              </a:rPr>
            </a:br>
            <a:r>
              <a:rPr lang="en-GB" sz="3600" dirty="0">
                <a:solidFill>
                  <a:srgbClr val="00AEEF"/>
                </a:solidFill>
              </a:rPr>
              <a:t>be a top priority in all things that </a:t>
            </a:r>
            <a:br>
              <a:rPr lang="en-GB" sz="3600" dirty="0">
                <a:solidFill>
                  <a:srgbClr val="00AEEF"/>
                </a:solidFill>
              </a:rPr>
            </a:br>
            <a:r>
              <a:rPr lang="en-GB" sz="3600" dirty="0">
                <a:solidFill>
                  <a:srgbClr val="00AEEF"/>
                </a:solidFill>
              </a:rPr>
              <a:t>affect children.</a:t>
            </a:r>
          </a:p>
          <a:p>
            <a:pPr marL="571500" indent="-571500">
              <a:spcAft>
                <a:spcPts val="1800"/>
              </a:spcAft>
              <a:buFont typeface="Arial" panose="020B0604020202020204" pitchFamily="34" charset="0"/>
              <a:buChar char="•"/>
            </a:pPr>
            <a:r>
              <a:rPr lang="en-GB" sz="3600" b="1" i="1" dirty="0">
                <a:solidFill>
                  <a:srgbClr val="00AEEF"/>
                </a:solidFill>
              </a:rPr>
              <a:t>How is this Article linked to mental health?</a:t>
            </a:r>
            <a:endParaRPr lang="en-GB" sz="3600" i="1" dirty="0">
              <a:solidFill>
                <a:srgbClr val="00AEEF"/>
              </a:solidFill>
            </a:endParaRPr>
          </a:p>
        </p:txBody>
      </p:sp>
      <p:pic>
        <p:nvPicPr>
          <p:cNvPr id="3" name="Picture 2">
            <a:extLst>
              <a:ext uri="{FF2B5EF4-FFF2-40B4-BE49-F238E27FC236}">
                <a16:creationId xmlns:a16="http://schemas.microsoft.com/office/drawing/2014/main" id="{8D73A73A-C9E3-2F4C-8F40-308EF3A1E503}"/>
              </a:ext>
            </a:extLst>
          </p:cNvPr>
          <p:cNvPicPr>
            <a:picLocks noChangeAspect="1"/>
          </p:cNvPicPr>
          <p:nvPr/>
        </p:nvPicPr>
        <p:blipFill>
          <a:blip r:embed="rId3"/>
          <a:stretch>
            <a:fillRect/>
          </a:stretch>
        </p:blipFill>
        <p:spPr>
          <a:xfrm>
            <a:off x="9129726" y="927106"/>
            <a:ext cx="1752989" cy="2330444"/>
          </a:xfrm>
          <a:prstGeom prst="rect">
            <a:avLst/>
          </a:prstGeom>
        </p:spPr>
      </p:pic>
    </p:spTree>
    <p:extLst>
      <p:ext uri="{BB962C8B-B14F-4D97-AF65-F5344CB8AC3E}">
        <p14:creationId xmlns:p14="http://schemas.microsoft.com/office/powerpoint/2010/main" val="38445808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Every child has the right to express their views, feelings and wishes in all matters affecting them, and to have their views considered and taken seriously. This right applies at all times, for example, during immigration proceedings, housing decisions o"/>
          <p:cNvSpPr txBox="1">
            <a:spLocks noGrp="1"/>
          </p:cNvSpPr>
          <p:nvPr>
            <p:ph type="body" sz="half" idx="1"/>
          </p:nvPr>
        </p:nvSpPr>
        <p:spPr>
          <a:xfrm>
            <a:off x="620427" y="1013074"/>
            <a:ext cx="10951146" cy="5273426"/>
          </a:xfrm>
          <a:prstGeom prst="rect">
            <a:avLst/>
          </a:prstGeom>
          <a:noFill/>
        </p:spPr>
        <p:txBody>
          <a:bodyPr>
            <a:normAutofit/>
          </a:bodyPr>
          <a:lstStyle>
            <a:lvl1pPr marL="0" indent="0">
              <a:lnSpc>
                <a:spcPct val="110000"/>
              </a:lnSpc>
              <a:buSzTx/>
              <a:buNone/>
              <a:defRPr sz="2600">
                <a:solidFill>
                  <a:srgbClr val="FFFFFF"/>
                </a:solidFill>
                <a:latin typeface="+mj-lt"/>
                <a:ea typeface="+mj-ea"/>
                <a:cs typeface="+mj-cs"/>
                <a:sym typeface="Arial"/>
              </a:defRPr>
            </a:lvl1pPr>
          </a:lstStyle>
          <a:p>
            <a:pPr marL="571500" indent="-571500">
              <a:spcAft>
                <a:spcPts val="1800"/>
              </a:spcAft>
              <a:buClr>
                <a:schemeClr val="bg1"/>
              </a:buClr>
              <a:buFont typeface="Arial" panose="020B0604020202020204" pitchFamily="34" charset="0"/>
              <a:buChar char="•"/>
            </a:pPr>
            <a:r>
              <a:rPr lang="en-GB" sz="3600" b="1" dirty="0"/>
              <a:t>ARTICLE 12 (respect for the </a:t>
            </a:r>
            <a:br>
              <a:rPr lang="en-GB" sz="3600" b="1" dirty="0"/>
            </a:br>
            <a:r>
              <a:rPr lang="en-GB" sz="3600" b="1" dirty="0"/>
              <a:t>views of the child) </a:t>
            </a:r>
          </a:p>
          <a:p>
            <a:pPr marL="571500" indent="-571500">
              <a:spcAft>
                <a:spcPts val="1800"/>
              </a:spcAft>
              <a:buClr>
                <a:schemeClr val="bg1"/>
              </a:buClr>
              <a:buFont typeface="Arial" panose="020B0604020202020204" pitchFamily="34" charset="0"/>
              <a:buChar char="•"/>
            </a:pPr>
            <a:r>
              <a:rPr lang="en-GB" sz="3600" dirty="0"/>
              <a:t>Every child has the right to have </a:t>
            </a:r>
            <a:br>
              <a:rPr lang="en-GB" sz="3600" dirty="0"/>
            </a:br>
            <a:r>
              <a:rPr lang="en-GB" sz="3600" dirty="0"/>
              <a:t>a say in all matters affecting them, </a:t>
            </a:r>
            <a:br>
              <a:rPr lang="en-GB" sz="3600" dirty="0"/>
            </a:br>
            <a:r>
              <a:rPr lang="en-GB" sz="3600" dirty="0"/>
              <a:t>and to have their views taken seriously.</a:t>
            </a:r>
          </a:p>
          <a:p>
            <a:pPr marL="571500" indent="-571500">
              <a:spcAft>
                <a:spcPts val="1800"/>
              </a:spcAft>
              <a:buClr>
                <a:schemeClr val="bg1"/>
              </a:buClr>
              <a:buFont typeface="Arial" panose="020B0604020202020204" pitchFamily="34" charset="0"/>
              <a:buChar char="•"/>
            </a:pPr>
            <a:r>
              <a:rPr lang="en-GB" sz="3600" b="1" i="1" dirty="0"/>
              <a:t>How is this Article linked to mental health?</a:t>
            </a:r>
            <a:endParaRPr lang="en-GB" sz="3600" i="1" dirty="0"/>
          </a:p>
        </p:txBody>
      </p:sp>
      <p:pic>
        <p:nvPicPr>
          <p:cNvPr id="3" name="Picture 2">
            <a:extLst>
              <a:ext uri="{FF2B5EF4-FFF2-40B4-BE49-F238E27FC236}">
                <a16:creationId xmlns:a16="http://schemas.microsoft.com/office/drawing/2014/main" id="{7D6323FA-226D-AA45-B053-DCD11744D791}"/>
              </a:ext>
            </a:extLst>
          </p:cNvPr>
          <p:cNvPicPr>
            <a:picLocks noChangeAspect="1"/>
          </p:cNvPicPr>
          <p:nvPr/>
        </p:nvPicPr>
        <p:blipFill>
          <a:blip r:embed="rId3"/>
          <a:stretch>
            <a:fillRect/>
          </a:stretch>
        </p:blipFill>
        <p:spPr>
          <a:xfrm>
            <a:off x="8958262" y="1058950"/>
            <a:ext cx="1774927" cy="2370050"/>
          </a:xfrm>
          <a:prstGeom prst="rect">
            <a:avLst/>
          </a:prstGeom>
        </p:spPr>
      </p:pic>
    </p:spTree>
    <p:extLst>
      <p:ext uri="{BB962C8B-B14F-4D97-AF65-F5344CB8AC3E}">
        <p14:creationId xmlns:p14="http://schemas.microsoft.com/office/powerpoint/2010/main" val="184557634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Every child has the right to express their views, feelings and wishes in all matters affecting them, and to have their views considered and taken seriously. This right applies at all times, for example, during immigration proceedings, housing decisions o"/>
          <p:cNvSpPr txBox="1">
            <a:spLocks noGrp="1"/>
          </p:cNvSpPr>
          <p:nvPr>
            <p:ph type="body" sz="half" idx="1"/>
          </p:nvPr>
        </p:nvSpPr>
        <p:spPr>
          <a:xfrm>
            <a:off x="746158" y="1178899"/>
            <a:ext cx="10333924" cy="4010321"/>
          </a:xfrm>
          <a:prstGeom prst="rect">
            <a:avLst/>
          </a:prstGeom>
          <a:noFill/>
        </p:spPr>
        <p:txBody>
          <a:bodyPr>
            <a:normAutofit fontScale="85000" lnSpcReduction="20000"/>
          </a:bodyPr>
          <a:lstStyle>
            <a:lvl1pPr marL="0" indent="0">
              <a:lnSpc>
                <a:spcPct val="110000"/>
              </a:lnSpc>
              <a:buSzTx/>
              <a:buNone/>
              <a:defRPr sz="2600">
                <a:solidFill>
                  <a:srgbClr val="FFFFFF"/>
                </a:solidFill>
                <a:latin typeface="+mj-lt"/>
                <a:ea typeface="+mj-ea"/>
                <a:cs typeface="+mj-cs"/>
                <a:sym typeface="Arial"/>
              </a:defRPr>
            </a:lvl1pPr>
          </a:lstStyle>
          <a:p>
            <a:pPr marL="571500" indent="-571500">
              <a:spcAft>
                <a:spcPts val="1800"/>
              </a:spcAft>
              <a:buFont typeface="Arial" panose="020B0604020202020204" pitchFamily="34" charset="0"/>
              <a:buChar char="•"/>
            </a:pPr>
            <a:r>
              <a:rPr lang="en-GB" sz="3600" b="1" dirty="0">
                <a:solidFill>
                  <a:srgbClr val="00AEEF"/>
                </a:solidFill>
              </a:rPr>
              <a:t>ARTICLE 13 (freedom of </a:t>
            </a:r>
            <a:br>
              <a:rPr lang="en-GB" sz="3600" b="1" dirty="0">
                <a:solidFill>
                  <a:srgbClr val="00AEEF"/>
                </a:solidFill>
              </a:rPr>
            </a:br>
            <a:r>
              <a:rPr lang="en-GB" sz="3600" b="1" dirty="0">
                <a:solidFill>
                  <a:srgbClr val="00AEEF"/>
                </a:solidFill>
              </a:rPr>
              <a:t>expression)</a:t>
            </a:r>
          </a:p>
          <a:p>
            <a:pPr marL="571500" indent="-571500">
              <a:spcAft>
                <a:spcPts val="1800"/>
              </a:spcAft>
              <a:buFont typeface="Arial" panose="020B0604020202020204" pitchFamily="34" charset="0"/>
              <a:buChar char="•"/>
            </a:pPr>
            <a:r>
              <a:rPr lang="en-GB" sz="3600" dirty="0">
                <a:solidFill>
                  <a:srgbClr val="00AEEF"/>
                </a:solidFill>
              </a:rPr>
              <a:t>Every child must be free to say </a:t>
            </a:r>
            <a:br>
              <a:rPr lang="en-GB" sz="3600" dirty="0">
                <a:solidFill>
                  <a:srgbClr val="00AEEF"/>
                </a:solidFill>
              </a:rPr>
            </a:br>
            <a:r>
              <a:rPr lang="en-GB" sz="3600" dirty="0">
                <a:solidFill>
                  <a:srgbClr val="00AEEF"/>
                </a:solidFill>
              </a:rPr>
              <a:t>what they think and to seek and </a:t>
            </a:r>
            <a:br>
              <a:rPr lang="en-GB" sz="3600" dirty="0">
                <a:solidFill>
                  <a:srgbClr val="00AEEF"/>
                </a:solidFill>
              </a:rPr>
            </a:br>
            <a:r>
              <a:rPr lang="en-GB" sz="3600" dirty="0">
                <a:solidFill>
                  <a:srgbClr val="00AEEF"/>
                </a:solidFill>
              </a:rPr>
              <a:t>receive all kinds of information, as </a:t>
            </a:r>
            <a:br>
              <a:rPr lang="en-GB" sz="3600" dirty="0">
                <a:solidFill>
                  <a:srgbClr val="00AEEF"/>
                </a:solidFill>
              </a:rPr>
            </a:br>
            <a:r>
              <a:rPr lang="en-GB" sz="3600" dirty="0">
                <a:solidFill>
                  <a:srgbClr val="00AEEF"/>
                </a:solidFill>
              </a:rPr>
              <a:t>long as it is within the law.</a:t>
            </a:r>
          </a:p>
          <a:p>
            <a:pPr marL="571500" indent="-571500">
              <a:spcAft>
                <a:spcPts val="1800"/>
              </a:spcAft>
              <a:buFont typeface="Arial" panose="020B0604020202020204" pitchFamily="34" charset="0"/>
              <a:buChar char="•"/>
            </a:pPr>
            <a:r>
              <a:rPr lang="en-GB" sz="3600" b="1" i="1" dirty="0">
                <a:solidFill>
                  <a:srgbClr val="00AEEF"/>
                </a:solidFill>
              </a:rPr>
              <a:t>How is this Article linked to mental health?</a:t>
            </a:r>
            <a:endParaRPr lang="en-GB" sz="3600" i="1" dirty="0">
              <a:solidFill>
                <a:srgbClr val="00AEEF"/>
              </a:solidFill>
            </a:endParaRPr>
          </a:p>
        </p:txBody>
      </p:sp>
      <p:pic>
        <p:nvPicPr>
          <p:cNvPr id="3" name="Picture 2">
            <a:extLst>
              <a:ext uri="{FF2B5EF4-FFF2-40B4-BE49-F238E27FC236}">
                <a16:creationId xmlns:a16="http://schemas.microsoft.com/office/drawing/2014/main" id="{02D027A0-7479-1B47-B3A5-C409FDC907A7}"/>
              </a:ext>
            </a:extLst>
          </p:cNvPr>
          <p:cNvPicPr>
            <a:picLocks noChangeAspect="1"/>
          </p:cNvPicPr>
          <p:nvPr/>
        </p:nvPicPr>
        <p:blipFill>
          <a:blip r:embed="rId3"/>
          <a:stretch>
            <a:fillRect/>
          </a:stretch>
        </p:blipFill>
        <p:spPr>
          <a:xfrm>
            <a:off x="8586788" y="955679"/>
            <a:ext cx="1861233" cy="2485293"/>
          </a:xfrm>
          <a:prstGeom prst="rect">
            <a:avLst/>
          </a:prstGeom>
        </p:spPr>
      </p:pic>
    </p:spTree>
    <p:extLst>
      <p:ext uri="{BB962C8B-B14F-4D97-AF65-F5344CB8AC3E}">
        <p14:creationId xmlns:p14="http://schemas.microsoft.com/office/powerpoint/2010/main" val="4943642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Every child has the right to express their views, feelings and wishes in all matters affecting them, and to have their views considered and taken seriously. This right applies at all times, for example, during immigration proceedings, housing decisions o"/>
          <p:cNvSpPr txBox="1">
            <a:spLocks noGrp="1"/>
          </p:cNvSpPr>
          <p:nvPr>
            <p:ph type="body" sz="half" idx="1"/>
          </p:nvPr>
        </p:nvSpPr>
        <p:spPr>
          <a:xfrm>
            <a:off x="794083" y="876203"/>
            <a:ext cx="10603833" cy="5105593"/>
          </a:xfrm>
          <a:prstGeom prst="rect">
            <a:avLst/>
          </a:prstGeom>
          <a:noFill/>
        </p:spPr>
        <p:txBody>
          <a:bodyPr lIns="72000" tIns="72000" rIns="72000" bIns="72000" anchor="t">
            <a:normAutofit fontScale="92500" lnSpcReduction="20000"/>
          </a:bodyPr>
          <a:lstStyle>
            <a:lvl1pPr marL="0" indent="0">
              <a:lnSpc>
                <a:spcPct val="110000"/>
              </a:lnSpc>
              <a:buSzTx/>
              <a:buNone/>
              <a:defRPr sz="2600">
                <a:solidFill>
                  <a:srgbClr val="FFFFFF"/>
                </a:solidFill>
                <a:latin typeface="+mj-lt"/>
                <a:ea typeface="+mj-ea"/>
                <a:cs typeface="+mj-cs"/>
                <a:sym typeface="Arial"/>
              </a:defRPr>
            </a:lvl1pPr>
          </a:lstStyle>
          <a:p>
            <a:pPr marL="571500" indent="-571500">
              <a:spcAft>
                <a:spcPts val="1800"/>
              </a:spcAft>
              <a:buClr>
                <a:schemeClr val="bg1"/>
              </a:buClr>
              <a:buFont typeface="Arial" panose="020B0604020202020204" pitchFamily="34" charset="0"/>
              <a:buChar char="•"/>
            </a:pPr>
            <a:r>
              <a:rPr lang="en-GB" sz="3600" b="1" dirty="0"/>
              <a:t>ARTICLE 24 (health and health </a:t>
            </a:r>
            <a:br>
              <a:rPr lang="en-GB" sz="3600" b="1" dirty="0"/>
            </a:br>
            <a:r>
              <a:rPr lang="en-GB" sz="3600" b="1" dirty="0"/>
              <a:t>services) </a:t>
            </a:r>
          </a:p>
          <a:p>
            <a:pPr marL="571500" indent="-571500">
              <a:spcAft>
                <a:spcPts val="1800"/>
              </a:spcAft>
              <a:buClr>
                <a:schemeClr val="bg1"/>
              </a:buClr>
              <a:buFont typeface="Arial" panose="020B0604020202020204" pitchFamily="34" charset="0"/>
              <a:buChar char="•"/>
            </a:pPr>
            <a:r>
              <a:rPr lang="en-GB" sz="3600" dirty="0"/>
              <a:t>Every child has the right to the best </a:t>
            </a:r>
            <a:br>
              <a:rPr lang="en-GB" sz="3600" dirty="0"/>
            </a:br>
            <a:r>
              <a:rPr lang="en-GB" sz="3600" dirty="0"/>
              <a:t>possible health. Governments must </a:t>
            </a:r>
            <a:br>
              <a:rPr lang="en-GB" sz="3600" dirty="0"/>
            </a:br>
            <a:r>
              <a:rPr lang="en-GB" sz="3600" dirty="0"/>
              <a:t>work to provide good quality health care, clean water, nutritious food and a clean environment </a:t>
            </a:r>
            <a:br>
              <a:rPr lang="en-GB" sz="3600" dirty="0"/>
            </a:br>
            <a:r>
              <a:rPr lang="en-GB" sz="3600" dirty="0"/>
              <a:t>so that children can stay healthy. Richer countries must help poorer countries achieve this.</a:t>
            </a:r>
          </a:p>
          <a:p>
            <a:pPr marL="571500" indent="-571500">
              <a:spcAft>
                <a:spcPts val="1800"/>
              </a:spcAft>
              <a:buClr>
                <a:schemeClr val="bg1"/>
              </a:buClr>
              <a:buFont typeface="Arial" panose="020B0604020202020204" pitchFamily="34" charset="0"/>
              <a:buChar char="•"/>
            </a:pPr>
            <a:r>
              <a:rPr lang="en-GB" sz="3600" b="1" i="1" dirty="0"/>
              <a:t>How is this Article linked to mental health?</a:t>
            </a:r>
            <a:endParaRPr lang="en-GB" sz="3600" i="1" dirty="0"/>
          </a:p>
        </p:txBody>
      </p:sp>
      <p:pic>
        <p:nvPicPr>
          <p:cNvPr id="3" name="Picture 2">
            <a:extLst>
              <a:ext uri="{FF2B5EF4-FFF2-40B4-BE49-F238E27FC236}">
                <a16:creationId xmlns:a16="http://schemas.microsoft.com/office/drawing/2014/main" id="{961EF009-CCE7-D940-8370-0E9B43716AAC}"/>
              </a:ext>
            </a:extLst>
          </p:cNvPr>
          <p:cNvPicPr>
            <a:picLocks noChangeAspect="1"/>
          </p:cNvPicPr>
          <p:nvPr/>
        </p:nvPicPr>
        <p:blipFill>
          <a:blip r:embed="rId3"/>
          <a:stretch>
            <a:fillRect/>
          </a:stretch>
        </p:blipFill>
        <p:spPr>
          <a:xfrm>
            <a:off x="8843964" y="484193"/>
            <a:ext cx="1746933" cy="2332670"/>
          </a:xfrm>
          <a:prstGeom prst="rect">
            <a:avLst/>
          </a:prstGeom>
        </p:spPr>
      </p:pic>
    </p:spTree>
    <p:extLst>
      <p:ext uri="{BB962C8B-B14F-4D97-AF65-F5344CB8AC3E}">
        <p14:creationId xmlns:p14="http://schemas.microsoft.com/office/powerpoint/2010/main" val="303874969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Every child has the right to express their views, feelings and wishes in all matters affecting them, and to have their views considered and taken seriously. This right applies at all times, for example, during immigration proceedings, housing decisions o"/>
          <p:cNvSpPr txBox="1">
            <a:spLocks noGrp="1"/>
          </p:cNvSpPr>
          <p:nvPr>
            <p:ph type="body" sz="half" idx="1"/>
          </p:nvPr>
        </p:nvSpPr>
        <p:spPr>
          <a:xfrm>
            <a:off x="700438" y="813139"/>
            <a:ext cx="11049602" cy="4741841"/>
          </a:xfrm>
          <a:prstGeom prst="rect">
            <a:avLst/>
          </a:prstGeom>
          <a:noFill/>
        </p:spPr>
        <p:txBody>
          <a:bodyPr>
            <a:normAutofit fontScale="92500" lnSpcReduction="20000"/>
          </a:bodyPr>
          <a:lstStyle>
            <a:lvl1pPr marL="0" indent="0">
              <a:lnSpc>
                <a:spcPct val="110000"/>
              </a:lnSpc>
              <a:buSzTx/>
              <a:buNone/>
              <a:defRPr sz="2600">
                <a:solidFill>
                  <a:srgbClr val="FFFFFF"/>
                </a:solidFill>
                <a:latin typeface="+mj-lt"/>
                <a:ea typeface="+mj-ea"/>
                <a:cs typeface="+mj-cs"/>
                <a:sym typeface="Arial"/>
              </a:defRPr>
            </a:lvl1pPr>
          </a:lstStyle>
          <a:p>
            <a:pPr marL="571500" indent="-571500">
              <a:spcAft>
                <a:spcPts val="1800"/>
              </a:spcAft>
              <a:buFont typeface="Arial" panose="020B0604020202020204" pitchFamily="34" charset="0"/>
              <a:buChar char="•"/>
            </a:pPr>
            <a:r>
              <a:rPr lang="en-GB" sz="3600" b="1" dirty="0">
                <a:solidFill>
                  <a:srgbClr val="00AEEF"/>
                </a:solidFill>
              </a:rPr>
              <a:t>ARTICLE 29 (education)</a:t>
            </a:r>
          </a:p>
          <a:p>
            <a:pPr marL="571500" indent="-571500">
              <a:spcAft>
                <a:spcPts val="1800"/>
              </a:spcAft>
              <a:buFont typeface="Arial" panose="020B0604020202020204" pitchFamily="34" charset="0"/>
              <a:buChar char="•"/>
            </a:pPr>
            <a:r>
              <a:rPr lang="en-GB" sz="3600" dirty="0">
                <a:solidFill>
                  <a:srgbClr val="00AEEF"/>
                </a:solidFill>
              </a:rPr>
              <a:t>Education must develop every </a:t>
            </a:r>
            <a:br>
              <a:rPr lang="en-GB" sz="3600" dirty="0">
                <a:solidFill>
                  <a:srgbClr val="00AEEF"/>
                </a:solidFill>
              </a:rPr>
            </a:br>
            <a:r>
              <a:rPr lang="en-GB" sz="3600" dirty="0">
                <a:solidFill>
                  <a:srgbClr val="00AEEF"/>
                </a:solidFill>
              </a:rPr>
              <a:t>child’s personality, talents and abilities</a:t>
            </a:r>
            <a:br>
              <a:rPr lang="en-GB" sz="3600" dirty="0">
                <a:solidFill>
                  <a:srgbClr val="00AEEF"/>
                </a:solidFill>
              </a:rPr>
            </a:br>
            <a:r>
              <a:rPr lang="en-GB" sz="3600" dirty="0">
                <a:solidFill>
                  <a:srgbClr val="00AEEF"/>
                </a:solidFill>
              </a:rPr>
              <a:t>to the full. It must encourage the child’s </a:t>
            </a:r>
            <a:br>
              <a:rPr lang="en-GB" sz="3600" dirty="0">
                <a:solidFill>
                  <a:srgbClr val="00AEEF"/>
                </a:solidFill>
              </a:rPr>
            </a:br>
            <a:r>
              <a:rPr lang="en-GB" sz="3600" dirty="0">
                <a:solidFill>
                  <a:srgbClr val="00AEEF"/>
                </a:solidFill>
              </a:rPr>
              <a:t>respect for human rights, as well as </a:t>
            </a:r>
            <a:br>
              <a:rPr lang="en-GB" sz="3600" dirty="0">
                <a:solidFill>
                  <a:srgbClr val="00AEEF"/>
                </a:solidFill>
              </a:rPr>
            </a:br>
            <a:r>
              <a:rPr lang="en-GB" sz="3600" dirty="0">
                <a:solidFill>
                  <a:srgbClr val="00AEEF"/>
                </a:solidFill>
              </a:rPr>
              <a:t>respect for their parents, their own and </a:t>
            </a:r>
            <a:br>
              <a:rPr lang="en-GB" sz="3600" dirty="0">
                <a:solidFill>
                  <a:srgbClr val="00AEEF"/>
                </a:solidFill>
              </a:rPr>
            </a:br>
            <a:r>
              <a:rPr lang="en-GB" sz="3600" dirty="0">
                <a:solidFill>
                  <a:srgbClr val="00AEEF"/>
                </a:solidFill>
              </a:rPr>
              <a:t>other cultures, and the environment.</a:t>
            </a:r>
          </a:p>
          <a:p>
            <a:pPr marL="571500" indent="-571500">
              <a:spcAft>
                <a:spcPts val="1800"/>
              </a:spcAft>
              <a:buFont typeface="Arial" panose="020B0604020202020204" pitchFamily="34" charset="0"/>
              <a:buChar char="•"/>
            </a:pPr>
            <a:r>
              <a:rPr lang="en-GB" sz="3600" b="1" i="1" dirty="0">
                <a:solidFill>
                  <a:srgbClr val="00AEEF"/>
                </a:solidFill>
              </a:rPr>
              <a:t>How is this Article linked to mental health?</a:t>
            </a:r>
            <a:endParaRPr lang="en-GB" sz="3600" i="1" dirty="0">
              <a:solidFill>
                <a:srgbClr val="00AEEF"/>
              </a:solidFill>
            </a:endParaRPr>
          </a:p>
        </p:txBody>
      </p:sp>
      <p:pic>
        <p:nvPicPr>
          <p:cNvPr id="3" name="Picture 2">
            <a:extLst>
              <a:ext uri="{FF2B5EF4-FFF2-40B4-BE49-F238E27FC236}">
                <a16:creationId xmlns:a16="http://schemas.microsoft.com/office/drawing/2014/main" id="{AF837C95-CE6A-5843-B144-E5D634221664}"/>
              </a:ext>
            </a:extLst>
          </p:cNvPr>
          <p:cNvPicPr>
            <a:picLocks noChangeAspect="1"/>
          </p:cNvPicPr>
          <p:nvPr/>
        </p:nvPicPr>
        <p:blipFill>
          <a:blip r:embed="rId3"/>
          <a:stretch>
            <a:fillRect/>
          </a:stretch>
        </p:blipFill>
        <p:spPr>
          <a:xfrm>
            <a:off x="9278162" y="710738"/>
            <a:ext cx="1841371" cy="2473321"/>
          </a:xfrm>
          <a:prstGeom prst="rect">
            <a:avLst/>
          </a:prstGeom>
        </p:spPr>
      </p:pic>
    </p:spTree>
    <p:extLst>
      <p:ext uri="{BB962C8B-B14F-4D97-AF65-F5344CB8AC3E}">
        <p14:creationId xmlns:p14="http://schemas.microsoft.com/office/powerpoint/2010/main" val="6959427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Until you are 18 years old, you are considered to be a child and all the rights of the UN’s Convention on the Rights of the Child apply to you."/>
          <p:cNvSpPr txBox="1">
            <a:spLocks noGrp="1"/>
          </p:cNvSpPr>
          <p:nvPr>
            <p:ph type="body" idx="1"/>
          </p:nvPr>
        </p:nvSpPr>
        <p:spPr>
          <a:xfrm>
            <a:off x="1029648" y="2091710"/>
            <a:ext cx="5066352" cy="2331473"/>
          </a:xfrm>
          <a:prstGeom prst="rect">
            <a:avLst/>
          </a:prstGeom>
        </p:spPr>
        <p:txBody>
          <a:bodyPr>
            <a:noAutofit/>
          </a:bodyPr>
          <a:lstStyle>
            <a:lvl1pPr marL="0" indent="0" algn="ctr" defTabSz="859536">
              <a:lnSpc>
                <a:spcPct val="99000"/>
              </a:lnSpc>
              <a:spcBef>
                <a:spcPts val="900"/>
              </a:spcBef>
              <a:buSzTx/>
              <a:buNone/>
              <a:defRPr sz="3500">
                <a:solidFill>
                  <a:srgbClr val="00AEEF"/>
                </a:solidFill>
              </a:defRPr>
            </a:lvl1pPr>
          </a:lstStyle>
          <a:p>
            <a:r>
              <a:rPr lang="en-GB" sz="3600" dirty="0"/>
              <a:t>Everyone under the age of ____ has the rights in the Convention. </a:t>
            </a:r>
          </a:p>
        </p:txBody>
      </p:sp>
      <p:sp>
        <p:nvSpPr>
          <p:cNvPr id="8" name="Or">
            <a:extLst>
              <a:ext uri="{FF2B5EF4-FFF2-40B4-BE49-F238E27FC236}">
                <a16:creationId xmlns:a16="http://schemas.microsoft.com/office/drawing/2014/main" id="{34719D52-A197-EC45-A4F0-D24DB2F41B0A}"/>
              </a:ext>
            </a:extLst>
          </p:cNvPr>
          <p:cNvSpPr txBox="1"/>
          <p:nvPr/>
        </p:nvSpPr>
        <p:spPr>
          <a:xfrm>
            <a:off x="1708007" y="2584494"/>
            <a:ext cx="870747" cy="7571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nSpc>
                <a:spcPct val="90000"/>
              </a:lnSpc>
              <a:defRPr sz="4800" b="1" cap="all" spc="360"/>
            </a:lvl1pPr>
          </a:lstStyle>
          <a:p>
            <a:r>
              <a:rPr lang="en-GB" dirty="0"/>
              <a:t>18</a:t>
            </a:r>
            <a:endParaRPr dirty="0"/>
          </a:p>
        </p:txBody>
      </p:sp>
      <p:pic>
        <p:nvPicPr>
          <p:cNvPr id="2" name="Picture 1">
            <a:extLst>
              <a:ext uri="{FF2B5EF4-FFF2-40B4-BE49-F238E27FC236}">
                <a16:creationId xmlns:a16="http://schemas.microsoft.com/office/drawing/2014/main" id="{CBC1C7AD-C111-7345-A2E3-08B0F3950C76}"/>
              </a:ext>
            </a:extLst>
          </p:cNvPr>
          <p:cNvPicPr>
            <a:picLocks noChangeAspect="1"/>
          </p:cNvPicPr>
          <p:nvPr/>
        </p:nvPicPr>
        <p:blipFill rotWithShape="1">
          <a:blip r:embed="rId3"/>
          <a:srcRect l="722" t="500" r="84210" b="84348"/>
          <a:stretch/>
        </p:blipFill>
        <p:spPr>
          <a:xfrm>
            <a:off x="7076660" y="955682"/>
            <a:ext cx="3564835" cy="4771876"/>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Until you are 18 years old, you are considered to be a child and all the rights of the UN’s Convention on the Rights of the Child apply to you."/>
          <p:cNvSpPr txBox="1">
            <a:spLocks noGrp="1"/>
          </p:cNvSpPr>
          <p:nvPr>
            <p:ph type="body" idx="1"/>
          </p:nvPr>
        </p:nvSpPr>
        <p:spPr>
          <a:xfrm>
            <a:off x="1029648" y="2091710"/>
            <a:ext cx="5066352" cy="2331473"/>
          </a:xfrm>
          <a:prstGeom prst="rect">
            <a:avLst/>
          </a:prstGeom>
        </p:spPr>
        <p:txBody>
          <a:bodyPr>
            <a:noAutofit/>
          </a:bodyPr>
          <a:lstStyle>
            <a:lvl1pPr marL="0" indent="0" algn="ctr" defTabSz="859536">
              <a:lnSpc>
                <a:spcPct val="99000"/>
              </a:lnSpc>
              <a:spcBef>
                <a:spcPts val="900"/>
              </a:spcBef>
              <a:buSzTx/>
              <a:buNone/>
              <a:defRPr sz="3500">
                <a:solidFill>
                  <a:srgbClr val="00AEEF"/>
                </a:solidFill>
              </a:defRPr>
            </a:lvl1pPr>
          </a:lstStyle>
          <a:p>
            <a:pPr algn="l"/>
            <a:r>
              <a:rPr lang="en-GB" sz="3600" dirty="0"/>
              <a:t>The _____ interests of the child must be a top priority in all things that affect children.</a:t>
            </a:r>
          </a:p>
        </p:txBody>
      </p:sp>
      <p:sp>
        <p:nvSpPr>
          <p:cNvPr id="8" name="Or">
            <a:extLst>
              <a:ext uri="{FF2B5EF4-FFF2-40B4-BE49-F238E27FC236}">
                <a16:creationId xmlns:a16="http://schemas.microsoft.com/office/drawing/2014/main" id="{34719D52-A197-EC45-A4F0-D24DB2F41B0A}"/>
              </a:ext>
            </a:extLst>
          </p:cNvPr>
          <p:cNvSpPr txBox="1"/>
          <p:nvPr/>
        </p:nvSpPr>
        <p:spPr>
          <a:xfrm>
            <a:off x="2021731" y="2016759"/>
            <a:ext cx="1305016" cy="7017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nSpc>
                <a:spcPct val="90000"/>
              </a:lnSpc>
              <a:defRPr sz="4800" b="1" cap="all" spc="360"/>
            </a:lvl1pPr>
          </a:lstStyle>
          <a:p>
            <a:r>
              <a:rPr lang="en-GB" sz="4400" cap="none" spc="0" dirty="0"/>
              <a:t>best</a:t>
            </a:r>
          </a:p>
        </p:txBody>
      </p:sp>
      <p:pic>
        <p:nvPicPr>
          <p:cNvPr id="6" name="Picture 5">
            <a:extLst>
              <a:ext uri="{FF2B5EF4-FFF2-40B4-BE49-F238E27FC236}">
                <a16:creationId xmlns:a16="http://schemas.microsoft.com/office/drawing/2014/main" id="{AFAB6FA3-698A-444A-BAAF-D629F359F46A}"/>
              </a:ext>
            </a:extLst>
          </p:cNvPr>
          <p:cNvPicPr>
            <a:picLocks noChangeAspect="1"/>
          </p:cNvPicPr>
          <p:nvPr/>
        </p:nvPicPr>
        <p:blipFill>
          <a:blip r:embed="rId3"/>
          <a:stretch>
            <a:fillRect/>
          </a:stretch>
        </p:blipFill>
        <p:spPr>
          <a:xfrm>
            <a:off x="7072326" y="955681"/>
            <a:ext cx="3360827" cy="4467923"/>
          </a:xfrm>
          <a:prstGeom prst="rect">
            <a:avLst/>
          </a:prstGeom>
        </p:spPr>
      </p:pic>
    </p:spTree>
    <p:extLst>
      <p:ext uri="{BB962C8B-B14F-4D97-AF65-F5344CB8AC3E}">
        <p14:creationId xmlns:p14="http://schemas.microsoft.com/office/powerpoint/2010/main" val="39527967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Until you are 18 years old, you are considered to be a child and all the rights of the UN’s Convention on the Rights of the Child apply to you."/>
          <p:cNvSpPr txBox="1">
            <a:spLocks noGrp="1"/>
          </p:cNvSpPr>
          <p:nvPr>
            <p:ph type="body" idx="1"/>
          </p:nvPr>
        </p:nvSpPr>
        <p:spPr>
          <a:xfrm>
            <a:off x="1029648" y="1786910"/>
            <a:ext cx="5066352" cy="2331473"/>
          </a:xfrm>
          <a:prstGeom prst="rect">
            <a:avLst/>
          </a:prstGeom>
        </p:spPr>
        <p:txBody>
          <a:bodyPr>
            <a:noAutofit/>
          </a:bodyPr>
          <a:lstStyle>
            <a:lvl1pPr marL="0" indent="0" algn="ctr" defTabSz="859536">
              <a:lnSpc>
                <a:spcPct val="99000"/>
              </a:lnSpc>
              <a:spcBef>
                <a:spcPts val="900"/>
              </a:spcBef>
              <a:buSzTx/>
              <a:buNone/>
              <a:defRPr sz="3500">
                <a:solidFill>
                  <a:srgbClr val="00AEEF"/>
                </a:solidFill>
              </a:defRPr>
            </a:lvl1pPr>
          </a:lstStyle>
          <a:p>
            <a:pPr algn="l"/>
            <a:r>
              <a:rPr lang="en-GB" dirty="0"/>
              <a:t>Every child has the right to have a ____ in all matters affecting them, and to have their views taken seriously.</a:t>
            </a:r>
          </a:p>
        </p:txBody>
      </p:sp>
      <p:sp>
        <p:nvSpPr>
          <p:cNvPr id="8" name="Or">
            <a:extLst>
              <a:ext uri="{FF2B5EF4-FFF2-40B4-BE49-F238E27FC236}">
                <a16:creationId xmlns:a16="http://schemas.microsoft.com/office/drawing/2014/main" id="{34719D52-A197-EC45-A4F0-D24DB2F41B0A}"/>
              </a:ext>
            </a:extLst>
          </p:cNvPr>
          <p:cNvSpPr txBox="1"/>
          <p:nvPr/>
        </p:nvSpPr>
        <p:spPr>
          <a:xfrm>
            <a:off x="2910316" y="2250919"/>
            <a:ext cx="1305016" cy="7017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nSpc>
                <a:spcPct val="90000"/>
              </a:lnSpc>
              <a:defRPr sz="4800" b="1" cap="all" spc="360"/>
            </a:lvl1pPr>
          </a:lstStyle>
          <a:p>
            <a:pPr algn="ctr"/>
            <a:r>
              <a:rPr lang="en-GB" sz="4400" cap="none" spc="0" dirty="0"/>
              <a:t>say</a:t>
            </a:r>
          </a:p>
        </p:txBody>
      </p:sp>
      <p:pic>
        <p:nvPicPr>
          <p:cNvPr id="7" name="Picture 6">
            <a:extLst>
              <a:ext uri="{FF2B5EF4-FFF2-40B4-BE49-F238E27FC236}">
                <a16:creationId xmlns:a16="http://schemas.microsoft.com/office/drawing/2014/main" id="{CFD90F76-AEF8-9B4F-860D-1E1DACE4F867}"/>
              </a:ext>
            </a:extLst>
          </p:cNvPr>
          <p:cNvPicPr>
            <a:picLocks noChangeAspect="1"/>
          </p:cNvPicPr>
          <p:nvPr/>
        </p:nvPicPr>
        <p:blipFill>
          <a:blip r:embed="rId3"/>
          <a:stretch>
            <a:fillRect/>
          </a:stretch>
        </p:blipFill>
        <p:spPr>
          <a:xfrm>
            <a:off x="7072325" y="955680"/>
            <a:ext cx="3360827" cy="4487693"/>
          </a:xfrm>
          <a:prstGeom prst="rect">
            <a:avLst/>
          </a:prstGeom>
        </p:spPr>
      </p:pic>
    </p:spTree>
    <p:extLst>
      <p:ext uri="{BB962C8B-B14F-4D97-AF65-F5344CB8AC3E}">
        <p14:creationId xmlns:p14="http://schemas.microsoft.com/office/powerpoint/2010/main" val="1301697654"/>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Until you are 18 years old, you are considered to be a child and all the rights of the UN’s Convention on the Rights of the Child apply to you."/>
          <p:cNvSpPr txBox="1">
            <a:spLocks noGrp="1"/>
          </p:cNvSpPr>
          <p:nvPr>
            <p:ph type="body" idx="1"/>
          </p:nvPr>
        </p:nvSpPr>
        <p:spPr>
          <a:xfrm>
            <a:off x="1058319" y="1699824"/>
            <a:ext cx="5401132" cy="2331473"/>
          </a:xfrm>
          <a:prstGeom prst="rect">
            <a:avLst/>
          </a:prstGeom>
        </p:spPr>
        <p:txBody>
          <a:bodyPr>
            <a:noAutofit/>
          </a:bodyPr>
          <a:lstStyle>
            <a:lvl1pPr marL="0" indent="0" algn="ctr" defTabSz="859536">
              <a:lnSpc>
                <a:spcPct val="99000"/>
              </a:lnSpc>
              <a:spcBef>
                <a:spcPts val="900"/>
              </a:spcBef>
              <a:buSzTx/>
              <a:buNone/>
              <a:defRPr sz="3500">
                <a:solidFill>
                  <a:srgbClr val="00AEEF"/>
                </a:solidFill>
              </a:defRPr>
            </a:lvl1pPr>
          </a:lstStyle>
          <a:p>
            <a:pPr algn="l"/>
            <a:r>
              <a:rPr lang="en-GB" dirty="0"/>
              <a:t>The Convention applies to everyone: whatever their _____, religion or abilities, whatever they think or say, whatever type of family they come from.</a:t>
            </a:r>
          </a:p>
        </p:txBody>
      </p:sp>
      <p:sp>
        <p:nvSpPr>
          <p:cNvPr id="8" name="Or">
            <a:extLst>
              <a:ext uri="{FF2B5EF4-FFF2-40B4-BE49-F238E27FC236}">
                <a16:creationId xmlns:a16="http://schemas.microsoft.com/office/drawing/2014/main" id="{34719D52-A197-EC45-A4F0-D24DB2F41B0A}"/>
              </a:ext>
            </a:extLst>
          </p:cNvPr>
          <p:cNvSpPr txBox="1"/>
          <p:nvPr/>
        </p:nvSpPr>
        <p:spPr>
          <a:xfrm>
            <a:off x="1091469" y="2686250"/>
            <a:ext cx="1305016" cy="7017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nSpc>
                <a:spcPct val="90000"/>
              </a:lnSpc>
              <a:defRPr sz="4800" b="1" cap="all" spc="360"/>
            </a:lvl1pPr>
          </a:lstStyle>
          <a:p>
            <a:pPr algn="ctr"/>
            <a:r>
              <a:rPr lang="en-GB" sz="4400" cap="none" spc="0" dirty="0"/>
              <a:t>race</a:t>
            </a:r>
          </a:p>
        </p:txBody>
      </p:sp>
      <p:pic>
        <p:nvPicPr>
          <p:cNvPr id="6" name="Picture 5">
            <a:extLst>
              <a:ext uri="{FF2B5EF4-FFF2-40B4-BE49-F238E27FC236}">
                <a16:creationId xmlns:a16="http://schemas.microsoft.com/office/drawing/2014/main" id="{FBEA2E5C-7C93-7F49-8E68-AF3C9C5FC643}"/>
              </a:ext>
            </a:extLst>
          </p:cNvPr>
          <p:cNvPicPr>
            <a:picLocks noChangeAspect="1"/>
          </p:cNvPicPr>
          <p:nvPr/>
        </p:nvPicPr>
        <p:blipFill>
          <a:blip r:embed="rId3"/>
          <a:stretch>
            <a:fillRect/>
          </a:stretch>
        </p:blipFill>
        <p:spPr>
          <a:xfrm>
            <a:off x="7072325" y="955679"/>
            <a:ext cx="3375698" cy="4487693"/>
          </a:xfrm>
          <a:prstGeom prst="rect">
            <a:avLst/>
          </a:prstGeom>
        </p:spPr>
      </p:pic>
    </p:spTree>
    <p:extLst>
      <p:ext uri="{BB962C8B-B14F-4D97-AF65-F5344CB8AC3E}">
        <p14:creationId xmlns:p14="http://schemas.microsoft.com/office/powerpoint/2010/main" val="1022374874"/>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Until you are 18 years old, you are considered to be a child and all the rights of the UN’s Convention on the Rights of the Child apply to you."/>
          <p:cNvSpPr txBox="1">
            <a:spLocks noGrp="1"/>
          </p:cNvSpPr>
          <p:nvPr>
            <p:ph type="body" idx="1"/>
          </p:nvPr>
        </p:nvSpPr>
        <p:spPr>
          <a:xfrm>
            <a:off x="739267" y="955679"/>
            <a:ext cx="6017133" cy="5567888"/>
          </a:xfrm>
          <a:prstGeom prst="rect">
            <a:avLst/>
          </a:prstGeom>
        </p:spPr>
        <p:txBody>
          <a:bodyPr>
            <a:noAutofit/>
          </a:bodyPr>
          <a:lstStyle>
            <a:lvl1pPr marL="0" indent="0" algn="ctr" defTabSz="859536">
              <a:lnSpc>
                <a:spcPct val="99000"/>
              </a:lnSpc>
              <a:spcBef>
                <a:spcPts val="900"/>
              </a:spcBef>
              <a:buSzTx/>
              <a:buNone/>
              <a:defRPr sz="3500">
                <a:solidFill>
                  <a:srgbClr val="00AEEF"/>
                </a:solidFill>
              </a:defRPr>
            </a:lvl1pPr>
          </a:lstStyle>
          <a:p>
            <a:pPr algn="l"/>
            <a:r>
              <a:rPr lang="en-GB" dirty="0"/>
              <a:t>Every child has the right to the best possible health. ____________ must work to provide good quality health care, clean water, nutritious food and a clean environment and education on health and wellbeing so that children can stay healthy.</a:t>
            </a:r>
          </a:p>
        </p:txBody>
      </p:sp>
      <p:sp>
        <p:nvSpPr>
          <p:cNvPr id="8" name="Or">
            <a:extLst>
              <a:ext uri="{FF2B5EF4-FFF2-40B4-BE49-F238E27FC236}">
                <a16:creationId xmlns:a16="http://schemas.microsoft.com/office/drawing/2014/main" id="{34719D52-A197-EC45-A4F0-D24DB2F41B0A}"/>
              </a:ext>
            </a:extLst>
          </p:cNvPr>
          <p:cNvSpPr txBox="1"/>
          <p:nvPr/>
        </p:nvSpPr>
        <p:spPr>
          <a:xfrm>
            <a:off x="336258" y="2019022"/>
            <a:ext cx="3825424" cy="5909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nSpc>
                <a:spcPct val="90000"/>
              </a:lnSpc>
              <a:defRPr sz="4800" b="1" cap="all" spc="360"/>
            </a:lvl1pPr>
          </a:lstStyle>
          <a:p>
            <a:pPr algn="ctr"/>
            <a:r>
              <a:rPr lang="en-GB" sz="3600" cap="none" spc="0" dirty="0"/>
              <a:t>Governments</a:t>
            </a:r>
          </a:p>
        </p:txBody>
      </p:sp>
      <p:pic>
        <p:nvPicPr>
          <p:cNvPr id="6" name="Picture 5">
            <a:extLst>
              <a:ext uri="{FF2B5EF4-FFF2-40B4-BE49-F238E27FC236}">
                <a16:creationId xmlns:a16="http://schemas.microsoft.com/office/drawing/2014/main" id="{FBEA2E5C-7C93-7F49-8E68-AF3C9C5FC643}"/>
              </a:ext>
            </a:extLst>
          </p:cNvPr>
          <p:cNvPicPr>
            <a:picLocks noChangeAspect="1"/>
          </p:cNvPicPr>
          <p:nvPr/>
        </p:nvPicPr>
        <p:blipFill>
          <a:blip r:embed="rId3"/>
          <a:stretch>
            <a:fillRect/>
          </a:stretch>
        </p:blipFill>
        <p:spPr>
          <a:xfrm>
            <a:off x="7072325" y="955679"/>
            <a:ext cx="3375698" cy="4487693"/>
          </a:xfrm>
          <a:prstGeom prst="rect">
            <a:avLst/>
          </a:prstGeom>
        </p:spPr>
      </p:pic>
      <p:pic>
        <p:nvPicPr>
          <p:cNvPr id="2" name="Picture 1">
            <a:extLst>
              <a:ext uri="{FF2B5EF4-FFF2-40B4-BE49-F238E27FC236}">
                <a16:creationId xmlns:a16="http://schemas.microsoft.com/office/drawing/2014/main" id="{A1EAB502-58FB-9A44-B909-4EF853615A68}"/>
              </a:ext>
            </a:extLst>
          </p:cNvPr>
          <p:cNvPicPr>
            <a:picLocks noChangeAspect="1"/>
          </p:cNvPicPr>
          <p:nvPr/>
        </p:nvPicPr>
        <p:blipFill>
          <a:blip r:embed="rId4"/>
          <a:stretch>
            <a:fillRect/>
          </a:stretch>
        </p:blipFill>
        <p:spPr>
          <a:xfrm>
            <a:off x="7072324" y="955679"/>
            <a:ext cx="3375697" cy="4507548"/>
          </a:xfrm>
          <a:prstGeom prst="rect">
            <a:avLst/>
          </a:prstGeom>
        </p:spPr>
      </p:pic>
    </p:spTree>
    <p:extLst>
      <p:ext uri="{BB962C8B-B14F-4D97-AF65-F5344CB8AC3E}">
        <p14:creationId xmlns:p14="http://schemas.microsoft.com/office/powerpoint/2010/main" val="4213737629"/>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Until you are 18 years old, you are considered to be a child and all the rights of the UN’s Convention on the Rights of the Child apply to you."/>
          <p:cNvSpPr txBox="1">
            <a:spLocks noGrp="1"/>
          </p:cNvSpPr>
          <p:nvPr>
            <p:ph type="body" idx="1"/>
          </p:nvPr>
        </p:nvSpPr>
        <p:spPr>
          <a:xfrm>
            <a:off x="1058319" y="1699824"/>
            <a:ext cx="5401132" cy="2331473"/>
          </a:xfrm>
          <a:prstGeom prst="rect">
            <a:avLst/>
          </a:prstGeom>
        </p:spPr>
        <p:txBody>
          <a:bodyPr>
            <a:noAutofit/>
          </a:bodyPr>
          <a:lstStyle>
            <a:lvl1pPr marL="0" indent="0" algn="ctr" defTabSz="859536">
              <a:lnSpc>
                <a:spcPct val="99000"/>
              </a:lnSpc>
              <a:spcBef>
                <a:spcPts val="900"/>
              </a:spcBef>
              <a:buSzTx/>
              <a:buNone/>
              <a:defRPr sz="3500">
                <a:solidFill>
                  <a:srgbClr val="00AEEF"/>
                </a:solidFill>
              </a:defRPr>
            </a:lvl1pPr>
          </a:lstStyle>
          <a:p>
            <a:pPr algn="l"/>
            <a:r>
              <a:rPr lang="en-GB" dirty="0"/>
              <a:t>Every child must be free to say what they ______ and to seek and receive all kinds of information, as long as it is within the law.</a:t>
            </a:r>
          </a:p>
        </p:txBody>
      </p:sp>
      <p:sp>
        <p:nvSpPr>
          <p:cNvPr id="8" name="Or">
            <a:extLst>
              <a:ext uri="{FF2B5EF4-FFF2-40B4-BE49-F238E27FC236}">
                <a16:creationId xmlns:a16="http://schemas.microsoft.com/office/drawing/2014/main" id="{34719D52-A197-EC45-A4F0-D24DB2F41B0A}"/>
              </a:ext>
            </a:extLst>
          </p:cNvPr>
          <p:cNvSpPr txBox="1"/>
          <p:nvPr/>
        </p:nvSpPr>
        <p:spPr>
          <a:xfrm>
            <a:off x="3871134" y="2167498"/>
            <a:ext cx="1673502" cy="6740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nSpc>
                <a:spcPct val="90000"/>
              </a:lnSpc>
              <a:defRPr sz="4800" b="1" cap="all" spc="360"/>
            </a:lvl1pPr>
          </a:lstStyle>
          <a:p>
            <a:pPr algn="ctr"/>
            <a:r>
              <a:rPr lang="en-GB" sz="4200" cap="none" spc="0" dirty="0"/>
              <a:t>think</a:t>
            </a:r>
          </a:p>
        </p:txBody>
      </p:sp>
      <p:pic>
        <p:nvPicPr>
          <p:cNvPr id="7" name="Picture 6">
            <a:extLst>
              <a:ext uri="{FF2B5EF4-FFF2-40B4-BE49-F238E27FC236}">
                <a16:creationId xmlns:a16="http://schemas.microsoft.com/office/drawing/2014/main" id="{DB0D3E4A-22BB-E846-BD70-02AF38AFC0E5}"/>
              </a:ext>
            </a:extLst>
          </p:cNvPr>
          <p:cNvPicPr>
            <a:picLocks noChangeAspect="1"/>
          </p:cNvPicPr>
          <p:nvPr/>
        </p:nvPicPr>
        <p:blipFill>
          <a:blip r:embed="rId3"/>
          <a:stretch>
            <a:fillRect/>
          </a:stretch>
        </p:blipFill>
        <p:spPr>
          <a:xfrm>
            <a:off x="7072324" y="955679"/>
            <a:ext cx="3375697" cy="4507548"/>
          </a:xfrm>
          <a:prstGeom prst="rect">
            <a:avLst/>
          </a:prstGeom>
        </p:spPr>
      </p:pic>
    </p:spTree>
    <p:extLst>
      <p:ext uri="{BB962C8B-B14F-4D97-AF65-F5344CB8AC3E}">
        <p14:creationId xmlns:p14="http://schemas.microsoft.com/office/powerpoint/2010/main" val="341240003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Until you are 18 years old, you are considered to be a child and all the rights of the UN’s Convention on the Rights of the Child apply to you."/>
          <p:cNvSpPr txBox="1">
            <a:spLocks noGrp="1"/>
          </p:cNvSpPr>
          <p:nvPr>
            <p:ph type="body" idx="1"/>
          </p:nvPr>
        </p:nvSpPr>
        <p:spPr>
          <a:xfrm>
            <a:off x="805543" y="955679"/>
            <a:ext cx="5747657" cy="2331473"/>
          </a:xfrm>
          <a:prstGeom prst="rect">
            <a:avLst/>
          </a:prstGeom>
        </p:spPr>
        <p:txBody>
          <a:bodyPr>
            <a:noAutofit/>
          </a:bodyPr>
          <a:lstStyle>
            <a:lvl1pPr marL="0" indent="0" algn="ctr" defTabSz="859536">
              <a:lnSpc>
                <a:spcPct val="99000"/>
              </a:lnSpc>
              <a:spcBef>
                <a:spcPts val="900"/>
              </a:spcBef>
              <a:buSzTx/>
              <a:buNone/>
              <a:defRPr sz="3500">
                <a:solidFill>
                  <a:srgbClr val="00AEEF"/>
                </a:solidFill>
              </a:defRPr>
            </a:lvl1pPr>
          </a:lstStyle>
          <a:p>
            <a:pPr algn="l"/>
            <a:r>
              <a:rPr lang="en-GB" dirty="0"/>
              <a:t>Education must develop every child’s personality, talents and _________</a:t>
            </a:r>
            <a:br>
              <a:rPr lang="en-GB" dirty="0"/>
            </a:br>
            <a:r>
              <a:rPr lang="en-GB" dirty="0"/>
              <a:t>to the full. It must encourage the child’s respect for human rights, as well as respect for their parents, their own and other cultures, and the environment.</a:t>
            </a:r>
          </a:p>
          <a:p>
            <a:pPr algn="l"/>
            <a:r>
              <a:rPr lang="en-GB" dirty="0"/>
              <a:t>.</a:t>
            </a:r>
          </a:p>
        </p:txBody>
      </p:sp>
      <p:sp>
        <p:nvSpPr>
          <p:cNvPr id="8" name="Or">
            <a:extLst>
              <a:ext uri="{FF2B5EF4-FFF2-40B4-BE49-F238E27FC236}">
                <a16:creationId xmlns:a16="http://schemas.microsoft.com/office/drawing/2014/main" id="{34719D52-A197-EC45-A4F0-D24DB2F41B0A}"/>
              </a:ext>
            </a:extLst>
          </p:cNvPr>
          <p:cNvSpPr txBox="1"/>
          <p:nvPr/>
        </p:nvSpPr>
        <p:spPr>
          <a:xfrm>
            <a:off x="3029127" y="1931958"/>
            <a:ext cx="2435501" cy="6740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nSpc>
                <a:spcPct val="90000"/>
              </a:lnSpc>
              <a:defRPr sz="4800" b="1" cap="all" spc="360"/>
            </a:lvl1pPr>
          </a:lstStyle>
          <a:p>
            <a:pPr algn="ctr"/>
            <a:r>
              <a:rPr lang="en-GB" sz="4200" cap="none" spc="0" dirty="0"/>
              <a:t>abilities</a:t>
            </a:r>
          </a:p>
        </p:txBody>
      </p:sp>
      <p:pic>
        <p:nvPicPr>
          <p:cNvPr id="9" name="Picture 8">
            <a:extLst>
              <a:ext uri="{FF2B5EF4-FFF2-40B4-BE49-F238E27FC236}">
                <a16:creationId xmlns:a16="http://schemas.microsoft.com/office/drawing/2014/main" id="{646D2366-31FF-4947-AEDF-5C58062222C9}"/>
              </a:ext>
            </a:extLst>
          </p:cNvPr>
          <p:cNvPicPr>
            <a:picLocks noChangeAspect="1"/>
          </p:cNvPicPr>
          <p:nvPr/>
        </p:nvPicPr>
        <p:blipFill>
          <a:blip r:embed="rId3"/>
          <a:stretch>
            <a:fillRect/>
          </a:stretch>
        </p:blipFill>
        <p:spPr>
          <a:xfrm>
            <a:off x="7072323" y="955679"/>
            <a:ext cx="3375697" cy="4534220"/>
          </a:xfrm>
          <a:prstGeom prst="rect">
            <a:avLst/>
          </a:prstGeom>
        </p:spPr>
      </p:pic>
    </p:spTree>
    <p:extLst>
      <p:ext uri="{BB962C8B-B14F-4D97-AF65-F5344CB8AC3E}">
        <p14:creationId xmlns:p14="http://schemas.microsoft.com/office/powerpoint/2010/main" val="326535227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Until you are 18 years old, you are considered to be a child and all the rights of the UN’s Convention on the Rights of the Child apply to you."/>
          <p:cNvSpPr txBox="1">
            <a:spLocks noGrp="1"/>
          </p:cNvSpPr>
          <p:nvPr>
            <p:ph type="body" idx="1"/>
          </p:nvPr>
        </p:nvSpPr>
        <p:spPr>
          <a:xfrm>
            <a:off x="656536" y="955679"/>
            <a:ext cx="5965371" cy="5902321"/>
          </a:xfrm>
          <a:prstGeom prst="rect">
            <a:avLst/>
          </a:prstGeom>
        </p:spPr>
        <p:txBody>
          <a:bodyPr>
            <a:noAutofit/>
          </a:bodyPr>
          <a:lstStyle>
            <a:lvl1pPr marL="0" indent="0" algn="ctr" defTabSz="859536">
              <a:lnSpc>
                <a:spcPct val="99000"/>
              </a:lnSpc>
              <a:spcBef>
                <a:spcPts val="900"/>
              </a:spcBef>
              <a:buSzTx/>
              <a:buNone/>
              <a:defRPr sz="3500">
                <a:solidFill>
                  <a:srgbClr val="00AEEF"/>
                </a:solidFill>
              </a:defRPr>
            </a:lvl1pPr>
          </a:lstStyle>
          <a:p>
            <a:pPr algn="l"/>
            <a:r>
              <a:rPr lang="en-GB" dirty="0"/>
              <a:t>Every child has the right to reliable _____________ from the media. This should be information that children can understand. Governments must help protect children from materials that could harm them.</a:t>
            </a:r>
          </a:p>
        </p:txBody>
      </p:sp>
      <p:sp>
        <p:nvSpPr>
          <p:cNvPr id="8" name="Or">
            <a:extLst>
              <a:ext uri="{FF2B5EF4-FFF2-40B4-BE49-F238E27FC236}">
                <a16:creationId xmlns:a16="http://schemas.microsoft.com/office/drawing/2014/main" id="{34719D52-A197-EC45-A4F0-D24DB2F41B0A}"/>
              </a:ext>
            </a:extLst>
          </p:cNvPr>
          <p:cNvSpPr txBox="1"/>
          <p:nvPr/>
        </p:nvSpPr>
        <p:spPr>
          <a:xfrm>
            <a:off x="2239699" y="1428239"/>
            <a:ext cx="3246701" cy="6740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nSpc>
                <a:spcPct val="90000"/>
              </a:lnSpc>
              <a:defRPr sz="4800" b="1" cap="all" spc="360"/>
            </a:lvl1pPr>
          </a:lstStyle>
          <a:p>
            <a:pPr algn="ctr"/>
            <a:r>
              <a:rPr lang="en-GB" sz="4200" cap="none" spc="0" dirty="0"/>
              <a:t>information</a:t>
            </a:r>
          </a:p>
        </p:txBody>
      </p:sp>
      <p:pic>
        <p:nvPicPr>
          <p:cNvPr id="6" name="Picture 5">
            <a:extLst>
              <a:ext uri="{FF2B5EF4-FFF2-40B4-BE49-F238E27FC236}">
                <a16:creationId xmlns:a16="http://schemas.microsoft.com/office/drawing/2014/main" id="{6F5FF712-2B71-0B4B-8957-DC0498CA12FB}"/>
              </a:ext>
            </a:extLst>
          </p:cNvPr>
          <p:cNvPicPr>
            <a:picLocks noChangeAspect="1"/>
          </p:cNvPicPr>
          <p:nvPr/>
        </p:nvPicPr>
        <p:blipFill>
          <a:blip r:embed="rId3"/>
          <a:stretch>
            <a:fillRect/>
          </a:stretch>
        </p:blipFill>
        <p:spPr>
          <a:xfrm>
            <a:off x="7069563" y="955678"/>
            <a:ext cx="3375696" cy="4507547"/>
          </a:xfrm>
          <a:prstGeom prst="rect">
            <a:avLst/>
          </a:prstGeom>
        </p:spPr>
      </p:pic>
    </p:spTree>
    <p:extLst>
      <p:ext uri="{BB962C8B-B14F-4D97-AF65-F5344CB8AC3E}">
        <p14:creationId xmlns:p14="http://schemas.microsoft.com/office/powerpoint/2010/main" val="96165728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1311</TotalTime>
  <Words>1387</Words>
  <Application>Microsoft Macintosh PowerPoint</Application>
  <PresentationFormat>Widescreen</PresentationFormat>
  <Paragraphs>77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Univers Next Pro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RIGHTS AND MENTAL HEALTH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Abramson</cp:lastModifiedBy>
  <cp:revision>26</cp:revision>
  <dcterms:modified xsi:type="dcterms:W3CDTF">2021-08-03T08:01:24Z</dcterms:modified>
</cp:coreProperties>
</file>