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90" r:id="rId2"/>
    <p:sldId id="265" r:id="rId3"/>
    <p:sldId id="292" r:id="rId4"/>
    <p:sldId id="293" r:id="rId5"/>
    <p:sldId id="294" r:id="rId6"/>
    <p:sldId id="295" r:id="rId7"/>
    <p:sldId id="296" r:id="rId8"/>
    <p:sldId id="291" r:id="rId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 id="1" name="Jessica Bool" initials="JB" lastIdx="2" clrIdx="1">
    <p:extLst>
      <p:ext uri="{19B8F6BF-5375-455C-9EA6-DF929625EA0E}">
        <p15:presenceInfo xmlns:p15="http://schemas.microsoft.com/office/powerpoint/2012/main" userId="S::JessicaB@unicef.org.uk::b63dd9cd-4b07-4660-83b4-e92ccdb5b6d8" providerId="AD"/>
      </p:ext>
    </p:extLst>
  </p:cmAuthor>
  <p:cmAuthor id="2" name="Helen Abramson" initials="HA" lastIdx="1" clrIdx="2">
    <p:extLst>
      <p:ext uri="{19B8F6BF-5375-455C-9EA6-DF929625EA0E}">
        <p15:presenceInfo xmlns:p15="http://schemas.microsoft.com/office/powerpoint/2012/main" userId="S::habramson@unicef.org.uk::df9d337c-593a-4e28-8808-35df32168cab" providerId="AD"/>
      </p:ext>
    </p:extLst>
  </p:cmAuthor>
  <p:cmAuthor id="3" name="Jessica Bool" initials="JB [2]" lastIdx="2" clrIdx="3">
    <p:extLst>
      <p:ext uri="{19B8F6BF-5375-455C-9EA6-DF929625EA0E}">
        <p15:presenceInfo xmlns:p15="http://schemas.microsoft.com/office/powerpoint/2012/main" userId="hq99w1fSc7oricgMtdAxtnAYFTkEUZb93CskgTOJ08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7EC64-86C1-44BA-9266-E18B8BF5389F}" v="10" dt="2021-08-02T10:03:34.613"/>
    <p1510:client id="{B4669454-639A-4D21-B1BA-C354ABEE326A}" v="5" dt="2021-08-19T14:07:49.15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78095"/>
  </p:normalViewPr>
  <p:slideViewPr>
    <p:cSldViewPr snapToGrid="0" showGuides="1">
      <p:cViewPr varScale="1">
        <p:scale>
          <a:sx n="78" d="100"/>
          <a:sy n="78" d="100"/>
        </p:scale>
        <p:origin x="192" y="6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iefb@gmail.com" userId="bJgPprcXnPjBy1mQamMmlVbv3dQFdbpGSuhnVJMUaZE=" providerId="None" clId="Web-{B4669454-639A-4D21-B1BA-C354ABEE326A}"/>
    <pc:docChg chg="modSld">
      <pc:chgData name="leoniefb@gmail.com" userId="bJgPprcXnPjBy1mQamMmlVbv3dQFdbpGSuhnVJMUaZE=" providerId="None" clId="Web-{B4669454-639A-4D21-B1BA-C354ABEE326A}" dt="2021-08-19T14:07:49.156" v="4" actId="1076"/>
      <pc:docMkLst>
        <pc:docMk/>
      </pc:docMkLst>
      <pc:sldChg chg="modSp">
        <pc:chgData name="leoniefb@gmail.com" userId="bJgPprcXnPjBy1mQamMmlVbv3dQFdbpGSuhnVJMUaZE=" providerId="None" clId="Web-{B4669454-639A-4D21-B1BA-C354ABEE326A}" dt="2021-08-19T14:07:49.156" v="4" actId="1076"/>
        <pc:sldMkLst>
          <pc:docMk/>
          <pc:sldMk cId="855999508" sldId="290"/>
        </pc:sldMkLst>
        <pc:picChg chg="mod">
          <ac:chgData name="leoniefb@gmail.com" userId="bJgPprcXnPjBy1mQamMmlVbv3dQFdbpGSuhnVJMUaZE=" providerId="None" clId="Web-{B4669454-639A-4D21-B1BA-C354ABEE326A}" dt="2021-08-19T14:07:49.156" v="4" actId="1076"/>
          <ac:picMkLst>
            <pc:docMk/>
            <pc:sldMk cId="855999508" sldId="290"/>
            <ac:picMk id="14" creationId="{C2BB3831-38F4-0446-9A6C-02C4C1861C64}"/>
          </ac:picMkLst>
        </pc:picChg>
      </pc:sldChg>
    </pc:docChg>
  </pc:docChgLst>
  <pc:docChgLst>
    <pc:chgData name="Jessica Bool" userId="hq99w1fSc7oricgMtdAxtnAYFTkEUZb93CskgTOJ08M=" providerId="None" clId="Web-{5A97EC64-86C1-44BA-9266-E18B8BF5389F}"/>
    <pc:docChg chg="modSld">
      <pc:chgData name="Jessica Bool" userId="hq99w1fSc7oricgMtdAxtnAYFTkEUZb93CskgTOJ08M=" providerId="None" clId="Web-{5A97EC64-86C1-44BA-9266-E18B8BF5389F}" dt="2021-08-02T10:04:11.582" v="13"/>
      <pc:docMkLst>
        <pc:docMk/>
      </pc:docMkLst>
      <pc:sldChg chg="modSp addCm modNotes">
        <pc:chgData name="Jessica Bool" userId="hq99w1fSc7oricgMtdAxtnAYFTkEUZb93CskgTOJ08M=" providerId="None" clId="Web-{5A97EC64-86C1-44BA-9266-E18B8BF5389F}" dt="2021-08-02T10:02:05.298" v="4" actId="20577"/>
        <pc:sldMkLst>
          <pc:docMk/>
          <pc:sldMk cId="0" sldId="265"/>
        </pc:sldMkLst>
        <pc:spChg chg="mod">
          <ac:chgData name="Jessica Bool" userId="hq99w1fSc7oricgMtdAxtnAYFTkEUZb93CskgTOJ08M=" providerId="None" clId="Web-{5A97EC64-86C1-44BA-9266-E18B8BF5389F}" dt="2021-08-02T10:02:05.298" v="4" actId="20577"/>
          <ac:spMkLst>
            <pc:docMk/>
            <pc:sldMk cId="0" sldId="265"/>
            <ac:spMk id="9" creationId="{40CF46DB-B3A2-A541-93AA-7BFDC8F997C8}"/>
          </ac:spMkLst>
        </pc:spChg>
      </pc:sldChg>
      <pc:sldChg chg="modNotes">
        <pc:chgData name="Jessica Bool" userId="hq99w1fSc7oricgMtdAxtnAYFTkEUZb93CskgTOJ08M=" providerId="None" clId="Web-{5A97EC64-86C1-44BA-9266-E18B8BF5389F}" dt="2021-08-02T10:02:34.955" v="6"/>
        <pc:sldMkLst>
          <pc:docMk/>
          <pc:sldMk cId="3661034475" sldId="292"/>
        </pc:sldMkLst>
      </pc:sldChg>
      <pc:sldChg chg="modNotes">
        <pc:chgData name="Jessica Bool" userId="hq99w1fSc7oricgMtdAxtnAYFTkEUZb93CskgTOJ08M=" providerId="None" clId="Web-{5A97EC64-86C1-44BA-9266-E18B8BF5389F}" dt="2021-08-02T10:03:10.941" v="8"/>
        <pc:sldMkLst>
          <pc:docMk/>
          <pc:sldMk cId="1500700411" sldId="294"/>
        </pc:sldMkLst>
      </pc:sldChg>
      <pc:sldChg chg="modSp addCm">
        <pc:chgData name="Jessica Bool" userId="hq99w1fSc7oricgMtdAxtnAYFTkEUZb93CskgTOJ08M=" providerId="None" clId="Web-{5A97EC64-86C1-44BA-9266-E18B8BF5389F}" dt="2021-08-02T10:03:34.613" v="11" actId="20577"/>
        <pc:sldMkLst>
          <pc:docMk/>
          <pc:sldMk cId="663829389" sldId="295"/>
        </pc:sldMkLst>
        <pc:spChg chg="mod">
          <ac:chgData name="Jessica Bool" userId="hq99w1fSc7oricgMtdAxtnAYFTkEUZb93CskgTOJ08M=" providerId="None" clId="Web-{5A97EC64-86C1-44BA-9266-E18B8BF5389F}" dt="2021-08-02T10:03:34.613" v="11" actId="20577"/>
          <ac:spMkLst>
            <pc:docMk/>
            <pc:sldMk cId="663829389" sldId="295"/>
            <ac:spMk id="9" creationId="{40CF46DB-B3A2-A541-93AA-7BFDC8F997C8}"/>
          </ac:spMkLst>
        </pc:spChg>
      </pc:sldChg>
      <pc:sldChg chg="modNotes">
        <pc:chgData name="Jessica Bool" userId="hq99w1fSc7oricgMtdAxtnAYFTkEUZb93CskgTOJ08M=" providerId="None" clId="Web-{5A97EC64-86C1-44BA-9266-E18B8BF5389F}" dt="2021-08-02T10:04:11.582" v="13"/>
        <pc:sldMkLst>
          <pc:docMk/>
          <pc:sldMk cId="1365209430"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7" name="Shape 77"/>
          <p:cNvSpPr>
            <a:spLocks noGrp="1" noRot="1" noChangeAspect="1"/>
          </p:cNvSpPr>
          <p:nvPr>
            <p:ph type="sldImg"/>
          </p:nvPr>
        </p:nvSpPr>
        <p:spPr>
          <a:xfrm>
            <a:off x="1143000" y="685800"/>
            <a:ext cx="4572000" cy="3429000"/>
          </a:xfrm>
          <a:prstGeom prst="rect">
            <a:avLst/>
          </a:prstGeom>
        </p:spPr>
        <p:txBody>
          <a:bodyPr/>
          <a:lstStyle/>
          <a:p>
            <a:endParaRPr/>
          </a:p>
        </p:txBody>
      </p:sp>
      <p:sp>
        <p:nvSpPr>
          <p:cNvPr id="78" name="Shape 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993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Article 2 explains that these rights apply to all </a:t>
            </a:r>
            <a:r>
              <a:rPr lang="en-GB" dirty="0"/>
              <a:t>children everywhere</a:t>
            </a:r>
            <a:r>
              <a:rPr lang="en-GB" sz="1200" b="0" i="0" u="none" strike="noStrike" dirty="0">
                <a:effectLst/>
                <a:latin typeface="+mj-lt"/>
                <a:ea typeface="+mj-ea"/>
                <a:cs typeface="+mj-cs"/>
                <a:sym typeface="Arial"/>
              </a:rPr>
              <a:t>, no matter who they, where they come from and what they look like.</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For example, a school should not discriminate against a child who is suffering from anxiety, just like one would expect a school to make reasonable adjustments not to discriminate against a child with a broken leg. </a:t>
            </a:r>
            <a:endParaRPr lang="en-GB" sz="1200" dirty="0">
              <a:effectLst/>
              <a:latin typeface="+mj-lt"/>
              <a:ea typeface="+mj-ea"/>
              <a:cs typeface="+mj-cs"/>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Article 3 is important for every child’s mental health because it means adults should consider how the decisions they make will affect children’s mental health and that they should do what’s best for the child.</a:t>
            </a:r>
          </a:p>
          <a:p>
            <a:endParaRPr lang="en-GB" sz="1200" b="0" i="0" u="none" strike="noStrike" dirty="0">
              <a:effectLst/>
              <a:latin typeface="+mj-lt"/>
              <a:ea typeface="+mj-ea"/>
              <a:cs typeface="+mj-cs"/>
              <a:sym typeface="Arial"/>
            </a:endParaRPr>
          </a:p>
          <a:p>
            <a:r>
              <a:rPr lang="en-GB" sz="1200" b="0" i="0" u="none" strike="noStrike" dirty="0">
                <a:effectLst/>
                <a:latin typeface="+mj-lt"/>
                <a:ea typeface="+mj-ea"/>
                <a:cs typeface="+mj-cs"/>
                <a:sym typeface="Arial"/>
              </a:rPr>
              <a:t>The role of governments is included in this Article too –</a:t>
            </a:r>
            <a:r>
              <a:rPr lang="en-GB" dirty="0"/>
              <a:t> </a:t>
            </a:r>
            <a:r>
              <a:rPr lang="en-GB" sz="1200" b="0" i="0" u="none" strike="noStrike" dirty="0">
                <a:effectLst/>
                <a:latin typeface="+mj-lt"/>
                <a:ea typeface="+mj-ea"/>
                <a:cs typeface="+mj-cs"/>
                <a:sym typeface="Arial"/>
              </a:rPr>
              <a:t>it means they must make sure that people and places responsible for looking after children, like schools and children’s homes, are doing a good job of looking after children’s mental 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401432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Article 12 is really important because it means every child’s opinion matters when it comes to talking about their mental health and choices relating to it; including how they take care of it and what kind of support or treatment they may receive.</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350814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In relation to mental health, Article 13 means that every child must be free to express their thoughts and opinions about mental health. It also means they should have access to a range of information about mental health and the support available to </a:t>
            </a:r>
            <a:r>
              <a:rPr lang="en-GB" sz="1200" b="0" i="0" u="none" strike="noStrike" dirty="0" err="1">
                <a:effectLst/>
                <a:latin typeface="+mj-lt"/>
                <a:ea typeface="+mj-ea"/>
                <a:cs typeface="+mj-cs"/>
                <a:sym typeface="Arial"/>
              </a:rPr>
              <a:t>them</a:t>
            </a:r>
            <a:r>
              <a:rPr lang="en-GB" dirty="0" err="1"/>
              <a:t>,,</a:t>
            </a:r>
            <a:r>
              <a:rPr lang="en-GB" sz="1200" b="0" i="0" u="none" strike="noStrike" dirty="0" err="1">
                <a:effectLst/>
                <a:latin typeface="+mj-lt"/>
                <a:ea typeface="+mj-ea"/>
                <a:cs typeface="+mj-cs"/>
                <a:sym typeface="Arial"/>
              </a:rPr>
              <a:t>as</a:t>
            </a:r>
            <a:r>
              <a:rPr lang="en-GB" sz="1200" b="0" i="0" u="none" strike="noStrike" dirty="0">
                <a:effectLst/>
                <a:latin typeface="+mj-lt"/>
                <a:ea typeface="+mj-ea"/>
                <a:cs typeface="+mj-cs"/>
                <a:sym typeface="Arial"/>
              </a:rPr>
              <a:t> long as it's within the law.</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305569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Article 24 states that every child has the right to the best possible health care. This covers their mental and physical health, and governments must provide this. Other things they must provide that are included in this Article include clean water, nutritious food, a clean environment and education on health and wellbeing. These are all very important for children’s mental 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8914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xfrm>
            <a:off x="381000" y="685800"/>
            <a:ext cx="6096000" cy="3429000"/>
          </a:xfrm>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rPr lang="en-GB" sz="1200" b="0" i="0" u="none" strike="noStrike" dirty="0">
                <a:effectLst/>
                <a:latin typeface="+mj-lt"/>
                <a:ea typeface="+mj-ea"/>
                <a:cs typeface="+mj-cs"/>
                <a:sym typeface="Arial"/>
              </a:rPr>
              <a:t>Article 29 tells us that every child has the right to education. In respect to mental health, every child’s right to education includes developing their talents, personality, and abilities to the full. Understanding and being aware of our minds and mental health is important to ensure children develop to their full potential. Children with a mental health condition have the same right to education as children who are </a:t>
            </a:r>
            <a:r>
              <a:rPr lang="en-GB" dirty="0"/>
              <a:t>in good</a:t>
            </a:r>
            <a:r>
              <a:rPr lang="en-GB" sz="1200" b="0" i="0" u="none" strike="noStrike" dirty="0">
                <a:effectLst/>
                <a:latin typeface="+mj-lt"/>
                <a:ea typeface="+mj-ea"/>
                <a:cs typeface="+mj-cs"/>
                <a:sym typeface="Arial"/>
              </a:rPr>
              <a:t> mental health.</a:t>
            </a:r>
            <a:endParaRPr lang="en-GB" sz="1200" dirty="0">
              <a:effectLst/>
              <a:latin typeface="+mj-lt"/>
              <a:ea typeface="+mj-ea"/>
              <a:cs typeface="+mj-cs"/>
              <a:sym typeface="Arial"/>
            </a:endParaRPr>
          </a:p>
        </p:txBody>
      </p:sp>
    </p:spTree>
    <p:extLst>
      <p:ext uri="{BB962C8B-B14F-4D97-AF65-F5344CB8AC3E}">
        <p14:creationId xmlns:p14="http://schemas.microsoft.com/office/powerpoint/2010/main" val="90501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0" i="0" u="none" strike="noStrike" dirty="0">
                <a:effectLst/>
                <a:latin typeface="+mj-lt"/>
                <a:ea typeface="+mj-ea"/>
                <a:cs typeface="+mj-cs"/>
                <a:sym typeface="Arial"/>
              </a:rPr>
              <a:t>Complete the activity by returning to the opening question. </a:t>
            </a:r>
            <a:r>
              <a:rPr lang="en-GB" sz="1200" b="0" i="0" u="none" strike="noStrike">
                <a:effectLst/>
                <a:latin typeface="+mj-lt"/>
                <a:ea typeface="+mj-ea"/>
                <a:cs typeface="+mj-cs"/>
                <a:sym typeface="Arial"/>
              </a:rPr>
              <a:t>How did this activity and discussion change your thinking?</a:t>
            </a:r>
            <a:endParaRPr lang="en-US" dirty="0"/>
          </a:p>
        </p:txBody>
      </p:sp>
    </p:spTree>
    <p:extLst>
      <p:ext uri="{BB962C8B-B14F-4D97-AF65-F5344CB8AC3E}">
        <p14:creationId xmlns:p14="http://schemas.microsoft.com/office/powerpoint/2010/main" val="98147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2">
    <p:bg>
      <p:bgPr>
        <a:solidFill>
          <a:srgbClr val="FFFFFF">
            <a:alpha val="97000"/>
          </a:srgbClr>
        </a:solidFill>
        <a:effectLst/>
      </p:bgPr>
    </p:bg>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imple copy">
    <p:spTree>
      <p:nvGrpSpPr>
        <p:cNvPr id="1" name=""/>
        <p:cNvGrpSpPr/>
        <p:nvPr/>
      </p:nvGrpSpPr>
      <p:grpSpPr>
        <a:xfrm>
          <a:off x="0" y="0"/>
          <a:ext cx="0" cy="0"/>
          <a:chOff x="0" y="0"/>
          <a:chExt cx="0" cy="0"/>
        </a:xfrm>
      </p:grpSpPr>
      <p:sp>
        <p:nvSpPr>
          <p:cNvPr id="69" name="Body Level One…"/>
          <p:cNvSpPr txBox="1">
            <a:spLocks noGrp="1"/>
          </p:cNvSpPr>
          <p:nvPr>
            <p:ph type="body" idx="1" hasCustomPrompt="1"/>
          </p:nvPr>
        </p:nvSpPr>
        <p:spPr>
          <a:prstGeom prst="rect">
            <a:avLst/>
          </a:prstGeom>
        </p:spPr>
        <p:txBody>
          <a:bodyPr/>
          <a:lstStyle/>
          <a:p>
            <a:r>
              <a:t>Click to add engaging text</a:t>
            </a:r>
          </a:p>
          <a:p>
            <a:pPr lvl="1"/>
            <a:endParaRPr/>
          </a:p>
          <a:p>
            <a:pPr lvl="2"/>
            <a:endParaRPr/>
          </a:p>
          <a:p>
            <a:pPr lvl="3"/>
            <a:endParaRPr/>
          </a:p>
          <a:p>
            <a:pPr lvl="4"/>
            <a:endParaRPr/>
          </a:p>
        </p:txBody>
      </p:sp>
      <p:sp>
        <p:nvSpPr>
          <p:cNvPr id="70" name="ADD HEADLINE HERE"/>
          <p:cNvSpPr txBox="1">
            <a:spLocks noGrp="1"/>
          </p:cNvSpPr>
          <p:nvPr>
            <p:ph type="title" hasCustomPrompt="1"/>
          </p:nvPr>
        </p:nvSpPr>
        <p:spPr>
          <a:prstGeom prst="rect">
            <a:avLst/>
          </a:prstGeom>
        </p:spPr>
        <p:txBody>
          <a:bodyPr/>
          <a:lstStyle/>
          <a:p>
            <a:r>
              <a:t>ADD HEADLINE HERE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pic>
        <p:nvPicPr>
          <p:cNvPr id="5" name="Picture 4" descr="A picture containing drawing&#10;&#10;Description automatically generated">
            <a:extLst>
              <a:ext uri="{FF2B5EF4-FFF2-40B4-BE49-F238E27FC236}">
                <a16:creationId xmlns:a16="http://schemas.microsoft.com/office/drawing/2014/main" id="{97B28E08-FD2E-494D-BBAD-8BFE0DE23E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8">
    <p:bg>
      <p:bgPr>
        <a:solidFill>
          <a:srgbClr val="00AEEF"/>
        </a:solidFill>
        <a:effectLst/>
      </p:bgPr>
    </p:bg>
    <p:spTree>
      <p:nvGrpSpPr>
        <p:cNvPr id="1" name=""/>
        <p:cNvGrpSpPr/>
        <p:nvPr/>
      </p:nvGrpSpPr>
      <p:grpSpPr>
        <a:xfrm>
          <a:off x="0" y="0"/>
          <a:ext cx="0" cy="0"/>
          <a:chOff x="0" y="0"/>
          <a:chExt cx="0" cy="0"/>
        </a:xfrm>
      </p:grpSpPr>
      <p:sp>
        <p:nvSpPr>
          <p:cNvPr id="59" name="Body Level One…"/>
          <p:cNvSpPr txBox="1">
            <a:spLocks noGrp="1"/>
          </p:cNvSpPr>
          <p:nvPr>
            <p:ph type="body" sz="half" idx="1" hasCustomPrompt="1"/>
          </p:nvPr>
        </p:nvSpPr>
        <p:spPr>
          <a:xfrm>
            <a:off x="433136" y="1735976"/>
            <a:ext cx="6394385" cy="3722957"/>
          </a:xfrm>
          <a:prstGeom prst="rect">
            <a:avLst/>
          </a:prstGeom>
          <a:solidFill>
            <a:srgbClr val="CCCCCC"/>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62" name="Slide Number"/>
          <p:cNvSpPr txBox="1">
            <a:spLocks noGrp="1"/>
          </p:cNvSpPr>
          <p:nvPr>
            <p:ph type="sldNum" sz="quarter" idx="2"/>
          </p:nvPr>
        </p:nvSpPr>
        <p:spPr>
          <a:xfrm>
            <a:off x="480000" y="6386364"/>
            <a:ext cx="273652" cy="264251"/>
          </a:xfrm>
          <a:prstGeom prst="rect">
            <a:avLst/>
          </a:prstGeom>
        </p:spPr>
        <p:txBody>
          <a:bodyPr/>
          <a:lstStyle>
            <a:lvl1pPr algn="l">
              <a:defRPr>
                <a:solidFill>
                  <a:srgbClr val="FFFFFF"/>
                </a:solidFill>
              </a:defRPr>
            </a:lvl1pPr>
          </a:lstStyle>
          <a:p>
            <a:fld id="{86CB4B4D-7CA3-9044-876B-883B54F8677D}" type="slidenum">
              <a:t>‹#›</a:t>
            </a:fld>
            <a:endParaRPr/>
          </a:p>
        </p:txBody>
      </p:sp>
      <p:pic>
        <p:nvPicPr>
          <p:cNvPr id="3" name="Picture 2" descr="A close up of a logo&#10;&#10;Description automatically generated">
            <a:extLst>
              <a:ext uri="{FF2B5EF4-FFF2-40B4-BE49-F238E27FC236}">
                <a16:creationId xmlns:a16="http://schemas.microsoft.com/office/drawing/2014/main" id="{7445A5C9-D8F3-C148-A4A6-9DEFF12C7A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7289" y="5999147"/>
            <a:ext cx="5084711" cy="858853"/>
          </a:xfrm>
          <a:prstGeom prst="rect">
            <a:avLst/>
          </a:prstGeom>
        </p:spPr>
      </p:pic>
    </p:spTree>
    <p:extLst>
      <p:ext uri="{BB962C8B-B14F-4D97-AF65-F5344CB8AC3E}">
        <p14:creationId xmlns:p14="http://schemas.microsoft.com/office/powerpoint/2010/main" val="14549820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and object 5">
    <p:spTree>
      <p:nvGrpSpPr>
        <p:cNvPr id="1" name=""/>
        <p:cNvGrpSpPr/>
        <p:nvPr/>
      </p:nvGrpSpPr>
      <p:grpSpPr>
        <a:xfrm>
          <a:off x="0" y="0"/>
          <a:ext cx="0" cy="0"/>
          <a:chOff x="0" y="0"/>
          <a:chExt cx="0" cy="0"/>
        </a:xfrm>
      </p:grpSpPr>
      <p:sp>
        <p:nvSpPr>
          <p:cNvPr id="49" name="Body Level One…"/>
          <p:cNvSpPr txBox="1">
            <a:spLocks noGrp="1"/>
          </p:cNvSpPr>
          <p:nvPr>
            <p:ph type="body" sz="half" idx="1" hasCustomPrompt="1"/>
          </p:nvPr>
        </p:nvSpPr>
        <p:spPr>
          <a:xfrm>
            <a:off x="433136" y="1996205"/>
            <a:ext cx="6394385" cy="3722961"/>
          </a:xfrm>
          <a:prstGeom prst="rect">
            <a:avLst/>
          </a:prstGeom>
          <a:solidFill>
            <a:srgbClr val="00AEEF">
              <a:alpha val="25000"/>
            </a:srgbClr>
          </a:solidFill>
        </p:spPr>
        <p:txBody>
          <a:bodyPr lIns="72000" tIns="72000" rIns="72000" bIns="72000"/>
          <a:lstStyle>
            <a:lvl1pPr marL="342900" indent="-342900">
              <a:defRPr sz="3200">
                <a:latin typeface="Univers Next Pro Condensed"/>
                <a:ea typeface="Univers Next Pro Condensed"/>
                <a:cs typeface="Univers Next Pro Condensed"/>
                <a:sym typeface="Univers Next Pro Heavy Condensed"/>
              </a:defRPr>
            </a:lvl1pPr>
            <a:lvl2pPr marL="849084" indent="-391884">
              <a:defRPr sz="3200">
                <a:latin typeface="Univers Next Pro Condensed"/>
                <a:ea typeface="Univers Next Pro Condensed"/>
                <a:cs typeface="Univers Next Pro Condensed"/>
                <a:sym typeface="Univers Next Pro Heavy Condensed"/>
              </a:defRPr>
            </a:lvl2pPr>
            <a:lvl3pPr marL="1295400" indent="-381000">
              <a:defRPr sz="3200">
                <a:latin typeface="Univers Next Pro Condensed"/>
                <a:ea typeface="Univers Next Pro Condensed"/>
                <a:cs typeface="Univers Next Pro Condensed"/>
                <a:sym typeface="Univers Next Pro Heavy Condensed"/>
              </a:defRPr>
            </a:lvl3pPr>
            <a:lvl4pPr marL="1828800" indent="-457200">
              <a:defRPr sz="3200">
                <a:latin typeface="Univers Next Pro Condensed"/>
                <a:ea typeface="Univers Next Pro Condensed"/>
                <a:cs typeface="Univers Next Pro Condensed"/>
                <a:sym typeface="Univers Next Pro Heavy Condensed"/>
              </a:defRPr>
            </a:lvl4pPr>
            <a:lvl5pPr marL="2286000" indent="-457200">
              <a:defRPr sz="3200">
                <a:latin typeface="Univers Next Pro Condensed"/>
                <a:ea typeface="Univers Next Pro Condensed"/>
                <a:cs typeface="Univers Next Pro Condensed"/>
                <a:sym typeface="Univers Next Pro Heavy Condensed"/>
              </a:defRPr>
            </a:lvl5pPr>
          </a:lstStyle>
          <a:p>
            <a:r>
              <a:t>Click to edit text</a:t>
            </a:r>
          </a:p>
          <a:p>
            <a:pPr lvl="1"/>
            <a:endParaRPr/>
          </a:p>
          <a:p>
            <a:pPr lvl="2"/>
            <a:endParaRPr/>
          </a:p>
          <a:p>
            <a:pPr lvl="3"/>
            <a:endParaRPr/>
          </a:p>
          <a:p>
            <a:pPr lvl="4"/>
            <a:endParaRPr/>
          </a:p>
        </p:txBody>
      </p:sp>
      <p:sp>
        <p:nvSpPr>
          <p:cNvPr id="51" name="Slide Number"/>
          <p:cNvSpPr txBox="1">
            <a:spLocks noGrp="1"/>
          </p:cNvSpPr>
          <p:nvPr>
            <p:ph type="sldNum" sz="quarter" idx="2"/>
          </p:nvPr>
        </p:nvSpPr>
        <p:spPr>
          <a:xfrm>
            <a:off x="359999" y="6386364"/>
            <a:ext cx="273652" cy="264251"/>
          </a:xfrm>
          <a:prstGeom prst="rect">
            <a:avLst/>
          </a:prstGeom>
        </p:spPr>
        <p:txBody>
          <a:bodyPr/>
          <a:lstStyle>
            <a:lvl1pPr algn="l"/>
          </a:lstStyle>
          <a:p>
            <a:fld id="{86CB4B4D-7CA3-9044-876B-883B54F8677D}" type="slidenum">
              <a:t>‹#›</a:t>
            </a:fld>
            <a:endParaRPr/>
          </a:p>
        </p:txBody>
      </p:sp>
      <p:pic>
        <p:nvPicPr>
          <p:cNvPr id="3" name="Picture 2" descr="A picture containing drawing&#10;&#10;Description automatically generated">
            <a:extLst>
              <a:ext uri="{FF2B5EF4-FFF2-40B4-BE49-F238E27FC236}">
                <a16:creationId xmlns:a16="http://schemas.microsoft.com/office/drawing/2014/main" id="{1CE69C29-EDA1-7749-9D9E-A73585C4F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08800" y="5999403"/>
            <a:ext cx="5083200" cy="858597"/>
          </a:xfrm>
          <a:prstGeom prst="rect">
            <a:avLst/>
          </a:prstGeom>
        </p:spPr>
      </p:pic>
    </p:spTree>
    <p:extLst>
      <p:ext uri="{BB962C8B-B14F-4D97-AF65-F5344CB8AC3E}">
        <p14:creationId xmlns:p14="http://schemas.microsoft.com/office/powerpoint/2010/main" val="1927707275"/>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UUK_WIDE_FECright_blue_rgb copy.jpg" descr="UUK_WIDE_FECright_blue_rgb copy.jpg"/>
          <p:cNvPicPr>
            <a:picLocks noChangeAspect="1"/>
          </p:cNvPicPr>
          <p:nvPr/>
        </p:nvPicPr>
        <p:blipFill>
          <a:blip r:embed="rId6"/>
          <a:stretch>
            <a:fillRect/>
          </a:stretch>
        </p:blipFill>
        <p:spPr>
          <a:xfrm>
            <a:off x="7112000" y="5996149"/>
            <a:ext cx="5080000" cy="861854"/>
          </a:xfrm>
          <a:prstGeom prst="rect">
            <a:avLst/>
          </a:prstGeom>
          <a:ln w="12700">
            <a:miter lim="400000"/>
          </a:ln>
        </p:spPr>
      </p:pic>
      <p:sp>
        <p:nvSpPr>
          <p:cNvPr id="3" name="Body Level One…"/>
          <p:cNvSpPr txBox="1">
            <a:spLocks noGrp="1"/>
          </p:cNvSpPr>
          <p:nvPr>
            <p:ph type="body" idx="1" hasCustomPrompt="1"/>
          </p:nvPr>
        </p:nvSpPr>
        <p:spPr>
          <a:xfrm>
            <a:off x="687387" y="1600221"/>
            <a:ext cx="10858501" cy="4092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Click to add engaging text</a:t>
            </a:r>
          </a:p>
          <a:p>
            <a:pPr lvl="1"/>
            <a:endParaRPr/>
          </a:p>
          <a:p>
            <a:pPr lvl="2"/>
            <a:endParaRPr/>
          </a:p>
          <a:p>
            <a:pPr lvl="3"/>
            <a:endParaRPr/>
          </a:p>
          <a:p>
            <a:pPr lvl="4"/>
            <a:endParaRPr/>
          </a:p>
        </p:txBody>
      </p:sp>
      <p:sp>
        <p:nvSpPr>
          <p:cNvPr id="4" name="ADD HEADLINE HERE"/>
          <p:cNvSpPr txBox="1">
            <a:spLocks noGrp="1"/>
          </p:cNvSpPr>
          <p:nvPr>
            <p:ph type="title" hasCustomPrompt="1"/>
          </p:nvPr>
        </p:nvSpPr>
        <p:spPr>
          <a:xfrm>
            <a:off x="687387" y="612257"/>
            <a:ext cx="10858501" cy="8163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ADD HEADLINE HERE</a:t>
            </a:r>
          </a:p>
        </p:txBody>
      </p:sp>
      <p:sp>
        <p:nvSpPr>
          <p:cNvPr id="5" name="Slide Number"/>
          <p:cNvSpPr txBox="1">
            <a:spLocks noGrp="1"/>
          </p:cNvSpPr>
          <p:nvPr>
            <p:ph type="sldNum" sz="quarter" idx="2"/>
          </p:nvPr>
        </p:nvSpPr>
        <p:spPr>
          <a:xfrm>
            <a:off x="8463948" y="6224225"/>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1" i="0" u="none" strike="noStrike" cap="none" spc="300" baseline="0">
          <a:solidFill>
            <a:srgbClr val="00AEEF"/>
          </a:solidFill>
          <a:uFillTx/>
          <a:latin typeface="+mj-lt"/>
          <a:ea typeface="+mj-ea"/>
          <a:cs typeface="+mj-cs"/>
          <a:sym typeface="Arial"/>
        </a:defRPr>
      </a:lvl9pPr>
    </p:titleStyle>
    <p:bodyStyle>
      <a:lvl1pPr marL="457200" marR="0" indent="-4572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1pPr>
      <a:lvl2pPr marL="857250" marR="0" indent="-40005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2pPr>
      <a:lvl3pPr marL="1234438" marR="0" indent="-320038"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3pPr>
      <a:lvl4pPr marL="1727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4pPr>
      <a:lvl5pPr marL="2273300" marR="0" indent="-4445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5pPr>
      <a:lvl6pPr marL="26416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6pPr>
      <a:lvl7pPr marL="30988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7pPr>
      <a:lvl8pPr marL="35560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8pPr>
      <a:lvl9pPr marL="4013200" marR="0" indent="-355600" algn="l" defTabSz="914400" rtl="0" latinLnBrk="0">
        <a:lnSpc>
          <a:spcPct val="100000"/>
        </a:lnSpc>
        <a:spcBef>
          <a:spcPts val="1000"/>
        </a:spcBef>
        <a:spcAft>
          <a:spcPts val="0"/>
        </a:spcAft>
        <a:buClr>
          <a:srgbClr val="00AEEF"/>
        </a:buClr>
        <a:buSzPct val="100000"/>
        <a:buFontTx/>
        <a:buChar char="•"/>
        <a:tabLst/>
        <a:defRPr sz="28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2BB3831-38F4-0446-9A6C-02C4C1861C64}"/>
              </a:ext>
            </a:extLst>
          </p:cNvPr>
          <p:cNvPicPr>
            <a:picLocks noChangeAspect="1"/>
          </p:cNvPicPr>
          <p:nvPr/>
        </p:nvPicPr>
        <p:blipFill>
          <a:blip r:embed="rId3"/>
          <a:stretch>
            <a:fillRect/>
          </a:stretch>
        </p:blipFill>
        <p:spPr>
          <a:xfrm>
            <a:off x="-98372" y="-144022"/>
            <a:ext cx="12287890" cy="8188191"/>
          </a:xfrm>
          <a:prstGeom prst="rect">
            <a:avLst/>
          </a:prstGeom>
        </p:spPr>
      </p:pic>
      <p:sp>
        <p:nvSpPr>
          <p:cNvPr id="82" name="Rectangle"/>
          <p:cNvSpPr/>
          <p:nvPr/>
        </p:nvSpPr>
        <p:spPr>
          <a:xfrm>
            <a:off x="-39482" y="4408669"/>
            <a:ext cx="7964282" cy="1422755"/>
          </a:xfrm>
          <a:prstGeom prst="rect">
            <a:avLst/>
          </a:prstGeom>
          <a:solidFill>
            <a:srgbClr val="000000"/>
          </a:solidFill>
          <a:ln w="12700">
            <a:miter lim="400000"/>
          </a:ln>
        </p:spPr>
        <p:txBody>
          <a:bodyPr lIns="45718" tIns="45718" rIns="45718" bIns="45718" anchor="ctr"/>
          <a:lstStyle/>
          <a:p>
            <a:endParaRPr/>
          </a:p>
        </p:txBody>
      </p:sp>
      <p:sp>
        <p:nvSpPr>
          <p:cNvPr id="84" name="Rectangle"/>
          <p:cNvSpPr/>
          <p:nvPr/>
        </p:nvSpPr>
        <p:spPr>
          <a:xfrm>
            <a:off x="-39485" y="3680077"/>
            <a:ext cx="3162853" cy="722061"/>
          </a:xfrm>
          <a:prstGeom prst="rect">
            <a:avLst/>
          </a:prstGeom>
          <a:solidFill>
            <a:srgbClr val="00AEEF"/>
          </a:solidFill>
          <a:ln w="12700">
            <a:miter lim="400000"/>
          </a:ln>
        </p:spPr>
        <p:txBody>
          <a:bodyPr lIns="45718" tIns="45718" rIns="45718" bIns="45718" anchor="ctr"/>
          <a:lstStyle/>
          <a:p>
            <a:endParaRPr/>
          </a:p>
        </p:txBody>
      </p:sp>
      <p:sp>
        <p:nvSpPr>
          <p:cNvPr id="85" name="Part 2A: It’s My Right – Activity Quiz"/>
          <p:cNvSpPr txBox="1"/>
          <p:nvPr/>
        </p:nvSpPr>
        <p:spPr>
          <a:xfrm>
            <a:off x="61550" y="3680077"/>
            <a:ext cx="3020699" cy="715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14300" tIns="114300" rIns="114300" bIns="114300">
            <a:spAutoFit/>
          </a:bodyPr>
          <a:lstStyle>
            <a:lvl1pPr indent="88900">
              <a:lnSpc>
                <a:spcPct val="90000"/>
              </a:lnSpc>
              <a:defRPr sz="3500" b="1" cap="all" spc="218">
                <a:solidFill>
                  <a:srgbClr val="FFFFFF"/>
                </a:solidFill>
              </a:defRPr>
            </a:lvl1pPr>
          </a:lstStyle>
          <a:p>
            <a:r>
              <a:rPr dirty="0"/>
              <a:t>Activity </a:t>
            </a:r>
            <a:r>
              <a:rPr lang="en-GB" dirty="0"/>
              <a:t>1</a:t>
            </a:r>
            <a:endParaRPr dirty="0"/>
          </a:p>
        </p:txBody>
      </p:sp>
      <p:sp>
        <p:nvSpPr>
          <p:cNvPr id="88" name="Part 2A: It’s My Right – Activity Quiz"/>
          <p:cNvSpPr txBox="1"/>
          <p:nvPr/>
        </p:nvSpPr>
        <p:spPr>
          <a:xfrm>
            <a:off x="76057" y="4364897"/>
            <a:ext cx="8303516" cy="1369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4300" tIns="114300" rIns="114300" bIns="114300">
            <a:spAutoFit/>
          </a:bodyPr>
          <a:lstStyle/>
          <a:p>
            <a:pPr indent="88900">
              <a:lnSpc>
                <a:spcPct val="110000"/>
              </a:lnSpc>
              <a:defRPr sz="3500" b="1" cap="all" spc="218">
                <a:solidFill>
                  <a:srgbClr val="FFFFFF"/>
                </a:solidFill>
              </a:defRPr>
            </a:pPr>
            <a:r>
              <a:rPr lang="en-GB" dirty="0"/>
              <a:t>Is mental health and   wellbeing a child’s right?</a:t>
            </a:r>
            <a:endParaRPr dirty="0"/>
          </a:p>
        </p:txBody>
      </p:sp>
      <p:pic>
        <p:nvPicPr>
          <p:cNvPr id="3" name="Picture 2" descr="A picture containing food&#10;&#10;Description automatically generated">
            <a:extLst>
              <a:ext uri="{FF2B5EF4-FFF2-40B4-BE49-F238E27FC236}">
                <a16:creationId xmlns:a16="http://schemas.microsoft.com/office/drawing/2014/main" id="{614176A9-57BF-4443-A429-F7D0140E1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921" y="0"/>
            <a:ext cx="2021325" cy="1770895"/>
          </a:xfrm>
          <a:prstGeom prst="rect">
            <a:avLst/>
          </a:prstGeom>
        </p:spPr>
      </p:pic>
      <p:sp>
        <p:nvSpPr>
          <p:cNvPr id="2" name="Rectangle 1">
            <a:extLst>
              <a:ext uri="{FF2B5EF4-FFF2-40B4-BE49-F238E27FC236}">
                <a16:creationId xmlns:a16="http://schemas.microsoft.com/office/drawing/2014/main" id="{33FFA7CC-C095-B24F-A6AA-557D08B4FCE0}"/>
              </a:ext>
            </a:extLst>
          </p:cNvPr>
          <p:cNvSpPr/>
          <p:nvPr/>
        </p:nvSpPr>
        <p:spPr>
          <a:xfrm>
            <a:off x="61550" y="6364561"/>
            <a:ext cx="3005951" cy="400110"/>
          </a:xfrm>
          <a:prstGeom prst="rect">
            <a:avLst/>
          </a:prstGeom>
        </p:spPr>
        <p:txBody>
          <a:bodyPr wrap="none">
            <a:spAutoFit/>
          </a:bodyPr>
          <a:lstStyle/>
          <a:p>
            <a:r>
              <a:rPr lang="en-GB" sz="1000" dirty="0">
                <a:solidFill>
                  <a:schemeClr val="tx1"/>
                </a:solidFill>
                <a:latin typeface="Times" pitchFamily="2" charset="0"/>
              </a:rPr>
              <a:t> </a:t>
            </a:r>
            <a:r>
              <a:rPr lang="en-GB" sz="1000" dirty="0">
                <a:solidFill>
                  <a:schemeClr val="tx1"/>
                </a:solidFill>
              </a:rPr>
              <a:t>UNICEF UK, registered charity England &amp; Wales </a:t>
            </a:r>
            <a:br>
              <a:rPr lang="en-GB" sz="1000" dirty="0">
                <a:solidFill>
                  <a:schemeClr val="tx1"/>
                </a:solidFill>
              </a:rPr>
            </a:br>
            <a:r>
              <a:rPr lang="en-GB" sz="1000" dirty="0">
                <a:solidFill>
                  <a:schemeClr val="tx1"/>
                </a:solidFill>
              </a:rPr>
              <a:t>(1072612) Scotland (SC043677).​</a:t>
            </a:r>
            <a:endParaRPr lang="en-US" sz="1000" dirty="0">
              <a:solidFill>
                <a:schemeClr val="tx1"/>
              </a:solidFill>
            </a:endParaRPr>
          </a:p>
        </p:txBody>
      </p:sp>
      <p:sp>
        <p:nvSpPr>
          <p:cNvPr id="24" name="Rectangle">
            <a:extLst>
              <a:ext uri="{FF2B5EF4-FFF2-40B4-BE49-F238E27FC236}">
                <a16:creationId xmlns:a16="http://schemas.microsoft.com/office/drawing/2014/main" id="{4B000A11-C324-404F-80DC-2E2E3F191420}"/>
              </a:ext>
            </a:extLst>
          </p:cNvPr>
          <p:cNvSpPr/>
          <p:nvPr/>
        </p:nvSpPr>
        <p:spPr>
          <a:xfrm>
            <a:off x="3014792" y="0"/>
            <a:ext cx="2259339" cy="722061"/>
          </a:xfrm>
          <a:prstGeom prst="rect">
            <a:avLst/>
          </a:prstGeom>
          <a:solidFill>
            <a:schemeClr val="bg1"/>
          </a:solidFill>
          <a:ln w="12700">
            <a:miter lim="400000"/>
          </a:ln>
        </p:spPr>
        <p:txBody>
          <a:bodyPr lIns="45718" tIns="45718" rIns="45718" bIns="45718" anchor="ctr"/>
          <a:lstStyle/>
          <a:p>
            <a:endParaRPr/>
          </a:p>
        </p:txBody>
      </p:sp>
      <p:sp>
        <p:nvSpPr>
          <p:cNvPr id="25" name="Rectangle">
            <a:extLst>
              <a:ext uri="{FF2B5EF4-FFF2-40B4-BE49-F238E27FC236}">
                <a16:creationId xmlns:a16="http://schemas.microsoft.com/office/drawing/2014/main" id="{9A09C431-64C3-9646-9007-4779E17D262A}"/>
              </a:ext>
            </a:extLst>
          </p:cNvPr>
          <p:cNvSpPr/>
          <p:nvPr/>
        </p:nvSpPr>
        <p:spPr>
          <a:xfrm>
            <a:off x="3014791" y="367562"/>
            <a:ext cx="3924853" cy="514182"/>
          </a:xfrm>
          <a:prstGeom prst="rect">
            <a:avLst/>
          </a:prstGeom>
          <a:solidFill>
            <a:schemeClr val="bg1"/>
          </a:solidFill>
          <a:ln w="12700">
            <a:miter lim="400000"/>
          </a:ln>
        </p:spPr>
        <p:txBody>
          <a:bodyPr lIns="45718" tIns="45718" rIns="45718" bIns="45718" anchor="ctr"/>
          <a:lstStyle/>
          <a:p>
            <a:endParaRPr/>
          </a:p>
        </p:txBody>
      </p:sp>
      <p:pic>
        <p:nvPicPr>
          <p:cNvPr id="16" name="Picture 15" descr="Text, logo&#10;&#10;Description automatically generated">
            <a:extLst>
              <a:ext uri="{FF2B5EF4-FFF2-40B4-BE49-F238E27FC236}">
                <a16:creationId xmlns:a16="http://schemas.microsoft.com/office/drawing/2014/main" id="{C1A85D44-FBB6-D043-BC7A-5EA790A14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61607" y="-299783"/>
            <a:ext cx="3549991" cy="1612223"/>
          </a:xfrm>
          <a:prstGeom prst="rect">
            <a:avLst/>
          </a:prstGeom>
        </p:spPr>
      </p:pic>
      <p:sp>
        <p:nvSpPr>
          <p:cNvPr id="27" name="Rectangle 26">
            <a:extLst>
              <a:ext uri="{FF2B5EF4-FFF2-40B4-BE49-F238E27FC236}">
                <a16:creationId xmlns:a16="http://schemas.microsoft.com/office/drawing/2014/main" id="{5BA54C6C-9D21-044B-9724-08F314680A28}"/>
              </a:ext>
            </a:extLst>
          </p:cNvPr>
          <p:cNvSpPr/>
          <p:nvPr/>
        </p:nvSpPr>
        <p:spPr>
          <a:xfrm>
            <a:off x="11061919" y="6518450"/>
            <a:ext cx="1119217" cy="246221"/>
          </a:xfrm>
          <a:prstGeom prst="rect">
            <a:avLst/>
          </a:prstGeom>
        </p:spPr>
        <p:txBody>
          <a:bodyPr wrap="none">
            <a:spAutoFit/>
          </a:bodyPr>
          <a:lstStyle/>
          <a:p>
            <a:r>
              <a:rPr lang="en-GB" sz="1000" dirty="0">
                <a:solidFill>
                  <a:schemeClr val="tx1"/>
                </a:solidFill>
              </a:rPr>
              <a:t>©UNICEF/Dawe</a:t>
            </a:r>
            <a:endParaRPr lang="en-US" sz="1000" dirty="0">
              <a:solidFill>
                <a:schemeClr val="tx1"/>
              </a:solidFill>
            </a:endParaRPr>
          </a:p>
        </p:txBody>
      </p:sp>
    </p:spTree>
    <p:extLst>
      <p:ext uri="{BB962C8B-B14F-4D97-AF65-F5344CB8AC3E}">
        <p14:creationId xmlns:p14="http://schemas.microsoft.com/office/powerpoint/2010/main" val="8559995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325C92-8643-AB4C-BC8A-F11C24AD7EF7}"/>
              </a:ext>
            </a:extLst>
          </p:cNvPr>
          <p:cNvPicPr>
            <a:picLocks noChangeAspect="1"/>
          </p:cNvPicPr>
          <p:nvPr/>
        </p:nvPicPr>
        <p:blipFill>
          <a:blip r:embed="rId3"/>
          <a:stretch>
            <a:fillRect/>
          </a:stretch>
        </p:blipFill>
        <p:spPr>
          <a:xfrm>
            <a:off x="7967817" y="690250"/>
            <a:ext cx="3407333" cy="4569835"/>
          </a:xfrm>
          <a:prstGeom prst="rect">
            <a:avLst/>
          </a:prstGeom>
        </p:spPr>
      </p:pic>
      <p:sp>
        <p:nvSpPr>
          <p:cNvPr id="9" name="Text Placeholder 5">
            <a:extLst>
              <a:ext uri="{FF2B5EF4-FFF2-40B4-BE49-F238E27FC236}">
                <a16:creationId xmlns:a16="http://schemas.microsoft.com/office/drawing/2014/main" id="{40CF46DB-B3A2-A541-93AA-7BFDC8F997C8}"/>
              </a:ext>
            </a:extLst>
          </p:cNvPr>
          <p:cNvSpPr>
            <a:spLocks noGrp="1"/>
          </p:cNvSpPr>
          <p:nvPr>
            <p:ph type="body" idx="1"/>
          </p:nvPr>
        </p:nvSpPr>
        <p:spPr>
          <a:xfrm>
            <a:off x="567466" y="2482004"/>
            <a:ext cx="7052534" cy="4057331"/>
          </a:xfrm>
        </p:spPr>
        <p:txBody>
          <a:bodyPr lIns="45718" tIns="45718" rIns="45718" bIns="45718" anchor="t">
            <a:normAutofit/>
          </a:bodyPr>
          <a:lstStyle/>
          <a:p>
            <a:pPr marL="0" indent="0">
              <a:buNone/>
            </a:pPr>
            <a:r>
              <a:rPr lang="en-GB" sz="2400" dirty="0">
                <a:solidFill>
                  <a:schemeClr val="tx1">
                    <a:lumMod val="85000"/>
                    <a:lumOff val="15000"/>
                  </a:schemeClr>
                </a:solidFill>
              </a:rPr>
              <a:t>All children have all these rights, no matter who they are, where they live, what language they speak, what their religion is, what they think, what they look like, regardless of gender or wealth, if they have a disability, and no matter who their parents or families are or what their parents or families believe or do. No child should be treated unfairly for any reason.</a:t>
            </a:r>
            <a:endParaRPr lang="en-US" sz="2400" dirty="0">
              <a:solidFill>
                <a:schemeClr val="tx1">
                  <a:lumMod val="85000"/>
                  <a:lumOff val="15000"/>
                </a:schemeClr>
              </a:solidFill>
            </a:endParaRPr>
          </a:p>
        </p:txBody>
      </p:sp>
      <p:sp>
        <p:nvSpPr>
          <p:cNvPr id="10" name="Title 1">
            <a:extLst>
              <a:ext uri="{FF2B5EF4-FFF2-40B4-BE49-F238E27FC236}">
                <a16:creationId xmlns:a16="http://schemas.microsoft.com/office/drawing/2014/main" id="{B3611099-98B7-E04F-A270-D4879E8E3966}"/>
              </a:ext>
            </a:extLst>
          </p:cNvPr>
          <p:cNvSpPr txBox="1">
            <a:spLocks noGrp="1"/>
          </p:cNvSpPr>
          <p:nvPr>
            <p:ph type="title"/>
          </p:nvPr>
        </p:nvSpPr>
        <p:spPr>
          <a:xfrm>
            <a:off x="567468" y="690250"/>
            <a:ext cx="4885066" cy="1309416"/>
          </a:xfrm>
          <a:prstGeom prst="rect">
            <a:avLst/>
          </a:prstGeom>
        </p:spPr>
        <p:txBody>
          <a:bodyPr>
            <a:normAutofit/>
          </a:bodyPr>
          <a:lstStyle>
            <a:lvl1pPr defTabSz="667512">
              <a:defRPr sz="3500" spc="100">
                <a:solidFill>
                  <a:srgbClr val="00AEEF"/>
                </a:solidFill>
              </a:defRPr>
            </a:lvl1pPr>
          </a:lstStyle>
          <a:p>
            <a:r>
              <a:rPr lang="en-GB" dirty="0"/>
              <a:t>ARTICLE 2</a:t>
            </a:r>
            <a:br>
              <a:rPr lang="en-GB" dirty="0"/>
            </a:br>
            <a:r>
              <a:rPr lang="en-GB" b="0" dirty="0"/>
              <a:t>(no discrimination)</a:t>
            </a:r>
          </a:p>
        </p:txBody>
      </p:sp>
      <p:sp>
        <p:nvSpPr>
          <p:cNvPr id="11" name="Straight Connector 14">
            <a:extLst>
              <a:ext uri="{FF2B5EF4-FFF2-40B4-BE49-F238E27FC236}">
                <a16:creationId xmlns:a16="http://schemas.microsoft.com/office/drawing/2014/main" id="{6D9378A6-FE16-AF42-AB04-D2C86F130CFB}"/>
              </a:ext>
            </a:extLst>
          </p:cNvPr>
          <p:cNvSpPr/>
          <p:nvPr/>
        </p:nvSpPr>
        <p:spPr>
          <a:xfrm flipV="1">
            <a:off x="567466" y="2105806"/>
            <a:ext cx="6720025" cy="0"/>
          </a:xfrm>
          <a:prstGeom prst="line">
            <a:avLst/>
          </a:prstGeom>
          <a:ln w="44450">
            <a:solidFill>
              <a:srgbClr val="00AEEF"/>
            </a:solidFill>
            <a:prstDash val="lgDash"/>
            <a:miter/>
          </a:ln>
        </p:spPr>
        <p:txBody>
          <a:bodyPr lIns="45718" tIns="45718" rIns="45718" bIns="45718"/>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0CF46DB-B3A2-A541-93AA-7BFDC8F997C8}"/>
              </a:ext>
            </a:extLst>
          </p:cNvPr>
          <p:cNvSpPr>
            <a:spLocks noGrp="1"/>
          </p:cNvSpPr>
          <p:nvPr>
            <p:ph type="body" idx="1"/>
          </p:nvPr>
        </p:nvSpPr>
        <p:spPr>
          <a:xfrm>
            <a:off x="567466" y="2482004"/>
            <a:ext cx="7052534" cy="4057331"/>
          </a:xfrm>
        </p:spPr>
        <p:txBody>
          <a:bodyPr>
            <a:normAutofit/>
          </a:bodyPr>
          <a:lstStyle/>
          <a:p>
            <a:pPr marL="0" indent="0">
              <a:buNone/>
            </a:pPr>
            <a:r>
              <a:rPr lang="en-GB" sz="2400" dirty="0">
                <a:solidFill>
                  <a:schemeClr val="tx1">
                    <a:lumMod val="85000"/>
                    <a:lumOff val="15000"/>
                  </a:schemeClr>
                </a:solidFill>
              </a:rPr>
              <a:t>When adults make decisions, they should think about how their decisions will affect children. All adults should do what is best for children. Governments should make sure children are protected and looked after by their parents, or by other people when this is needed. Governments should make sure that people and places responsible for looking after children are doing a good job.</a:t>
            </a:r>
            <a:endParaRPr lang="en-US" sz="2400" dirty="0">
              <a:solidFill>
                <a:schemeClr val="tx1">
                  <a:lumMod val="85000"/>
                  <a:lumOff val="15000"/>
                </a:schemeClr>
              </a:solidFill>
            </a:endParaRPr>
          </a:p>
        </p:txBody>
      </p:sp>
      <p:sp>
        <p:nvSpPr>
          <p:cNvPr id="10" name="Title 1">
            <a:extLst>
              <a:ext uri="{FF2B5EF4-FFF2-40B4-BE49-F238E27FC236}">
                <a16:creationId xmlns:a16="http://schemas.microsoft.com/office/drawing/2014/main" id="{B3611099-98B7-E04F-A270-D4879E8E3966}"/>
              </a:ext>
            </a:extLst>
          </p:cNvPr>
          <p:cNvSpPr txBox="1">
            <a:spLocks noGrp="1"/>
          </p:cNvSpPr>
          <p:nvPr>
            <p:ph type="title"/>
          </p:nvPr>
        </p:nvSpPr>
        <p:spPr>
          <a:xfrm>
            <a:off x="567467" y="690250"/>
            <a:ext cx="6276677" cy="1309416"/>
          </a:xfrm>
          <a:prstGeom prst="rect">
            <a:avLst/>
          </a:prstGeom>
        </p:spPr>
        <p:txBody>
          <a:bodyPr>
            <a:normAutofit/>
          </a:bodyPr>
          <a:lstStyle>
            <a:lvl1pPr defTabSz="667512">
              <a:defRPr sz="3500" spc="100">
                <a:solidFill>
                  <a:srgbClr val="00AEEF"/>
                </a:solidFill>
              </a:defRPr>
            </a:lvl1pPr>
          </a:lstStyle>
          <a:p>
            <a:r>
              <a:rPr lang="en-GB" dirty="0"/>
              <a:t>ARTICLE 3</a:t>
            </a:r>
            <a:br>
              <a:rPr lang="en-GB" dirty="0"/>
            </a:br>
            <a:r>
              <a:rPr lang="en-GB" b="0" dirty="0"/>
              <a:t>(best interests of the child)</a:t>
            </a:r>
          </a:p>
        </p:txBody>
      </p:sp>
      <p:sp>
        <p:nvSpPr>
          <p:cNvPr id="11" name="Straight Connector 14">
            <a:extLst>
              <a:ext uri="{FF2B5EF4-FFF2-40B4-BE49-F238E27FC236}">
                <a16:creationId xmlns:a16="http://schemas.microsoft.com/office/drawing/2014/main" id="{6D9378A6-FE16-AF42-AB04-D2C86F130CFB}"/>
              </a:ext>
            </a:extLst>
          </p:cNvPr>
          <p:cNvSpPr/>
          <p:nvPr/>
        </p:nvSpPr>
        <p:spPr>
          <a:xfrm flipV="1">
            <a:off x="567466" y="2105806"/>
            <a:ext cx="6720025" cy="0"/>
          </a:xfrm>
          <a:prstGeom prst="line">
            <a:avLst/>
          </a:prstGeom>
          <a:ln w="44450">
            <a:solidFill>
              <a:srgbClr val="00AEEF"/>
            </a:solidFill>
            <a:prstDash val="lgDash"/>
            <a:miter/>
          </a:ln>
        </p:spPr>
        <p:txBody>
          <a:bodyPr lIns="45718" tIns="45718" rIns="45718" bIns="45718"/>
          <a:lstStyle/>
          <a:p>
            <a:endParaRPr/>
          </a:p>
        </p:txBody>
      </p:sp>
      <p:pic>
        <p:nvPicPr>
          <p:cNvPr id="7" name="Picture 6">
            <a:extLst>
              <a:ext uri="{FF2B5EF4-FFF2-40B4-BE49-F238E27FC236}">
                <a16:creationId xmlns:a16="http://schemas.microsoft.com/office/drawing/2014/main" id="{055C1AE1-814F-864D-8706-89E4DEAA2676}"/>
              </a:ext>
            </a:extLst>
          </p:cNvPr>
          <p:cNvPicPr>
            <a:picLocks noChangeAspect="1"/>
          </p:cNvPicPr>
          <p:nvPr/>
        </p:nvPicPr>
        <p:blipFill>
          <a:blip r:embed="rId3"/>
          <a:stretch>
            <a:fillRect/>
          </a:stretch>
        </p:blipFill>
        <p:spPr>
          <a:xfrm>
            <a:off x="7976283" y="690249"/>
            <a:ext cx="3407332" cy="4529747"/>
          </a:xfrm>
          <a:prstGeom prst="rect">
            <a:avLst/>
          </a:prstGeom>
        </p:spPr>
      </p:pic>
    </p:spTree>
    <p:extLst>
      <p:ext uri="{BB962C8B-B14F-4D97-AF65-F5344CB8AC3E}">
        <p14:creationId xmlns:p14="http://schemas.microsoft.com/office/powerpoint/2010/main" val="366103447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0CF46DB-B3A2-A541-93AA-7BFDC8F997C8}"/>
              </a:ext>
            </a:extLst>
          </p:cNvPr>
          <p:cNvSpPr>
            <a:spLocks noGrp="1"/>
          </p:cNvSpPr>
          <p:nvPr>
            <p:ph type="body" idx="1"/>
          </p:nvPr>
        </p:nvSpPr>
        <p:spPr>
          <a:xfrm>
            <a:off x="567466" y="3163621"/>
            <a:ext cx="6442934" cy="4057331"/>
          </a:xfrm>
        </p:spPr>
        <p:txBody>
          <a:bodyPr>
            <a:normAutofit/>
          </a:bodyPr>
          <a:lstStyle/>
          <a:p>
            <a:pPr marL="0" indent="0">
              <a:buNone/>
            </a:pPr>
            <a:r>
              <a:rPr lang="en-GB" dirty="0"/>
              <a:t>Children have the right to give their opinions freely on issues that affect them. Adults should listen and take children seriously.</a:t>
            </a:r>
            <a:endParaRPr lang="en-US" sz="2400" dirty="0">
              <a:solidFill>
                <a:schemeClr val="tx1">
                  <a:lumMod val="85000"/>
                  <a:lumOff val="15000"/>
                </a:schemeClr>
              </a:solidFill>
            </a:endParaRPr>
          </a:p>
        </p:txBody>
      </p:sp>
      <p:sp>
        <p:nvSpPr>
          <p:cNvPr id="10" name="Title 1">
            <a:extLst>
              <a:ext uri="{FF2B5EF4-FFF2-40B4-BE49-F238E27FC236}">
                <a16:creationId xmlns:a16="http://schemas.microsoft.com/office/drawing/2014/main" id="{B3611099-98B7-E04F-A270-D4879E8E3966}"/>
              </a:ext>
            </a:extLst>
          </p:cNvPr>
          <p:cNvSpPr txBox="1">
            <a:spLocks noGrp="1"/>
          </p:cNvSpPr>
          <p:nvPr>
            <p:ph type="title"/>
          </p:nvPr>
        </p:nvSpPr>
        <p:spPr>
          <a:xfrm>
            <a:off x="567467" y="690249"/>
            <a:ext cx="5528533" cy="1997443"/>
          </a:xfrm>
          <a:prstGeom prst="rect">
            <a:avLst/>
          </a:prstGeom>
        </p:spPr>
        <p:txBody>
          <a:bodyPr>
            <a:normAutofit/>
          </a:bodyPr>
          <a:lstStyle>
            <a:lvl1pPr defTabSz="667512">
              <a:defRPr sz="3500" spc="100">
                <a:solidFill>
                  <a:srgbClr val="00AEEF"/>
                </a:solidFill>
              </a:defRPr>
            </a:lvl1pPr>
          </a:lstStyle>
          <a:p>
            <a:r>
              <a:rPr lang="en-GB" dirty="0"/>
              <a:t>ARTICLE 12</a:t>
            </a:r>
            <a:br>
              <a:rPr lang="en-GB" dirty="0"/>
            </a:br>
            <a:r>
              <a:rPr lang="en-GB" b="0" dirty="0"/>
              <a:t>(respect for the views of the child)</a:t>
            </a:r>
          </a:p>
        </p:txBody>
      </p:sp>
      <p:sp>
        <p:nvSpPr>
          <p:cNvPr id="11" name="Straight Connector 14">
            <a:extLst>
              <a:ext uri="{FF2B5EF4-FFF2-40B4-BE49-F238E27FC236}">
                <a16:creationId xmlns:a16="http://schemas.microsoft.com/office/drawing/2014/main" id="{6D9378A6-FE16-AF42-AB04-D2C86F130CFB}"/>
              </a:ext>
            </a:extLst>
          </p:cNvPr>
          <p:cNvSpPr/>
          <p:nvPr/>
        </p:nvSpPr>
        <p:spPr>
          <a:xfrm flipV="1">
            <a:off x="567467" y="2687697"/>
            <a:ext cx="5528534" cy="0"/>
          </a:xfrm>
          <a:prstGeom prst="line">
            <a:avLst/>
          </a:prstGeom>
          <a:ln w="44450">
            <a:solidFill>
              <a:srgbClr val="00AEEF"/>
            </a:solidFill>
            <a:prstDash val="lgDash"/>
            <a:miter/>
          </a:ln>
        </p:spPr>
        <p:txBody>
          <a:bodyPr lIns="45718" tIns="45718" rIns="45718" bIns="45718"/>
          <a:lstStyle/>
          <a:p>
            <a:endParaRPr/>
          </a:p>
        </p:txBody>
      </p:sp>
      <p:pic>
        <p:nvPicPr>
          <p:cNvPr id="8" name="Picture 7">
            <a:extLst>
              <a:ext uri="{FF2B5EF4-FFF2-40B4-BE49-F238E27FC236}">
                <a16:creationId xmlns:a16="http://schemas.microsoft.com/office/drawing/2014/main" id="{1E4DFAB7-2B35-194B-BC5A-AF94DE37BC4C}"/>
              </a:ext>
            </a:extLst>
          </p:cNvPr>
          <p:cNvPicPr>
            <a:picLocks noChangeAspect="1"/>
          </p:cNvPicPr>
          <p:nvPr/>
        </p:nvPicPr>
        <p:blipFill>
          <a:blip r:embed="rId3"/>
          <a:stretch>
            <a:fillRect/>
          </a:stretch>
        </p:blipFill>
        <p:spPr>
          <a:xfrm>
            <a:off x="7995079" y="704594"/>
            <a:ext cx="3360827" cy="4487693"/>
          </a:xfrm>
          <a:prstGeom prst="rect">
            <a:avLst/>
          </a:prstGeom>
        </p:spPr>
      </p:pic>
    </p:spTree>
    <p:extLst>
      <p:ext uri="{BB962C8B-B14F-4D97-AF65-F5344CB8AC3E}">
        <p14:creationId xmlns:p14="http://schemas.microsoft.com/office/powerpoint/2010/main" val="22343734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0CF46DB-B3A2-A541-93AA-7BFDC8F997C8}"/>
              </a:ext>
            </a:extLst>
          </p:cNvPr>
          <p:cNvSpPr>
            <a:spLocks noGrp="1"/>
          </p:cNvSpPr>
          <p:nvPr>
            <p:ph type="body" idx="1"/>
          </p:nvPr>
        </p:nvSpPr>
        <p:spPr>
          <a:xfrm>
            <a:off x="567466" y="2800669"/>
            <a:ext cx="6027297" cy="4057331"/>
          </a:xfrm>
        </p:spPr>
        <p:txBody>
          <a:bodyPr>
            <a:normAutofit/>
          </a:bodyPr>
          <a:lstStyle/>
          <a:p>
            <a:pPr marL="0" indent="0">
              <a:buNone/>
            </a:pPr>
            <a:r>
              <a:rPr lang="en-GB" dirty="0"/>
              <a:t>Children have the right to share freely with others what they learn, think and feel, by talking, drawing, writing or in any other way unless it harms other people.</a:t>
            </a:r>
            <a:endParaRPr lang="en-US" sz="2400" dirty="0">
              <a:solidFill>
                <a:schemeClr val="tx1">
                  <a:lumMod val="85000"/>
                  <a:lumOff val="15000"/>
                </a:schemeClr>
              </a:solidFill>
            </a:endParaRPr>
          </a:p>
        </p:txBody>
      </p:sp>
      <p:sp>
        <p:nvSpPr>
          <p:cNvPr id="10" name="Title 1">
            <a:extLst>
              <a:ext uri="{FF2B5EF4-FFF2-40B4-BE49-F238E27FC236}">
                <a16:creationId xmlns:a16="http://schemas.microsoft.com/office/drawing/2014/main" id="{B3611099-98B7-E04F-A270-D4879E8E3966}"/>
              </a:ext>
            </a:extLst>
          </p:cNvPr>
          <p:cNvSpPr txBox="1">
            <a:spLocks noGrp="1"/>
          </p:cNvSpPr>
          <p:nvPr>
            <p:ph type="title"/>
          </p:nvPr>
        </p:nvSpPr>
        <p:spPr>
          <a:xfrm>
            <a:off x="567467" y="690250"/>
            <a:ext cx="6027297" cy="1277096"/>
          </a:xfrm>
          <a:prstGeom prst="rect">
            <a:avLst/>
          </a:prstGeom>
        </p:spPr>
        <p:txBody>
          <a:bodyPr>
            <a:normAutofit/>
          </a:bodyPr>
          <a:lstStyle>
            <a:lvl1pPr defTabSz="667512">
              <a:defRPr sz="3500" spc="100">
                <a:solidFill>
                  <a:srgbClr val="00AEEF"/>
                </a:solidFill>
              </a:defRPr>
            </a:lvl1pPr>
          </a:lstStyle>
          <a:p>
            <a:r>
              <a:rPr lang="en-GB" dirty="0"/>
              <a:t>ARTICLE 13</a:t>
            </a:r>
            <a:br>
              <a:rPr lang="en-GB" dirty="0"/>
            </a:br>
            <a:r>
              <a:rPr lang="en-GB" b="0" dirty="0"/>
              <a:t>(freedom of expression)</a:t>
            </a:r>
          </a:p>
        </p:txBody>
      </p:sp>
      <p:sp>
        <p:nvSpPr>
          <p:cNvPr id="11" name="Straight Connector 14">
            <a:extLst>
              <a:ext uri="{FF2B5EF4-FFF2-40B4-BE49-F238E27FC236}">
                <a16:creationId xmlns:a16="http://schemas.microsoft.com/office/drawing/2014/main" id="{6D9378A6-FE16-AF42-AB04-D2C86F130CFB}"/>
              </a:ext>
            </a:extLst>
          </p:cNvPr>
          <p:cNvSpPr/>
          <p:nvPr/>
        </p:nvSpPr>
        <p:spPr>
          <a:xfrm flipV="1">
            <a:off x="567467" y="2216642"/>
            <a:ext cx="6027296" cy="0"/>
          </a:xfrm>
          <a:prstGeom prst="line">
            <a:avLst/>
          </a:prstGeom>
          <a:ln w="44450">
            <a:solidFill>
              <a:srgbClr val="00AEEF"/>
            </a:solidFill>
            <a:prstDash val="lgDash"/>
            <a:miter/>
          </a:ln>
        </p:spPr>
        <p:txBody>
          <a:bodyPr lIns="45718" tIns="45718" rIns="45718" bIns="45718"/>
          <a:lstStyle/>
          <a:p>
            <a:endParaRPr/>
          </a:p>
        </p:txBody>
      </p:sp>
      <p:pic>
        <p:nvPicPr>
          <p:cNvPr id="7" name="Picture 6">
            <a:extLst>
              <a:ext uri="{FF2B5EF4-FFF2-40B4-BE49-F238E27FC236}">
                <a16:creationId xmlns:a16="http://schemas.microsoft.com/office/drawing/2014/main" id="{BC45C71E-AB55-DF43-A709-F3D896A7EA90}"/>
              </a:ext>
            </a:extLst>
          </p:cNvPr>
          <p:cNvPicPr>
            <a:picLocks noChangeAspect="1"/>
          </p:cNvPicPr>
          <p:nvPr/>
        </p:nvPicPr>
        <p:blipFill>
          <a:blip r:embed="rId3"/>
          <a:stretch>
            <a:fillRect/>
          </a:stretch>
        </p:blipFill>
        <p:spPr>
          <a:xfrm>
            <a:off x="7995079" y="684738"/>
            <a:ext cx="3375697" cy="4507548"/>
          </a:xfrm>
          <a:prstGeom prst="rect">
            <a:avLst/>
          </a:prstGeom>
        </p:spPr>
      </p:pic>
    </p:spTree>
    <p:extLst>
      <p:ext uri="{BB962C8B-B14F-4D97-AF65-F5344CB8AC3E}">
        <p14:creationId xmlns:p14="http://schemas.microsoft.com/office/powerpoint/2010/main" val="150070041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0CF46DB-B3A2-A541-93AA-7BFDC8F997C8}"/>
              </a:ext>
            </a:extLst>
          </p:cNvPr>
          <p:cNvSpPr>
            <a:spLocks noGrp="1"/>
          </p:cNvSpPr>
          <p:nvPr>
            <p:ph type="body" idx="1"/>
          </p:nvPr>
        </p:nvSpPr>
        <p:spPr>
          <a:xfrm>
            <a:off x="567466" y="2800669"/>
            <a:ext cx="6027297" cy="4057331"/>
          </a:xfrm>
        </p:spPr>
        <p:txBody>
          <a:bodyPr lIns="45718" tIns="45718" rIns="45718" bIns="45718" anchor="t">
            <a:normAutofit/>
          </a:bodyPr>
          <a:lstStyle/>
          <a:p>
            <a:pPr marL="0" indent="0">
              <a:buNone/>
            </a:pPr>
            <a:r>
              <a:rPr lang="en-GB" dirty="0"/>
              <a:t>Children have the right to the best health care possible, clean water to drink, healthy food and a clean and safe environment to live in. All adults and children should have information about how to stay safe and healthy.</a:t>
            </a:r>
            <a:endParaRPr lang="en-US" sz="2400" dirty="0">
              <a:solidFill>
                <a:schemeClr val="tx1">
                  <a:lumMod val="85000"/>
                  <a:lumOff val="15000"/>
                </a:schemeClr>
              </a:solidFill>
            </a:endParaRPr>
          </a:p>
        </p:txBody>
      </p:sp>
      <p:sp>
        <p:nvSpPr>
          <p:cNvPr id="10" name="Title 1">
            <a:extLst>
              <a:ext uri="{FF2B5EF4-FFF2-40B4-BE49-F238E27FC236}">
                <a16:creationId xmlns:a16="http://schemas.microsoft.com/office/drawing/2014/main" id="{B3611099-98B7-E04F-A270-D4879E8E3966}"/>
              </a:ext>
            </a:extLst>
          </p:cNvPr>
          <p:cNvSpPr txBox="1">
            <a:spLocks noGrp="1"/>
          </p:cNvSpPr>
          <p:nvPr>
            <p:ph type="title"/>
          </p:nvPr>
        </p:nvSpPr>
        <p:spPr>
          <a:xfrm>
            <a:off x="567467" y="690250"/>
            <a:ext cx="6027297" cy="1277096"/>
          </a:xfrm>
          <a:prstGeom prst="rect">
            <a:avLst/>
          </a:prstGeom>
        </p:spPr>
        <p:txBody>
          <a:bodyPr>
            <a:normAutofit/>
          </a:bodyPr>
          <a:lstStyle>
            <a:lvl1pPr defTabSz="667512">
              <a:defRPr sz="3500" spc="100">
                <a:solidFill>
                  <a:srgbClr val="00AEEF"/>
                </a:solidFill>
              </a:defRPr>
            </a:lvl1pPr>
          </a:lstStyle>
          <a:p>
            <a:r>
              <a:rPr lang="en-GB" dirty="0"/>
              <a:t>ARTICLE 24</a:t>
            </a:r>
            <a:br>
              <a:rPr lang="en-GB" dirty="0"/>
            </a:br>
            <a:r>
              <a:rPr lang="en-GB" b="0" dirty="0"/>
              <a:t>(health and health services)</a:t>
            </a:r>
          </a:p>
        </p:txBody>
      </p:sp>
      <p:sp>
        <p:nvSpPr>
          <p:cNvPr id="11" name="Straight Connector 14">
            <a:extLst>
              <a:ext uri="{FF2B5EF4-FFF2-40B4-BE49-F238E27FC236}">
                <a16:creationId xmlns:a16="http://schemas.microsoft.com/office/drawing/2014/main" id="{6D9378A6-FE16-AF42-AB04-D2C86F130CFB}"/>
              </a:ext>
            </a:extLst>
          </p:cNvPr>
          <p:cNvSpPr/>
          <p:nvPr/>
        </p:nvSpPr>
        <p:spPr>
          <a:xfrm flipV="1">
            <a:off x="567467" y="2216642"/>
            <a:ext cx="6027296" cy="0"/>
          </a:xfrm>
          <a:prstGeom prst="line">
            <a:avLst/>
          </a:prstGeom>
          <a:ln w="44450">
            <a:solidFill>
              <a:srgbClr val="00AEEF"/>
            </a:solidFill>
            <a:prstDash val="lgDash"/>
            <a:miter/>
          </a:ln>
        </p:spPr>
        <p:txBody>
          <a:bodyPr lIns="45718" tIns="45718" rIns="45718" bIns="45718"/>
          <a:lstStyle/>
          <a:p>
            <a:endParaRPr/>
          </a:p>
        </p:txBody>
      </p:sp>
      <p:pic>
        <p:nvPicPr>
          <p:cNvPr id="8" name="Picture 7">
            <a:extLst>
              <a:ext uri="{FF2B5EF4-FFF2-40B4-BE49-F238E27FC236}">
                <a16:creationId xmlns:a16="http://schemas.microsoft.com/office/drawing/2014/main" id="{39E638D7-30DD-B946-B2DB-B8913E41AB70}"/>
              </a:ext>
            </a:extLst>
          </p:cNvPr>
          <p:cNvPicPr>
            <a:picLocks noChangeAspect="1"/>
          </p:cNvPicPr>
          <p:nvPr/>
        </p:nvPicPr>
        <p:blipFill>
          <a:blip r:embed="rId3"/>
          <a:stretch>
            <a:fillRect/>
          </a:stretch>
        </p:blipFill>
        <p:spPr>
          <a:xfrm>
            <a:off x="7995078" y="684738"/>
            <a:ext cx="3375697" cy="4507548"/>
          </a:xfrm>
          <a:prstGeom prst="rect">
            <a:avLst/>
          </a:prstGeom>
        </p:spPr>
      </p:pic>
    </p:spTree>
    <p:extLst>
      <p:ext uri="{BB962C8B-B14F-4D97-AF65-F5344CB8AC3E}">
        <p14:creationId xmlns:p14="http://schemas.microsoft.com/office/powerpoint/2010/main" val="6638293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0CF46DB-B3A2-A541-93AA-7BFDC8F997C8}"/>
              </a:ext>
            </a:extLst>
          </p:cNvPr>
          <p:cNvSpPr>
            <a:spLocks noGrp="1"/>
          </p:cNvSpPr>
          <p:nvPr>
            <p:ph type="body" idx="1"/>
          </p:nvPr>
        </p:nvSpPr>
        <p:spPr>
          <a:xfrm>
            <a:off x="567466" y="2800669"/>
            <a:ext cx="6997116" cy="4057331"/>
          </a:xfrm>
        </p:spPr>
        <p:txBody>
          <a:bodyPr>
            <a:normAutofit/>
          </a:bodyPr>
          <a:lstStyle/>
          <a:p>
            <a:pPr marL="0" indent="0">
              <a:buNone/>
            </a:pPr>
            <a:r>
              <a:rPr lang="en-GB" dirty="0"/>
              <a:t>Children’s education should help them fully develop their personalities, talents and abilities. It should teach them to understand their own rights, and to respect other people’s rights, cultures and differences. </a:t>
            </a:r>
            <a:br>
              <a:rPr lang="en-GB" dirty="0"/>
            </a:br>
            <a:r>
              <a:rPr lang="en-GB" dirty="0"/>
              <a:t>It should help them to live peacefully and protect the environment.</a:t>
            </a:r>
            <a:endParaRPr lang="en-US" sz="2400" dirty="0">
              <a:solidFill>
                <a:schemeClr val="tx1">
                  <a:lumMod val="85000"/>
                  <a:lumOff val="15000"/>
                </a:schemeClr>
              </a:solidFill>
            </a:endParaRPr>
          </a:p>
        </p:txBody>
      </p:sp>
      <p:sp>
        <p:nvSpPr>
          <p:cNvPr id="10" name="Title 1">
            <a:extLst>
              <a:ext uri="{FF2B5EF4-FFF2-40B4-BE49-F238E27FC236}">
                <a16:creationId xmlns:a16="http://schemas.microsoft.com/office/drawing/2014/main" id="{B3611099-98B7-E04F-A270-D4879E8E3966}"/>
              </a:ext>
            </a:extLst>
          </p:cNvPr>
          <p:cNvSpPr txBox="1">
            <a:spLocks noGrp="1"/>
          </p:cNvSpPr>
          <p:nvPr>
            <p:ph type="title"/>
          </p:nvPr>
        </p:nvSpPr>
        <p:spPr>
          <a:xfrm>
            <a:off x="567467" y="690250"/>
            <a:ext cx="6027297" cy="1277096"/>
          </a:xfrm>
          <a:prstGeom prst="rect">
            <a:avLst/>
          </a:prstGeom>
        </p:spPr>
        <p:txBody>
          <a:bodyPr>
            <a:normAutofit/>
          </a:bodyPr>
          <a:lstStyle>
            <a:lvl1pPr defTabSz="667512">
              <a:defRPr sz="3500" spc="100">
                <a:solidFill>
                  <a:srgbClr val="00AEEF"/>
                </a:solidFill>
              </a:defRPr>
            </a:lvl1pPr>
          </a:lstStyle>
          <a:p>
            <a:r>
              <a:rPr lang="en-GB" dirty="0"/>
              <a:t>ARTICLE 29</a:t>
            </a:r>
            <a:br>
              <a:rPr lang="en-GB" dirty="0"/>
            </a:br>
            <a:r>
              <a:rPr lang="en-GB" b="0" dirty="0"/>
              <a:t>(goals of education)</a:t>
            </a:r>
          </a:p>
        </p:txBody>
      </p:sp>
      <p:sp>
        <p:nvSpPr>
          <p:cNvPr id="11" name="Straight Connector 14">
            <a:extLst>
              <a:ext uri="{FF2B5EF4-FFF2-40B4-BE49-F238E27FC236}">
                <a16:creationId xmlns:a16="http://schemas.microsoft.com/office/drawing/2014/main" id="{6D9378A6-FE16-AF42-AB04-D2C86F130CFB}"/>
              </a:ext>
            </a:extLst>
          </p:cNvPr>
          <p:cNvSpPr/>
          <p:nvPr/>
        </p:nvSpPr>
        <p:spPr>
          <a:xfrm flipV="1">
            <a:off x="567467" y="2216642"/>
            <a:ext cx="6027296" cy="0"/>
          </a:xfrm>
          <a:prstGeom prst="line">
            <a:avLst/>
          </a:prstGeom>
          <a:ln w="44450">
            <a:solidFill>
              <a:srgbClr val="00AEEF"/>
            </a:solidFill>
            <a:prstDash val="lgDash"/>
            <a:miter/>
          </a:ln>
        </p:spPr>
        <p:txBody>
          <a:bodyPr lIns="45718" tIns="45718" rIns="45718" bIns="45718"/>
          <a:lstStyle/>
          <a:p>
            <a:endParaRPr/>
          </a:p>
        </p:txBody>
      </p:sp>
      <p:pic>
        <p:nvPicPr>
          <p:cNvPr id="7" name="Picture 6">
            <a:extLst>
              <a:ext uri="{FF2B5EF4-FFF2-40B4-BE49-F238E27FC236}">
                <a16:creationId xmlns:a16="http://schemas.microsoft.com/office/drawing/2014/main" id="{CA6C8CE0-BBD7-284C-944C-AF50757D2E4A}"/>
              </a:ext>
            </a:extLst>
          </p:cNvPr>
          <p:cNvPicPr>
            <a:picLocks noChangeAspect="1"/>
          </p:cNvPicPr>
          <p:nvPr/>
        </p:nvPicPr>
        <p:blipFill>
          <a:blip r:embed="rId3"/>
          <a:stretch>
            <a:fillRect/>
          </a:stretch>
        </p:blipFill>
        <p:spPr>
          <a:xfrm>
            <a:off x="7995077" y="684738"/>
            <a:ext cx="3375697" cy="4534220"/>
          </a:xfrm>
          <a:prstGeom prst="rect">
            <a:avLst/>
          </a:prstGeom>
        </p:spPr>
      </p:pic>
    </p:spTree>
    <p:extLst>
      <p:ext uri="{BB962C8B-B14F-4D97-AF65-F5344CB8AC3E}">
        <p14:creationId xmlns:p14="http://schemas.microsoft.com/office/powerpoint/2010/main" val="13652094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nicef/Dawe"/>
          <p:cNvSpPr txBox="1"/>
          <p:nvPr/>
        </p:nvSpPr>
        <p:spPr>
          <a:xfrm>
            <a:off x="11262016" y="6509373"/>
            <a:ext cx="683838"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200">
                <a:solidFill>
                  <a:srgbClr val="FFFFFF"/>
                </a:solidFill>
              </a:defRPr>
            </a:lvl1pPr>
          </a:lstStyle>
          <a:p>
            <a:r>
              <a:rPr dirty="0"/>
              <a:t>© </a:t>
            </a:r>
            <a:r>
              <a:rPr dirty="0" err="1"/>
              <a:t>Unicef</a:t>
            </a:r>
            <a:endParaRPr dirty="0"/>
          </a:p>
        </p:txBody>
      </p:sp>
      <p:sp>
        <p:nvSpPr>
          <p:cNvPr id="8" name="Title 1">
            <a:extLst>
              <a:ext uri="{FF2B5EF4-FFF2-40B4-BE49-F238E27FC236}">
                <a16:creationId xmlns:a16="http://schemas.microsoft.com/office/drawing/2014/main" id="{31DE6874-D863-844B-B435-85712110D23C}"/>
              </a:ext>
            </a:extLst>
          </p:cNvPr>
          <p:cNvSpPr txBox="1">
            <a:spLocks noGrp="1"/>
          </p:cNvSpPr>
          <p:nvPr>
            <p:ph type="title"/>
          </p:nvPr>
        </p:nvSpPr>
        <p:spPr>
          <a:xfrm>
            <a:off x="567467" y="1551711"/>
            <a:ext cx="5528533" cy="3235034"/>
          </a:xfrm>
          <a:prstGeom prst="rect">
            <a:avLst/>
          </a:prstGeom>
        </p:spPr>
        <p:txBody>
          <a:bodyPr>
            <a:normAutofit/>
          </a:bodyPr>
          <a:lstStyle>
            <a:lvl1pPr defTabSz="667512">
              <a:defRPr sz="3500" spc="100">
                <a:solidFill>
                  <a:srgbClr val="00AEEF"/>
                </a:solidFill>
              </a:defRPr>
            </a:lvl1pPr>
          </a:lstStyle>
          <a:p>
            <a:r>
              <a:rPr lang="en-GB" dirty="0"/>
              <a:t>IS MENTAL HEALTH AND WELLBEING </a:t>
            </a:r>
            <a:br>
              <a:rPr lang="en-GB" dirty="0"/>
            </a:br>
            <a:r>
              <a:rPr lang="en-GB" dirty="0"/>
              <a:t>A CHILD’S RIGHT?</a:t>
            </a:r>
          </a:p>
        </p:txBody>
      </p:sp>
      <p:sp>
        <p:nvSpPr>
          <p:cNvPr id="9" name="Straight Connector 14">
            <a:extLst>
              <a:ext uri="{FF2B5EF4-FFF2-40B4-BE49-F238E27FC236}">
                <a16:creationId xmlns:a16="http://schemas.microsoft.com/office/drawing/2014/main" id="{FF4A4F84-834A-BD47-B715-0DBB9114D360}"/>
              </a:ext>
            </a:extLst>
          </p:cNvPr>
          <p:cNvSpPr/>
          <p:nvPr/>
        </p:nvSpPr>
        <p:spPr>
          <a:xfrm flipV="1">
            <a:off x="567466" y="4195546"/>
            <a:ext cx="5140607" cy="0"/>
          </a:xfrm>
          <a:prstGeom prst="line">
            <a:avLst/>
          </a:prstGeom>
          <a:ln w="44450">
            <a:solidFill>
              <a:srgbClr val="00AEEF"/>
            </a:solidFill>
            <a:prstDash val="lgDash"/>
            <a:miter/>
          </a:ln>
        </p:spPr>
        <p:txBody>
          <a:bodyPr lIns="45718" tIns="45718" rIns="45718" bIns="45718"/>
          <a:lstStyle/>
          <a:p>
            <a:endParaRPr/>
          </a:p>
        </p:txBody>
      </p:sp>
      <p:pic>
        <p:nvPicPr>
          <p:cNvPr id="10" name="Picture 9">
            <a:extLst>
              <a:ext uri="{FF2B5EF4-FFF2-40B4-BE49-F238E27FC236}">
                <a16:creationId xmlns:a16="http://schemas.microsoft.com/office/drawing/2014/main" id="{198DBE91-A7DE-EA44-9808-089ABBD68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59" y="0"/>
            <a:ext cx="5146741" cy="6858000"/>
          </a:xfrm>
          <a:prstGeom prst="rect">
            <a:avLst/>
          </a:prstGeom>
        </p:spPr>
      </p:pic>
    </p:spTree>
    <p:extLst>
      <p:ext uri="{BB962C8B-B14F-4D97-AF65-F5344CB8AC3E}">
        <p14:creationId xmlns:p14="http://schemas.microsoft.com/office/powerpoint/2010/main" val="218985923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alpha val="97000"/>
        </a:srgbClr>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464</TotalTime>
  <Words>805</Words>
  <Application>Microsoft Office PowerPoint</Application>
  <PresentationFormat>Widescreen</PresentationFormat>
  <Paragraphs>29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ARTICLE 2 (no discrimination)</vt:lpstr>
      <vt:lpstr>ARTICLE 3 (best interests of the child)</vt:lpstr>
      <vt:lpstr>ARTICLE 12 (respect for the views of the child)</vt:lpstr>
      <vt:lpstr>ARTICLE 13 (freedom of expression)</vt:lpstr>
      <vt:lpstr>ARTICLE 24 (health and health services)</vt:lpstr>
      <vt:lpstr>ARTICLE 29 (goals of education)</vt:lpstr>
      <vt:lpstr>IS MENTAL HEALTH AND WELLBEING  A CHILD’S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Abramson</cp:lastModifiedBy>
  <cp:revision>36</cp:revision>
  <dcterms:modified xsi:type="dcterms:W3CDTF">2021-08-19T14:07:51Z</dcterms:modified>
</cp:coreProperties>
</file>