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90" r:id="rId2"/>
    <p:sldId id="265" r:id="rId3"/>
    <p:sldId id="302" r:id="rId4"/>
    <p:sldId id="313" r:id="rId5"/>
    <p:sldId id="312" r:id="rId6"/>
    <p:sldId id="295" r:id="rId7"/>
    <p:sldId id="303" r:id="rId8"/>
    <p:sldId id="304" r:id="rId9"/>
    <p:sldId id="305" r:id="rId10"/>
    <p:sldId id="306" r:id="rId11"/>
    <p:sldId id="307" r:id="rId12"/>
    <p:sldId id="308" r:id="rId13"/>
    <p:sldId id="309" r:id="rId14"/>
    <p:sldId id="310" r:id="rId15"/>
    <p:sldId id="299" r:id="rId16"/>
    <p:sldId id="311" r:id="rId17"/>
    <p:sldId id="267"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 id="1" name="Jessica Bool" initials="JB" lastIdx="2" clrIdx="1">
    <p:extLst>
      <p:ext uri="{19B8F6BF-5375-455C-9EA6-DF929625EA0E}">
        <p15:presenceInfo xmlns:p15="http://schemas.microsoft.com/office/powerpoint/2012/main" userId="S::JessicaB@unicef.org.uk::b63dd9cd-4b07-4660-83b4-e92ccdb5b6d8" providerId="AD"/>
      </p:ext>
    </p:extLst>
  </p:cmAuthor>
  <p:cmAuthor id="2" name="Helen Abramson" initials="HA" lastIdx="1" clrIdx="2">
    <p:extLst>
      <p:ext uri="{19B8F6BF-5375-455C-9EA6-DF929625EA0E}">
        <p15:presenceInfo xmlns:p15="http://schemas.microsoft.com/office/powerpoint/2012/main" userId="S::habramson@unicef.org.uk::df9d337c-593a-4e28-8808-35df32168cab" providerId="AD"/>
      </p:ext>
    </p:extLst>
  </p:cmAuthor>
  <p:cmAuthor id="3" name="Samantha Bradey" initials="SB" lastIdx="2" clrIdx="3">
    <p:extLst>
      <p:ext uri="{19B8F6BF-5375-455C-9EA6-DF929625EA0E}">
        <p15:presenceInfo xmlns:p15="http://schemas.microsoft.com/office/powerpoint/2012/main" userId="/My3CRHsN1ZqGHHDoFkqcBTUi7mdY9HM7A/sVIP6q1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BDEE0-0CFB-41AD-BF29-B1B9BD442C54}" v="3" dt="2021-08-02T18:07:13.159"/>
    <p1510:client id="{36CE68D9-01B0-4A62-A5EA-2D5750780AEB}" v="1" dt="2021-08-02T16:16:24.611"/>
    <p1510:client id="{4B03C0B7-4498-4253-94A5-C9D2E4F37BAF}" v="2" dt="2021-08-02T13:12:01.322"/>
    <p1510:client id="{9DF9290E-6C2A-4EE6-948E-FA6E41D0DB08}" v="26" dt="2021-08-02T15:28:35.305"/>
    <p1510:client id="{E7F49840-8C86-4D40-86F3-0EF3F5494927}" v="3" dt="2021-08-03T14:23:43.1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9"/>
    <p:restoredTop sz="86735"/>
  </p:normalViewPr>
  <p:slideViewPr>
    <p:cSldViewPr snapToGrid="0" showGuides="1">
      <p:cViewPr varScale="1">
        <p:scale>
          <a:sx n="88" d="100"/>
          <a:sy n="88" d="100"/>
        </p:scale>
        <p:origin x="176" y="656"/>
      </p:cViewPr>
      <p:guideLst>
        <p:guide orient="horz" pos="2160"/>
        <p:guide pos="3840"/>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Abramson" userId="auV0aTmTeViSwWEVA3US71xkcmSmp3lJiBZogvYQtJU=" providerId="None" clId="Web-{9DF9290E-6C2A-4EE6-948E-FA6E41D0DB08}"/>
    <pc:docChg chg="modSld">
      <pc:chgData name="Helen Abramson" userId="auV0aTmTeViSwWEVA3US71xkcmSmp3lJiBZogvYQtJU=" providerId="None" clId="Web-{9DF9290E-6C2A-4EE6-948E-FA6E41D0DB08}" dt="2021-08-02T15:28:35.305" v="19" actId="20577"/>
      <pc:docMkLst>
        <pc:docMk/>
      </pc:docMkLst>
      <pc:sldChg chg="addSp modSp">
        <pc:chgData name="Helen Abramson" userId="auV0aTmTeViSwWEVA3US71xkcmSmp3lJiBZogvYQtJU=" providerId="None" clId="Web-{9DF9290E-6C2A-4EE6-948E-FA6E41D0DB08}" dt="2021-08-02T15:26:36.021" v="1" actId="1076"/>
        <pc:sldMkLst>
          <pc:docMk/>
          <pc:sldMk cId="855999508" sldId="290"/>
        </pc:sldMkLst>
        <pc:picChg chg="add mod">
          <ac:chgData name="Helen Abramson" userId="auV0aTmTeViSwWEVA3US71xkcmSmp3lJiBZogvYQtJU=" providerId="None" clId="Web-{9DF9290E-6C2A-4EE6-948E-FA6E41D0DB08}" dt="2021-08-02T15:26:36.021" v="1" actId="1076"/>
          <ac:picMkLst>
            <pc:docMk/>
            <pc:sldMk cId="855999508" sldId="290"/>
            <ac:picMk id="2" creationId="{675018AD-56CA-4FDC-87B0-CE5035C5865A}"/>
          </ac:picMkLst>
        </pc:picChg>
      </pc:sldChg>
      <pc:sldChg chg="modSp delCm">
        <pc:chgData name="Helen Abramson" userId="auV0aTmTeViSwWEVA3US71xkcmSmp3lJiBZogvYQtJU=" providerId="None" clId="Web-{9DF9290E-6C2A-4EE6-948E-FA6E41D0DB08}" dt="2021-08-02T15:28:01.882" v="13" actId="1076"/>
        <pc:sldMkLst>
          <pc:docMk/>
          <pc:sldMk cId="663829389" sldId="295"/>
        </pc:sldMkLst>
        <pc:spChg chg="mod">
          <ac:chgData name="Helen Abramson" userId="auV0aTmTeViSwWEVA3US71xkcmSmp3lJiBZogvYQtJU=" providerId="None" clId="Web-{9DF9290E-6C2A-4EE6-948E-FA6E41D0DB08}" dt="2021-08-02T15:28:01.882" v="13" actId="1076"/>
          <ac:spMkLst>
            <pc:docMk/>
            <pc:sldMk cId="663829389" sldId="295"/>
            <ac:spMk id="6" creationId="{83B3B639-5A6E-8E44-811C-45C90C4A4363}"/>
          </ac:spMkLst>
        </pc:spChg>
      </pc:sldChg>
      <pc:sldChg chg="addSp delCm">
        <pc:chgData name="Helen Abramson" userId="auV0aTmTeViSwWEVA3US71xkcmSmp3lJiBZogvYQtJU=" providerId="None" clId="Web-{9DF9290E-6C2A-4EE6-948E-FA6E41D0DB08}" dt="2021-08-02T15:26:53.084" v="3"/>
        <pc:sldMkLst>
          <pc:docMk/>
          <pc:sldMk cId="140357729" sldId="302"/>
        </pc:sldMkLst>
        <pc:spChg chg="add">
          <ac:chgData name="Helen Abramson" userId="auV0aTmTeViSwWEVA3US71xkcmSmp3lJiBZogvYQtJU=" providerId="None" clId="Web-{9DF9290E-6C2A-4EE6-948E-FA6E41D0DB08}" dt="2021-08-02T15:26:49.787" v="2"/>
          <ac:spMkLst>
            <pc:docMk/>
            <pc:sldMk cId="140357729" sldId="302"/>
            <ac:spMk id="2" creationId="{1DC4762A-D320-40CE-B4D4-6562E36ACABA}"/>
          </ac:spMkLst>
        </pc:spChg>
      </pc:sldChg>
      <pc:sldChg chg="modSp">
        <pc:chgData name="Helen Abramson" userId="auV0aTmTeViSwWEVA3US71xkcmSmp3lJiBZogvYQtJU=" providerId="None" clId="Web-{9DF9290E-6C2A-4EE6-948E-FA6E41D0DB08}" dt="2021-08-02T15:27:40.804" v="10" actId="14100"/>
        <pc:sldMkLst>
          <pc:docMk/>
          <pc:sldMk cId="511244901" sldId="303"/>
        </pc:sldMkLst>
        <pc:spChg chg="mod">
          <ac:chgData name="Helen Abramson" userId="auV0aTmTeViSwWEVA3US71xkcmSmp3lJiBZogvYQtJU=" providerId="None" clId="Web-{9DF9290E-6C2A-4EE6-948E-FA6E41D0DB08}" dt="2021-08-02T15:27:40.804" v="10" actId="14100"/>
          <ac:spMkLst>
            <pc:docMk/>
            <pc:sldMk cId="511244901" sldId="303"/>
            <ac:spMk id="6" creationId="{83B3B639-5A6E-8E44-811C-45C90C4A4363}"/>
          </ac:spMkLst>
        </pc:spChg>
      </pc:sldChg>
      <pc:sldChg chg="modSp">
        <pc:chgData name="Helen Abramson" userId="auV0aTmTeViSwWEVA3US71xkcmSmp3lJiBZogvYQtJU=" providerId="None" clId="Web-{9DF9290E-6C2A-4EE6-948E-FA6E41D0DB08}" dt="2021-08-02T15:27:46.069" v="11" actId="14100"/>
        <pc:sldMkLst>
          <pc:docMk/>
          <pc:sldMk cId="4061702220" sldId="304"/>
        </pc:sldMkLst>
        <pc:spChg chg="mod">
          <ac:chgData name="Helen Abramson" userId="auV0aTmTeViSwWEVA3US71xkcmSmp3lJiBZogvYQtJU=" providerId="None" clId="Web-{9DF9290E-6C2A-4EE6-948E-FA6E41D0DB08}" dt="2021-08-02T15:27:46.069" v="11" actId="14100"/>
          <ac:spMkLst>
            <pc:docMk/>
            <pc:sldMk cId="4061702220" sldId="304"/>
            <ac:spMk id="6" creationId="{83B3B639-5A6E-8E44-811C-45C90C4A4363}"/>
          </ac:spMkLst>
        </pc:spChg>
      </pc:sldChg>
      <pc:sldChg chg="modSp">
        <pc:chgData name="Helen Abramson" userId="auV0aTmTeViSwWEVA3US71xkcmSmp3lJiBZogvYQtJU=" providerId="None" clId="Web-{9DF9290E-6C2A-4EE6-948E-FA6E41D0DB08}" dt="2021-08-02T15:28:35.305" v="19" actId="20577"/>
        <pc:sldMkLst>
          <pc:docMk/>
          <pc:sldMk cId="3019115919" sldId="305"/>
        </pc:sldMkLst>
        <pc:spChg chg="mod">
          <ac:chgData name="Helen Abramson" userId="auV0aTmTeViSwWEVA3US71xkcmSmp3lJiBZogvYQtJU=" providerId="None" clId="Web-{9DF9290E-6C2A-4EE6-948E-FA6E41D0DB08}" dt="2021-08-02T15:28:35.305" v="19" actId="20577"/>
          <ac:spMkLst>
            <pc:docMk/>
            <pc:sldMk cId="3019115919" sldId="305"/>
            <ac:spMk id="6" creationId="{83B3B639-5A6E-8E44-811C-45C90C4A4363}"/>
          </ac:spMkLst>
        </pc:spChg>
      </pc:sldChg>
    </pc:docChg>
  </pc:docChgLst>
  <pc:docChgLst>
    <pc:chgData name="Grace Hunt" userId="Hhp3RVkF0y23mxQTTbkzvSleFzKu8YhTMJgcxP3iXgA=" providerId="None" clId="Web-{F7FC3E2A-39C2-4584-9AA7-AFBE975785EA}"/>
    <pc:docChg chg="modSld">
      <pc:chgData name="Grace Hunt" userId="Hhp3RVkF0y23mxQTTbkzvSleFzKu8YhTMJgcxP3iXgA=" providerId="None" clId="Web-{F7FC3E2A-39C2-4584-9AA7-AFBE975785EA}" dt="2021-08-02T12:36:17.509" v="11"/>
      <pc:docMkLst>
        <pc:docMk/>
      </pc:docMkLst>
      <pc:sldChg chg="modNotes">
        <pc:chgData name="Grace Hunt" userId="Hhp3RVkF0y23mxQTTbkzvSleFzKu8YhTMJgcxP3iXgA=" providerId="None" clId="Web-{F7FC3E2A-39C2-4584-9AA7-AFBE975785EA}" dt="2021-08-02T12:36:17.509" v="11"/>
        <pc:sldMkLst>
          <pc:docMk/>
          <pc:sldMk cId="3370109789" sldId="311"/>
        </pc:sldMkLst>
      </pc:sldChg>
    </pc:docChg>
  </pc:docChgLst>
  <pc:docChgLst>
    <pc:chgData name="Helen Abramson" userId="auV0aTmTeViSwWEVA3US71xkcmSmp3lJiBZogvYQtJU=" providerId="None" clId="Web-{E7F49840-8C86-4D40-86F3-0EF3F5494927}"/>
    <pc:docChg chg="modSld">
      <pc:chgData name="Helen Abramson" userId="auV0aTmTeViSwWEVA3US71xkcmSmp3lJiBZogvYQtJU=" providerId="None" clId="Web-{E7F49840-8C86-4D40-86F3-0EF3F5494927}" dt="2021-08-03T14:23:41.061" v="0" actId="20577"/>
      <pc:docMkLst>
        <pc:docMk/>
      </pc:docMkLst>
      <pc:sldChg chg="modSp">
        <pc:chgData name="Helen Abramson" userId="auV0aTmTeViSwWEVA3US71xkcmSmp3lJiBZogvYQtJU=" providerId="None" clId="Web-{E7F49840-8C86-4D40-86F3-0EF3F5494927}" dt="2021-08-03T14:23:41.061" v="0" actId="20577"/>
        <pc:sldMkLst>
          <pc:docMk/>
          <pc:sldMk cId="0" sldId="265"/>
        </pc:sldMkLst>
        <pc:spChg chg="mod">
          <ac:chgData name="Helen Abramson" userId="auV0aTmTeViSwWEVA3US71xkcmSmp3lJiBZogvYQtJU=" providerId="None" clId="Web-{E7F49840-8C86-4D40-86F3-0EF3F5494927}" dt="2021-08-03T14:23:41.061" v="0" actId="20577"/>
          <ac:spMkLst>
            <pc:docMk/>
            <pc:sldMk cId="0" sldId="265"/>
            <ac:spMk id="7" creationId="{0D268F89-DE17-064C-A731-BE5491F89B9E}"/>
          </ac:spMkLst>
        </pc:spChg>
      </pc:sldChg>
    </pc:docChg>
  </pc:docChgLst>
  <pc:docChgLst>
    <pc:chgData name="Helen Abramson" userId="auV0aTmTeViSwWEVA3US71xkcmSmp3lJiBZogvYQtJU=" providerId="None" clId="Web-{121BDEE0-0CFB-41AD-BF29-B1B9BD442C54}"/>
    <pc:docChg chg="addSld modSld">
      <pc:chgData name="Helen Abramson" userId="auV0aTmTeViSwWEVA3US71xkcmSmp3lJiBZogvYQtJU=" providerId="None" clId="Web-{121BDEE0-0CFB-41AD-BF29-B1B9BD442C54}" dt="2021-08-02T18:07:13.159" v="2" actId="1076"/>
      <pc:docMkLst>
        <pc:docMk/>
      </pc:docMkLst>
      <pc:sldChg chg="modSp">
        <pc:chgData name="Helen Abramson" userId="auV0aTmTeViSwWEVA3US71xkcmSmp3lJiBZogvYQtJU=" providerId="None" clId="Web-{121BDEE0-0CFB-41AD-BF29-B1B9BD442C54}" dt="2021-08-02T18:07:13.159" v="2" actId="1076"/>
        <pc:sldMkLst>
          <pc:docMk/>
          <pc:sldMk cId="0" sldId="265"/>
        </pc:sldMkLst>
        <pc:spChg chg="mod">
          <ac:chgData name="Helen Abramson" userId="auV0aTmTeViSwWEVA3US71xkcmSmp3lJiBZogvYQtJU=" providerId="None" clId="Web-{121BDEE0-0CFB-41AD-BF29-B1B9BD442C54}" dt="2021-08-02T18:07:13.159" v="2" actId="1076"/>
          <ac:spMkLst>
            <pc:docMk/>
            <pc:sldMk cId="0" sldId="265"/>
            <ac:spMk id="7" creationId="{0D268F89-DE17-064C-A731-BE5491F89B9E}"/>
          </ac:spMkLst>
        </pc:spChg>
      </pc:sldChg>
      <pc:sldChg chg="add replId">
        <pc:chgData name="Helen Abramson" userId="auV0aTmTeViSwWEVA3US71xkcmSmp3lJiBZogvYQtJU=" providerId="None" clId="Web-{121BDEE0-0CFB-41AD-BF29-B1B9BD442C54}" dt="2021-08-02T18:06:48.908" v="0"/>
        <pc:sldMkLst>
          <pc:docMk/>
          <pc:sldMk cId="4024086055" sldId="312"/>
        </pc:sldMkLst>
      </pc:sldChg>
      <pc:sldChg chg="add replId">
        <pc:chgData name="Helen Abramson" userId="auV0aTmTeViSwWEVA3US71xkcmSmp3lJiBZogvYQtJU=" providerId="None" clId="Web-{121BDEE0-0CFB-41AD-BF29-B1B9BD442C54}" dt="2021-08-02T18:06:51.596" v="1"/>
        <pc:sldMkLst>
          <pc:docMk/>
          <pc:sldMk cId="2604693024" sldId="313"/>
        </pc:sldMkLst>
      </pc:sldChg>
    </pc:docChg>
  </pc:docChgLst>
  <pc:docChgLst>
    <pc:chgData name="Helen Abramson" userId="auV0aTmTeViSwWEVA3US71xkcmSmp3lJiBZogvYQtJU=" providerId="None" clId="Web-{36CE68D9-01B0-4A62-A5EA-2D5750780AEB}"/>
    <pc:docChg chg="">
      <pc:chgData name="Helen Abramson" userId="auV0aTmTeViSwWEVA3US71xkcmSmp3lJiBZogvYQtJU=" providerId="None" clId="Web-{36CE68D9-01B0-4A62-A5EA-2D5750780AEB}" dt="2021-08-02T16:16:24.611" v="0"/>
      <pc:docMkLst>
        <pc:docMk/>
      </pc:docMkLst>
      <pc:sldChg chg="delCm">
        <pc:chgData name="Helen Abramson" userId="auV0aTmTeViSwWEVA3US71xkcmSmp3lJiBZogvYQtJU=" providerId="None" clId="Web-{36CE68D9-01B0-4A62-A5EA-2D5750780AEB}" dt="2021-08-02T16:16:24.611" v="0"/>
        <pc:sldMkLst>
          <pc:docMk/>
          <pc:sldMk cId="855999508" sldId="290"/>
        </pc:sldMkLst>
      </pc:sldChg>
    </pc:docChg>
  </pc:docChgLst>
  <pc:docChgLst>
    <pc:chgData name="Samantha Bradey" userId="/My3CRHsN1ZqGHHDoFkqcBTUi7mdY9HM7A/sVIP6q1I=" providerId="None" clId="Web-{4B03C0B7-4498-4253-94A5-C9D2E4F37BAF}"/>
    <pc:docChg chg="">
      <pc:chgData name="Samantha Bradey" userId="/My3CRHsN1ZqGHHDoFkqcBTUi7mdY9HM7A/sVIP6q1I=" providerId="None" clId="Web-{4B03C0B7-4498-4253-94A5-C9D2E4F37BAF}" dt="2021-08-02T13:12:01.322" v="1"/>
      <pc:docMkLst>
        <pc:docMk/>
      </pc:docMkLst>
      <pc:sldChg chg="addCm">
        <pc:chgData name="Samantha Bradey" userId="/My3CRHsN1ZqGHHDoFkqcBTUi7mdY9HM7A/sVIP6q1I=" providerId="None" clId="Web-{4B03C0B7-4498-4253-94A5-C9D2E4F37BAF}" dt="2021-08-02T13:12:01.322" v="1"/>
        <pc:sldMkLst>
          <pc:docMk/>
          <pc:sldMk cId="663829389" sldId="295"/>
        </pc:sldMkLst>
      </pc:sldChg>
      <pc:sldChg chg="addCm">
        <pc:chgData name="Samantha Bradey" userId="/My3CRHsN1ZqGHHDoFkqcBTUi7mdY9HM7A/sVIP6q1I=" providerId="None" clId="Web-{4B03C0B7-4498-4253-94A5-C9D2E4F37BAF}" dt="2021-08-02T13:10:25.960" v="0"/>
        <pc:sldMkLst>
          <pc:docMk/>
          <pc:sldMk cId="140357729"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993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Stress</a:t>
            </a:r>
          </a:p>
          <a:p>
            <a:r>
              <a:rPr lang="en-GB" sz="1200" b="0" i="0" u="none" strike="noStrike" dirty="0">
                <a:effectLst/>
                <a:latin typeface="+mj-lt"/>
                <a:ea typeface="+mj-ea"/>
                <a:cs typeface="+mj-cs"/>
                <a:sym typeface="Arial"/>
              </a:rPr>
              <a:t>A physical and emotional response to pressure or threat that may make you feel tense, nervous, or on edge. Stress triggers the physical release of adrenaline, which may give you a feeling of energy, an increased heartbeat or sweaty palms.</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a:t>
            </a:r>
            <a:r>
              <a:rPr lang="en-GB" sz="1200" b="0" i="0" u="none" strike="noStrike" dirty="0" err="1">
                <a:effectLst/>
                <a:latin typeface="+mj-lt"/>
                <a:ea typeface="+mj-ea"/>
                <a:cs typeface="+mj-cs"/>
                <a:sym typeface="Arial"/>
              </a:rPr>
              <a:t>kidshealth.org</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223065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Depression</a:t>
            </a:r>
            <a:r>
              <a:rPr lang="en-GB" sz="1200" b="0" i="0" u="none" strike="noStrike" dirty="0">
                <a:effectLst/>
                <a:latin typeface="+mj-lt"/>
                <a:ea typeface="+mj-ea"/>
                <a:cs typeface="+mj-cs"/>
                <a:sym typeface="Arial"/>
              </a:rPr>
              <a:t> is a low mood involving sadness, discouragement, despair, or hopelessness that can last for weeks, months, or even longer. Depression can affect thinking and interferes with the ability to notice or enjoy the good things in life.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a:t>
            </a:r>
            <a:r>
              <a:rPr lang="en-GB" sz="1200" b="0" i="0" u="none" strike="noStrike" dirty="0" err="1">
                <a:effectLst/>
                <a:latin typeface="+mj-lt"/>
                <a:ea typeface="+mj-ea"/>
                <a:cs typeface="+mj-cs"/>
                <a:sym typeface="Arial"/>
              </a:rPr>
              <a:t>kidshealth.org</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206700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Anxiety</a:t>
            </a:r>
            <a:r>
              <a:rPr lang="en-GB" sz="1200" b="0" i="0" u="none" strike="noStrike" dirty="0">
                <a:effectLst/>
                <a:latin typeface="+mj-lt"/>
                <a:ea typeface="+mj-ea"/>
                <a:cs typeface="+mj-cs"/>
                <a:sym typeface="Arial"/>
              </a:rPr>
              <a:t> </a:t>
            </a:r>
          </a:p>
          <a:p>
            <a:r>
              <a:rPr lang="en-GB" sz="1200" b="0" i="0" u="none" strike="noStrike" dirty="0">
                <a:effectLst/>
                <a:latin typeface="+mj-lt"/>
                <a:ea typeface="+mj-ea"/>
                <a:cs typeface="+mj-cs"/>
                <a:sym typeface="Arial"/>
              </a:rPr>
              <a:t>A sense of uneasiness, nervousness, worry, fear, or dread of what's about to happen or what might happen. A sense of anticipated danger, trouble, or threat. Anxiety disorders are mental health conditions that involve excessive amounts of anxiety, fear, nervousness, worry, or dread. Anxiety that is too constant or too intense can cause a person to feel preoccupied, distracted, tense, and always on alert.</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a:t>
            </a:r>
            <a:r>
              <a:rPr lang="en-GB" sz="1200" b="0" i="0" u="none" strike="noStrike" dirty="0" err="1">
                <a:effectLst/>
                <a:latin typeface="+mj-lt"/>
                <a:ea typeface="+mj-ea"/>
                <a:cs typeface="+mj-cs"/>
                <a:sym typeface="Arial"/>
              </a:rPr>
              <a:t>kidshealth.org</a:t>
            </a:r>
            <a:endParaRPr lang="en-GB" sz="1200" b="0" i="0" u="none" strike="noStrike" dirty="0">
              <a:effectLst/>
              <a:latin typeface="+mj-lt"/>
              <a:ea typeface="+mj-ea"/>
              <a:cs typeface="+mj-cs"/>
              <a:sym typeface="Arial"/>
            </a:endParaRP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Note for facilitators: encourage young people to recognise the difference between short term feelings of depression or anxiety and longer term diagnoses of these conditions. They will develop a further understanding of this during the next exercise. </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334555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Resilience</a:t>
            </a:r>
            <a:r>
              <a:rPr lang="en-GB" sz="1200" b="0" i="0" u="none" strike="noStrike" dirty="0">
                <a:effectLst/>
                <a:latin typeface="+mj-lt"/>
                <a:ea typeface="+mj-ea"/>
                <a:cs typeface="+mj-cs"/>
                <a:sym typeface="Arial"/>
              </a:rPr>
              <a:t> </a:t>
            </a:r>
          </a:p>
          <a:p>
            <a:r>
              <a:rPr lang="en-GB" sz="1200" b="0" i="0" u="none" strike="noStrike" dirty="0">
                <a:effectLst/>
                <a:latin typeface="+mj-lt"/>
                <a:ea typeface="+mj-ea"/>
                <a:cs typeface="+mj-cs"/>
                <a:sym typeface="Arial"/>
              </a:rPr>
              <a:t>The ability to adapt in the face of hard times and recover from difficulties.</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APA</a:t>
            </a:r>
          </a:p>
        </p:txBody>
      </p:sp>
    </p:spTree>
    <p:extLst>
      <p:ext uri="{BB962C8B-B14F-4D97-AF65-F5344CB8AC3E}">
        <p14:creationId xmlns:p14="http://schemas.microsoft.com/office/powerpoint/2010/main" val="191511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Suicide</a:t>
            </a:r>
          </a:p>
          <a:p>
            <a:r>
              <a:rPr lang="en-GB" sz="1200" b="0" i="0" u="none" strike="noStrike" dirty="0">
                <a:effectLst/>
                <a:latin typeface="+mj-lt"/>
                <a:ea typeface="+mj-ea"/>
                <a:cs typeface="+mj-cs"/>
                <a:sym typeface="Arial"/>
              </a:rPr>
              <a:t>When a person takes their own life, or does something to make themself die. It is a preventable death. Most often, people who choose suicide are severely depressed and believe it is the only way to stop their pain.</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a:t>
            </a:r>
            <a:r>
              <a:rPr lang="en-GB" sz="1200" b="0" i="0" u="none" strike="noStrike" dirty="0" err="1">
                <a:effectLst/>
                <a:latin typeface="+mj-lt"/>
                <a:ea typeface="+mj-ea"/>
                <a:cs typeface="+mj-cs"/>
                <a:sym typeface="Arial"/>
              </a:rPr>
              <a:t>kidshealth.org</a:t>
            </a:r>
            <a:endParaRPr lang="en-GB" sz="1200" b="0" i="0" u="none" strike="noStrike" dirty="0">
              <a:effectLst/>
              <a:latin typeface="+mj-lt"/>
              <a:ea typeface="+mj-ea"/>
              <a:cs typeface="+mj-cs"/>
              <a:sym typeface="Arial"/>
            </a:endParaRP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See also: https://</a:t>
            </a:r>
            <a:r>
              <a:rPr lang="en-GB" sz="1200" b="0" i="0" u="none" strike="noStrike" dirty="0" err="1">
                <a:effectLst/>
                <a:latin typeface="+mj-lt"/>
                <a:ea typeface="+mj-ea"/>
                <a:cs typeface="+mj-cs"/>
                <a:sym typeface="Arial"/>
              </a:rPr>
              <a:t>youngminds.org.uk</a:t>
            </a:r>
            <a:r>
              <a:rPr lang="en-GB" sz="1200" b="0" i="0" u="none" strike="noStrike" dirty="0">
                <a:effectLst/>
                <a:latin typeface="+mj-lt"/>
                <a:ea typeface="+mj-ea"/>
                <a:cs typeface="+mj-cs"/>
                <a:sym typeface="Arial"/>
              </a:rPr>
              <a:t>/find-help/for-parents/parents-guide-to-support-a-z/parents-guide-to-support-suicidal-thoughts/</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38737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0" i="0" u="none" strike="noStrike" dirty="0">
                <a:effectLst/>
                <a:latin typeface="+mj-lt"/>
                <a:ea typeface="+mj-ea"/>
                <a:cs typeface="+mj-cs"/>
                <a:sym typeface="Arial"/>
              </a:rPr>
              <a:t>Tie the discussion into Article 13 –we all have the right to share our opinion, but we should not use language that harms others. </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388101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i="0" u="none" strike="noStrike" dirty="0">
                <a:effectLst/>
                <a:latin typeface="+mj-lt"/>
                <a:ea typeface="+mj-ea"/>
                <a:cs typeface="+mj-cs"/>
                <a:sym typeface="Arial"/>
              </a:rPr>
              <a:t>Part 3</a:t>
            </a:r>
          </a:p>
          <a:p>
            <a:r>
              <a:rPr lang="en-GB" sz="1200" b="0" i="0" u="none" strike="noStrike" dirty="0">
                <a:effectLst/>
                <a:latin typeface="+mj-lt"/>
                <a:ea typeface="+mj-ea"/>
                <a:cs typeface="+mj-cs"/>
                <a:sym typeface="Arial"/>
              </a:rPr>
              <a:t>Introduce the mental health green-yellow-amber-red continuum diagram, noting that the difference between mental health and mental health conditions. Explain that just like our physical health, our mental health can change over different times. Sometimes we may be very healthy, but anyone’s situation can change.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Share examples from along the continuum as they are introduced in the slide progression. Give additional examples as needed for understanding. </a:t>
            </a:r>
          </a:p>
          <a:p>
            <a:endParaRPr lang="en-GB" sz="1200" b="0" i="0"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Green</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Changing moods and emotions</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Sleeping well</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Being active and enjoying hobbies-Comfortable with others and/or yourself</a:t>
            </a:r>
          </a:p>
          <a:p>
            <a:endParaRPr lang="en-GB" sz="1200" b="0" i="0"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Yellow</a:t>
            </a:r>
          </a:p>
          <a:p>
            <a:r>
              <a:rPr lang="en-GB" sz="1200" b="0" i="0" u="none" strike="noStrike" dirty="0">
                <a:effectLst/>
                <a:latin typeface="+mj-lt"/>
                <a:ea typeface="+mj-ea"/>
                <a:cs typeface="+mj-cs"/>
                <a:sym typeface="Arial"/>
              </a:rPr>
              <a:t>-Increased nervousness, sadness, worrying</a:t>
            </a:r>
          </a:p>
          <a:p>
            <a:r>
              <a:rPr lang="en-GB" sz="1200" b="0" i="0" u="none" strike="noStrike" dirty="0">
                <a:effectLst/>
                <a:latin typeface="+mj-lt"/>
                <a:ea typeface="+mj-ea"/>
                <a:cs typeface="+mj-cs"/>
                <a:sym typeface="Arial"/>
              </a:rPr>
              <a:t>-Feeling cross, forgetful, impatient-Not sleeping well</a:t>
            </a:r>
          </a:p>
          <a:p>
            <a:r>
              <a:rPr lang="en-GB" sz="1200" b="0" i="0" u="none" strike="noStrike" dirty="0">
                <a:effectLst/>
                <a:latin typeface="+mj-lt"/>
                <a:ea typeface="+mj-ea"/>
                <a:cs typeface="+mj-cs"/>
                <a:sym typeface="Arial"/>
              </a:rPr>
              <a:t>-Not feeling like yourself</a:t>
            </a:r>
          </a:p>
          <a:p>
            <a:r>
              <a:rPr lang="en-GB" sz="1200" b="0" i="0" u="none" strike="noStrike" dirty="0">
                <a:effectLst/>
                <a:latin typeface="+mj-lt"/>
                <a:ea typeface="+mj-ea"/>
                <a:cs typeface="+mj-cs"/>
                <a:sym typeface="Arial"/>
              </a:rPr>
              <a:t>-Not wanting to see the people you like </a:t>
            </a:r>
          </a:p>
          <a:p>
            <a:endParaRPr lang="en-GB" sz="1200" b="0" i="0"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Amber</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Increased anger, anxiety</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Feeling tearful and sad a lot of the time</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Not sleeping </a:t>
            </a:r>
            <a:r>
              <a:rPr lang="en-GB" dirty="0"/>
              <a:t>well</a:t>
            </a:r>
          </a:p>
          <a:p>
            <a:r>
              <a:rPr lang="en-GB" dirty="0"/>
              <a:t>- Not</a:t>
            </a:r>
            <a:r>
              <a:rPr lang="en-GB" sz="1200" b="0" i="0" u="none" strike="noStrike" dirty="0">
                <a:effectLst/>
                <a:latin typeface="+mj-lt"/>
                <a:ea typeface="+mj-ea"/>
                <a:cs typeface="+mj-cs"/>
                <a:sym typeface="Arial"/>
              </a:rPr>
              <a:t> wanting to see anyone at all</a:t>
            </a:r>
            <a:endParaRPr lang="en-GB" dirty="0">
              <a:sym typeface="Arial"/>
            </a:endParaRP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Finding it hard to concentrate and doing less well at school</a:t>
            </a:r>
          </a:p>
          <a:p>
            <a:endParaRPr lang="en-GB" sz="1200" b="0" i="0" u="none" strike="noStrike" dirty="0">
              <a:effectLst/>
              <a:latin typeface="+mj-lt"/>
              <a:ea typeface="+mj-ea"/>
              <a:cs typeface="+mj-cs"/>
              <a:sym typeface="Arial"/>
            </a:endParaRPr>
          </a:p>
          <a:p>
            <a:r>
              <a:rPr lang="en-GB" sz="1200" b="1" i="0" u="none" strike="noStrike" dirty="0">
                <a:effectLst/>
                <a:latin typeface="+mj-lt"/>
                <a:ea typeface="+mj-ea"/>
                <a:cs typeface="+mj-cs"/>
                <a:sym typeface="Arial"/>
              </a:rPr>
              <a:t>Red</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Trouble controlling emotions</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Feeling very anxious</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Panic attacks (https://www.childline.org.uk/info-advice/your-feelings/anxiety-stress-panic/coping-panic-attacks/)</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Depressed mood, feeling overwhelmed</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Constant tiredness, very poor sleep</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Feeling confused about what is real</a:t>
            </a:r>
          </a:p>
          <a:p>
            <a:r>
              <a:rPr lang="en-GB" sz="1200" b="0" i="0" u="none" strike="noStrike" dirty="0">
                <a:effectLst/>
                <a:latin typeface="+mj-lt"/>
                <a:ea typeface="+mj-ea"/>
                <a:cs typeface="+mj-cs"/>
                <a:sym typeface="Arial"/>
              </a:rPr>
              <a:t>-</a:t>
            </a:r>
            <a:r>
              <a:rPr lang="en-GB" dirty="0"/>
              <a:t> </a:t>
            </a:r>
            <a:r>
              <a:rPr lang="en-GB" sz="1200" b="0" i="0" u="none" strike="noStrike" dirty="0">
                <a:effectLst/>
                <a:latin typeface="+mj-lt"/>
                <a:ea typeface="+mj-ea"/>
                <a:cs typeface="+mj-cs"/>
                <a:sym typeface="Arial"/>
              </a:rPr>
              <a:t>Choosing not to see anyone</a:t>
            </a:r>
            <a:endParaRPr lang="en-US" dirty="0"/>
          </a:p>
        </p:txBody>
      </p:sp>
    </p:spTree>
    <p:extLst>
      <p:ext uri="{BB962C8B-B14F-4D97-AF65-F5344CB8AC3E}">
        <p14:creationId xmlns:p14="http://schemas.microsoft.com/office/powerpoint/2010/main" val="324761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j-lt"/>
                <a:ea typeface="+mj-ea"/>
                <a:cs typeface="+mj-cs"/>
                <a:sym typeface="Arial"/>
              </a:rPr>
              <a:t>Ask the young people to think about the examples shown of physical and mental health. Which category might they go in?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Ask them to think of their own examples for each category – including both physical and mental health examples. Prompt as needed and highlight what the solutions for each of these examples might be.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Examples</a:t>
            </a:r>
          </a:p>
          <a:p>
            <a:r>
              <a:rPr lang="en-GB" sz="1200" b="0" i="0" u="none" strike="noStrike" dirty="0">
                <a:effectLst/>
                <a:latin typeface="+mj-lt"/>
                <a:ea typeface="+mj-ea"/>
                <a:cs typeface="+mj-cs"/>
                <a:sym typeface="Arial"/>
              </a:rPr>
              <a:t>Getting a bump or a bruise (physically healthy – may need a little care, will heal quickly)</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Having a cold or not feeling well but still being able to play (physically reacting –may need some medicine, but you’ll go back to healthy soon by taking care of yourself)</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Having a broken arm or leg (physically Injured – you’ll need medical help to be healed)</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Being ill with a virus like COVID-19 (physically ill – you may need medicine and regular medical help until you get better)</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Feeling sad because you don’t like what’s for dinner (mentally healthy – being happy or sad for short periods are all normal emotions)</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Worried about not going to school because of lockdown (mentally reacting – you can talk to someone or need some self-care, but can usually go back to being healthy by taking care of yourself)</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Not caring about completing school work any more after many months of lockdown (mentally injured – you need help to process what you’re feeling to get back to full health)</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Feeling depressed for a long time and wanting to hurt yourself (mentally ill –you need medicine and regular medical help until you get better)</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Prompt young people to make the connections that:</a:t>
            </a:r>
          </a:p>
          <a:p>
            <a:pPr marL="171450" indent="-171450">
              <a:buFont typeface="Arial" panose="020B0604020202020204" pitchFamily="34" charset="0"/>
              <a:buChar char="•"/>
            </a:pPr>
            <a:r>
              <a:rPr lang="en-GB" sz="1200" b="0" i="0" u="none" strike="noStrike" dirty="0">
                <a:effectLst/>
                <a:latin typeface="+mj-lt"/>
                <a:ea typeface="+mj-ea"/>
                <a:cs typeface="+mj-cs"/>
                <a:sym typeface="Arial"/>
              </a:rPr>
              <a:t>Every place on the continuum is a completely normal place to be</a:t>
            </a:r>
          </a:p>
          <a:p>
            <a:pPr marL="171450" indent="-171450">
              <a:buFont typeface="Arial" panose="020B0604020202020204" pitchFamily="34" charset="0"/>
              <a:buChar char="•"/>
            </a:pPr>
            <a:r>
              <a:rPr lang="en-GB" sz="1200" b="0" i="0" u="none" strike="noStrike" dirty="0">
                <a:effectLst/>
                <a:latin typeface="+mj-lt"/>
                <a:ea typeface="+mj-ea"/>
                <a:cs typeface="+mj-cs"/>
                <a:sym typeface="Arial"/>
              </a:rPr>
              <a:t>It is normal to move back and forth on the scale</a:t>
            </a:r>
          </a:p>
          <a:p>
            <a:pPr marL="171450" indent="-171450">
              <a:buFont typeface="Arial" panose="020B0604020202020204" pitchFamily="34" charset="0"/>
              <a:buChar char="•"/>
            </a:pPr>
            <a:r>
              <a:rPr lang="en-GB" sz="1200" b="0" i="0" u="none" strike="noStrike" dirty="0">
                <a:effectLst/>
                <a:latin typeface="+mj-lt"/>
                <a:ea typeface="+mj-ea"/>
                <a:cs typeface="+mj-cs"/>
                <a:sym typeface="Arial"/>
              </a:rPr>
              <a:t>When we are in the green or yellow areas of the continuum we can usually treat ourselves through self-care or the support of friends, family or carers; but when we are in amber or red, we usually need help from medical professionals to become healthy again.</a:t>
            </a:r>
            <a:endParaRPr lang="en-US" dirty="0"/>
          </a:p>
        </p:txBody>
      </p:sp>
    </p:spTree>
    <p:extLst>
      <p:ext uri="{BB962C8B-B14F-4D97-AF65-F5344CB8AC3E}">
        <p14:creationId xmlns:p14="http://schemas.microsoft.com/office/powerpoint/2010/main" val="395319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Part 1 </a:t>
            </a:r>
          </a:p>
          <a:p>
            <a:r>
              <a:rPr lang="en-GB" sz="1200" b="0" i="0" u="none" strike="noStrike" dirty="0">
                <a:effectLst/>
                <a:latin typeface="+mj-lt"/>
                <a:ea typeface="+mj-ea"/>
                <a:cs typeface="+mj-cs"/>
                <a:sym typeface="Arial"/>
              </a:rPr>
              <a:t>Invite young people to play emotion charades. Write different emotions on slips of paper and put them in a bag or hat. This can be prepared in advance, or young people can create the emotion slips before the activity (leave time to review slips and remove duplicates and any words submitted that do not belong).</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Ask young people to take turns to pick an emotion out of the bag or hat, then act out that feeling, without speaking, in front of the group. The rest of the group must guess which emotion is being portrayed. (If playing virtually, let each young person think of an emotion to act out.) Using a timer, give each team two minutes per turn. If you want to keep score, time the groups while guessing. The time elapsed is the score and the team with the lowest score wins!</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In wrapping up the activity, ask young people to point out how often the ‘actors’ portrayed a physical feeling or expression to demonstrate the emotion. What does this say about that emotion?</a:t>
            </a:r>
            <a:endParaRPr lang="en-GB" sz="1200" dirty="0">
              <a:effectLst/>
              <a:latin typeface="+mj-lt"/>
              <a:ea typeface="+mj-ea"/>
              <a:cs typeface="+mj-cs"/>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Part 2</a:t>
            </a:r>
          </a:p>
          <a:p>
            <a:r>
              <a:rPr lang="en-GB" sz="1200" b="0" i="0" u="none" strike="noStrike" dirty="0">
                <a:effectLst/>
                <a:latin typeface="+mj-lt"/>
                <a:ea typeface="+mj-ea"/>
                <a:cs typeface="+mj-cs"/>
                <a:sym typeface="Arial"/>
              </a:rPr>
              <a:t>Introduce young people to the vocabulary game. Explain that it is important when we talk about mental health that we learn how to use the proper language. Using the right terminology when we talk about mental health can remove some of the stigma and discrimination caused by outdated language. Knowing the right language also helps normalise talking about mental health.</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Split the group into smaller groups of three or four. Each group will need pen and paper. (For virtual facilitation this can be completed as an individual challenge.)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Explain that on each slide the young people will see a word that relates in some way to mental health and wellbeing. For each slide they will have two minutes for each group to discuss and write a definition for the word that they see. You may give more time for each word for younger groups or groups less familiar with the subject matter.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After the time is finished, ask a representative from each group to share their definition.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Display the actual definition for the word by clicking through the slide.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Work through the vocabulary slides one by one, discussing each word and giving young people an opportunity to talk about why each word is important, and how it might hurt someone or cause stigma or shame if used incorrectly.</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365411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Mental health </a:t>
            </a:r>
            <a:r>
              <a:rPr lang="en-GB" sz="1200" b="0" i="0" u="none" strike="noStrike" dirty="0">
                <a:effectLst/>
                <a:latin typeface="+mj-lt"/>
                <a:ea typeface="+mj-ea"/>
                <a:cs typeface="+mj-cs"/>
                <a:sym typeface="Arial"/>
              </a:rPr>
              <a:t>refers to how we think, feel and behave.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Mental Health is something that everyone has – just like physical health.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Our mental health changes. Sometimes we feel well, and sometimes we don’t. When our mental health is good, we might enjoy being around other people and feel able to take on challenges and new experiences.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But when our mental health is not so good, we can find it much harder to cope.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Young Minds - https://</a:t>
            </a:r>
            <a:r>
              <a:rPr lang="en-GB" sz="1200" b="0" i="0" u="none" strike="noStrike" dirty="0" err="1">
                <a:effectLst/>
                <a:latin typeface="+mj-lt"/>
                <a:ea typeface="+mj-ea"/>
                <a:cs typeface="+mj-cs"/>
                <a:sym typeface="Arial"/>
              </a:rPr>
              <a:t>youngminds.org.uk</a:t>
            </a:r>
            <a:r>
              <a:rPr lang="en-GB" sz="1200" b="0" i="0" u="none" strike="noStrike" dirty="0">
                <a:effectLst/>
                <a:latin typeface="+mj-lt"/>
                <a:ea typeface="+mj-ea"/>
                <a:cs typeface="+mj-cs"/>
                <a:sym typeface="Arial"/>
              </a:rPr>
              <a:t>/find-help/what-is-mental-health/</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100713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Mental health </a:t>
            </a:r>
            <a:r>
              <a:rPr lang="en-GB" sz="1200" b="0" i="0" u="none" strike="noStrike" dirty="0">
                <a:effectLst/>
                <a:latin typeface="+mj-lt"/>
                <a:ea typeface="+mj-ea"/>
                <a:cs typeface="+mj-cs"/>
                <a:sym typeface="Arial"/>
              </a:rPr>
              <a:t>refers to how we think, feel and behave.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Mental Health is something that everyone has – just like physical health.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Our mental health changes. Sometimes we feel well, and sometimes we don’t. When our mental health is good, we might enjoy being around other people and feel able to take on challenges and new experiences.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But when our mental health is not so good, we can find it much harder to cope.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Young Minds - https://</a:t>
            </a:r>
            <a:r>
              <a:rPr lang="en-GB" sz="1200" b="0" i="0" u="none" strike="noStrike" dirty="0" err="1">
                <a:effectLst/>
                <a:latin typeface="+mj-lt"/>
                <a:ea typeface="+mj-ea"/>
                <a:cs typeface="+mj-cs"/>
                <a:sym typeface="Arial"/>
              </a:rPr>
              <a:t>youngminds.org.uk</a:t>
            </a:r>
            <a:r>
              <a:rPr lang="en-GB" sz="1200" b="0" i="0" u="none" strike="noStrike" dirty="0">
                <a:effectLst/>
                <a:latin typeface="+mj-lt"/>
                <a:ea typeface="+mj-ea"/>
                <a:cs typeface="+mj-cs"/>
                <a:sym typeface="Arial"/>
              </a:rPr>
              <a:t>/find-help/what-is-mental-health/</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90060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Mental health </a:t>
            </a:r>
            <a:r>
              <a:rPr lang="en-GB" sz="1200" b="0" i="0" u="none" strike="noStrike" dirty="0">
                <a:effectLst/>
                <a:latin typeface="+mj-lt"/>
                <a:ea typeface="+mj-ea"/>
                <a:cs typeface="+mj-cs"/>
                <a:sym typeface="Arial"/>
              </a:rPr>
              <a:t>refers to how we think, feel and behave.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Mental Health is something that everyone has – just like physical health.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Our mental health changes. Sometimes we feel well, and sometimes we don’t. When our mental health is good, we might enjoy being around other people and feel able to take on challenges and new experiences.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But when our mental health is not so good, we can find it much harder to cope.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Young Minds - https://</a:t>
            </a:r>
            <a:r>
              <a:rPr lang="en-GB" sz="1200" b="0" i="0" u="none" strike="noStrike" dirty="0" err="1">
                <a:effectLst/>
                <a:latin typeface="+mj-lt"/>
                <a:ea typeface="+mj-ea"/>
                <a:cs typeface="+mj-cs"/>
                <a:sym typeface="Arial"/>
              </a:rPr>
              <a:t>youngminds.org.uk</a:t>
            </a:r>
            <a:r>
              <a:rPr lang="en-GB" sz="1200" b="0" i="0" u="none" strike="noStrike" dirty="0">
                <a:effectLst/>
                <a:latin typeface="+mj-lt"/>
                <a:ea typeface="+mj-ea"/>
                <a:cs typeface="+mj-cs"/>
                <a:sym typeface="Arial"/>
              </a:rPr>
              <a:t>/find-help/what-is-mental-health/</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8914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Mental health problems </a:t>
            </a:r>
            <a:r>
              <a:rPr lang="en-GB" sz="1200" b="0" i="0" u="none" strike="noStrike" dirty="0">
                <a:effectLst/>
                <a:latin typeface="+mj-lt"/>
                <a:ea typeface="+mj-ea"/>
                <a:cs typeface="+mj-cs"/>
                <a:sym typeface="Arial"/>
              </a:rPr>
              <a:t>that change a person’s thinking, behaviour and ability to cope with emotions. Without support, they can affect daily life and stop someone doing the things they usually enjoy, or the ability to feel OK.</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Young Minds - https://</a:t>
            </a:r>
            <a:r>
              <a:rPr lang="en-GB" sz="1200" b="0" i="0" u="none" strike="noStrike" dirty="0" err="1">
                <a:effectLst/>
                <a:latin typeface="+mj-lt"/>
                <a:ea typeface="+mj-ea"/>
                <a:cs typeface="+mj-cs"/>
                <a:sym typeface="Arial"/>
              </a:rPr>
              <a:t>youngminds.org.uk</a:t>
            </a:r>
            <a:r>
              <a:rPr lang="en-GB" sz="1200" b="0" i="0" u="none" strike="noStrike" dirty="0">
                <a:effectLst/>
                <a:latin typeface="+mj-lt"/>
                <a:ea typeface="+mj-ea"/>
                <a:cs typeface="+mj-cs"/>
                <a:sym typeface="Arial"/>
              </a:rPr>
              <a:t>/find-help/what-is-mental-health/</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240269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Neurodiversity</a:t>
            </a:r>
            <a:r>
              <a:rPr lang="en-GB" sz="1200" b="0" i="0" u="none" strike="noStrike" dirty="0">
                <a:effectLst/>
                <a:latin typeface="+mj-lt"/>
                <a:ea typeface="+mj-ea"/>
                <a:cs typeface="+mj-cs"/>
                <a:sym typeface="Arial"/>
              </a:rPr>
              <a:t> is the term that is applied to all those with neurological differences such as dyslexia, dyspraxia, ADHD, or the autistic spectrum.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Neurodiversity is not a mental health condition and should not be classified as such. </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The idea of </a:t>
            </a:r>
            <a:r>
              <a:rPr lang="en-GB" sz="1200" b="1" i="0" u="none" strike="noStrike" dirty="0">
                <a:effectLst/>
                <a:latin typeface="+mj-lt"/>
                <a:ea typeface="+mj-ea"/>
                <a:cs typeface="+mj-cs"/>
                <a:sym typeface="Arial"/>
              </a:rPr>
              <a:t>neurodiversity</a:t>
            </a:r>
            <a:r>
              <a:rPr lang="en-GB" sz="1200" b="0" i="0" u="none" strike="noStrike" dirty="0">
                <a:effectLst/>
                <a:latin typeface="+mj-lt"/>
                <a:ea typeface="+mj-ea"/>
                <a:cs typeface="+mj-cs"/>
                <a:sym typeface="Arial"/>
              </a:rPr>
              <a:t> can help reduce stigma and celebrate difference.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a:t>
            </a:r>
            <a:r>
              <a:rPr lang="en-GB" sz="1200" b="0" i="0" u="none" strike="noStrike" dirty="0" err="1">
                <a:effectLst/>
                <a:latin typeface="+mj-lt"/>
                <a:ea typeface="+mj-ea"/>
                <a:cs typeface="+mj-cs"/>
                <a:sym typeface="Arial"/>
              </a:rPr>
              <a:t>bdadyslexia.org.uk</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221621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i="0" u="none" strike="noStrike" dirty="0">
                <a:effectLst/>
                <a:latin typeface="+mj-lt"/>
                <a:ea typeface="+mj-ea"/>
                <a:cs typeface="+mj-cs"/>
                <a:sym typeface="Arial"/>
              </a:rPr>
              <a:t>Mindfulness</a:t>
            </a:r>
            <a:r>
              <a:rPr lang="en-GB" sz="1200" b="0" i="0" u="none" strike="noStrike" dirty="0">
                <a:effectLst/>
                <a:latin typeface="+mj-lt"/>
                <a:ea typeface="+mj-ea"/>
                <a:cs typeface="+mj-cs"/>
                <a:sym typeface="Arial"/>
              </a:rPr>
              <a:t> is the practice of paying full attention to something and focusing on being intensely aware of what you're sensing and feeling in the moment in order to relax the body and mind and help reduce stress.</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Source: adapted from </a:t>
            </a:r>
            <a:r>
              <a:rPr lang="en-GB" sz="1200" b="0" i="0" u="none" strike="noStrike" dirty="0" err="1">
                <a:effectLst/>
                <a:latin typeface="+mj-lt"/>
                <a:ea typeface="+mj-ea"/>
                <a:cs typeface="+mj-cs"/>
                <a:sym typeface="Arial"/>
              </a:rPr>
              <a:t>kidshealth.org</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49563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70" name="ADD HEADLINE HERE"/>
          <p:cNvSpPr txBox="1">
            <a:spLocks noGrp="1"/>
          </p:cNvSpPr>
          <p:nvPr>
            <p:ph type="title" hasCustomPrompt="1"/>
          </p:nvPr>
        </p:nvSpPr>
        <p:spPr>
          <a:prstGeom prst="rect">
            <a:avLst/>
          </a:prstGeom>
        </p:spPr>
        <p:txBody>
          <a:bodyPr/>
          <a:lstStyle/>
          <a:p>
            <a:r>
              <a:t>ADD HEADLINE HERE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5" name="Picture 4" descr="A picture containing drawing&#10;&#10;Description automatically generated">
            <a:extLst>
              <a:ext uri="{FF2B5EF4-FFF2-40B4-BE49-F238E27FC236}">
                <a16:creationId xmlns:a16="http://schemas.microsoft.com/office/drawing/2014/main" id="{97B28E08-FD2E-494D-BBAD-8BFE0DE23E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62"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pic>
        <p:nvPicPr>
          <p:cNvPr id="3" name="Picture 2" descr="A close up of a logo&#10;&#10;Description automatically generated">
            <a:extLst>
              <a:ext uri="{FF2B5EF4-FFF2-40B4-BE49-F238E27FC236}">
                <a16:creationId xmlns:a16="http://schemas.microsoft.com/office/drawing/2014/main" id="{7445A5C9-D8F3-C148-A4A6-9DEFF12C7A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7289" y="5999147"/>
            <a:ext cx="5084711" cy="858853"/>
          </a:xfrm>
          <a:prstGeom prst="rect">
            <a:avLst/>
          </a:prstGeom>
        </p:spPr>
      </p:pic>
    </p:spTree>
    <p:extLst>
      <p:ext uri="{BB962C8B-B14F-4D97-AF65-F5344CB8AC3E}">
        <p14:creationId xmlns:p14="http://schemas.microsoft.com/office/powerpoint/2010/main" val="14549820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5">
    <p:spTree>
      <p:nvGrpSpPr>
        <p:cNvPr id="1" name=""/>
        <p:cNvGrpSpPr/>
        <p:nvPr/>
      </p:nvGrpSpPr>
      <p:grpSpPr>
        <a:xfrm>
          <a:off x="0" y="0"/>
          <a:ext cx="0" cy="0"/>
          <a:chOff x="0" y="0"/>
          <a:chExt cx="0" cy="0"/>
        </a:xfrm>
      </p:grpSpPr>
      <p:sp>
        <p:nvSpPr>
          <p:cNvPr id="49" name="Body Level One…"/>
          <p:cNvSpPr txBox="1">
            <a:spLocks noGrp="1"/>
          </p:cNvSpPr>
          <p:nvPr>
            <p:ph type="body" sz="half" idx="1" hasCustomPrompt="1"/>
          </p:nvPr>
        </p:nvSpPr>
        <p:spPr>
          <a:xfrm>
            <a:off x="433136" y="1996205"/>
            <a:ext cx="6394385" cy="3722961"/>
          </a:xfrm>
          <a:prstGeom prst="rect">
            <a:avLst/>
          </a:prstGeom>
          <a:solidFill>
            <a:srgbClr val="00AEEF">
              <a:alpha val="25000"/>
            </a:srgbClr>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51" name="Slide Number"/>
          <p:cNvSpPr txBox="1">
            <a:spLocks noGrp="1"/>
          </p:cNvSpPr>
          <p:nvPr>
            <p:ph type="sldNum" sz="quarter" idx="2"/>
          </p:nvPr>
        </p:nvSpPr>
        <p:spPr>
          <a:xfrm>
            <a:off x="359999" y="6386364"/>
            <a:ext cx="273652" cy="264251"/>
          </a:xfrm>
          <a:prstGeom prst="rect">
            <a:avLst/>
          </a:prstGeom>
        </p:spPr>
        <p:txBody>
          <a:bodyPr/>
          <a:lstStyle>
            <a:lvl1pPr algn="l"/>
          </a:lstStyle>
          <a:p>
            <a:fld id="{86CB4B4D-7CA3-9044-876B-883B54F8677D}" type="slidenum">
              <a:t>‹#›</a:t>
            </a:fld>
            <a:endParaRPr/>
          </a:p>
        </p:txBody>
      </p:sp>
      <p:pic>
        <p:nvPicPr>
          <p:cNvPr id="3" name="Picture 2" descr="A picture containing drawing&#10;&#10;Description automatically generated">
            <a:extLst>
              <a:ext uri="{FF2B5EF4-FFF2-40B4-BE49-F238E27FC236}">
                <a16:creationId xmlns:a16="http://schemas.microsoft.com/office/drawing/2014/main" id="{1CE69C29-EDA1-7749-9D9E-A73585C4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extLst>
      <p:ext uri="{BB962C8B-B14F-4D97-AF65-F5344CB8AC3E}">
        <p14:creationId xmlns:p14="http://schemas.microsoft.com/office/powerpoint/2010/main" val="19277072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ontent and object 8">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icture containing sky, outdoor object&#10;&#10;Description automatically generated">
            <a:extLst>
              <a:ext uri="{FF2B5EF4-FFF2-40B4-BE49-F238E27FC236}">
                <a16:creationId xmlns:a16="http://schemas.microsoft.com/office/drawing/2014/main" id="{5DBC4D00-6403-D343-AEAC-65927FB033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445" r="15772" b="12589"/>
          <a:stretch/>
        </p:blipFill>
        <p:spPr>
          <a:xfrm>
            <a:off x="0" y="0"/>
            <a:ext cx="12192000" cy="6858000"/>
          </a:xfrm>
          <a:prstGeom prst="rect">
            <a:avLst/>
          </a:prstGeom>
        </p:spPr>
      </p:pic>
    </p:spTree>
    <p:extLst>
      <p:ext uri="{BB962C8B-B14F-4D97-AF65-F5344CB8AC3E}">
        <p14:creationId xmlns:p14="http://schemas.microsoft.com/office/powerpoint/2010/main" val="4281551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UUK_WIDE_FECright_blue_rgb copy.jpg" descr="UUK_WIDE_FECright_blue_rgb copy.jpg"/>
          <p:cNvPicPr>
            <a:picLocks noChangeAspect="1"/>
          </p:cNvPicPr>
          <p:nvPr/>
        </p:nvPicPr>
        <p:blipFill>
          <a:blip r:embed="rId7"/>
          <a:stretch>
            <a:fillRect/>
          </a:stretch>
        </p:blipFill>
        <p:spPr>
          <a:xfrm>
            <a:off x="7112000" y="5996149"/>
            <a:ext cx="5080000" cy="861854"/>
          </a:xfrm>
          <a:prstGeom prst="rect">
            <a:avLst/>
          </a:prstGeom>
          <a:ln w="12700">
            <a:miter lim="400000"/>
          </a:ln>
        </p:spPr>
      </p:pic>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s/_rels/slide1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bed&#10;&#10;Description automatically generated with low confidence">
            <a:extLst>
              <a:ext uri="{FF2B5EF4-FFF2-40B4-BE49-F238E27FC236}">
                <a16:creationId xmlns:a16="http://schemas.microsoft.com/office/drawing/2014/main" id="{31A7F545-AC2F-0E49-B606-B37BE70B5733}"/>
              </a:ext>
            </a:extLst>
          </p:cNvPr>
          <p:cNvPicPr>
            <a:picLocks noChangeAspect="1"/>
          </p:cNvPicPr>
          <p:nvPr/>
        </p:nvPicPr>
        <p:blipFill rotWithShape="1">
          <a:blip r:embed="rId3">
            <a:extLst>
              <a:ext uri="{28A0092B-C50C-407E-A947-70E740481C1C}">
                <a14:useLocalDpi xmlns:a14="http://schemas.microsoft.com/office/drawing/2010/main" val="0"/>
              </a:ext>
            </a:extLst>
          </a:blip>
          <a:srcRect t="33577" r="21307"/>
          <a:stretch/>
        </p:blipFill>
        <p:spPr>
          <a:xfrm>
            <a:off x="0" y="0"/>
            <a:ext cx="12192000" cy="6858000"/>
          </a:xfrm>
          <a:prstGeom prst="rect">
            <a:avLst/>
          </a:prstGeom>
        </p:spPr>
      </p:pic>
      <p:sp>
        <p:nvSpPr>
          <p:cNvPr id="82" name="Rectangle"/>
          <p:cNvSpPr/>
          <p:nvPr/>
        </p:nvSpPr>
        <p:spPr>
          <a:xfrm>
            <a:off x="-39482" y="4072297"/>
            <a:ext cx="6882242" cy="1422755"/>
          </a:xfrm>
          <a:prstGeom prst="rect">
            <a:avLst/>
          </a:prstGeom>
          <a:solidFill>
            <a:srgbClr val="000000"/>
          </a:solidFill>
          <a:ln w="12700">
            <a:miter lim="400000"/>
          </a:ln>
        </p:spPr>
        <p:txBody>
          <a:bodyPr lIns="45718" tIns="45718" rIns="45718" bIns="45718" anchor="ctr"/>
          <a:lstStyle/>
          <a:p>
            <a:endParaRPr/>
          </a:p>
        </p:txBody>
      </p:sp>
      <p:sp>
        <p:nvSpPr>
          <p:cNvPr id="84" name="Rectangle"/>
          <p:cNvSpPr/>
          <p:nvPr/>
        </p:nvSpPr>
        <p:spPr>
          <a:xfrm>
            <a:off x="-39485" y="3343705"/>
            <a:ext cx="3162853" cy="722061"/>
          </a:xfrm>
          <a:prstGeom prst="rect">
            <a:avLst/>
          </a:prstGeom>
          <a:solidFill>
            <a:srgbClr val="00AEEF"/>
          </a:solidFill>
          <a:ln w="12700">
            <a:miter lim="400000"/>
          </a:ln>
        </p:spPr>
        <p:txBody>
          <a:bodyPr lIns="45718" tIns="45718" rIns="45718" bIns="45718" anchor="ctr"/>
          <a:lstStyle/>
          <a:p>
            <a:endParaRPr/>
          </a:p>
        </p:txBody>
      </p:sp>
      <p:sp>
        <p:nvSpPr>
          <p:cNvPr id="85" name="Part 2A: It’s My Right – Activity Quiz"/>
          <p:cNvSpPr txBox="1"/>
          <p:nvPr/>
        </p:nvSpPr>
        <p:spPr>
          <a:xfrm>
            <a:off x="61550" y="3343705"/>
            <a:ext cx="3020699" cy="715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spAutoFit/>
          </a:bodyPr>
          <a:lstStyle>
            <a:lvl1pPr indent="88900">
              <a:lnSpc>
                <a:spcPct val="90000"/>
              </a:lnSpc>
              <a:defRPr sz="3500" b="1" cap="all" spc="218">
                <a:solidFill>
                  <a:srgbClr val="FFFFFF"/>
                </a:solidFill>
              </a:defRPr>
            </a:lvl1pPr>
          </a:lstStyle>
          <a:p>
            <a:r>
              <a:rPr dirty="0"/>
              <a:t>Activity </a:t>
            </a:r>
            <a:r>
              <a:rPr lang="en-GB" dirty="0"/>
              <a:t>3</a:t>
            </a:r>
            <a:endParaRPr dirty="0"/>
          </a:p>
        </p:txBody>
      </p:sp>
      <p:sp>
        <p:nvSpPr>
          <p:cNvPr id="88" name="Part 2A: It’s My Right – Activity Quiz"/>
          <p:cNvSpPr txBox="1"/>
          <p:nvPr/>
        </p:nvSpPr>
        <p:spPr>
          <a:xfrm>
            <a:off x="61552" y="4131784"/>
            <a:ext cx="8303516" cy="136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spAutoFit/>
          </a:bodyPr>
          <a:lstStyle/>
          <a:p>
            <a:pPr indent="88900">
              <a:lnSpc>
                <a:spcPct val="110000"/>
              </a:lnSpc>
              <a:defRPr sz="3500" b="1" cap="all" spc="218">
                <a:solidFill>
                  <a:srgbClr val="FFFFFF"/>
                </a:solidFill>
              </a:defRPr>
            </a:pPr>
            <a:r>
              <a:rPr lang="en-GB" sz="3500" cap="all" dirty="0"/>
              <a:t>What is mental health </a:t>
            </a:r>
            <a:br>
              <a:rPr lang="en-GB" sz="3500" cap="all" dirty="0"/>
            </a:br>
            <a:r>
              <a:rPr lang="en-GB" sz="3500" cap="all" dirty="0"/>
              <a:t>and wellbeing?</a:t>
            </a:r>
            <a:endParaRPr dirty="0"/>
          </a:p>
        </p:txBody>
      </p:sp>
      <p:pic>
        <p:nvPicPr>
          <p:cNvPr id="3" name="Picture 2" descr="A picture containing food&#10;&#10;Description automatically generated">
            <a:extLst>
              <a:ext uri="{FF2B5EF4-FFF2-40B4-BE49-F238E27FC236}">
                <a16:creationId xmlns:a16="http://schemas.microsoft.com/office/drawing/2014/main" id="{614176A9-57BF-4443-A429-F7D0140E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21" y="0"/>
            <a:ext cx="2329988" cy="2041317"/>
          </a:xfrm>
          <a:prstGeom prst="rect">
            <a:avLst/>
          </a:prstGeom>
        </p:spPr>
      </p:pic>
      <p:pic>
        <p:nvPicPr>
          <p:cNvPr id="2" name="Picture 4" descr="Logo&#10;&#10;Description automatically generated">
            <a:extLst>
              <a:ext uri="{FF2B5EF4-FFF2-40B4-BE49-F238E27FC236}">
                <a16:creationId xmlns:a16="http://schemas.microsoft.com/office/drawing/2014/main" id="{675018AD-56CA-4FDC-87B0-CE5035C5865A}"/>
              </a:ext>
            </a:extLst>
          </p:cNvPr>
          <p:cNvPicPr>
            <a:picLocks noChangeAspect="1"/>
          </p:cNvPicPr>
          <p:nvPr/>
        </p:nvPicPr>
        <p:blipFill>
          <a:blip r:embed="rId5"/>
          <a:stretch>
            <a:fillRect/>
          </a:stretch>
        </p:blipFill>
        <p:spPr>
          <a:xfrm>
            <a:off x="9138745" y="-717"/>
            <a:ext cx="2743200" cy="1246909"/>
          </a:xfrm>
          <a:prstGeom prst="rect">
            <a:avLst/>
          </a:prstGeom>
        </p:spPr>
      </p:pic>
      <p:sp>
        <p:nvSpPr>
          <p:cNvPr id="9" name="TextBox 8">
            <a:extLst>
              <a:ext uri="{FF2B5EF4-FFF2-40B4-BE49-F238E27FC236}">
                <a16:creationId xmlns:a16="http://schemas.microsoft.com/office/drawing/2014/main" id="{F319B9F2-1710-5449-9A26-69D5EB735868}"/>
              </a:ext>
            </a:extLst>
          </p:cNvPr>
          <p:cNvSpPr txBox="1"/>
          <p:nvPr/>
        </p:nvSpPr>
        <p:spPr>
          <a:xfrm>
            <a:off x="10133261" y="6499826"/>
            <a:ext cx="187486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000" dirty="0">
                <a:solidFill>
                  <a:schemeClr val="bg1"/>
                </a:solidFill>
              </a:rPr>
              <a:t>© UNICEF/Gilbertson VII Photo</a:t>
            </a:r>
            <a:endParaRPr kumimoji="0" lang="en-US" sz="1000" b="0" i="0" u="none" strike="noStrike" cap="none" spc="0" normalizeH="0" baseline="0" dirty="0">
              <a:ln>
                <a:noFill/>
              </a:ln>
              <a:solidFill>
                <a:schemeClr val="bg1"/>
              </a:solidFill>
              <a:effectLst/>
              <a:uFillTx/>
              <a:latin typeface="+mj-lt"/>
              <a:ea typeface="+mj-ea"/>
              <a:cs typeface="+mj-cs"/>
              <a:sym typeface="Arial"/>
            </a:endParaRPr>
          </a:p>
        </p:txBody>
      </p:sp>
    </p:spTree>
    <p:extLst>
      <p:ext uri="{BB962C8B-B14F-4D97-AF65-F5344CB8AC3E}">
        <p14:creationId xmlns:p14="http://schemas.microsoft.com/office/powerpoint/2010/main" val="8559995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STRESS</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2045763"/>
            <a:ext cx="10451052"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A physical and emotional response to pressure or threat that may make you feel tense, nervous, or on edge. </a:t>
            </a:r>
          </a:p>
          <a:p>
            <a:pPr>
              <a:spcBef>
                <a:spcPts val="600"/>
              </a:spcBef>
              <a:spcAft>
                <a:spcPts val="1800"/>
              </a:spcAft>
            </a:pPr>
            <a:r>
              <a:rPr lang="en-GB" sz="2600" dirty="0"/>
              <a:t>Stress triggers the physical release of adrenaline, which may give you a feeling of energy, an increased heartbeat or sweaty palms.</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3261760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DEPRESSION</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2045763"/>
            <a:ext cx="10222452"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A low mood involving sadness, discouragement, despair, or hopelessness that lasts for weeks, months, or even longer. </a:t>
            </a:r>
          </a:p>
          <a:p>
            <a:pPr>
              <a:spcBef>
                <a:spcPts val="600"/>
              </a:spcBef>
              <a:spcAft>
                <a:spcPts val="1800"/>
              </a:spcAft>
            </a:pPr>
            <a:r>
              <a:rPr lang="en-GB" sz="2600" dirty="0"/>
              <a:t>A condition that affects thinking and interferes with the ability to notice or enjoy the good things in life.</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6317881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ANXIETY</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1900285"/>
            <a:ext cx="10199592" cy="3508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A sense of uneasiness, nervousness, worry, fear, or dread of what's about to happen or what might happen. A sense of anticipated danger, trouble, or threat.</a:t>
            </a:r>
          </a:p>
          <a:p>
            <a:pPr>
              <a:spcBef>
                <a:spcPts val="600"/>
              </a:spcBef>
              <a:spcAft>
                <a:spcPts val="1800"/>
              </a:spcAft>
            </a:pPr>
            <a:r>
              <a:rPr lang="en-GB" sz="2600" dirty="0"/>
              <a:t>Anxiety disorders are mental health conditions that involve excessive amounts of anxiety, fear, nervousness, worry, or dread. Anxiety that is too constant or too intense can cause a person to feel preoccupied, distracted, tense, and always on alert.</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9631034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RESILIENCE</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2045763"/>
            <a:ext cx="5140605" cy="1600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The ability to adapt in the face of hard times and recover from difficulties.</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3397422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SUICIDE</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1900285"/>
            <a:ext cx="6243879" cy="2708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When a person takes their own life, or does something to make themself die.</a:t>
            </a:r>
          </a:p>
          <a:p>
            <a:pPr>
              <a:spcBef>
                <a:spcPts val="600"/>
              </a:spcBef>
              <a:spcAft>
                <a:spcPts val="1800"/>
              </a:spcAft>
            </a:pPr>
            <a:r>
              <a:rPr lang="en-GB" sz="2600" dirty="0"/>
              <a:t>Most often, people who choose suicide are severely depressed and believe it is the only way to stop their pain.</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4362706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1" y="1992935"/>
            <a:ext cx="701112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idx="4294967295"/>
          </p:nvPr>
        </p:nvSpPr>
        <p:spPr>
          <a:xfrm>
            <a:off x="567467" y="452809"/>
            <a:ext cx="6061932" cy="1334386"/>
          </a:xfrm>
          <a:prstGeom prst="rect">
            <a:avLst/>
          </a:prstGeom>
        </p:spPr>
        <p:txBody>
          <a:bodyPr>
            <a:normAutofit fontScale="90000"/>
          </a:bodyPr>
          <a:lstStyle>
            <a:lvl1pPr defTabSz="667512">
              <a:defRPr sz="3500" spc="100">
                <a:solidFill>
                  <a:srgbClr val="00AEEF"/>
                </a:solidFill>
              </a:defRPr>
            </a:lvl1pPr>
          </a:lstStyle>
          <a:p>
            <a:pPr>
              <a:lnSpc>
                <a:spcPct val="100000"/>
              </a:lnSpc>
              <a:spcAft>
                <a:spcPts val="600"/>
              </a:spcAft>
            </a:pPr>
            <a:r>
              <a:rPr lang="en-GB" sz="3600" dirty="0"/>
              <a:t>HOW DOES THIS CONNECT TO ARTICLE 13?</a:t>
            </a:r>
            <a:endParaRPr lang="en-GB" sz="3600" b="0" dirty="0">
              <a:solidFill>
                <a:schemeClr val="bg1"/>
              </a:solidFill>
            </a:endParaRPr>
          </a:p>
        </p:txBody>
      </p:sp>
      <p:pic>
        <p:nvPicPr>
          <p:cNvPr id="4" name="Picture 3" descr="Logo&#10;&#10;Description automatically generated with medium confidence">
            <a:extLst>
              <a:ext uri="{FF2B5EF4-FFF2-40B4-BE49-F238E27FC236}">
                <a16:creationId xmlns:a16="http://schemas.microsoft.com/office/drawing/2014/main" id="{C288E9EC-B189-FA4E-933D-8A07A6AF7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130" y="1"/>
            <a:ext cx="5148712" cy="6858000"/>
          </a:xfrm>
          <a:prstGeom prst="rect">
            <a:avLst/>
          </a:prstGeom>
        </p:spPr>
      </p:pic>
      <p:pic>
        <p:nvPicPr>
          <p:cNvPr id="8" name="Picture 7" descr="Text&#10;&#10;Description automatically generated">
            <a:extLst>
              <a:ext uri="{FF2B5EF4-FFF2-40B4-BE49-F238E27FC236}">
                <a16:creationId xmlns:a16="http://schemas.microsoft.com/office/drawing/2014/main" id="{C5E83939-0A4E-804F-8874-3DD8EEC88F31}"/>
              </a:ext>
            </a:extLst>
          </p:cNvPr>
          <p:cNvPicPr>
            <a:picLocks noChangeAspect="1"/>
          </p:cNvPicPr>
          <p:nvPr/>
        </p:nvPicPr>
        <p:blipFill rotWithShape="1">
          <a:blip r:embed="rId4">
            <a:extLst>
              <a:ext uri="{28A0092B-C50C-407E-A947-70E740481C1C}">
                <a14:useLocalDpi xmlns:a14="http://schemas.microsoft.com/office/drawing/2010/main" val="0"/>
              </a:ext>
            </a:extLst>
          </a:blip>
          <a:srcRect t="11420" b="16035"/>
          <a:stretch/>
        </p:blipFill>
        <p:spPr>
          <a:xfrm>
            <a:off x="1358086" y="2468882"/>
            <a:ext cx="4480695" cy="3688078"/>
          </a:xfrm>
          <a:prstGeom prst="rect">
            <a:avLst/>
          </a:prstGeom>
        </p:spPr>
      </p:pic>
    </p:spTree>
    <p:extLst>
      <p:ext uri="{BB962C8B-B14F-4D97-AF65-F5344CB8AC3E}">
        <p14:creationId xmlns:p14="http://schemas.microsoft.com/office/powerpoint/2010/main" val="22578606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2">
            <a:extLst>
              <a:ext uri="{FF2B5EF4-FFF2-40B4-BE49-F238E27FC236}">
                <a16:creationId xmlns:a16="http://schemas.microsoft.com/office/drawing/2014/main" id="{6C0B1F51-36D6-4C4A-BB66-9D61AD614AAD}"/>
              </a:ext>
            </a:extLst>
          </p:cNvPr>
          <p:cNvGraphicFramePr>
            <a:graphicFrameLocks noGrp="1"/>
          </p:cNvGraphicFramePr>
          <p:nvPr>
            <p:extLst>
              <p:ext uri="{D42A27DB-BD31-4B8C-83A1-F6EECF244321}">
                <p14:modId xmlns:p14="http://schemas.microsoft.com/office/powerpoint/2010/main" val="495127279"/>
              </p:ext>
            </p:extLst>
          </p:nvPr>
        </p:nvGraphicFramePr>
        <p:xfrm>
          <a:off x="562443" y="2272895"/>
          <a:ext cx="11132252" cy="3255069"/>
        </p:xfrm>
        <a:graphic>
          <a:graphicData uri="http://schemas.openxmlformats.org/drawingml/2006/table">
            <a:tbl>
              <a:tblPr firstRow="1" bandRow="1">
                <a:tableStyleId>{5940675A-B579-460E-94D1-54222C63F5DA}</a:tableStyleId>
              </a:tblPr>
              <a:tblGrid>
                <a:gridCol w="2742231">
                  <a:extLst>
                    <a:ext uri="{9D8B030D-6E8A-4147-A177-3AD203B41FA5}">
                      <a16:colId xmlns:a16="http://schemas.microsoft.com/office/drawing/2014/main" val="3362256820"/>
                    </a:ext>
                  </a:extLst>
                </a:gridCol>
                <a:gridCol w="2743200">
                  <a:extLst>
                    <a:ext uri="{9D8B030D-6E8A-4147-A177-3AD203B41FA5}">
                      <a16:colId xmlns:a16="http://schemas.microsoft.com/office/drawing/2014/main" val="829946932"/>
                    </a:ext>
                  </a:extLst>
                </a:gridCol>
                <a:gridCol w="2791326">
                  <a:extLst>
                    <a:ext uri="{9D8B030D-6E8A-4147-A177-3AD203B41FA5}">
                      <a16:colId xmlns:a16="http://schemas.microsoft.com/office/drawing/2014/main" val="3553130534"/>
                    </a:ext>
                  </a:extLst>
                </a:gridCol>
                <a:gridCol w="2855495">
                  <a:extLst>
                    <a:ext uri="{9D8B030D-6E8A-4147-A177-3AD203B41FA5}">
                      <a16:colId xmlns:a16="http://schemas.microsoft.com/office/drawing/2014/main" val="237194275"/>
                    </a:ext>
                  </a:extLst>
                </a:gridCol>
              </a:tblGrid>
              <a:tr h="802814">
                <a:tc>
                  <a:txBody>
                    <a:bodyPr/>
                    <a:lstStyle/>
                    <a:p>
                      <a:endParaRPr lang="en-US" sz="2400" b="0" dirty="0">
                        <a:solidFill>
                          <a:srgbClr val="FFFFFF"/>
                        </a:solidFill>
                      </a:endParaRPr>
                    </a:p>
                  </a:txBody>
                  <a:tcP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00FA00"/>
                    </a:solidFill>
                  </a:tcPr>
                </a:tc>
                <a:tc>
                  <a:txBody>
                    <a:bodyPr/>
                    <a:lstStyle/>
                    <a:p>
                      <a:pPr algn="l"/>
                      <a:endParaRPr lang="en-US" sz="2400" b="0" dirty="0">
                        <a:solidFill>
                          <a:srgbClr val="FFFFFF"/>
                        </a:solidFill>
                      </a:endParaRPr>
                    </a:p>
                  </a:txBody>
                  <a:tcPr anchor="ct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2400" b="0" dirty="0">
                        <a:solidFill>
                          <a:srgbClr val="FFFFFF"/>
                        </a:solidFill>
                      </a:endParaRPr>
                    </a:p>
                  </a:txBody>
                  <a:tcP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US" sz="2400" b="0" dirty="0">
                        <a:solidFill>
                          <a:srgbClr val="FFFFFF"/>
                        </a:solidFill>
                      </a:endParaRPr>
                    </a:p>
                  </a:txBody>
                  <a:tcP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F2600"/>
                    </a:solidFill>
                  </a:tcPr>
                </a:tc>
                <a:extLst>
                  <a:ext uri="{0D108BD9-81ED-4DB2-BD59-A6C34878D82A}">
                    <a16:rowId xmlns:a16="http://schemas.microsoft.com/office/drawing/2014/main" val="1598948418"/>
                  </a:ext>
                </a:extLst>
              </a:tr>
              <a:tr h="2452255">
                <a:tc>
                  <a:txBody>
                    <a:bodyPr/>
                    <a:lstStyle/>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Being active and enjoying hobbies</a:t>
                      </a:r>
                    </a:p>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Comfortable with others and/or yourself</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80000" marR="0" marT="108000">
                    <a:lnL w="12700" cap="flat" cmpd="sng" algn="ctr">
                      <a:no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Feeling cross</a:t>
                      </a:r>
                    </a:p>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Not feeling like yourself</a:t>
                      </a:r>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80000" marR="0" marT="108000">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Feeling tearful and sad a lot of the time</a:t>
                      </a:r>
                    </a:p>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Not sleeping well</a:t>
                      </a:r>
                      <a:endParaRPr lang="en-US" sz="2000" dirty="0">
                        <a:latin typeface="Arial" panose="020B0604020202020204" pitchFamily="34" charset="0"/>
                        <a:cs typeface="Arial" panose="020B0604020202020204" pitchFamily="34" charset="0"/>
                      </a:endParaRPr>
                    </a:p>
                  </a:txBody>
                  <a:tcPr marL="180000" marR="0" marT="108000">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Increased anger, anxiety</a:t>
                      </a:r>
                    </a:p>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Feeling tearful and sad a lot of the time</a:t>
                      </a:r>
                    </a:p>
                    <a:p>
                      <a:pPr marL="342900" indent="-342900" algn="l">
                        <a:buFont typeface="Wingdings" pitchFamily="2" charset="2"/>
                        <a:buChar char="v"/>
                      </a:pPr>
                      <a:r>
                        <a:rPr lang="en-GB" sz="2000" b="0" i="0" u="none" strike="noStrike" kern="1200" dirty="0">
                          <a:solidFill>
                            <a:schemeClr val="tx1"/>
                          </a:solidFill>
                          <a:effectLst/>
                          <a:latin typeface="Arial" panose="020B0604020202020204" pitchFamily="34" charset="0"/>
                          <a:ea typeface="+mn-ea"/>
                          <a:cs typeface="Arial" panose="020B0604020202020204" pitchFamily="34" charset="0"/>
                        </a:rPr>
                        <a:t>Thinking about hurting yourself (on purpose)</a:t>
                      </a:r>
                      <a:endParaRPr lang="en-US" sz="2000" dirty="0">
                        <a:latin typeface="Arial" panose="020B0604020202020204" pitchFamily="34" charset="0"/>
                        <a:cs typeface="Arial" panose="020B0604020202020204" pitchFamily="34" charset="0"/>
                      </a:endParaRPr>
                    </a:p>
                  </a:txBody>
                  <a:tcPr marL="180000" marR="0" marT="108000">
                    <a:lnL w="12700" cap="flat" cmpd="sng" algn="ctr">
                      <a:solidFill>
                        <a:schemeClr val="tx1">
                          <a:lumMod val="50000"/>
                          <a:lumOff val="50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9775479"/>
                  </a:ext>
                </a:extLst>
              </a:tr>
            </a:tbl>
          </a:graphicData>
        </a:graphic>
      </p:graphicFrame>
      <p:pic>
        <p:nvPicPr>
          <p:cNvPr id="6" name="Picture 5">
            <a:extLst>
              <a:ext uri="{FF2B5EF4-FFF2-40B4-BE49-F238E27FC236}">
                <a16:creationId xmlns:a16="http://schemas.microsoft.com/office/drawing/2014/main" id="{00744AD2-102E-CC40-8C1F-5A43BBD06605}"/>
              </a:ext>
            </a:extLst>
          </p:cNvPr>
          <p:cNvPicPr>
            <a:picLocks noChangeAspect="1"/>
          </p:cNvPicPr>
          <p:nvPr/>
        </p:nvPicPr>
        <p:blipFill>
          <a:blip r:embed="rId3"/>
          <a:stretch>
            <a:fillRect/>
          </a:stretch>
        </p:blipFill>
        <p:spPr>
          <a:xfrm>
            <a:off x="9014139" y="2365660"/>
            <a:ext cx="580435" cy="580435"/>
          </a:xfrm>
          <a:prstGeom prst="rect">
            <a:avLst/>
          </a:prstGeom>
        </p:spPr>
      </p:pic>
      <p:pic>
        <p:nvPicPr>
          <p:cNvPr id="7" name="Picture 6">
            <a:extLst>
              <a:ext uri="{FF2B5EF4-FFF2-40B4-BE49-F238E27FC236}">
                <a16:creationId xmlns:a16="http://schemas.microsoft.com/office/drawing/2014/main" id="{91C5D094-795D-834C-A735-5FF5EB1AA143}"/>
              </a:ext>
            </a:extLst>
          </p:cNvPr>
          <p:cNvPicPr>
            <a:picLocks noChangeAspect="1"/>
          </p:cNvPicPr>
          <p:nvPr/>
        </p:nvPicPr>
        <p:blipFill>
          <a:blip r:embed="rId4"/>
          <a:stretch>
            <a:fillRect/>
          </a:stretch>
        </p:blipFill>
        <p:spPr>
          <a:xfrm>
            <a:off x="9832106" y="2357850"/>
            <a:ext cx="579600" cy="579600"/>
          </a:xfrm>
          <a:prstGeom prst="rect">
            <a:avLst/>
          </a:prstGeom>
        </p:spPr>
      </p:pic>
      <p:pic>
        <p:nvPicPr>
          <p:cNvPr id="8" name="Picture 7">
            <a:extLst>
              <a:ext uri="{FF2B5EF4-FFF2-40B4-BE49-F238E27FC236}">
                <a16:creationId xmlns:a16="http://schemas.microsoft.com/office/drawing/2014/main" id="{F56EC451-0CEF-354F-B882-02A5C188E459}"/>
              </a:ext>
            </a:extLst>
          </p:cNvPr>
          <p:cNvPicPr>
            <a:picLocks noChangeAspect="1"/>
          </p:cNvPicPr>
          <p:nvPr/>
        </p:nvPicPr>
        <p:blipFill>
          <a:blip r:embed="rId5"/>
          <a:stretch>
            <a:fillRect/>
          </a:stretch>
        </p:blipFill>
        <p:spPr>
          <a:xfrm>
            <a:off x="10649238" y="2357850"/>
            <a:ext cx="579600" cy="579600"/>
          </a:xfrm>
          <a:prstGeom prst="rect">
            <a:avLst/>
          </a:prstGeom>
        </p:spPr>
      </p:pic>
      <p:pic>
        <p:nvPicPr>
          <p:cNvPr id="12" name="Picture 11">
            <a:extLst>
              <a:ext uri="{FF2B5EF4-FFF2-40B4-BE49-F238E27FC236}">
                <a16:creationId xmlns:a16="http://schemas.microsoft.com/office/drawing/2014/main" id="{016DB8C0-ABE2-3845-835C-CCD130363940}"/>
              </a:ext>
            </a:extLst>
          </p:cNvPr>
          <p:cNvPicPr>
            <a:picLocks noChangeAspect="1"/>
          </p:cNvPicPr>
          <p:nvPr/>
        </p:nvPicPr>
        <p:blipFill>
          <a:blip r:embed="rId6"/>
          <a:stretch>
            <a:fillRect/>
          </a:stretch>
        </p:blipFill>
        <p:spPr>
          <a:xfrm>
            <a:off x="6325988" y="2379747"/>
            <a:ext cx="579600" cy="579600"/>
          </a:xfrm>
          <a:prstGeom prst="rect">
            <a:avLst/>
          </a:prstGeom>
        </p:spPr>
      </p:pic>
      <p:pic>
        <p:nvPicPr>
          <p:cNvPr id="13" name="Picture 12">
            <a:extLst>
              <a:ext uri="{FF2B5EF4-FFF2-40B4-BE49-F238E27FC236}">
                <a16:creationId xmlns:a16="http://schemas.microsoft.com/office/drawing/2014/main" id="{DDD1BAF0-C874-1143-9E98-645853943EDD}"/>
              </a:ext>
            </a:extLst>
          </p:cNvPr>
          <p:cNvPicPr>
            <a:picLocks noChangeAspect="1"/>
          </p:cNvPicPr>
          <p:nvPr/>
        </p:nvPicPr>
        <p:blipFill>
          <a:blip r:embed="rId7"/>
          <a:stretch>
            <a:fillRect/>
          </a:stretch>
        </p:blipFill>
        <p:spPr>
          <a:xfrm>
            <a:off x="5200908" y="2376004"/>
            <a:ext cx="579600" cy="579600"/>
          </a:xfrm>
          <a:prstGeom prst="rect">
            <a:avLst/>
          </a:prstGeom>
        </p:spPr>
      </p:pic>
      <p:pic>
        <p:nvPicPr>
          <p:cNvPr id="17" name="Picture 16">
            <a:extLst>
              <a:ext uri="{FF2B5EF4-FFF2-40B4-BE49-F238E27FC236}">
                <a16:creationId xmlns:a16="http://schemas.microsoft.com/office/drawing/2014/main" id="{291AADF4-25FE-654C-9985-761122ED4A8E}"/>
              </a:ext>
            </a:extLst>
          </p:cNvPr>
          <p:cNvPicPr>
            <a:picLocks noChangeAspect="1"/>
          </p:cNvPicPr>
          <p:nvPr/>
        </p:nvPicPr>
        <p:blipFill>
          <a:blip r:embed="rId8"/>
          <a:stretch>
            <a:fillRect/>
          </a:stretch>
        </p:blipFill>
        <p:spPr>
          <a:xfrm>
            <a:off x="7141548" y="2379747"/>
            <a:ext cx="579600" cy="579600"/>
          </a:xfrm>
          <a:prstGeom prst="rect">
            <a:avLst/>
          </a:prstGeom>
        </p:spPr>
      </p:pic>
      <p:pic>
        <p:nvPicPr>
          <p:cNvPr id="20" name="Picture 19">
            <a:extLst>
              <a:ext uri="{FF2B5EF4-FFF2-40B4-BE49-F238E27FC236}">
                <a16:creationId xmlns:a16="http://schemas.microsoft.com/office/drawing/2014/main" id="{25AD620F-2B4E-6D45-9F2D-92D33DA64625}"/>
              </a:ext>
            </a:extLst>
          </p:cNvPr>
          <p:cNvPicPr>
            <a:picLocks noChangeAspect="1"/>
          </p:cNvPicPr>
          <p:nvPr/>
        </p:nvPicPr>
        <p:blipFill>
          <a:blip r:embed="rId9"/>
          <a:stretch>
            <a:fillRect/>
          </a:stretch>
        </p:blipFill>
        <p:spPr>
          <a:xfrm>
            <a:off x="7957107" y="2376962"/>
            <a:ext cx="579600" cy="579600"/>
          </a:xfrm>
          <a:prstGeom prst="rect">
            <a:avLst/>
          </a:prstGeom>
        </p:spPr>
      </p:pic>
      <p:pic>
        <p:nvPicPr>
          <p:cNvPr id="23" name="Picture 22">
            <a:extLst>
              <a:ext uri="{FF2B5EF4-FFF2-40B4-BE49-F238E27FC236}">
                <a16:creationId xmlns:a16="http://schemas.microsoft.com/office/drawing/2014/main" id="{C7458715-5F9C-4643-964D-5103CE592356}"/>
              </a:ext>
            </a:extLst>
          </p:cNvPr>
          <p:cNvPicPr>
            <a:picLocks noChangeAspect="1"/>
          </p:cNvPicPr>
          <p:nvPr/>
        </p:nvPicPr>
        <p:blipFill>
          <a:blip r:embed="rId10"/>
          <a:stretch>
            <a:fillRect/>
          </a:stretch>
        </p:blipFill>
        <p:spPr>
          <a:xfrm>
            <a:off x="3608513" y="2403466"/>
            <a:ext cx="579600" cy="579600"/>
          </a:xfrm>
          <a:prstGeom prst="rect">
            <a:avLst/>
          </a:prstGeom>
        </p:spPr>
      </p:pic>
      <p:pic>
        <p:nvPicPr>
          <p:cNvPr id="24" name="Picture 23">
            <a:extLst>
              <a:ext uri="{FF2B5EF4-FFF2-40B4-BE49-F238E27FC236}">
                <a16:creationId xmlns:a16="http://schemas.microsoft.com/office/drawing/2014/main" id="{5E8ACDEE-C988-2248-ADD6-558F2440F6F0}"/>
              </a:ext>
            </a:extLst>
          </p:cNvPr>
          <p:cNvPicPr>
            <a:picLocks noChangeAspect="1"/>
          </p:cNvPicPr>
          <p:nvPr/>
        </p:nvPicPr>
        <p:blipFill>
          <a:blip r:embed="rId11"/>
          <a:stretch>
            <a:fillRect/>
          </a:stretch>
        </p:blipFill>
        <p:spPr>
          <a:xfrm>
            <a:off x="4404710" y="2389735"/>
            <a:ext cx="579600" cy="579600"/>
          </a:xfrm>
          <a:prstGeom prst="rect">
            <a:avLst/>
          </a:prstGeom>
        </p:spPr>
      </p:pic>
      <p:pic>
        <p:nvPicPr>
          <p:cNvPr id="25" name="Picture 24">
            <a:extLst>
              <a:ext uri="{FF2B5EF4-FFF2-40B4-BE49-F238E27FC236}">
                <a16:creationId xmlns:a16="http://schemas.microsoft.com/office/drawing/2014/main" id="{A1BE1129-BF07-5246-B1A5-ED293BEAD5F9}"/>
              </a:ext>
            </a:extLst>
          </p:cNvPr>
          <p:cNvPicPr>
            <a:picLocks noChangeAspect="1"/>
          </p:cNvPicPr>
          <p:nvPr/>
        </p:nvPicPr>
        <p:blipFill>
          <a:blip r:embed="rId12"/>
          <a:stretch>
            <a:fillRect/>
          </a:stretch>
        </p:blipFill>
        <p:spPr>
          <a:xfrm>
            <a:off x="829330" y="2357850"/>
            <a:ext cx="579600" cy="579600"/>
          </a:xfrm>
          <a:prstGeom prst="rect">
            <a:avLst/>
          </a:prstGeom>
        </p:spPr>
      </p:pic>
      <p:pic>
        <p:nvPicPr>
          <p:cNvPr id="26" name="Picture 25">
            <a:extLst>
              <a:ext uri="{FF2B5EF4-FFF2-40B4-BE49-F238E27FC236}">
                <a16:creationId xmlns:a16="http://schemas.microsoft.com/office/drawing/2014/main" id="{A6702B53-492B-B241-8115-BC47C0D67C48}"/>
              </a:ext>
            </a:extLst>
          </p:cNvPr>
          <p:cNvPicPr>
            <a:picLocks noChangeAspect="1"/>
          </p:cNvPicPr>
          <p:nvPr/>
        </p:nvPicPr>
        <p:blipFill>
          <a:blip r:embed="rId13"/>
          <a:stretch>
            <a:fillRect/>
          </a:stretch>
        </p:blipFill>
        <p:spPr>
          <a:xfrm>
            <a:off x="1596562" y="2357850"/>
            <a:ext cx="579600" cy="579600"/>
          </a:xfrm>
          <a:prstGeom prst="rect">
            <a:avLst/>
          </a:prstGeom>
        </p:spPr>
      </p:pic>
      <p:pic>
        <p:nvPicPr>
          <p:cNvPr id="28" name="Picture 27">
            <a:extLst>
              <a:ext uri="{FF2B5EF4-FFF2-40B4-BE49-F238E27FC236}">
                <a16:creationId xmlns:a16="http://schemas.microsoft.com/office/drawing/2014/main" id="{82AEDFA6-004C-744B-B2A8-9A1A27D7A656}"/>
              </a:ext>
            </a:extLst>
          </p:cNvPr>
          <p:cNvPicPr>
            <a:picLocks noChangeAspect="1"/>
          </p:cNvPicPr>
          <p:nvPr/>
        </p:nvPicPr>
        <p:blipFill>
          <a:blip r:embed="rId14"/>
          <a:stretch>
            <a:fillRect/>
          </a:stretch>
        </p:blipFill>
        <p:spPr>
          <a:xfrm>
            <a:off x="2358074" y="2376004"/>
            <a:ext cx="579600" cy="579600"/>
          </a:xfrm>
          <a:prstGeom prst="rect">
            <a:avLst/>
          </a:prstGeom>
        </p:spPr>
      </p:pic>
      <p:sp>
        <p:nvSpPr>
          <p:cNvPr id="18" name="TextBox 17">
            <a:extLst>
              <a:ext uri="{FF2B5EF4-FFF2-40B4-BE49-F238E27FC236}">
                <a16:creationId xmlns:a16="http://schemas.microsoft.com/office/drawing/2014/main" id="{161BD5FC-0E9D-F541-BF28-F5C346D4B280}"/>
              </a:ext>
            </a:extLst>
          </p:cNvPr>
          <p:cNvSpPr txBox="1"/>
          <p:nvPr/>
        </p:nvSpPr>
        <p:spPr>
          <a:xfrm>
            <a:off x="562443" y="477805"/>
            <a:ext cx="8141926" cy="1323439"/>
          </a:xfrm>
          <a:prstGeom prst="rect">
            <a:avLst/>
          </a:prstGeom>
          <a:noFill/>
        </p:spPr>
        <p:txBody>
          <a:bodyPr wrap="square" rtlCol="0">
            <a:spAutoFit/>
          </a:bodyPr>
          <a:lstStyle/>
          <a:p>
            <a:r>
              <a:rPr lang="en-GB" sz="4000" b="1" dirty="0">
                <a:solidFill>
                  <a:srgbClr val="00AEEF"/>
                </a:solidFill>
                <a:latin typeface="Arial" panose="020B0604020202020204" pitchFamily="34" charset="0"/>
                <a:cs typeface="Arial" panose="020B0604020202020204" pitchFamily="34" charset="0"/>
              </a:rPr>
              <a:t>THE MENTAL HEALTH CONTINUUM</a:t>
            </a:r>
            <a:endParaRPr lang="en-US" sz="3200" b="1" dirty="0">
              <a:solidFill>
                <a:srgbClr val="00AEE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1D4EE20-D976-CA40-B4F8-9FBEA9556117}"/>
              </a:ext>
            </a:extLst>
          </p:cNvPr>
          <p:cNvSpPr/>
          <p:nvPr/>
        </p:nvSpPr>
        <p:spPr>
          <a:xfrm>
            <a:off x="8427269" y="6004830"/>
            <a:ext cx="6096000" cy="230832"/>
          </a:xfrm>
          <a:prstGeom prst="rect">
            <a:avLst/>
          </a:prstGeom>
        </p:spPr>
        <p:txBody>
          <a:bodyPr>
            <a:spAutoFit/>
          </a:bodyPr>
          <a:lstStyle/>
          <a:p>
            <a:r>
              <a:rPr lang="en-GB" sz="900" dirty="0">
                <a:latin typeface="Arial" panose="020B0604020202020204" pitchFamily="34" charset="0"/>
              </a:rPr>
              <a:t>Adapted from the following sources: </a:t>
            </a:r>
            <a:r>
              <a:rPr lang="en-GB" sz="900" dirty="0" err="1">
                <a:latin typeface="Arial" panose="020B0604020202020204" pitchFamily="34" charset="0"/>
              </a:rPr>
              <a:t>Delphis</a:t>
            </a:r>
            <a:r>
              <a:rPr lang="en-GB" sz="900" dirty="0">
                <a:latin typeface="Arial" panose="020B0604020202020204" pitchFamily="34" charset="0"/>
              </a:rPr>
              <a:t> and Safehouse</a:t>
            </a:r>
            <a:endParaRPr lang="en-US" sz="900" dirty="0"/>
          </a:p>
        </p:txBody>
      </p:sp>
    </p:spTree>
    <p:extLst>
      <p:ext uri="{BB962C8B-B14F-4D97-AF65-F5344CB8AC3E}">
        <p14:creationId xmlns:p14="http://schemas.microsoft.com/office/powerpoint/2010/main" val="33701097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1BD5FC-0E9D-F541-BF28-F5C346D4B280}"/>
              </a:ext>
            </a:extLst>
          </p:cNvPr>
          <p:cNvSpPr txBox="1"/>
          <p:nvPr/>
        </p:nvSpPr>
        <p:spPr>
          <a:xfrm>
            <a:off x="562443" y="477805"/>
            <a:ext cx="10588157" cy="707886"/>
          </a:xfrm>
          <a:prstGeom prst="rect">
            <a:avLst/>
          </a:prstGeom>
          <a:noFill/>
        </p:spPr>
        <p:txBody>
          <a:bodyPr wrap="square" rtlCol="0">
            <a:spAutoFit/>
          </a:bodyPr>
          <a:lstStyle/>
          <a:p>
            <a:r>
              <a:rPr lang="en-GB" sz="4000" b="1" dirty="0">
                <a:solidFill>
                  <a:srgbClr val="00AEEF"/>
                </a:solidFill>
                <a:latin typeface="Arial" panose="020B0604020202020204" pitchFamily="34" charset="0"/>
                <a:cs typeface="Arial" panose="020B0604020202020204" pitchFamily="34" charset="0"/>
              </a:rPr>
              <a:t>WHERE DO THESE EXAMPLES GO?</a:t>
            </a:r>
            <a:endParaRPr lang="en-US" sz="3200" b="1" dirty="0">
              <a:solidFill>
                <a:srgbClr val="00AEE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5B16419-2E9A-DC41-9CBB-5C0FD06621AD}"/>
              </a:ext>
            </a:extLst>
          </p:cNvPr>
          <p:cNvSpPr txBox="1"/>
          <p:nvPr/>
        </p:nvSpPr>
        <p:spPr>
          <a:xfrm>
            <a:off x="567468" y="1185691"/>
            <a:ext cx="11624532" cy="2185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spcBef>
                <a:spcPts val="600"/>
              </a:spcBef>
              <a:spcAft>
                <a:spcPts val="600"/>
              </a:spcAft>
              <a:buFont typeface="Arial" panose="020B0604020202020204" pitchFamily="34" charset="0"/>
              <a:buChar char="•"/>
            </a:pPr>
            <a:r>
              <a:rPr lang="en-GB" sz="2400" dirty="0"/>
              <a:t>If you get a bump or bruise?</a:t>
            </a:r>
          </a:p>
          <a:p>
            <a:pPr marL="342900" indent="-342900">
              <a:spcBef>
                <a:spcPts val="600"/>
              </a:spcBef>
              <a:spcAft>
                <a:spcPts val="600"/>
              </a:spcAft>
              <a:buFont typeface="Arial" panose="020B0604020202020204" pitchFamily="34" charset="0"/>
              <a:buChar char="•"/>
            </a:pPr>
            <a:r>
              <a:rPr lang="en-GB" sz="2400" dirty="0"/>
              <a:t>If you feel sad after an argument with a friend?</a:t>
            </a:r>
          </a:p>
          <a:p>
            <a:pPr marL="342900" indent="-342900">
              <a:spcBef>
                <a:spcPts val="600"/>
              </a:spcBef>
              <a:spcAft>
                <a:spcPts val="600"/>
              </a:spcAft>
              <a:buFont typeface="Arial" panose="020B0604020202020204" pitchFamily="34" charset="0"/>
              <a:buChar char="•"/>
            </a:pPr>
            <a:r>
              <a:rPr lang="en-GB" sz="2400" dirty="0"/>
              <a:t>If you feel sad for many days in a row and can’t sleep?</a:t>
            </a:r>
          </a:p>
          <a:p>
            <a:pPr marL="342900" indent="-342900">
              <a:spcBef>
                <a:spcPts val="600"/>
              </a:spcBef>
              <a:spcAft>
                <a:spcPts val="600"/>
              </a:spcAft>
              <a:buFont typeface="Arial" panose="020B0604020202020204" pitchFamily="34" charset="0"/>
              <a:buChar char="•"/>
            </a:pPr>
            <a:r>
              <a:rPr lang="en-GB" sz="2400" dirty="0"/>
              <a:t>If you are very ill and have to go to the hospital and stay overnight?</a:t>
            </a:r>
            <a:endParaRPr kumimoji="0" lang="en-US" sz="3600" b="0" i="0" u="none" strike="noStrike" cap="none" spc="0" normalizeH="0" baseline="0" dirty="0">
              <a:ln>
                <a:noFill/>
              </a:ln>
              <a:solidFill>
                <a:srgbClr val="000000"/>
              </a:solidFill>
              <a:effectLst/>
              <a:uFillTx/>
              <a:latin typeface="+mj-lt"/>
              <a:ea typeface="+mj-ea"/>
              <a:cs typeface="+mj-cs"/>
              <a:sym typeface="Arial"/>
            </a:endParaRPr>
          </a:p>
        </p:txBody>
      </p:sp>
      <p:graphicFrame>
        <p:nvGraphicFramePr>
          <p:cNvPr id="21" name="Table 2">
            <a:extLst>
              <a:ext uri="{FF2B5EF4-FFF2-40B4-BE49-F238E27FC236}">
                <a16:creationId xmlns:a16="http://schemas.microsoft.com/office/drawing/2014/main" id="{8DE4A342-821C-584F-91C7-0DEC91610750}"/>
              </a:ext>
            </a:extLst>
          </p:cNvPr>
          <p:cNvGraphicFramePr>
            <a:graphicFrameLocks noGrp="1"/>
          </p:cNvGraphicFramePr>
          <p:nvPr>
            <p:extLst>
              <p:ext uri="{D42A27DB-BD31-4B8C-83A1-F6EECF244321}">
                <p14:modId xmlns:p14="http://schemas.microsoft.com/office/powerpoint/2010/main" val="1246780624"/>
              </p:ext>
            </p:extLst>
          </p:nvPr>
        </p:nvGraphicFramePr>
        <p:xfrm>
          <a:off x="562443" y="3654287"/>
          <a:ext cx="11132252" cy="2725099"/>
        </p:xfrm>
        <a:graphic>
          <a:graphicData uri="http://schemas.openxmlformats.org/drawingml/2006/table">
            <a:tbl>
              <a:tblPr firstRow="1" bandRow="1">
                <a:tableStyleId>{5940675A-B579-460E-94D1-54222C63F5DA}</a:tableStyleId>
              </a:tblPr>
              <a:tblGrid>
                <a:gridCol w="2742231">
                  <a:extLst>
                    <a:ext uri="{9D8B030D-6E8A-4147-A177-3AD203B41FA5}">
                      <a16:colId xmlns:a16="http://schemas.microsoft.com/office/drawing/2014/main" val="3362256820"/>
                    </a:ext>
                  </a:extLst>
                </a:gridCol>
                <a:gridCol w="2743200">
                  <a:extLst>
                    <a:ext uri="{9D8B030D-6E8A-4147-A177-3AD203B41FA5}">
                      <a16:colId xmlns:a16="http://schemas.microsoft.com/office/drawing/2014/main" val="829946932"/>
                    </a:ext>
                  </a:extLst>
                </a:gridCol>
                <a:gridCol w="2791326">
                  <a:extLst>
                    <a:ext uri="{9D8B030D-6E8A-4147-A177-3AD203B41FA5}">
                      <a16:colId xmlns:a16="http://schemas.microsoft.com/office/drawing/2014/main" val="3553130534"/>
                    </a:ext>
                  </a:extLst>
                </a:gridCol>
                <a:gridCol w="2855495">
                  <a:extLst>
                    <a:ext uri="{9D8B030D-6E8A-4147-A177-3AD203B41FA5}">
                      <a16:colId xmlns:a16="http://schemas.microsoft.com/office/drawing/2014/main" val="237194275"/>
                    </a:ext>
                  </a:extLst>
                </a:gridCol>
              </a:tblGrid>
              <a:tr h="802814">
                <a:tc>
                  <a:txBody>
                    <a:bodyPr/>
                    <a:lstStyle/>
                    <a:p>
                      <a:endParaRPr lang="en-US" sz="2400" b="0" dirty="0">
                        <a:solidFill>
                          <a:srgbClr val="FFFFFF"/>
                        </a:solidFill>
                      </a:endParaRPr>
                    </a:p>
                  </a:txBody>
                  <a:tcP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00FA00"/>
                    </a:solidFill>
                  </a:tcPr>
                </a:tc>
                <a:tc>
                  <a:txBody>
                    <a:bodyPr/>
                    <a:lstStyle/>
                    <a:p>
                      <a:pPr algn="l"/>
                      <a:endParaRPr lang="en-US" sz="2400" b="0" dirty="0">
                        <a:solidFill>
                          <a:srgbClr val="FFFFFF"/>
                        </a:solidFill>
                      </a:endParaRPr>
                    </a:p>
                  </a:txBody>
                  <a:tcPr anchor="ct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2400" b="0" dirty="0">
                        <a:solidFill>
                          <a:srgbClr val="FFFFFF"/>
                        </a:solidFill>
                      </a:endParaRPr>
                    </a:p>
                  </a:txBody>
                  <a:tcP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US" sz="2400" b="0" dirty="0">
                        <a:solidFill>
                          <a:srgbClr val="FFFFFF"/>
                        </a:solidFill>
                      </a:endParaRPr>
                    </a:p>
                  </a:txBody>
                  <a:tcPr>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FF2600"/>
                    </a:solidFill>
                  </a:tcPr>
                </a:tc>
                <a:extLst>
                  <a:ext uri="{0D108BD9-81ED-4DB2-BD59-A6C34878D82A}">
                    <a16:rowId xmlns:a16="http://schemas.microsoft.com/office/drawing/2014/main" val="1598948418"/>
                  </a:ext>
                </a:extLst>
              </a:tr>
              <a:tr h="1922285">
                <a:tc>
                  <a:txBody>
                    <a:bodyPr/>
                    <a:lstStyle/>
                    <a:p>
                      <a:pPr marL="342900" indent="-342900" algn="l">
                        <a:buFont typeface="Wingdings" pitchFamily="2" charset="2"/>
                        <a:buChar char="v"/>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80000" marR="0" marT="108000">
                    <a:lnL w="12700" cap="flat" cmpd="sng" algn="ctr">
                      <a:no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itchFamily="2" charset="2"/>
                        <a:buChar char="v"/>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txBody>
                  <a:tcPr marL="180000" marR="0" marT="108000">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itchFamily="2" charset="2"/>
                        <a:buChar char="v"/>
                      </a:pPr>
                      <a:endParaRPr lang="en-US" sz="2000" dirty="0">
                        <a:latin typeface="Arial" panose="020B0604020202020204" pitchFamily="34" charset="0"/>
                        <a:cs typeface="Arial" panose="020B0604020202020204" pitchFamily="34" charset="0"/>
                      </a:endParaRPr>
                    </a:p>
                  </a:txBody>
                  <a:tcPr marL="180000" marR="0" marT="108000">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itchFamily="2" charset="2"/>
                        <a:buChar char="v"/>
                      </a:pPr>
                      <a:endParaRPr lang="en-US" sz="2000" dirty="0">
                        <a:latin typeface="Arial" panose="020B0604020202020204" pitchFamily="34" charset="0"/>
                        <a:cs typeface="Arial" panose="020B0604020202020204" pitchFamily="34" charset="0"/>
                      </a:endParaRPr>
                    </a:p>
                  </a:txBody>
                  <a:tcPr marL="180000" marR="0" marT="108000">
                    <a:lnL w="12700" cap="flat" cmpd="sng" algn="ctr">
                      <a:solidFill>
                        <a:schemeClr val="tx1">
                          <a:lumMod val="50000"/>
                          <a:lumOff val="50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9775479"/>
                  </a:ext>
                </a:extLst>
              </a:tr>
            </a:tbl>
          </a:graphicData>
        </a:graphic>
      </p:graphicFrame>
      <p:pic>
        <p:nvPicPr>
          <p:cNvPr id="22" name="Picture 21">
            <a:extLst>
              <a:ext uri="{FF2B5EF4-FFF2-40B4-BE49-F238E27FC236}">
                <a16:creationId xmlns:a16="http://schemas.microsoft.com/office/drawing/2014/main" id="{D1F2B775-0AC2-C849-9C1F-5E821D8184B8}"/>
              </a:ext>
            </a:extLst>
          </p:cNvPr>
          <p:cNvPicPr>
            <a:picLocks noChangeAspect="1"/>
          </p:cNvPicPr>
          <p:nvPr/>
        </p:nvPicPr>
        <p:blipFill>
          <a:blip r:embed="rId3"/>
          <a:stretch>
            <a:fillRect/>
          </a:stretch>
        </p:blipFill>
        <p:spPr>
          <a:xfrm>
            <a:off x="9014139" y="3747052"/>
            <a:ext cx="580435" cy="580435"/>
          </a:xfrm>
          <a:prstGeom prst="rect">
            <a:avLst/>
          </a:prstGeom>
        </p:spPr>
      </p:pic>
      <p:pic>
        <p:nvPicPr>
          <p:cNvPr id="27" name="Picture 26">
            <a:extLst>
              <a:ext uri="{FF2B5EF4-FFF2-40B4-BE49-F238E27FC236}">
                <a16:creationId xmlns:a16="http://schemas.microsoft.com/office/drawing/2014/main" id="{D56D6D80-7032-E643-AE53-B8D4216FE7DC}"/>
              </a:ext>
            </a:extLst>
          </p:cNvPr>
          <p:cNvPicPr>
            <a:picLocks noChangeAspect="1"/>
          </p:cNvPicPr>
          <p:nvPr/>
        </p:nvPicPr>
        <p:blipFill>
          <a:blip r:embed="rId4"/>
          <a:stretch>
            <a:fillRect/>
          </a:stretch>
        </p:blipFill>
        <p:spPr>
          <a:xfrm>
            <a:off x="9832106" y="3739242"/>
            <a:ext cx="579600" cy="579600"/>
          </a:xfrm>
          <a:prstGeom prst="rect">
            <a:avLst/>
          </a:prstGeom>
        </p:spPr>
      </p:pic>
      <p:pic>
        <p:nvPicPr>
          <p:cNvPr id="29" name="Picture 28">
            <a:extLst>
              <a:ext uri="{FF2B5EF4-FFF2-40B4-BE49-F238E27FC236}">
                <a16:creationId xmlns:a16="http://schemas.microsoft.com/office/drawing/2014/main" id="{849870B8-12D4-A049-9024-E7E91E33342D}"/>
              </a:ext>
            </a:extLst>
          </p:cNvPr>
          <p:cNvPicPr>
            <a:picLocks noChangeAspect="1"/>
          </p:cNvPicPr>
          <p:nvPr/>
        </p:nvPicPr>
        <p:blipFill>
          <a:blip r:embed="rId5"/>
          <a:stretch>
            <a:fillRect/>
          </a:stretch>
        </p:blipFill>
        <p:spPr>
          <a:xfrm>
            <a:off x="10649238" y="3739242"/>
            <a:ext cx="579600" cy="579600"/>
          </a:xfrm>
          <a:prstGeom prst="rect">
            <a:avLst/>
          </a:prstGeom>
        </p:spPr>
      </p:pic>
      <p:pic>
        <p:nvPicPr>
          <p:cNvPr id="30" name="Picture 29">
            <a:extLst>
              <a:ext uri="{FF2B5EF4-FFF2-40B4-BE49-F238E27FC236}">
                <a16:creationId xmlns:a16="http://schemas.microsoft.com/office/drawing/2014/main" id="{160081A9-965B-7443-885A-22D5FF7D279A}"/>
              </a:ext>
            </a:extLst>
          </p:cNvPr>
          <p:cNvPicPr>
            <a:picLocks noChangeAspect="1"/>
          </p:cNvPicPr>
          <p:nvPr/>
        </p:nvPicPr>
        <p:blipFill>
          <a:blip r:embed="rId6"/>
          <a:stretch>
            <a:fillRect/>
          </a:stretch>
        </p:blipFill>
        <p:spPr>
          <a:xfrm>
            <a:off x="6325988" y="3761139"/>
            <a:ext cx="579600" cy="579600"/>
          </a:xfrm>
          <a:prstGeom prst="rect">
            <a:avLst/>
          </a:prstGeom>
        </p:spPr>
      </p:pic>
      <p:pic>
        <p:nvPicPr>
          <p:cNvPr id="31" name="Picture 30">
            <a:extLst>
              <a:ext uri="{FF2B5EF4-FFF2-40B4-BE49-F238E27FC236}">
                <a16:creationId xmlns:a16="http://schemas.microsoft.com/office/drawing/2014/main" id="{FF95A41C-ACE9-FE4D-A3C3-4E0533DABF9C}"/>
              </a:ext>
            </a:extLst>
          </p:cNvPr>
          <p:cNvPicPr>
            <a:picLocks noChangeAspect="1"/>
          </p:cNvPicPr>
          <p:nvPr/>
        </p:nvPicPr>
        <p:blipFill>
          <a:blip r:embed="rId7"/>
          <a:stretch>
            <a:fillRect/>
          </a:stretch>
        </p:blipFill>
        <p:spPr>
          <a:xfrm>
            <a:off x="5200908" y="3757396"/>
            <a:ext cx="579600" cy="579600"/>
          </a:xfrm>
          <a:prstGeom prst="rect">
            <a:avLst/>
          </a:prstGeom>
        </p:spPr>
      </p:pic>
      <p:pic>
        <p:nvPicPr>
          <p:cNvPr id="32" name="Picture 31">
            <a:extLst>
              <a:ext uri="{FF2B5EF4-FFF2-40B4-BE49-F238E27FC236}">
                <a16:creationId xmlns:a16="http://schemas.microsoft.com/office/drawing/2014/main" id="{FBDC269A-9C9F-1B48-A856-BD53C40637AB}"/>
              </a:ext>
            </a:extLst>
          </p:cNvPr>
          <p:cNvPicPr>
            <a:picLocks noChangeAspect="1"/>
          </p:cNvPicPr>
          <p:nvPr/>
        </p:nvPicPr>
        <p:blipFill>
          <a:blip r:embed="rId8"/>
          <a:stretch>
            <a:fillRect/>
          </a:stretch>
        </p:blipFill>
        <p:spPr>
          <a:xfrm>
            <a:off x="7141548" y="3761139"/>
            <a:ext cx="579600" cy="579600"/>
          </a:xfrm>
          <a:prstGeom prst="rect">
            <a:avLst/>
          </a:prstGeom>
        </p:spPr>
      </p:pic>
      <p:pic>
        <p:nvPicPr>
          <p:cNvPr id="33" name="Picture 32">
            <a:extLst>
              <a:ext uri="{FF2B5EF4-FFF2-40B4-BE49-F238E27FC236}">
                <a16:creationId xmlns:a16="http://schemas.microsoft.com/office/drawing/2014/main" id="{0AD89A7C-2EC2-FC47-9770-1C25B8D72DA8}"/>
              </a:ext>
            </a:extLst>
          </p:cNvPr>
          <p:cNvPicPr>
            <a:picLocks noChangeAspect="1"/>
          </p:cNvPicPr>
          <p:nvPr/>
        </p:nvPicPr>
        <p:blipFill>
          <a:blip r:embed="rId9"/>
          <a:stretch>
            <a:fillRect/>
          </a:stretch>
        </p:blipFill>
        <p:spPr>
          <a:xfrm>
            <a:off x="7957107" y="3758354"/>
            <a:ext cx="579600" cy="579600"/>
          </a:xfrm>
          <a:prstGeom prst="rect">
            <a:avLst/>
          </a:prstGeom>
        </p:spPr>
      </p:pic>
      <p:pic>
        <p:nvPicPr>
          <p:cNvPr id="34" name="Picture 33">
            <a:extLst>
              <a:ext uri="{FF2B5EF4-FFF2-40B4-BE49-F238E27FC236}">
                <a16:creationId xmlns:a16="http://schemas.microsoft.com/office/drawing/2014/main" id="{92A7384F-CD90-EC4B-84C6-47EB6530D213}"/>
              </a:ext>
            </a:extLst>
          </p:cNvPr>
          <p:cNvPicPr>
            <a:picLocks noChangeAspect="1"/>
          </p:cNvPicPr>
          <p:nvPr/>
        </p:nvPicPr>
        <p:blipFill>
          <a:blip r:embed="rId10"/>
          <a:stretch>
            <a:fillRect/>
          </a:stretch>
        </p:blipFill>
        <p:spPr>
          <a:xfrm>
            <a:off x="3608513" y="3784858"/>
            <a:ext cx="579600" cy="579600"/>
          </a:xfrm>
          <a:prstGeom prst="rect">
            <a:avLst/>
          </a:prstGeom>
        </p:spPr>
      </p:pic>
      <p:pic>
        <p:nvPicPr>
          <p:cNvPr id="35" name="Picture 34">
            <a:extLst>
              <a:ext uri="{FF2B5EF4-FFF2-40B4-BE49-F238E27FC236}">
                <a16:creationId xmlns:a16="http://schemas.microsoft.com/office/drawing/2014/main" id="{A075DDBE-D85F-424E-AE07-04C44E19D031}"/>
              </a:ext>
            </a:extLst>
          </p:cNvPr>
          <p:cNvPicPr>
            <a:picLocks noChangeAspect="1"/>
          </p:cNvPicPr>
          <p:nvPr/>
        </p:nvPicPr>
        <p:blipFill>
          <a:blip r:embed="rId11"/>
          <a:stretch>
            <a:fillRect/>
          </a:stretch>
        </p:blipFill>
        <p:spPr>
          <a:xfrm>
            <a:off x="4404710" y="3771127"/>
            <a:ext cx="579600" cy="579600"/>
          </a:xfrm>
          <a:prstGeom prst="rect">
            <a:avLst/>
          </a:prstGeom>
        </p:spPr>
      </p:pic>
      <p:pic>
        <p:nvPicPr>
          <p:cNvPr id="36" name="Picture 35">
            <a:extLst>
              <a:ext uri="{FF2B5EF4-FFF2-40B4-BE49-F238E27FC236}">
                <a16:creationId xmlns:a16="http://schemas.microsoft.com/office/drawing/2014/main" id="{F60870A1-F4EE-1A43-A394-4AAC0101C0CD}"/>
              </a:ext>
            </a:extLst>
          </p:cNvPr>
          <p:cNvPicPr>
            <a:picLocks noChangeAspect="1"/>
          </p:cNvPicPr>
          <p:nvPr/>
        </p:nvPicPr>
        <p:blipFill>
          <a:blip r:embed="rId12"/>
          <a:stretch>
            <a:fillRect/>
          </a:stretch>
        </p:blipFill>
        <p:spPr>
          <a:xfrm>
            <a:off x="829330" y="3739242"/>
            <a:ext cx="579600" cy="579600"/>
          </a:xfrm>
          <a:prstGeom prst="rect">
            <a:avLst/>
          </a:prstGeom>
        </p:spPr>
      </p:pic>
      <p:pic>
        <p:nvPicPr>
          <p:cNvPr id="37" name="Picture 36">
            <a:extLst>
              <a:ext uri="{FF2B5EF4-FFF2-40B4-BE49-F238E27FC236}">
                <a16:creationId xmlns:a16="http://schemas.microsoft.com/office/drawing/2014/main" id="{1A76FB63-5326-BB4D-86DD-68C55EB82C8C}"/>
              </a:ext>
            </a:extLst>
          </p:cNvPr>
          <p:cNvPicPr>
            <a:picLocks noChangeAspect="1"/>
          </p:cNvPicPr>
          <p:nvPr/>
        </p:nvPicPr>
        <p:blipFill>
          <a:blip r:embed="rId13"/>
          <a:stretch>
            <a:fillRect/>
          </a:stretch>
        </p:blipFill>
        <p:spPr>
          <a:xfrm>
            <a:off x="1596562" y="3739242"/>
            <a:ext cx="579600" cy="579600"/>
          </a:xfrm>
          <a:prstGeom prst="rect">
            <a:avLst/>
          </a:prstGeom>
        </p:spPr>
      </p:pic>
      <p:pic>
        <p:nvPicPr>
          <p:cNvPr id="38" name="Picture 37">
            <a:extLst>
              <a:ext uri="{FF2B5EF4-FFF2-40B4-BE49-F238E27FC236}">
                <a16:creationId xmlns:a16="http://schemas.microsoft.com/office/drawing/2014/main" id="{EEB9F28B-CC1A-434B-B972-6D142B62D76E}"/>
              </a:ext>
            </a:extLst>
          </p:cNvPr>
          <p:cNvPicPr>
            <a:picLocks noChangeAspect="1"/>
          </p:cNvPicPr>
          <p:nvPr/>
        </p:nvPicPr>
        <p:blipFill>
          <a:blip r:embed="rId14"/>
          <a:stretch>
            <a:fillRect/>
          </a:stretch>
        </p:blipFill>
        <p:spPr>
          <a:xfrm>
            <a:off x="2358074" y="3757396"/>
            <a:ext cx="579600" cy="579600"/>
          </a:xfrm>
          <a:prstGeom prst="rect">
            <a:avLst/>
          </a:prstGeom>
        </p:spPr>
      </p:pic>
      <p:sp>
        <p:nvSpPr>
          <p:cNvPr id="17" name="Rectangle 16">
            <a:extLst>
              <a:ext uri="{FF2B5EF4-FFF2-40B4-BE49-F238E27FC236}">
                <a16:creationId xmlns:a16="http://schemas.microsoft.com/office/drawing/2014/main" id="{95040A39-4E5C-EE4A-B5A8-2EA875F3FD61}"/>
              </a:ext>
            </a:extLst>
          </p:cNvPr>
          <p:cNvSpPr/>
          <p:nvPr/>
        </p:nvSpPr>
        <p:spPr>
          <a:xfrm>
            <a:off x="8536707" y="6483453"/>
            <a:ext cx="6096000" cy="230832"/>
          </a:xfrm>
          <a:prstGeom prst="rect">
            <a:avLst/>
          </a:prstGeom>
        </p:spPr>
        <p:txBody>
          <a:bodyPr>
            <a:spAutoFit/>
          </a:bodyPr>
          <a:lstStyle/>
          <a:p>
            <a:r>
              <a:rPr lang="en-GB" sz="900" dirty="0">
                <a:latin typeface="Arial" panose="020B0604020202020204" pitchFamily="34" charset="0"/>
              </a:rPr>
              <a:t>Adapted from the following sources: </a:t>
            </a:r>
            <a:r>
              <a:rPr lang="en-GB" sz="900" dirty="0" err="1">
                <a:latin typeface="Arial" panose="020B0604020202020204" pitchFamily="34" charset="0"/>
              </a:rPr>
              <a:t>Delphis</a:t>
            </a:r>
            <a:r>
              <a:rPr lang="en-GB" sz="900" dirty="0">
                <a:latin typeface="Arial" panose="020B0604020202020204" pitchFamily="34" charset="0"/>
              </a:rPr>
              <a:t> and Safehouse</a:t>
            </a:r>
            <a:endParaRPr lang="en-US" sz="900" dirty="0"/>
          </a:p>
        </p:txBody>
      </p:sp>
    </p:spTree>
    <p:extLst>
      <p:ext uri="{BB962C8B-B14F-4D97-AF65-F5344CB8AC3E}">
        <p14:creationId xmlns:p14="http://schemas.microsoft.com/office/powerpoint/2010/main" val="35809256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scarf&#10;&#10;Description automatically generated">
            <a:extLst>
              <a:ext uri="{FF2B5EF4-FFF2-40B4-BE49-F238E27FC236}">
                <a16:creationId xmlns:a16="http://schemas.microsoft.com/office/drawing/2014/main" id="{E6D188AF-6288-754C-BD80-5F63DEE18721}"/>
              </a:ext>
            </a:extLst>
          </p:cNvPr>
          <p:cNvPicPr>
            <a:picLocks noChangeAspect="1"/>
          </p:cNvPicPr>
          <p:nvPr/>
        </p:nvPicPr>
        <p:blipFill rotWithShape="1">
          <a:blip r:embed="rId3">
            <a:extLst>
              <a:ext uri="{28A0092B-C50C-407E-A947-70E740481C1C}">
                <a14:useLocalDpi xmlns:a14="http://schemas.microsoft.com/office/drawing/2010/main" val="0"/>
              </a:ext>
            </a:extLst>
          </a:blip>
          <a:srcRect l="23972" r="19484"/>
          <a:stretch/>
        </p:blipFill>
        <p:spPr>
          <a:xfrm>
            <a:off x="6373821" y="1"/>
            <a:ext cx="5818909" cy="6858000"/>
          </a:xfrm>
          <a:prstGeom prst="rect">
            <a:avLst/>
          </a:prstGeom>
        </p:spPr>
      </p:pic>
      <p:sp>
        <p:nvSpPr>
          <p:cNvPr id="9" name="Straight Connector 14">
            <a:extLst>
              <a:ext uri="{FF2B5EF4-FFF2-40B4-BE49-F238E27FC236}">
                <a16:creationId xmlns:a16="http://schemas.microsoft.com/office/drawing/2014/main" id="{E098E721-F5DE-784D-916A-7D6C016052A5}"/>
              </a:ext>
            </a:extLst>
          </p:cNvPr>
          <p:cNvSpPr/>
          <p:nvPr/>
        </p:nvSpPr>
        <p:spPr>
          <a:xfrm flipV="1">
            <a:off x="567467" y="1845415"/>
            <a:ext cx="5223733" cy="0"/>
          </a:xfrm>
          <a:prstGeom prst="line">
            <a:avLst/>
          </a:prstGeom>
          <a:ln w="44450">
            <a:solidFill>
              <a:srgbClr val="00AEEF"/>
            </a:solidFill>
            <a:prstDash val="lgDash"/>
            <a:miter/>
          </a:ln>
        </p:spPr>
        <p:txBody>
          <a:bodyPr lIns="45718" tIns="45718" rIns="45718" bIns="45718"/>
          <a:lstStyle/>
          <a:p>
            <a:endParaRPr/>
          </a:p>
        </p:txBody>
      </p:sp>
      <p:sp>
        <p:nvSpPr>
          <p:cNvPr id="10" name="Title 1">
            <a:extLst>
              <a:ext uri="{FF2B5EF4-FFF2-40B4-BE49-F238E27FC236}">
                <a16:creationId xmlns:a16="http://schemas.microsoft.com/office/drawing/2014/main" id="{641DA33D-050A-2D46-9233-D540E5A6629D}"/>
              </a:ext>
            </a:extLst>
          </p:cNvPr>
          <p:cNvSpPr txBox="1">
            <a:spLocks/>
          </p:cNvSpPr>
          <p:nvPr/>
        </p:nvSpPr>
        <p:spPr>
          <a:xfrm>
            <a:off x="567467" y="0"/>
            <a:ext cx="6443663" cy="2557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667512" rtl="0" latinLnBrk="0">
              <a:lnSpc>
                <a:spcPct val="90000"/>
              </a:lnSpc>
              <a:spcBef>
                <a:spcPts val="0"/>
              </a:spcBef>
              <a:spcAft>
                <a:spcPts val="0"/>
              </a:spcAft>
              <a:buClrTx/>
              <a:buSzTx/>
              <a:buFontTx/>
              <a:buNone/>
              <a:tabLst/>
              <a:defRPr sz="3500" b="1" i="0" u="none" strike="noStrike" cap="none" spc="1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a:lstStyle>
          <a:p>
            <a:pPr hangingPunct="1">
              <a:lnSpc>
                <a:spcPct val="100000"/>
              </a:lnSpc>
              <a:spcAft>
                <a:spcPts val="600"/>
              </a:spcAft>
            </a:pPr>
            <a:r>
              <a:rPr lang="en-GB" sz="3600" dirty="0"/>
              <a:t>EMOTION CHARADES</a:t>
            </a:r>
            <a:endParaRPr lang="en-GB" sz="3600" b="0" dirty="0">
              <a:solidFill>
                <a:schemeClr val="bg1"/>
              </a:solidFill>
            </a:endParaRPr>
          </a:p>
        </p:txBody>
      </p:sp>
      <p:sp>
        <p:nvSpPr>
          <p:cNvPr id="6" name="TextBox 5">
            <a:extLst>
              <a:ext uri="{FF2B5EF4-FFF2-40B4-BE49-F238E27FC236}">
                <a16:creationId xmlns:a16="http://schemas.microsoft.com/office/drawing/2014/main" id="{358CE50E-280D-C049-9FCE-3F9CB8188671}"/>
              </a:ext>
            </a:extLst>
          </p:cNvPr>
          <p:cNvSpPr txBox="1"/>
          <p:nvPr/>
        </p:nvSpPr>
        <p:spPr>
          <a:xfrm>
            <a:off x="567467" y="2105891"/>
            <a:ext cx="5029769"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nSpc>
                <a:spcPct val="150000"/>
              </a:lnSpc>
              <a:buFont typeface="Arial" panose="020B0604020202020204" pitchFamily="34" charset="0"/>
              <a:buChar char="•"/>
            </a:pPr>
            <a:r>
              <a:rPr lang="en-GB" sz="2800" dirty="0"/>
              <a:t>Two minutes per turn</a:t>
            </a:r>
          </a:p>
          <a:p>
            <a:pPr marL="342900" indent="-342900">
              <a:lnSpc>
                <a:spcPct val="150000"/>
              </a:lnSpc>
              <a:buFont typeface="Arial" panose="020B0604020202020204" pitchFamily="34" charset="0"/>
              <a:buChar char="•"/>
            </a:pPr>
            <a:r>
              <a:rPr lang="en-GB" sz="2800" dirty="0"/>
              <a:t>Don’t use words</a:t>
            </a:r>
          </a:p>
          <a:p>
            <a:pPr marL="342900" indent="-342900">
              <a:lnSpc>
                <a:spcPct val="150000"/>
              </a:lnSpc>
              <a:buFont typeface="Arial" panose="020B0604020202020204" pitchFamily="34" charset="0"/>
              <a:buChar char="•"/>
            </a:pPr>
            <a:r>
              <a:rPr lang="en-GB" sz="2800" dirty="0"/>
              <a:t>Guess as fast as you can!</a:t>
            </a:r>
            <a:endParaRPr kumimoji="0" lang="en-US" sz="2800" b="0" i="0" u="none" strike="noStrike" cap="none" spc="0" normalizeH="0" baseline="0" dirty="0">
              <a:ln>
                <a:noFill/>
              </a:ln>
              <a:solidFill>
                <a:srgbClr val="000000"/>
              </a:solidFill>
              <a:effectLst/>
              <a:uFillTx/>
              <a:latin typeface="+mj-lt"/>
              <a:ea typeface="+mj-ea"/>
              <a:cs typeface="+mj-cs"/>
              <a:sym typeface="Arial"/>
            </a:endParaRPr>
          </a:p>
        </p:txBody>
      </p:sp>
      <p:sp>
        <p:nvSpPr>
          <p:cNvPr id="7" name="TextBox 6">
            <a:extLst>
              <a:ext uri="{FF2B5EF4-FFF2-40B4-BE49-F238E27FC236}">
                <a16:creationId xmlns:a16="http://schemas.microsoft.com/office/drawing/2014/main" id="{0D268F89-DE17-064C-A731-BE5491F89B9E}"/>
              </a:ext>
            </a:extLst>
          </p:cNvPr>
          <p:cNvSpPr txBox="1"/>
          <p:nvPr/>
        </p:nvSpPr>
        <p:spPr>
          <a:xfrm>
            <a:off x="10859668" y="95404"/>
            <a:ext cx="1252903"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000" dirty="0">
                <a:solidFill>
                  <a:schemeClr val="bg1"/>
                </a:solidFill>
              </a:rPr>
              <a:t>© UNICEF/Al-Safadi</a:t>
            </a:r>
            <a:endParaRPr lang="en-US" sz="1000" b="0" i="0" u="none" strike="noStrike" cap="none" spc="0" normalizeH="0" baseline="0">
              <a:ln>
                <a:noFill/>
              </a:ln>
              <a:solidFill>
                <a:schemeClr val="bg1"/>
              </a:solidFill>
              <a:effectLst/>
              <a:uFillTx/>
              <a:latin typeface="+mj-lt"/>
              <a:ea typeface="+mj-ea"/>
              <a:cs typeface="+mj-cs"/>
            </a:endParaRPr>
          </a:p>
        </p:txBody>
      </p:sp>
      <p:pic>
        <p:nvPicPr>
          <p:cNvPr id="11" name="Picture 10" descr="A picture containing drawing&#10;&#10;Description automatically generated">
            <a:extLst>
              <a:ext uri="{FF2B5EF4-FFF2-40B4-BE49-F238E27FC236}">
                <a16:creationId xmlns:a16="http://schemas.microsoft.com/office/drawing/2014/main" id="{155EB1A7-7A85-D640-AAAD-51F557327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women posing for a photo&#10;&#10;Description automatically generated with medium confidence">
            <a:extLst>
              <a:ext uri="{FF2B5EF4-FFF2-40B4-BE49-F238E27FC236}">
                <a16:creationId xmlns:a16="http://schemas.microsoft.com/office/drawing/2014/main" id="{25889D75-CB3D-664A-9474-3D07145A8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 y="0"/>
            <a:ext cx="12186772" cy="6858000"/>
          </a:xfrm>
          <a:prstGeom prst="rect">
            <a:avLst/>
          </a:prstGeom>
        </p:spPr>
      </p:pic>
      <p:sp>
        <p:nvSpPr>
          <p:cNvPr id="8" name="Rectangle">
            <a:extLst>
              <a:ext uri="{FF2B5EF4-FFF2-40B4-BE49-F238E27FC236}">
                <a16:creationId xmlns:a16="http://schemas.microsoft.com/office/drawing/2014/main" id="{370C684C-A4BB-A140-A0F7-FC32EE6B78A8}"/>
              </a:ext>
            </a:extLst>
          </p:cNvPr>
          <p:cNvSpPr/>
          <p:nvPr/>
        </p:nvSpPr>
        <p:spPr>
          <a:xfrm>
            <a:off x="0" y="900989"/>
            <a:ext cx="5693434" cy="722061"/>
          </a:xfrm>
          <a:prstGeom prst="rect">
            <a:avLst/>
          </a:prstGeom>
          <a:solidFill>
            <a:schemeClr val="bg1"/>
          </a:solidFill>
          <a:ln w="12700">
            <a:miter lim="400000"/>
          </a:ln>
        </p:spPr>
        <p:txBody>
          <a:bodyPr lIns="45718" tIns="45718" rIns="45718" bIns="45718" anchor="ctr"/>
          <a:lstStyle/>
          <a:p>
            <a:endParaRPr/>
          </a:p>
        </p:txBody>
      </p:sp>
      <p:sp>
        <p:nvSpPr>
          <p:cNvPr id="9" name="Straight Connector 14">
            <a:extLst>
              <a:ext uri="{FF2B5EF4-FFF2-40B4-BE49-F238E27FC236}">
                <a16:creationId xmlns:a16="http://schemas.microsoft.com/office/drawing/2014/main" id="{E098E721-F5DE-784D-916A-7D6C016052A5}"/>
              </a:ext>
            </a:extLst>
          </p:cNvPr>
          <p:cNvSpPr/>
          <p:nvPr/>
        </p:nvSpPr>
        <p:spPr>
          <a:xfrm flipV="1">
            <a:off x="567468" y="1903473"/>
            <a:ext cx="4722990" cy="0"/>
          </a:xfrm>
          <a:prstGeom prst="line">
            <a:avLst/>
          </a:prstGeom>
          <a:ln w="44450">
            <a:solidFill>
              <a:schemeClr val="bg1"/>
            </a:solidFill>
            <a:prstDash val="lgDash"/>
            <a:miter/>
          </a:ln>
        </p:spPr>
        <p:txBody>
          <a:bodyPr lIns="45718" tIns="45718" rIns="45718" bIns="45718"/>
          <a:lstStyle/>
          <a:p>
            <a:endParaRPr/>
          </a:p>
        </p:txBody>
      </p:sp>
      <p:sp>
        <p:nvSpPr>
          <p:cNvPr id="10" name="Title 1">
            <a:extLst>
              <a:ext uri="{FF2B5EF4-FFF2-40B4-BE49-F238E27FC236}">
                <a16:creationId xmlns:a16="http://schemas.microsoft.com/office/drawing/2014/main" id="{641DA33D-050A-2D46-9233-D540E5A6629D}"/>
              </a:ext>
            </a:extLst>
          </p:cNvPr>
          <p:cNvSpPr txBox="1">
            <a:spLocks/>
          </p:cNvSpPr>
          <p:nvPr/>
        </p:nvSpPr>
        <p:spPr>
          <a:xfrm>
            <a:off x="567467" y="0"/>
            <a:ext cx="6443663" cy="2557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667512" rtl="0" latinLnBrk="0">
              <a:lnSpc>
                <a:spcPct val="90000"/>
              </a:lnSpc>
              <a:spcBef>
                <a:spcPts val="0"/>
              </a:spcBef>
              <a:spcAft>
                <a:spcPts val="0"/>
              </a:spcAft>
              <a:buClrTx/>
              <a:buSzTx/>
              <a:buFontTx/>
              <a:buNone/>
              <a:tabLst/>
              <a:defRPr sz="3500" b="1" i="0" u="none" strike="noStrike" cap="none" spc="1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a:lstStyle>
          <a:p>
            <a:pPr hangingPunct="1">
              <a:lnSpc>
                <a:spcPct val="100000"/>
              </a:lnSpc>
              <a:spcAft>
                <a:spcPts val="600"/>
              </a:spcAft>
            </a:pPr>
            <a:r>
              <a:rPr lang="en-GB" sz="3600" dirty="0"/>
              <a:t>WHAT’S THE WORD?</a:t>
            </a:r>
            <a:endParaRPr lang="en-GB" sz="3600" b="0" dirty="0">
              <a:solidFill>
                <a:schemeClr val="bg1"/>
              </a:solidFill>
            </a:endParaRPr>
          </a:p>
        </p:txBody>
      </p:sp>
      <p:sp>
        <p:nvSpPr>
          <p:cNvPr id="16" name="Rectangle">
            <a:extLst>
              <a:ext uri="{FF2B5EF4-FFF2-40B4-BE49-F238E27FC236}">
                <a16:creationId xmlns:a16="http://schemas.microsoft.com/office/drawing/2014/main" id="{0DAC8965-E892-8F4A-8F6B-F6C6AE36B5D2}"/>
              </a:ext>
            </a:extLst>
          </p:cNvPr>
          <p:cNvSpPr/>
          <p:nvPr/>
        </p:nvSpPr>
        <p:spPr>
          <a:xfrm>
            <a:off x="0" y="2325770"/>
            <a:ext cx="4869712" cy="722060"/>
          </a:xfrm>
          <a:prstGeom prst="rect">
            <a:avLst/>
          </a:prstGeom>
          <a:solidFill>
            <a:srgbClr val="00AEEF"/>
          </a:solidFill>
          <a:ln w="12700">
            <a:miter lim="400000"/>
          </a:ln>
        </p:spPr>
        <p:txBody>
          <a:bodyPr lIns="45718" tIns="45718" rIns="45718" bIns="45718" anchor="ctr"/>
          <a:lstStyle/>
          <a:p>
            <a:endParaRPr/>
          </a:p>
        </p:txBody>
      </p:sp>
      <p:sp>
        <p:nvSpPr>
          <p:cNvPr id="4" name="TextBox 3">
            <a:extLst>
              <a:ext uri="{FF2B5EF4-FFF2-40B4-BE49-F238E27FC236}">
                <a16:creationId xmlns:a16="http://schemas.microsoft.com/office/drawing/2014/main" id="{E9830700-03C3-504F-8D6E-2C8756F81327}"/>
              </a:ext>
            </a:extLst>
          </p:cNvPr>
          <p:cNvSpPr txBox="1"/>
          <p:nvPr/>
        </p:nvSpPr>
        <p:spPr>
          <a:xfrm>
            <a:off x="11093460" y="43542"/>
            <a:ext cx="1062146"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000" dirty="0"/>
              <a:t>© UNICEF/Dawe</a:t>
            </a:r>
            <a:endParaRPr kumimoji="0" lang="en-US" sz="1000" b="0" i="0" u="none" strike="noStrike" cap="none" spc="0" normalizeH="0" baseline="0" dirty="0">
              <a:ln>
                <a:noFill/>
              </a:ln>
              <a:solidFill>
                <a:srgbClr val="000000"/>
              </a:solidFill>
              <a:effectLst/>
              <a:uFillTx/>
              <a:latin typeface="+mj-lt"/>
              <a:ea typeface="+mj-ea"/>
              <a:cs typeface="+mj-cs"/>
              <a:sym typeface="Arial"/>
            </a:endParaRPr>
          </a:p>
        </p:txBody>
      </p:sp>
      <p:pic>
        <p:nvPicPr>
          <p:cNvPr id="11" name="Picture 10" descr="A picture containing drawing&#10;&#10;Description automatically generated">
            <a:extLst>
              <a:ext uri="{FF2B5EF4-FFF2-40B4-BE49-F238E27FC236}">
                <a16:creationId xmlns:a16="http://schemas.microsoft.com/office/drawing/2014/main" id="{BAAE7E33-0BB1-6840-81D2-A1CCA0D9F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
        <p:nvSpPr>
          <p:cNvPr id="17" name="Rectangle">
            <a:extLst>
              <a:ext uri="{FF2B5EF4-FFF2-40B4-BE49-F238E27FC236}">
                <a16:creationId xmlns:a16="http://schemas.microsoft.com/office/drawing/2014/main" id="{9CB1B05F-3C59-4B4E-BACB-24FB53E99CD7}"/>
              </a:ext>
            </a:extLst>
          </p:cNvPr>
          <p:cNvSpPr/>
          <p:nvPr/>
        </p:nvSpPr>
        <p:spPr>
          <a:xfrm>
            <a:off x="0" y="2912509"/>
            <a:ext cx="4190343" cy="586738"/>
          </a:xfrm>
          <a:prstGeom prst="rect">
            <a:avLst/>
          </a:prstGeom>
          <a:solidFill>
            <a:srgbClr val="00AEEF"/>
          </a:solidFill>
          <a:ln w="12700">
            <a:miter lim="400000"/>
          </a:ln>
        </p:spPr>
        <p:txBody>
          <a:bodyPr lIns="45718" tIns="45718" rIns="45718" bIns="45718" anchor="ctr"/>
          <a:lstStyle/>
          <a:p>
            <a:endParaRPr/>
          </a:p>
        </p:txBody>
      </p:sp>
      <p:sp>
        <p:nvSpPr>
          <p:cNvPr id="6" name="TextBox 5">
            <a:extLst>
              <a:ext uri="{FF2B5EF4-FFF2-40B4-BE49-F238E27FC236}">
                <a16:creationId xmlns:a16="http://schemas.microsoft.com/office/drawing/2014/main" id="{358CE50E-280D-C049-9FCE-3F9CB8188671}"/>
              </a:ext>
            </a:extLst>
          </p:cNvPr>
          <p:cNvSpPr txBox="1"/>
          <p:nvPr/>
        </p:nvSpPr>
        <p:spPr>
          <a:xfrm>
            <a:off x="553977" y="2373902"/>
            <a:ext cx="4315735"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3200" dirty="0">
                <a:solidFill>
                  <a:schemeClr val="bg1"/>
                </a:solidFill>
              </a:rPr>
              <a:t>Expanding your mental health vocabulary.</a:t>
            </a:r>
            <a:endParaRPr kumimoji="0" lang="en-US" sz="4400" b="0" i="0" u="none" strike="noStrike" cap="none" spc="0" normalizeH="0" baseline="0" dirty="0">
              <a:ln>
                <a:noFill/>
              </a:ln>
              <a:solidFill>
                <a:schemeClr val="bg1"/>
              </a:solidFill>
              <a:effectLst/>
              <a:uFillTx/>
              <a:latin typeface="+mj-lt"/>
              <a:ea typeface="+mj-ea"/>
              <a:cs typeface="+mj-cs"/>
              <a:sym typeface="Arial"/>
            </a:endParaRPr>
          </a:p>
        </p:txBody>
      </p:sp>
    </p:spTree>
    <p:extLst>
      <p:ext uri="{BB962C8B-B14F-4D97-AF65-F5344CB8AC3E}">
        <p14:creationId xmlns:p14="http://schemas.microsoft.com/office/powerpoint/2010/main" val="1403577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5875863"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MENTAL HEALTH</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7" y="2224439"/>
            <a:ext cx="10904097" cy="3816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Aft>
                <a:spcPts val="1800"/>
              </a:spcAft>
            </a:pPr>
            <a:r>
              <a:rPr lang="en-GB" sz="2600" dirty="0"/>
              <a:t>Mental health refers to how we think, feel and behave. </a:t>
            </a:r>
          </a:p>
          <a:p>
            <a:pPr>
              <a:spcAft>
                <a:spcPts val="1800"/>
              </a:spcAft>
            </a:pPr>
            <a:r>
              <a:rPr lang="en-GB" sz="2600" dirty="0"/>
              <a:t>Mental Health is something that everyone has – just like physical health. </a:t>
            </a:r>
          </a:p>
          <a:p>
            <a:pPr>
              <a:spcAft>
                <a:spcPts val="1800"/>
              </a:spcAft>
            </a:pPr>
            <a:r>
              <a:rPr lang="en-GB" sz="2600" dirty="0"/>
              <a:t>Our mental health changes. Sometimes we feel well, and sometimes we don’t. When our mental health is good, we might enjoy being around other people and feel able to take on challenges and new experiences.</a:t>
            </a:r>
          </a:p>
          <a:p>
            <a:pPr>
              <a:spcAft>
                <a:spcPts val="1800"/>
              </a:spcAft>
            </a:pPr>
            <a:r>
              <a:rPr lang="en-GB" sz="2600" dirty="0"/>
              <a:t>But when our mental health is not so good, we can find it much harder </a:t>
            </a:r>
            <a:br>
              <a:rPr lang="en-GB" sz="2600" dirty="0"/>
            </a:br>
            <a:r>
              <a:rPr lang="en-GB" sz="2600" dirty="0"/>
              <a:t>to cope.</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6046930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5875863"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MENTAL HEALTH</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7" y="2224439"/>
            <a:ext cx="10904097" cy="3816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Aft>
                <a:spcPts val="1800"/>
              </a:spcAft>
            </a:pPr>
            <a:r>
              <a:rPr lang="en-GB" sz="2600" dirty="0"/>
              <a:t>Mental health refers to how we think, feel and behave. </a:t>
            </a:r>
          </a:p>
          <a:p>
            <a:pPr>
              <a:spcAft>
                <a:spcPts val="1800"/>
              </a:spcAft>
            </a:pPr>
            <a:r>
              <a:rPr lang="en-GB" sz="2600" dirty="0"/>
              <a:t>Mental Health is something that everyone has – just like physical health. </a:t>
            </a:r>
          </a:p>
          <a:p>
            <a:pPr>
              <a:spcAft>
                <a:spcPts val="1800"/>
              </a:spcAft>
            </a:pPr>
            <a:r>
              <a:rPr lang="en-GB" sz="2600" dirty="0"/>
              <a:t>Our mental health changes. Sometimes we feel well, and sometimes we don’t. When our mental health is good, we might enjoy being around other people and feel able to take on challenges and new experiences.</a:t>
            </a:r>
          </a:p>
          <a:p>
            <a:pPr>
              <a:spcAft>
                <a:spcPts val="1800"/>
              </a:spcAft>
            </a:pPr>
            <a:r>
              <a:rPr lang="en-GB" sz="2600" dirty="0"/>
              <a:t>But when our mental health is not so good, we can find it much harder </a:t>
            </a:r>
            <a:br>
              <a:rPr lang="en-GB" sz="2600" dirty="0"/>
            </a:br>
            <a:r>
              <a:rPr lang="en-GB" sz="2600" dirty="0"/>
              <a:t>to cope.</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40240860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5875863"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MENTAL HEALTH</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7" y="2224439"/>
            <a:ext cx="10904097" cy="3816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Aft>
                <a:spcPts val="1800"/>
              </a:spcAft>
            </a:pPr>
            <a:r>
              <a:rPr lang="en-GB" sz="2600" dirty="0"/>
              <a:t>Mental health refers to how we think, feel and behave. </a:t>
            </a:r>
          </a:p>
          <a:p>
            <a:pPr>
              <a:spcAft>
                <a:spcPts val="1800"/>
              </a:spcAft>
            </a:pPr>
            <a:r>
              <a:rPr lang="en-GB" sz="2600" dirty="0"/>
              <a:t>Mental Health is something that everyone has – just like physical health. </a:t>
            </a:r>
          </a:p>
          <a:p>
            <a:pPr>
              <a:spcAft>
                <a:spcPts val="1800"/>
              </a:spcAft>
            </a:pPr>
            <a:r>
              <a:rPr lang="en-GB" sz="2600" dirty="0"/>
              <a:t>Our mental health changes. Sometimes we feel well, and sometimes we don’t. When our mental health is good, we might enjoy being around other people and feel able to take on challenges and new experiences.</a:t>
            </a:r>
          </a:p>
          <a:p>
            <a:pPr>
              <a:spcAft>
                <a:spcPts val="1800"/>
              </a:spcAft>
            </a:pPr>
            <a:r>
              <a:rPr lang="en-GB" sz="2600" dirty="0"/>
              <a:t>But when our mental health is not so good, we can find it much harder </a:t>
            </a:r>
            <a:br>
              <a:rPr lang="en-GB" sz="2600" dirty="0"/>
            </a:br>
            <a:r>
              <a:rPr lang="en-GB" sz="2600" dirty="0"/>
              <a:t>to cope.</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6638293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MENTAL HEALTH CONDITION</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2045763"/>
            <a:ext cx="10176015"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Mental health problems that change a person’s thinking, behaviour and ability to cope with emotions. </a:t>
            </a:r>
            <a:endParaRPr lang="en-US" sz="2600" dirty="0"/>
          </a:p>
          <a:p>
            <a:pPr>
              <a:spcBef>
                <a:spcPts val="600"/>
              </a:spcBef>
              <a:spcAft>
                <a:spcPts val="1800"/>
              </a:spcAft>
            </a:pPr>
            <a:r>
              <a:rPr lang="en-GB" sz="2600" dirty="0"/>
              <a:t>Without support, they can affect daily life and stop someone doing the things they usually enjoy, or the ability to feel OK.</a:t>
            </a:r>
            <a:endParaRPr lang="en-US" sz="2600" b="0" i="0" u="none" strike="noStrike" cap="none" spc="0" normalizeH="0" baseline="0" dirty="0">
              <a:ln>
                <a:noFill/>
              </a:ln>
              <a:solidFill>
                <a:srgbClr val="000000"/>
              </a:solidFill>
              <a:effectLst/>
              <a:uFillTx/>
              <a:latin typeface="+mj-lt"/>
              <a:ea typeface="+mj-ea"/>
              <a:cs typeface="+mj-cs"/>
            </a:endParaRPr>
          </a:p>
        </p:txBody>
      </p:sp>
    </p:spTree>
    <p:extLst>
      <p:ext uri="{BB962C8B-B14F-4D97-AF65-F5344CB8AC3E}">
        <p14:creationId xmlns:p14="http://schemas.microsoft.com/office/powerpoint/2010/main" val="5112449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NEURODIVERSITY</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2045763"/>
            <a:ext cx="9050453" cy="19082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The idea that brain differences are normal, rather than deficits or disabilities.</a:t>
            </a:r>
          </a:p>
          <a:p>
            <a:pPr>
              <a:spcBef>
                <a:spcPts val="600"/>
              </a:spcBef>
              <a:spcAft>
                <a:spcPts val="1800"/>
              </a:spcAft>
            </a:pPr>
            <a:r>
              <a:rPr lang="en-GB" sz="2600" dirty="0"/>
              <a:t>Neurodiversity is not a mental health condition.</a:t>
            </a:r>
            <a:endParaRPr lang="en-US" sz="2600" b="0" i="0" u="none" strike="noStrike" cap="none" spc="0" normalizeH="0" baseline="0" dirty="0">
              <a:ln>
                <a:noFill/>
              </a:ln>
              <a:solidFill>
                <a:srgbClr val="000000"/>
              </a:solidFill>
              <a:effectLst/>
              <a:uFillTx/>
              <a:latin typeface="+mj-lt"/>
              <a:ea typeface="+mj-ea"/>
              <a:cs typeface="+mj-cs"/>
            </a:endParaRPr>
          </a:p>
        </p:txBody>
      </p:sp>
    </p:spTree>
    <p:extLst>
      <p:ext uri="{BB962C8B-B14F-4D97-AF65-F5344CB8AC3E}">
        <p14:creationId xmlns:p14="http://schemas.microsoft.com/office/powerpoint/2010/main" val="40617022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aight Connector 14">
            <a:extLst>
              <a:ext uri="{FF2B5EF4-FFF2-40B4-BE49-F238E27FC236}">
                <a16:creationId xmlns:a16="http://schemas.microsoft.com/office/drawing/2014/main" id="{6D9378A6-FE16-AF42-AB04-D2C86F130CFB}"/>
              </a:ext>
            </a:extLst>
          </p:cNvPr>
          <p:cNvSpPr/>
          <p:nvPr/>
        </p:nvSpPr>
        <p:spPr>
          <a:xfrm flipV="1">
            <a:off x="0" y="1622885"/>
            <a:ext cx="12191999" cy="0"/>
          </a:xfrm>
          <a:prstGeom prst="line">
            <a:avLst/>
          </a:prstGeom>
          <a:ln w="44450">
            <a:solidFill>
              <a:srgbClr val="00AEEF"/>
            </a:solidFill>
            <a:prstDash val="lgDash"/>
            <a:miter/>
          </a:ln>
        </p:spPr>
        <p:txBody>
          <a:bodyPr lIns="45718" tIns="45718" rIns="45718" bIns="45718"/>
          <a:lstStyle/>
          <a:p>
            <a:endParaRPr/>
          </a:p>
        </p:txBody>
      </p:sp>
      <p:sp>
        <p:nvSpPr>
          <p:cNvPr id="13" name="Title 1">
            <a:extLst>
              <a:ext uri="{FF2B5EF4-FFF2-40B4-BE49-F238E27FC236}">
                <a16:creationId xmlns:a16="http://schemas.microsoft.com/office/drawing/2014/main" id="{089C1867-7793-1E4B-851A-F3380D11BFD7}"/>
              </a:ext>
            </a:extLst>
          </p:cNvPr>
          <p:cNvSpPr txBox="1">
            <a:spLocks noGrp="1"/>
          </p:cNvSpPr>
          <p:nvPr>
            <p:ph type="title"/>
          </p:nvPr>
        </p:nvSpPr>
        <p:spPr>
          <a:xfrm>
            <a:off x="567467" y="638846"/>
            <a:ext cx="8410278" cy="774314"/>
          </a:xfrm>
          <a:prstGeom prst="rect">
            <a:avLst/>
          </a:prstGeom>
        </p:spPr>
        <p:txBody>
          <a:bodyPr>
            <a:normAutofit/>
          </a:bodyPr>
          <a:lstStyle>
            <a:lvl1pPr defTabSz="667512">
              <a:defRPr sz="3500" spc="100">
                <a:solidFill>
                  <a:srgbClr val="00AEEF"/>
                </a:solidFill>
              </a:defRPr>
            </a:lvl1pPr>
          </a:lstStyle>
          <a:p>
            <a:pPr>
              <a:lnSpc>
                <a:spcPct val="100000"/>
              </a:lnSpc>
              <a:spcAft>
                <a:spcPts val="1200"/>
              </a:spcAft>
            </a:pPr>
            <a:r>
              <a:rPr lang="en-GB" sz="3600" dirty="0"/>
              <a:t>MINDFULNESS</a:t>
            </a:r>
            <a:endParaRPr lang="en-GB" sz="3600" b="0" dirty="0">
              <a:solidFill>
                <a:schemeClr val="bg1"/>
              </a:solidFill>
            </a:endParaRPr>
          </a:p>
        </p:txBody>
      </p:sp>
      <p:sp>
        <p:nvSpPr>
          <p:cNvPr id="6" name="TextBox 5">
            <a:extLst>
              <a:ext uri="{FF2B5EF4-FFF2-40B4-BE49-F238E27FC236}">
                <a16:creationId xmlns:a16="http://schemas.microsoft.com/office/drawing/2014/main" id="{83B3B639-5A6E-8E44-811C-45C90C4A4363}"/>
              </a:ext>
            </a:extLst>
          </p:cNvPr>
          <p:cNvSpPr txBox="1"/>
          <p:nvPr/>
        </p:nvSpPr>
        <p:spPr>
          <a:xfrm>
            <a:off x="567468" y="2045763"/>
            <a:ext cx="8599392" cy="20005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spcAft>
                <a:spcPts val="1800"/>
              </a:spcAft>
            </a:pPr>
            <a:r>
              <a:rPr lang="en-GB" sz="2600" dirty="0"/>
              <a:t>The practice of paying full attention to something and focusing on being intensely aware of what you're sensing and feeling in the moment in order to relax the body and mind and help reduce stress.</a:t>
            </a:r>
            <a:endParaRPr kumimoji="0" lang="en-US" sz="26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01911591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1422</TotalTime>
  <Words>2633</Words>
  <Application>Microsoft Office PowerPoint</Application>
  <PresentationFormat>Widescreen</PresentationFormat>
  <Paragraphs>204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MENTAL HEALTH</vt:lpstr>
      <vt:lpstr>MENTAL HEALTH</vt:lpstr>
      <vt:lpstr>MENTAL HEALTH</vt:lpstr>
      <vt:lpstr>MENTAL HEALTH CONDITION</vt:lpstr>
      <vt:lpstr>NEURODIVERSITY</vt:lpstr>
      <vt:lpstr>MINDFULNESS</vt:lpstr>
      <vt:lpstr>STRESS</vt:lpstr>
      <vt:lpstr>DEPRESSION</vt:lpstr>
      <vt:lpstr>ANXIETY</vt:lpstr>
      <vt:lpstr>RESILIENCE</vt:lpstr>
      <vt:lpstr>SUICIDE</vt:lpstr>
      <vt:lpstr>HOW DOES THIS CONNECT TO ARTICLE 13?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Abramson</cp:lastModifiedBy>
  <cp:revision>61</cp:revision>
  <dcterms:modified xsi:type="dcterms:W3CDTF">2021-08-03T14:23:51Z</dcterms:modified>
</cp:coreProperties>
</file>