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50337" autoAdjust="0"/>
  </p:normalViewPr>
  <p:slideViewPr>
    <p:cSldViewPr snapToGrid="0">
      <p:cViewPr varScale="1">
        <p:scale>
          <a:sx n="33" d="100"/>
          <a:sy n="33" d="100"/>
        </p:scale>
        <p:origin x="16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31/08/2021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FFFFFF"/>
                </a:solidFill>
                <a:effectLst/>
                <a:latin typeface="Roboto"/>
              </a:rPr>
              <a:t>Sara </a:t>
            </a:r>
            <a:r>
              <a:rPr lang="en-GB" b="0" i="0" dirty="0" err="1">
                <a:solidFill>
                  <a:srgbClr val="FFFFFF"/>
                </a:solidFill>
                <a:effectLst/>
                <a:latin typeface="Roboto"/>
              </a:rPr>
              <a:t>Naseh</a:t>
            </a:r>
            <a:r>
              <a:rPr lang="en-GB" b="0" i="0" dirty="0">
                <a:solidFill>
                  <a:srgbClr val="FFFFFF"/>
                </a:solidFill>
                <a:effectLst/>
                <a:latin typeface="Roboto"/>
              </a:rPr>
              <a:t> from Iran entered this image in the Unicef Voices of Youth World Children’s Day Illustration </a:t>
            </a:r>
            <a:r>
              <a:rPr lang="en-GB" b="0" i="0" dirty="0" err="1">
                <a:solidFill>
                  <a:srgbClr val="FFFFFF"/>
                </a:solidFill>
                <a:effectLst/>
                <a:latin typeface="Roboto"/>
              </a:rPr>
              <a:t>Challnage</a:t>
            </a:r>
            <a:r>
              <a:rPr lang="en-GB" b="0" i="0" dirty="0">
                <a:solidFill>
                  <a:srgbClr val="FFFFFF"/>
                </a:solidFill>
                <a:effectLst/>
                <a:latin typeface="Roboto"/>
              </a:rPr>
              <a:t>. She said: “I illustrated children of different backgrounds that are all working together as a family, to help our planet become a safer place for everyone. Let this day be a reminder that we are responsible for the children of today and owe them a better and safer life for tomorrow.“</a:t>
            </a:r>
          </a:p>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r>
              <a:rPr lang="en-GB" dirty="0"/>
              <a:t>The Child Friendly CRC icons, available to download here - www.unicef.org.uk/rights-respecting-schools/resources/teaching-resources/guidance-assemblies-lessons/child-friendly-crc-text-and-icons/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Berlin, 20 June 2019 – The Minister for Family Affairs Dr. Franziska </a:t>
            </a:r>
            <a:r>
              <a:rPr lang="en-GB" b="0" i="0" dirty="0" err="1">
                <a:solidFill>
                  <a:srgbClr val="121212"/>
                </a:solidFill>
                <a:effectLst/>
                <a:latin typeface="Open Sans"/>
              </a:rPr>
              <a:t>Giffey</a:t>
            </a:r>
            <a:r>
              <a:rPr lang="en-GB" b="0" i="0" dirty="0">
                <a:solidFill>
                  <a:srgbClr val="121212"/>
                </a:solidFill>
                <a:effectLst/>
                <a:latin typeface="Open Sans"/>
              </a:rPr>
              <a:t> (in the centre) sends off the Children’s Rights Bus from Berlin. The United Nations Convention on the Rights of the Child was signed 30 years ago. To spread knowledge about children’s rights even more, a so-called Children’s Rights Bus (</a:t>
            </a:r>
            <a:r>
              <a:rPr lang="en-GB" b="0" i="0" dirty="0" err="1">
                <a:solidFill>
                  <a:srgbClr val="121212"/>
                </a:solidFill>
                <a:effectLst/>
                <a:latin typeface="Open Sans"/>
              </a:rPr>
              <a:t>Kinderrechte</a:t>
            </a:r>
            <a:r>
              <a:rPr lang="en-GB" b="0" i="0" dirty="0">
                <a:solidFill>
                  <a:srgbClr val="121212"/>
                </a:solidFill>
                <a:effectLst/>
                <a:latin typeface="Open Sans"/>
              </a:rPr>
              <a:t>-Bus) of Germany’s Federal Ministry for Family Affairs tours through more than 20 cities under the motto „Campaign for children’s rights“ („</a:t>
            </a:r>
            <a:r>
              <a:rPr lang="en-GB" b="0" i="0" dirty="0" err="1">
                <a:solidFill>
                  <a:srgbClr val="121212"/>
                </a:solidFill>
                <a:effectLst/>
                <a:latin typeface="Open Sans"/>
              </a:rPr>
              <a:t>Starkmachen</a:t>
            </a:r>
            <a:r>
              <a:rPr lang="en-GB" b="0" i="0" dirty="0">
                <a:solidFill>
                  <a:srgbClr val="121212"/>
                </a:solidFill>
                <a:effectLst/>
                <a:latin typeface="Open Sans"/>
              </a:rPr>
              <a:t> </a:t>
            </a:r>
            <a:r>
              <a:rPr lang="en-GB" b="0" i="0" dirty="0" err="1">
                <a:solidFill>
                  <a:srgbClr val="121212"/>
                </a:solidFill>
                <a:effectLst/>
                <a:latin typeface="Open Sans"/>
              </a:rPr>
              <a:t>für</a:t>
            </a:r>
            <a:r>
              <a:rPr lang="en-GB" b="0" i="0" dirty="0">
                <a:solidFill>
                  <a:srgbClr val="121212"/>
                </a:solidFill>
                <a:effectLst/>
                <a:latin typeface="Open Sans"/>
              </a:rPr>
              <a:t> </a:t>
            </a:r>
            <a:r>
              <a:rPr lang="en-GB" b="0" i="0" dirty="0" err="1">
                <a:solidFill>
                  <a:srgbClr val="121212"/>
                </a:solidFill>
                <a:effectLst/>
                <a:latin typeface="Open Sans"/>
              </a:rPr>
              <a:t>Kinderrechte</a:t>
            </a:r>
            <a:r>
              <a:rPr lang="en-GB" b="0" i="0" dirty="0">
                <a:solidFill>
                  <a:srgbClr val="121212"/>
                </a:solidFill>
                <a:effectLst/>
                <a:latin typeface="Open Sans"/>
              </a:rPr>
              <a:t>“).</a:t>
            </a:r>
            <a:endParaRPr lang="en-GB" dirty="0"/>
          </a:p>
          <a:p>
            <a:endParaRPr lang="en-GB" dirty="0"/>
          </a:p>
          <a:p>
            <a:pPr algn="l"/>
            <a:endParaRPr lang="en-GB" b="0" i="0" dirty="0">
              <a:solidFill>
                <a:srgbClr val="FFFFFF"/>
              </a:solidFill>
              <a:effectLst/>
              <a:latin typeface="Roboto"/>
            </a:endParaRPr>
          </a:p>
          <a:p>
            <a:pPr algn="l"/>
            <a:r>
              <a:rPr lang="en-GB" dirty="0"/>
              <a:t>UNICEF Democratic Republic of Congo trains the first 150 out of 500 young Congolese on Blogging: how to identify and debunk false information, defend children’s rights, produce positive content.</a:t>
            </a:r>
          </a:p>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A picture containing indoor, bedroom, several, fabric&#10;&#10;Description automatically generated">
            <a:extLst>
              <a:ext uri="{FF2B5EF4-FFF2-40B4-BE49-F238E27FC236}">
                <a16:creationId xmlns:a16="http://schemas.microsoft.com/office/drawing/2014/main" id="{3C2E1107-4AF6-4EF8-8122-0B99BE4027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31"/>
          <a:stretch/>
        </p:blipFill>
        <p:spPr>
          <a:xfrm>
            <a:off x="0" y="0"/>
            <a:ext cx="12192000" cy="6875860"/>
          </a:xfrm>
          <a:prstGeom prst="rect">
            <a:avLst/>
          </a:prstGeom>
        </p:spPr>
      </p:pic>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31/08/2021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scot/news/landmark-for-childrens-rights/" TargetMode="External"/><Relationship Id="rId2" Type="http://schemas.openxmlformats.org/officeDocument/2006/relationships/hyperlink" Target="https://kidsrights.org/research/kidsrights-index/"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hyperlink" Target="https://youtu.be/xVQwVovq0IA" TargetMode="External"/><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HHNfaPuoZHM" TargetMode="External"/><Relationship Id="rId2" Type="http://schemas.openxmlformats.org/officeDocument/2006/relationships/slideLayout" Target="../slideLayouts/slideLayout13.xml"/><Relationship Id="rId1" Type="http://schemas.openxmlformats.org/officeDocument/2006/relationships/video" Target="https://www.youtube.com/embed/HHNfaPuoZHM?feature=oembed" TargetMode="Externa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guidance-assemblies-lessons/child-friendly-crc-text-and-icons/" TargetMode="External"/><Relationship Id="rId2" Type="http://schemas.openxmlformats.org/officeDocument/2006/relationships/slideLayout" Target="../slideLayouts/slideLayout14.xml"/><Relationship Id="rId1" Type="http://schemas.openxmlformats.org/officeDocument/2006/relationships/video" Target="https://www.youtube.com/embed/COjVj9czgrY?feature=oembed" TargetMode="External"/><Relationship Id="rId5" Type="http://schemas.openxmlformats.org/officeDocument/2006/relationships/hyperlink" Target="https://youtu.be/COjVj9czgrY" TargetMode="Externa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COjVj9czgrY" TargetMode="External"/><Relationship Id="rId2" Type="http://schemas.openxmlformats.org/officeDocument/2006/relationships/slideLayout" Target="../slideLayouts/slideLayout15.xml"/><Relationship Id="rId1" Type="http://schemas.openxmlformats.org/officeDocument/2006/relationships/video" Target="https://www.youtube.com/embed/COjVj9czgrY?feature=oembed" TargetMode="External"/><Relationship Id="rId5" Type="http://schemas.openxmlformats.org/officeDocument/2006/relationships/image" Target="../media/image24.jpeg"/><Relationship Id="rId4" Type="http://schemas.openxmlformats.org/officeDocument/2006/relationships/hyperlink" Target="https://www.unicef.org.uk/rights-respecting-schools/resources/teaching-resources/guidance-assemblies-lessons/child-friendly-crc-text-and-ic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208801"/>
            <a:ext cx="4790567" cy="507831"/>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Unicef Voices of Youth/@sara.nzt</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5045724" y="1729648"/>
            <a:ext cx="6907577" cy="2308324"/>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Iceland has recently been ranked by the </a:t>
            </a:r>
            <a:r>
              <a:rPr lang="en-GB" b="1" dirty="0">
                <a:solidFill>
                  <a:schemeClr val="bg1"/>
                </a:solidFill>
                <a:latin typeface="Arial" panose="020B0604020202020204" pitchFamily="34" charset="0"/>
                <a:cs typeface="Arial" panose="020B0604020202020204" pitchFamily="34" charset="0"/>
                <a:hlinkClick r:id="rId2"/>
              </a:rPr>
              <a:t>KidsRights Index </a:t>
            </a:r>
            <a:r>
              <a:rPr lang="en-GB" b="1" dirty="0">
                <a:solidFill>
                  <a:schemeClr val="bg1"/>
                </a:solidFill>
                <a:latin typeface="Arial" panose="020B0604020202020204" pitchFamily="34" charset="0"/>
                <a:cs typeface="Arial" panose="020B0604020202020204" pitchFamily="34" charset="0"/>
              </a:rPr>
              <a:t>as the top country where children’s rights are best guaranteed.  Why do you think this might be? The Index ranks countries on how good they are at realising children’s rights taking into consideration the resources they have available to invest in children’s rights. Where do you think the UK comes? Investigate the position of some other countries. Are you surprised by any of your findings?</a:t>
            </a:r>
          </a:p>
        </p:txBody>
      </p:sp>
      <p:sp>
        <p:nvSpPr>
          <p:cNvPr id="3" name="TextBox 2">
            <a:extLst>
              <a:ext uri="{FF2B5EF4-FFF2-40B4-BE49-F238E27FC236}">
                <a16:creationId xmlns:a16="http://schemas.microsoft.com/office/drawing/2014/main" id="{EE80F493-6501-485D-A348-28E38E3CA272}"/>
              </a:ext>
            </a:extLst>
          </p:cNvPr>
          <p:cNvSpPr txBox="1"/>
          <p:nvPr/>
        </p:nvSpPr>
        <p:spPr>
          <a:xfrm>
            <a:off x="341440" y="1729648"/>
            <a:ext cx="4212115" cy="230832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Everyone has Human Rights, and everyone under 18 is considered a child or young person and has children’s rights from the CRC. In small groups think about why children need these additional rights in the CRC. Are there other groups of people who might also need additional rights and are there Conventions for them too?</a:t>
            </a:r>
          </a:p>
        </p:txBody>
      </p:sp>
      <p:sp>
        <p:nvSpPr>
          <p:cNvPr id="4" name="TextBox 3">
            <a:extLst>
              <a:ext uri="{FF2B5EF4-FFF2-40B4-BE49-F238E27FC236}">
                <a16:creationId xmlns:a16="http://schemas.microsoft.com/office/drawing/2014/main" id="{691EC641-DA4F-4530-9151-5ABA16A69E50}"/>
              </a:ext>
            </a:extLst>
          </p:cNvPr>
          <p:cNvSpPr txBox="1"/>
          <p:nvPr/>
        </p:nvSpPr>
        <p:spPr>
          <a:xfrm>
            <a:off x="7597348" y="4379977"/>
            <a:ext cx="4450814" cy="2308324"/>
          </a:xfrm>
          <a:prstGeom prst="rect">
            <a:avLst/>
          </a:prstGeom>
          <a:noFill/>
        </p:spPr>
        <p:txBody>
          <a:bodyPr wrap="square" rtlCol="0">
            <a:spAutoFit/>
          </a:bodyPr>
          <a:lstStyle/>
          <a:p>
            <a:pPr algn="ctr"/>
            <a:r>
              <a:rPr lang="en-GB" b="1" dirty="0">
                <a:highlight>
                  <a:srgbClr val="00ACE9"/>
                </a:highlight>
                <a:latin typeface="Arial" panose="020B0604020202020204" pitchFamily="34" charset="0"/>
                <a:cs typeface="Arial" panose="020B0604020202020204" pitchFamily="34" charset="0"/>
              </a:rPr>
              <a:t>Research a news event </a:t>
            </a:r>
            <a:r>
              <a:rPr lang="en-GB" dirty="0">
                <a:latin typeface="Arial" panose="020B0604020202020204" pitchFamily="34" charset="0"/>
                <a:cs typeface="Arial" panose="020B0604020202020204" pitchFamily="34" charset="0"/>
              </a:rPr>
              <a:t>that is happening right now and affecting children’s rights – this can be either in your local area or globally. What barriers are stopping children and young people from accessing rights?  What is their government doing (or not doing) to ensure they are able to enjoy their rights?</a:t>
            </a:r>
          </a:p>
        </p:txBody>
      </p:sp>
      <p:sp>
        <p:nvSpPr>
          <p:cNvPr id="5" name="TextBox 4">
            <a:extLst>
              <a:ext uri="{FF2B5EF4-FFF2-40B4-BE49-F238E27FC236}">
                <a16:creationId xmlns:a16="http://schemas.microsoft.com/office/drawing/2014/main" id="{91EEA25C-1C99-4044-8B84-8FFE009DFEFA}"/>
              </a:ext>
            </a:extLst>
          </p:cNvPr>
          <p:cNvSpPr txBox="1"/>
          <p:nvPr/>
        </p:nvSpPr>
        <p:spPr>
          <a:xfrm>
            <a:off x="0" y="4351937"/>
            <a:ext cx="7346022" cy="2308324"/>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In 2021, Scotland was the first devolved nation to incorporate the CRC into domestic law. </a:t>
            </a:r>
            <a:r>
              <a:rPr lang="en-GB" b="1" dirty="0">
                <a:solidFill>
                  <a:schemeClr val="bg1"/>
                </a:solidFill>
                <a:latin typeface="Arial" panose="020B0604020202020204" pitchFamily="34" charset="0"/>
                <a:cs typeface="Arial" panose="020B0604020202020204" pitchFamily="34" charset="0"/>
                <a:hlinkClick r:id="rId3"/>
              </a:rPr>
              <a:t>Read more about it here.</a:t>
            </a:r>
            <a:r>
              <a:rPr lang="en-GB" b="1" dirty="0">
                <a:solidFill>
                  <a:schemeClr val="bg1"/>
                </a:solidFill>
                <a:latin typeface="Arial" panose="020B0604020202020204" pitchFamily="34" charset="0"/>
                <a:cs typeface="Arial" panose="020B0604020202020204" pitchFamily="34" charset="0"/>
              </a:rPr>
              <a:t> This is one way to make sure that children and adults know about the CRC (Article 42) What does the government do in England, Wales and Northern Ireland to ensure children and adults know about the Convention?  What else could governments do to make sure everyone knows about the CRC. Write a letter or create a video with your suggestions to send to your local MP. </a:t>
            </a:r>
          </a:p>
        </p:txBody>
      </p:sp>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520682" y="522350"/>
            <a:ext cx="4506065" cy="5293757"/>
          </a:xfrm>
          <a:prstGeom prst="rect">
            <a:avLst/>
          </a:prstGeom>
          <a:noFill/>
        </p:spPr>
        <p:txBody>
          <a:bodyPr wrap="square" rtlCol="0">
            <a:spAutoFit/>
          </a:bodyPr>
          <a:lstStyle/>
          <a:p>
            <a:pPr marL="0" indent="0" algn="r">
              <a:buNone/>
            </a:pPr>
            <a:r>
              <a:rPr lang="en-GB" sz="1600" b="1" dirty="0">
                <a:solidFill>
                  <a:schemeClr val="bg1"/>
                </a:solidFill>
                <a:latin typeface="Arial" panose="020B0604020202020204" pitchFamily="34" charset="0"/>
                <a:cs typeface="Arial" panose="020B0604020202020204" pitchFamily="34" charset="0"/>
              </a:rPr>
              <a:t>Try to find somewhere peaceful and spend a few minutes being quiet and still … then think about these questions…</a:t>
            </a:r>
          </a:p>
          <a:p>
            <a:pPr marL="0" indent="0" algn="r">
              <a:buNone/>
            </a:pPr>
            <a:endParaRPr lang="en-GB" sz="1600" b="1" dirty="0">
              <a:solidFill>
                <a:schemeClr val="bg1"/>
              </a:solidFill>
              <a:latin typeface="Arial" panose="020B0604020202020204" pitchFamily="34" charset="0"/>
              <a:cs typeface="Arial" panose="020B0604020202020204" pitchFamily="34" charset="0"/>
            </a:endParaRPr>
          </a:p>
          <a:p>
            <a:pPr algn="r"/>
            <a:r>
              <a:rPr lang="en-GB" sz="1600" b="1" i="1" dirty="0">
                <a:latin typeface="Arial" panose="020B0604020202020204" pitchFamily="34" charset="0"/>
                <a:cs typeface="Arial" panose="020B0604020202020204" pitchFamily="34" charset="0"/>
              </a:rPr>
              <a:t>"Where after all do universal human rights begin? In small places close to home – so close and so small that they cannot be seen on any maps of the world … unless these rights have meaning there, they have little meaning anywhere.”</a:t>
            </a:r>
          </a:p>
          <a:p>
            <a:pPr algn="r"/>
            <a:endParaRPr lang="en-GB" sz="1600" dirty="0">
              <a:latin typeface="Arial" panose="020B0604020202020204" pitchFamily="34" charset="0"/>
              <a:cs typeface="Arial" panose="020B0604020202020204" pitchFamily="34" charset="0"/>
            </a:endParaRPr>
          </a:p>
          <a:p>
            <a:pPr algn="r"/>
            <a:r>
              <a:rPr lang="en-GB" sz="1600" dirty="0">
                <a:latin typeface="Arial" panose="020B0604020202020204" pitchFamily="34" charset="0"/>
                <a:cs typeface="Arial" panose="020B0604020202020204" pitchFamily="34" charset="0"/>
              </a:rPr>
              <a:t>This was said by Eleanor Roosevelt, a champion for human rights. In 1948 she helped draw up the list of rights that everyone in the world should enjoy.  </a:t>
            </a:r>
          </a:p>
          <a:p>
            <a:pPr algn="r"/>
            <a:endParaRPr lang="en-GB" sz="1600" dirty="0">
              <a:latin typeface="Arial" panose="020B0604020202020204" pitchFamily="34" charset="0"/>
              <a:cs typeface="Arial" panose="020B0604020202020204" pitchFamily="34" charset="0"/>
            </a:endParaRPr>
          </a:p>
          <a:p>
            <a:pPr algn="r"/>
            <a:r>
              <a:rPr lang="en-GB" sz="1600" dirty="0">
                <a:latin typeface="Arial" panose="020B0604020202020204" pitchFamily="34" charset="0"/>
                <a:cs typeface="Arial" panose="020B0604020202020204" pitchFamily="34" charset="0"/>
              </a:rPr>
              <a:t>Spend a few moments thinking about ‘those small places’ like home, school, places of work. How can we make sure that rights are known and respected by everyone around us?</a:t>
            </a:r>
          </a:p>
          <a:p>
            <a:pPr algn="r"/>
            <a:endParaRPr lang="en-GB" dirty="0"/>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articles 1 &amp; 42</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articles 1 &amp; 42</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house.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3131190" y="5073860"/>
            <a:ext cx="1484386"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Unicef/Zahn</a:t>
            </a:r>
          </a:p>
        </p:txBody>
      </p:sp>
      <p:sp>
        <p:nvSpPr>
          <p:cNvPr id="15" name="Rectangle 14">
            <a:extLst>
              <a:ext uri="{FF2B5EF4-FFF2-40B4-BE49-F238E27FC236}">
                <a16:creationId xmlns:a16="http://schemas.microsoft.com/office/drawing/2014/main" id="{07DFE037-9285-441F-9F0E-D276D5EE5CC9}"/>
              </a:ext>
            </a:extLst>
          </p:cNvPr>
          <p:cNvSpPr/>
          <p:nvPr/>
        </p:nvSpPr>
        <p:spPr>
          <a:xfrm>
            <a:off x="7493721" y="5304692"/>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Dejongh</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07919" y="5707986"/>
            <a:ext cx="103806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p>
        </p:txBody>
      </p:sp>
      <p:pic>
        <p:nvPicPr>
          <p:cNvPr id="5" name="Picture 4" descr="The Child Friendly CRC icons.">
            <a:extLst>
              <a:ext uri="{FF2B5EF4-FFF2-40B4-BE49-F238E27FC236}">
                <a16:creationId xmlns:a16="http://schemas.microsoft.com/office/drawing/2014/main" id="{1188FD1B-97E1-46E0-B13F-23B3D9469028}"/>
              </a:ext>
            </a:extLst>
          </p:cNvPr>
          <p:cNvPicPr>
            <a:picLocks noChangeAspect="1"/>
          </p:cNvPicPr>
          <p:nvPr/>
        </p:nvPicPr>
        <p:blipFill>
          <a:blip r:embed="rId3"/>
          <a:stretch>
            <a:fillRect/>
          </a:stretch>
        </p:blipFill>
        <p:spPr>
          <a:xfrm>
            <a:off x="500387" y="2489926"/>
            <a:ext cx="2293170" cy="3184098"/>
          </a:xfrm>
          <a:prstGeom prst="rect">
            <a:avLst/>
          </a:prstGeom>
        </p:spPr>
      </p:pic>
      <p:pic>
        <p:nvPicPr>
          <p:cNvPr id="9" name="Picture 8" descr="UNICEF Democratic Republic of Congo trains the first 150 out of 500 young Congolese on Blogging: how to identify and debunk false information, defend children’s rights, produce positive content.&#10;">
            <a:extLst>
              <a:ext uri="{FF2B5EF4-FFF2-40B4-BE49-F238E27FC236}">
                <a16:creationId xmlns:a16="http://schemas.microsoft.com/office/drawing/2014/main" id="{5F38F09E-B25B-49F1-A885-3688EC7FE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25" y="2489926"/>
            <a:ext cx="4115188" cy="2743200"/>
          </a:xfrm>
          <a:prstGeom prst="rect">
            <a:avLst/>
          </a:prstGeom>
        </p:spPr>
      </p:pic>
      <p:sp>
        <p:nvSpPr>
          <p:cNvPr id="10" name="TextBox 4">
            <a:extLst>
              <a:ext uri="{FF2B5EF4-FFF2-40B4-BE49-F238E27FC236}">
                <a16:creationId xmlns:a16="http://schemas.microsoft.com/office/drawing/2014/main" id="{E2F8037A-2936-49AD-A6AC-D02A40C75AC3}"/>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UK/Zahn</a:t>
            </a:r>
          </a:p>
        </p:txBody>
      </p:sp>
      <p:pic>
        <p:nvPicPr>
          <p:cNvPr id="6" name="Picture 5" descr="Berlin, 20 June 2019 – The Minister for Family Affairs Dr. Franziska Giffey (in the centre) sends off the Children’s Rights Bus from Berlin.&#10;&#10;The United Nations Convention on the Rights of the Child was signed 30 years ago. To spread knowledge about children’s rights even more, a so-called Children’s Rights Bus (Kinderrechte-Bus) of Germany’s Federal Ministry for Family Affairs tours through more than 20 cities under the motto „Campaign for children’s rights“ („Starkmachen für Kinderrechte“).&#10;">
            <a:extLst>
              <a:ext uri="{FF2B5EF4-FFF2-40B4-BE49-F238E27FC236}">
                <a16:creationId xmlns:a16="http://schemas.microsoft.com/office/drawing/2014/main" id="{2EA0F39C-94C8-4C05-BEFC-76641F3E1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214" y="2543230"/>
            <a:ext cx="4040284" cy="2483428"/>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1 &amp; 42</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Jenny introduces Article 1 &amp; 42</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381977" y="2306379"/>
            <a:ext cx="4941879" cy="461665"/>
          </a:xfrm>
          <a:prstGeom prst="rect">
            <a:avLst/>
          </a:prstGeom>
          <a:noFill/>
        </p:spPr>
        <p:txBody>
          <a:bodyPr wrap="square" rtlCol="0">
            <a:spAutoFit/>
          </a:bodyPr>
          <a:lstStyle/>
          <a:p>
            <a:pPr algn="l"/>
            <a:r>
              <a:rPr lang="en-GB" sz="2400" b="1" dirty="0">
                <a:solidFill>
                  <a:schemeClr val="bg1"/>
                </a:solidFill>
                <a:latin typeface="Arial" panose="020B0604020202020204" pitchFamily="34" charset="0"/>
                <a:cs typeface="Arial" panose="020B0604020202020204" pitchFamily="34" charset="0"/>
              </a:rPr>
              <a:t>Article 1– Definition of a child</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124102" y="2763041"/>
            <a:ext cx="5761821" cy="707886"/>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Everyone under the age of 18 has all the</a:t>
            </a:r>
          </a:p>
          <a:p>
            <a:pPr algn="r"/>
            <a:r>
              <a:rPr lang="en-GB" sz="2000" dirty="0">
                <a:solidFill>
                  <a:schemeClr val="bg1"/>
                </a:solidFill>
                <a:latin typeface="Arial" panose="020B0604020202020204" pitchFamily="34" charset="0"/>
                <a:cs typeface="Arial" panose="020B0604020202020204" pitchFamily="34" charset="0"/>
              </a:rPr>
              <a:t>rights in the Convention. </a:t>
            </a:r>
          </a:p>
        </p:txBody>
      </p:sp>
      <p:pic>
        <p:nvPicPr>
          <p:cNvPr id="14" name="Picture 13" descr="A close up of a sign&#10;&#10;Description automatically generated">
            <a:extLst>
              <a:ext uri="{FF2B5EF4-FFF2-40B4-BE49-F238E27FC236}">
                <a16:creationId xmlns:a16="http://schemas.microsoft.com/office/drawing/2014/main" id="{1D4FF5D1-5AF9-4503-8BE4-95105CBC3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1485" y="218102"/>
            <a:ext cx="1386224" cy="1847646"/>
          </a:xfrm>
          <a:prstGeom prst="rect">
            <a:avLst/>
          </a:prstGeom>
        </p:spPr>
      </p:pic>
      <p:pic>
        <p:nvPicPr>
          <p:cNvPr id="15" name="Graphic 14">
            <a:extLst>
              <a:ext uri="{FF2B5EF4-FFF2-40B4-BE49-F238E27FC236}">
                <a16:creationId xmlns:a16="http://schemas.microsoft.com/office/drawing/2014/main" id="{54F4AEFE-5D2C-43FC-908C-0C07423B6E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66625" y="218102"/>
            <a:ext cx="1385734" cy="1847646"/>
          </a:xfrm>
          <a:prstGeom prst="rect">
            <a:avLst/>
          </a:prstGeom>
        </p:spPr>
      </p:pic>
      <p:sp>
        <p:nvSpPr>
          <p:cNvPr id="17" name="TextBox 16">
            <a:extLst>
              <a:ext uri="{FF2B5EF4-FFF2-40B4-BE49-F238E27FC236}">
                <a16:creationId xmlns:a16="http://schemas.microsoft.com/office/drawing/2014/main" id="{E89EA417-C746-4C18-A929-1DE921654D99}"/>
              </a:ext>
            </a:extLst>
          </p:cNvPr>
          <p:cNvSpPr txBox="1"/>
          <p:nvPr/>
        </p:nvSpPr>
        <p:spPr>
          <a:xfrm>
            <a:off x="6897384" y="3409269"/>
            <a:ext cx="4941879" cy="830997"/>
          </a:xfrm>
          <a:prstGeom prst="rect">
            <a:avLst/>
          </a:prstGeom>
          <a:noFill/>
        </p:spPr>
        <p:txBody>
          <a:bodyPr wrap="square" rtlCol="0">
            <a:spAutoFit/>
          </a:bodyPr>
          <a:lstStyle/>
          <a:p>
            <a:pPr algn="r"/>
            <a:r>
              <a:rPr lang="en-GB" sz="2400" b="1" dirty="0">
                <a:solidFill>
                  <a:schemeClr val="bg1"/>
                </a:solidFill>
                <a:latin typeface="Arial" panose="020B0604020202020204" pitchFamily="34" charset="0"/>
                <a:cs typeface="Arial" panose="020B0604020202020204" pitchFamily="34" charset="0"/>
              </a:rPr>
              <a:t>Article 42 – Everyone must know children’s rights</a:t>
            </a:r>
          </a:p>
        </p:txBody>
      </p:sp>
      <p:sp>
        <p:nvSpPr>
          <p:cNvPr id="18" name="TextBox 17">
            <a:extLst>
              <a:ext uri="{FF2B5EF4-FFF2-40B4-BE49-F238E27FC236}">
                <a16:creationId xmlns:a16="http://schemas.microsoft.com/office/drawing/2014/main" id="{0832961E-EE16-4098-A643-48B99E98B36C}"/>
              </a:ext>
            </a:extLst>
          </p:cNvPr>
          <p:cNvSpPr txBox="1"/>
          <p:nvPr/>
        </p:nvSpPr>
        <p:spPr>
          <a:xfrm>
            <a:off x="6132666" y="4138060"/>
            <a:ext cx="5761821" cy="1015663"/>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Governments must actively work to </a:t>
            </a:r>
          </a:p>
          <a:p>
            <a:pPr algn="r"/>
            <a:r>
              <a:rPr lang="en-GB" sz="2000" dirty="0">
                <a:solidFill>
                  <a:schemeClr val="bg1"/>
                </a:solidFill>
                <a:latin typeface="Arial" panose="020B0604020202020204" pitchFamily="34" charset="0"/>
                <a:cs typeface="Arial" panose="020B0604020202020204" pitchFamily="34" charset="0"/>
              </a:rPr>
              <a:t>make sure children and adults know </a:t>
            </a:r>
          </a:p>
          <a:p>
            <a:pPr algn="r"/>
            <a:r>
              <a:rPr lang="en-GB" sz="2000" dirty="0">
                <a:solidFill>
                  <a:schemeClr val="bg1"/>
                </a:solidFill>
                <a:latin typeface="Arial" panose="020B0604020202020204" pitchFamily="34" charset="0"/>
                <a:cs typeface="Arial" panose="020B0604020202020204" pitchFamily="34" charset="0"/>
              </a:rPr>
              <a:t>about the Convention.</a:t>
            </a:r>
          </a:p>
        </p:txBody>
      </p:sp>
      <p:pic>
        <p:nvPicPr>
          <p:cNvPr id="2" name="AoW Video - 1 &amp; 42">
            <a:hlinkClick r:id="" action="ppaction://media"/>
            <a:extLst>
              <a:ext uri="{FF2B5EF4-FFF2-40B4-BE49-F238E27FC236}">
                <a16:creationId xmlns:a16="http://schemas.microsoft.com/office/drawing/2014/main" id="{41ED9797-EDF7-4CB1-AFDD-8105FFBD546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01736" y="2390497"/>
            <a:ext cx="4778690" cy="2688013"/>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1 &amp; 42 </a:t>
            </a:r>
          </a:p>
        </p:txBody>
      </p:sp>
      <p:sp>
        <p:nvSpPr>
          <p:cNvPr id="5" name="TextBox 4">
            <a:extLst>
              <a:ext uri="{FF2B5EF4-FFF2-40B4-BE49-F238E27FC236}">
                <a16:creationId xmlns:a16="http://schemas.microsoft.com/office/drawing/2014/main" id="{13227B2E-B5C9-407F-BBFD-D529411BB157}"/>
              </a:ext>
            </a:extLst>
          </p:cNvPr>
          <p:cNvSpPr txBox="1"/>
          <p:nvPr/>
        </p:nvSpPr>
        <p:spPr>
          <a:xfrm>
            <a:off x="7359205" y="922743"/>
            <a:ext cx="4638101" cy="4401205"/>
          </a:xfrm>
          <a:prstGeom prst="rect">
            <a:avLst/>
          </a:prstGeom>
          <a:noFill/>
        </p:spPr>
        <p:txBody>
          <a:bodyPr wrap="square" rtlCol="0">
            <a:spAutoFit/>
          </a:bodyPr>
          <a:lstStyle/>
          <a:p>
            <a:pPr algn="r"/>
            <a:r>
              <a:rPr lang="en-GB" sz="2800" b="1" dirty="0">
                <a:solidFill>
                  <a:schemeClr val="bg1"/>
                </a:solidFill>
                <a:latin typeface="Arial" panose="020B0604020202020204" pitchFamily="34" charset="0"/>
                <a:cs typeface="Arial" panose="020B0604020202020204" pitchFamily="34" charset="0"/>
              </a:rPr>
              <a:t>Teachers have a </a:t>
            </a:r>
            <a:r>
              <a:rPr lang="en-GB" sz="2800" b="1" dirty="0">
                <a:solidFill>
                  <a:srgbClr val="FFFF00"/>
                </a:solidFill>
                <a:latin typeface="Arial" panose="020B0604020202020204" pitchFamily="34" charset="0"/>
                <a:cs typeface="Arial" panose="020B0604020202020204" pitchFamily="34" charset="0"/>
              </a:rPr>
              <a:t>duty</a:t>
            </a:r>
            <a:r>
              <a:rPr lang="en-GB" sz="2800" b="1" dirty="0">
                <a:solidFill>
                  <a:schemeClr val="bg1"/>
                </a:solidFill>
                <a:latin typeface="Arial" panose="020B0604020202020204" pitchFamily="34" charset="0"/>
                <a:cs typeface="Arial" panose="020B0604020202020204" pitchFamily="34" charset="0"/>
              </a:rPr>
              <a:t> to make sure that children know about their rights and experience their rights in school. Can you list </a:t>
            </a:r>
            <a:r>
              <a:rPr lang="en-GB" sz="2800" b="1" dirty="0">
                <a:solidFill>
                  <a:srgbClr val="FFFF00"/>
                </a:solidFill>
                <a:latin typeface="Arial" panose="020B0604020202020204" pitchFamily="34" charset="0"/>
                <a:cs typeface="Arial" panose="020B0604020202020204" pitchFamily="34" charset="0"/>
              </a:rPr>
              <a:t>all the opportunities you have</a:t>
            </a:r>
            <a:r>
              <a:rPr lang="en-GB" sz="2800" b="1" dirty="0">
                <a:solidFill>
                  <a:schemeClr val="bg1"/>
                </a:solidFill>
                <a:latin typeface="Arial" panose="020B0604020202020204" pitchFamily="34" charset="0"/>
                <a:cs typeface="Arial" panose="020B0604020202020204" pitchFamily="34" charset="0"/>
              </a:rPr>
              <a:t> of learning about rights and experiencing them in school?</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154518" y="1554277"/>
            <a:ext cx="6071622" cy="4748220"/>
          </a:xfrm>
        </p:spPr>
        <p:txBody>
          <a:bodyPr vert="horz" lIns="91440" tIns="180000" rIns="91440" bIns="45720" rtlCol="0" anchor="t">
            <a:normAutofit fontScale="92500" lnSpcReduction="20000"/>
          </a:bodyPr>
          <a:lstStyle/>
          <a:p>
            <a:r>
              <a:rPr lang="en-GB" dirty="0">
                <a:latin typeface="Arial" panose="020B0604020202020204" pitchFamily="34" charset="0"/>
                <a:cs typeface="Arial" panose="020B0604020202020204" pitchFamily="34" charset="0"/>
              </a:rPr>
              <a:t>In assemblies</a:t>
            </a:r>
          </a:p>
          <a:p>
            <a:r>
              <a:rPr lang="en-GB" dirty="0">
                <a:latin typeface="Arial" panose="020B0604020202020204" pitchFamily="34" charset="0"/>
                <a:cs typeface="Arial" panose="020B0604020202020204" pitchFamily="34" charset="0"/>
              </a:rPr>
              <a:t>In lessons and topic work</a:t>
            </a:r>
          </a:p>
          <a:p>
            <a:r>
              <a:rPr lang="en-GB" dirty="0">
                <a:latin typeface="Arial" panose="020B0604020202020204" pitchFamily="34" charset="0"/>
                <a:cs typeface="Arial" panose="020B0604020202020204" pitchFamily="34" charset="0"/>
              </a:rPr>
              <a:t>Rights are on displays</a:t>
            </a:r>
          </a:p>
          <a:p>
            <a:r>
              <a:rPr lang="en-GB" dirty="0">
                <a:latin typeface="Arial" panose="020B0604020202020204" pitchFamily="34" charset="0"/>
                <a:cs typeface="Arial" panose="020B0604020202020204" pitchFamily="34" charset="0"/>
              </a:rPr>
              <a:t>By learning about rights issues locally and globally</a:t>
            </a:r>
          </a:p>
          <a:p>
            <a:r>
              <a:rPr lang="en-GB" dirty="0">
                <a:latin typeface="Arial" panose="020B0604020202020204" pitchFamily="34" charset="0"/>
                <a:cs typeface="Arial" panose="020B0604020202020204" pitchFamily="34" charset="0"/>
              </a:rPr>
              <a:t>Through the school council, pupil council and rights respecting steering group</a:t>
            </a:r>
          </a:p>
          <a:p>
            <a:r>
              <a:rPr lang="en-GB" dirty="0">
                <a:latin typeface="Arial" panose="020B0604020202020204" pitchFamily="34" charset="0"/>
                <a:cs typeface="Arial" panose="020B0604020202020204" pitchFamily="34" charset="0"/>
              </a:rPr>
              <a:t>By learning to respect others’ opinions and differences</a:t>
            </a: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39156" y="1419699"/>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Arial" panose="020B0604020202020204" pitchFamily="34" charset="0"/>
                <a:cs typeface="Arial" panose="020B0604020202020204" pitchFamily="34" charset="0"/>
              </a:rPr>
              <a:t>Through class charters or agreements</a:t>
            </a:r>
          </a:p>
          <a:p>
            <a:r>
              <a:rPr lang="en-GB" sz="2600" dirty="0">
                <a:latin typeface="Arial" panose="020B0604020202020204" pitchFamily="34" charset="0"/>
                <a:cs typeface="Arial" panose="020B0604020202020204" pitchFamily="34" charset="0"/>
              </a:rPr>
              <a:t>By listening to us</a:t>
            </a:r>
          </a:p>
          <a:p>
            <a:r>
              <a:rPr lang="en-GB" sz="2600" dirty="0">
                <a:latin typeface="Arial" panose="020B0604020202020204" pitchFamily="34" charset="0"/>
                <a:cs typeface="Arial" panose="020B0604020202020204" pitchFamily="34" charset="0"/>
              </a:rPr>
              <a:t>By treating us fairly</a:t>
            </a:r>
          </a:p>
          <a:p>
            <a:r>
              <a:rPr lang="en-GB" sz="2600" dirty="0">
                <a:latin typeface="Arial" panose="020B0604020202020204" pitchFamily="34" charset="0"/>
                <a:cs typeface="Arial" panose="020B0604020202020204" pitchFamily="34" charset="0"/>
              </a:rPr>
              <a:t>Through campaigning</a:t>
            </a:r>
          </a:p>
          <a:p>
            <a:r>
              <a:rPr lang="en-GB" sz="2600" dirty="0">
                <a:latin typeface="Arial" panose="020B0604020202020204" pitchFamily="34" charset="0"/>
                <a:cs typeface="Arial" panose="020B0604020202020204" pitchFamily="34" charset="0"/>
              </a:rPr>
              <a:t>Through our Eco and Fair Trade work</a:t>
            </a:r>
            <a:endParaRPr lang="en-GB" sz="2600" dirty="0">
              <a:latin typeface="Arial"/>
              <a:cs typeface="Arial"/>
            </a:endParaRPr>
          </a:p>
          <a:p>
            <a:pPr marL="0" indent="0">
              <a:buFont typeface="Wingdings" pitchFamily="2" charset="2"/>
              <a:buNone/>
            </a:pPr>
            <a:r>
              <a:rPr lang="en-GB" sz="2600" dirty="0">
                <a:latin typeface="Arial"/>
                <a:cs typeface="Arial"/>
              </a:rPr>
              <a:t>What others did you think of?</a:t>
            </a: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4716950" y="1623519"/>
            <a:ext cx="3800326" cy="2308324"/>
          </a:xfrm>
          <a:prstGeom prst="rect">
            <a:avLst/>
          </a:prstGeom>
          <a:noFill/>
        </p:spPr>
        <p:txBody>
          <a:bodyPr wrap="square" rtlCol="0">
            <a:spAutoFit/>
          </a:bodyPr>
          <a:lstStyle/>
          <a:p>
            <a:pPr algn="r"/>
            <a:r>
              <a:rPr lang="en-GB" b="1" dirty="0">
                <a:latin typeface="Arial"/>
                <a:cs typeface="Arial"/>
              </a:rPr>
              <a:t>Have a look at </a:t>
            </a:r>
            <a:r>
              <a:rPr lang="en-GB" b="1" dirty="0">
                <a:latin typeface="Arial"/>
                <a:cs typeface="Arial"/>
                <a:hlinkClick r:id="rId3"/>
              </a:rPr>
              <a:t>this video </a:t>
            </a:r>
            <a:r>
              <a:rPr lang="en-GB" b="1" dirty="0">
                <a:latin typeface="Arial"/>
                <a:cs typeface="Arial"/>
              </a:rPr>
              <a:t>from Australia that helps children to understand their rights and describes children’s rights as superpowers! </a:t>
            </a:r>
          </a:p>
          <a:p>
            <a:pPr algn="r"/>
            <a:r>
              <a:rPr lang="en-GB" b="1" dirty="0">
                <a:latin typeface="Arial"/>
                <a:cs typeface="Arial"/>
              </a:rPr>
              <a:t>Choose a right and design a Rights Superpower Shield or Cloak for that right.</a:t>
            </a:r>
            <a:endParaRPr lang="en-GB" b="1" dirty="0">
              <a:latin typeface="Univers Next Pro Condensed" panose="020B0906030202020203"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715985"/>
            <a:ext cx="4212115" cy="2308324"/>
          </a:xfrm>
          <a:prstGeom prst="rect">
            <a:avLst/>
          </a:prstGeom>
          <a:noFill/>
        </p:spPr>
        <p:txBody>
          <a:bodyPr wrap="square" rtlCol="0">
            <a:spAutoFit/>
          </a:bodyPr>
          <a:lstStyle/>
          <a:p>
            <a:pPr algn="ctr"/>
            <a:r>
              <a:rPr lang="en-GB" sz="1600" b="1" dirty="0">
                <a:solidFill>
                  <a:schemeClr val="bg1"/>
                </a:solidFill>
                <a:latin typeface="Arial"/>
                <a:cs typeface="Arial"/>
              </a:rPr>
              <a:t>As soon as we are born, we have human rights because we are human beings. Which rights are particularly important for babies and young children and who do they depend on to help them enjoy those rights? You might like to make a poster that could be displayed in a doctor’s surgery showing key rights from the CRC for babies.</a:t>
            </a:r>
            <a:endParaRPr lang="en-GB" sz="16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561072"/>
            <a:ext cx="4212115" cy="1631216"/>
          </a:xfrm>
          <a:prstGeom prst="rect">
            <a:avLst/>
          </a:prstGeom>
          <a:noFill/>
        </p:spPr>
        <p:txBody>
          <a:bodyPr wrap="square" rtlCol="0">
            <a:spAutoFit/>
          </a:bodyPr>
          <a:lstStyle/>
          <a:p>
            <a:pPr algn="ctr"/>
            <a:r>
              <a:rPr lang="en-GB" sz="2000" b="1" dirty="0">
                <a:highlight>
                  <a:srgbClr val="00ACE9"/>
                </a:highlight>
                <a:latin typeface="Arial"/>
                <a:cs typeface="Arial"/>
              </a:rPr>
              <a:t>Create a poster, song or poem </a:t>
            </a:r>
          </a:p>
          <a:p>
            <a:pPr algn="ctr"/>
            <a:r>
              <a:rPr lang="en-GB" sz="2000" dirty="0">
                <a:latin typeface="Arial"/>
                <a:cs typeface="Arial"/>
              </a:rPr>
              <a:t>to show that rights are for all children around the world. Perhaps you could display your artwork or perform your song or poem.</a:t>
            </a:r>
            <a:endParaRPr lang="en-GB" sz="2000"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82886" y="4868849"/>
            <a:ext cx="6422316" cy="1323439"/>
          </a:xfrm>
          <a:prstGeom prst="rect">
            <a:avLst/>
          </a:prstGeom>
          <a:noFill/>
        </p:spPr>
        <p:txBody>
          <a:bodyPr wrap="square" rtlCol="0">
            <a:spAutoFit/>
          </a:bodyPr>
          <a:lstStyle/>
          <a:p>
            <a:pPr algn="ctr"/>
            <a:r>
              <a:rPr lang="en-GB" sz="1600" dirty="0">
                <a:latin typeface="Arial"/>
                <a:cs typeface="Arial"/>
              </a:rPr>
              <a:t>Create an obstacle course outside or a simple board game (like snakes and ladders) to show how things (like natural disasters, conflict and, poverty) can act as obstacles that hinder children’s access to their rights and need to be removed or overcome by positive actions. </a:t>
            </a:r>
            <a:endParaRPr lang="en-GB" sz="1400" i="1" dirty="0">
              <a:solidFill>
                <a:srgbClr val="00AEEF"/>
              </a:solidFill>
              <a:latin typeface="Arial"/>
              <a:cs typeface="Arial"/>
            </a:endParaRPr>
          </a:p>
        </p:txBody>
      </p:sp>
      <p:pic>
        <p:nvPicPr>
          <p:cNvPr id="2" name="Online Media 1" title="What are children's rights?">
            <a:hlinkClick r:id="" action="ppaction://media"/>
            <a:extLst>
              <a:ext uri="{FF2B5EF4-FFF2-40B4-BE49-F238E27FC236}">
                <a16:creationId xmlns:a16="http://schemas.microsoft.com/office/drawing/2014/main" id="{8A9944D8-5AE4-4C30-BE35-02A7960E86D4}"/>
              </a:ext>
            </a:extLst>
          </p:cNvPr>
          <p:cNvPicPr>
            <a:picLocks noRot="1" noChangeAspect="1"/>
          </p:cNvPicPr>
          <p:nvPr>
            <a:videoFile r:link="rId1"/>
          </p:nvPr>
        </p:nvPicPr>
        <p:blipFill>
          <a:blip r:embed="rId4"/>
          <a:stretch>
            <a:fillRect/>
          </a:stretch>
        </p:blipFill>
        <p:spPr>
          <a:xfrm>
            <a:off x="8623924" y="1715985"/>
            <a:ext cx="3329377" cy="1881098"/>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364205" y="1751208"/>
            <a:ext cx="4212115" cy="2062103"/>
          </a:xfrm>
          <a:prstGeom prst="rect">
            <a:avLst/>
          </a:prstGeom>
          <a:noFill/>
        </p:spPr>
        <p:txBody>
          <a:bodyPr wrap="square" rtlCol="0">
            <a:spAutoFit/>
          </a:bodyPr>
          <a:lstStyle/>
          <a:p>
            <a:pPr algn="ctr"/>
            <a:r>
              <a:rPr lang="en-GB" sz="1600" b="1" dirty="0">
                <a:latin typeface="Arial"/>
                <a:cs typeface="Arial"/>
              </a:rPr>
              <a:t>Make yourself a set of cards to represent articles of the CRC than make up some games to play with the people in your home to help everyone learn about rights. </a:t>
            </a:r>
          </a:p>
          <a:p>
            <a:pPr algn="ctr"/>
            <a:endParaRPr lang="en-GB" sz="1600" b="1" dirty="0">
              <a:latin typeface="Arial"/>
              <a:cs typeface="Arial"/>
            </a:endParaRPr>
          </a:p>
          <a:p>
            <a:pPr algn="ctr"/>
            <a:r>
              <a:rPr lang="en-GB" sz="1600" b="1" dirty="0">
                <a:latin typeface="Arial"/>
                <a:cs typeface="Arial"/>
              </a:rPr>
              <a:t>There are ideas for games and a template for the cards </a:t>
            </a:r>
            <a:r>
              <a:rPr lang="en-GB" sz="1600" b="1" dirty="0">
                <a:latin typeface="Arial"/>
                <a:cs typeface="Arial"/>
                <a:hlinkClick r:id="rId3"/>
              </a:rPr>
              <a:t>here</a:t>
            </a:r>
            <a:r>
              <a:rPr lang="en-GB" sz="1600" b="1" dirty="0">
                <a:latin typeface="Arial"/>
                <a:cs typeface="Arial"/>
              </a:rPr>
              <a:t>.</a:t>
            </a:r>
          </a:p>
        </p:txBody>
      </p:sp>
      <p:sp>
        <p:nvSpPr>
          <p:cNvPr id="4" name="TextBox 3">
            <a:extLst>
              <a:ext uri="{FF2B5EF4-FFF2-40B4-BE49-F238E27FC236}">
                <a16:creationId xmlns:a16="http://schemas.microsoft.com/office/drawing/2014/main" id="{5879EF30-A081-44CA-8569-E2D12E34BCE9}"/>
              </a:ext>
            </a:extLst>
          </p:cNvPr>
          <p:cNvSpPr txBox="1"/>
          <p:nvPr/>
        </p:nvSpPr>
        <p:spPr>
          <a:xfrm>
            <a:off x="7942729" y="4437961"/>
            <a:ext cx="3731072" cy="2031325"/>
          </a:xfrm>
          <a:prstGeom prst="rect">
            <a:avLst/>
          </a:prstGeom>
          <a:noFill/>
        </p:spPr>
        <p:txBody>
          <a:bodyPr wrap="square" rtlCol="0">
            <a:spAutoFit/>
          </a:bodyPr>
          <a:lstStyle/>
          <a:p>
            <a:pPr algn="ctr"/>
            <a:r>
              <a:rPr lang="en-GB" b="1" dirty="0">
                <a:highlight>
                  <a:srgbClr val="00ACE9"/>
                </a:highlight>
                <a:latin typeface="Arial"/>
                <a:cs typeface="Arial"/>
              </a:rPr>
              <a:t>Create a quiz to share with friends and family about rights and the Convention.</a:t>
            </a:r>
          </a:p>
          <a:p>
            <a:pPr algn="ctr"/>
            <a:r>
              <a:rPr lang="en-GB" dirty="0">
                <a:latin typeface="Arial"/>
                <a:cs typeface="Arial"/>
              </a:rPr>
              <a:t> Choose whether you will provide multiple choice answers or not. Don’t forget to write a list of answers too.</a:t>
            </a:r>
          </a:p>
        </p:txBody>
      </p:sp>
      <p:sp>
        <p:nvSpPr>
          <p:cNvPr id="5" name="TextBox 4">
            <a:extLst>
              <a:ext uri="{FF2B5EF4-FFF2-40B4-BE49-F238E27FC236}">
                <a16:creationId xmlns:a16="http://schemas.microsoft.com/office/drawing/2014/main" id="{564DFD78-254C-4BF5-B22A-F573A6AE529F}"/>
              </a:ext>
            </a:extLst>
          </p:cNvPr>
          <p:cNvSpPr txBox="1"/>
          <p:nvPr/>
        </p:nvSpPr>
        <p:spPr>
          <a:xfrm>
            <a:off x="4087258" y="4437961"/>
            <a:ext cx="3064523" cy="2192357"/>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238700" y="4364333"/>
            <a:ext cx="6913082" cy="2308324"/>
          </a:xfrm>
          <a:prstGeom prst="rect">
            <a:avLst/>
          </a:prstGeom>
          <a:noFill/>
        </p:spPr>
        <p:txBody>
          <a:bodyPr wrap="square">
            <a:spAutoFit/>
          </a:bodyPr>
          <a:lstStyle/>
          <a:p>
            <a:pPr algn="ctr"/>
            <a:r>
              <a:rPr lang="en-GB" sz="1800" b="1" dirty="0">
                <a:solidFill>
                  <a:schemeClr val="bg1"/>
                </a:solidFill>
                <a:latin typeface="Arial"/>
                <a:cs typeface="Arial"/>
              </a:rPr>
              <a:t>What can YOU do in school and outside to help others access their rights? </a:t>
            </a:r>
          </a:p>
          <a:p>
            <a:pPr algn="ctr"/>
            <a:endParaRPr lang="en-GB" sz="1800" b="1" dirty="0">
              <a:solidFill>
                <a:schemeClr val="bg1"/>
              </a:solidFill>
              <a:latin typeface="Arial"/>
              <a:cs typeface="Arial"/>
            </a:endParaRPr>
          </a:p>
          <a:p>
            <a:pPr algn="ctr"/>
            <a:r>
              <a:rPr lang="en-GB" sz="1800" b="1" dirty="0">
                <a:solidFill>
                  <a:schemeClr val="bg1"/>
                </a:solidFill>
                <a:latin typeface="Arial"/>
                <a:cs typeface="Arial"/>
              </a:rPr>
              <a:t>Make a pledge and a plan for how you will help others every day, month and year - make sure it is realistic. </a:t>
            </a:r>
          </a:p>
          <a:p>
            <a:pPr algn="ctr"/>
            <a:endParaRPr lang="en-GB" b="1" dirty="0">
              <a:solidFill>
                <a:schemeClr val="bg1"/>
              </a:solidFill>
              <a:latin typeface="Arial"/>
              <a:cs typeface="Arial"/>
            </a:endParaRPr>
          </a:p>
          <a:p>
            <a:pPr algn="ctr"/>
            <a:r>
              <a:rPr lang="en-GB" sz="1800" b="1" dirty="0">
                <a:solidFill>
                  <a:schemeClr val="bg1"/>
                </a:solidFill>
                <a:latin typeface="Arial"/>
                <a:cs typeface="Arial"/>
              </a:rPr>
              <a:t>Small actions can be very important! What can the government do to help?</a:t>
            </a:r>
          </a:p>
        </p:txBody>
      </p:sp>
      <p:pic>
        <p:nvPicPr>
          <p:cNvPr id="9" name="Online Media 4" title="Rights of the Child Segment 1 - What are Childrens Rights">
            <a:hlinkClick r:id="" action="ppaction://media"/>
            <a:extLst>
              <a:ext uri="{FF2B5EF4-FFF2-40B4-BE49-F238E27FC236}">
                <a16:creationId xmlns:a16="http://schemas.microsoft.com/office/drawing/2014/main" id="{11BEA696-7C01-403E-98CA-2B2F75C7E39C}"/>
              </a:ext>
            </a:extLst>
          </p:cNvPr>
          <p:cNvPicPr>
            <a:picLocks noRot="1" noChangeAspect="1"/>
          </p:cNvPicPr>
          <p:nvPr>
            <a:videoFile r:link="rId1"/>
          </p:nvPr>
        </p:nvPicPr>
        <p:blipFill>
          <a:blip r:embed="rId4"/>
          <a:stretch>
            <a:fillRect/>
          </a:stretch>
        </p:blipFill>
        <p:spPr>
          <a:xfrm>
            <a:off x="5006354" y="1810754"/>
            <a:ext cx="3105002" cy="1754326"/>
          </a:xfrm>
          <a:prstGeom prst="rect">
            <a:avLst/>
          </a:prstGeom>
        </p:spPr>
      </p:pic>
      <p:sp>
        <p:nvSpPr>
          <p:cNvPr id="10" name="TextBox 9">
            <a:extLst>
              <a:ext uri="{FF2B5EF4-FFF2-40B4-BE49-F238E27FC236}">
                <a16:creationId xmlns:a16="http://schemas.microsoft.com/office/drawing/2014/main" id="{35D850FA-48C7-4BC8-ABA0-C51BB944CC6A}"/>
              </a:ext>
            </a:extLst>
          </p:cNvPr>
          <p:cNvSpPr txBox="1"/>
          <p:nvPr/>
        </p:nvSpPr>
        <p:spPr>
          <a:xfrm>
            <a:off x="8130988" y="1755772"/>
            <a:ext cx="4070474" cy="2308324"/>
          </a:xfrm>
          <a:prstGeom prst="rect">
            <a:avLst/>
          </a:prstGeom>
          <a:noFill/>
        </p:spPr>
        <p:txBody>
          <a:bodyPr wrap="square" rtlCol="0">
            <a:spAutoFit/>
          </a:bodyPr>
          <a:lstStyle/>
          <a:p>
            <a:r>
              <a:rPr lang="en-GB" sz="1600" dirty="0">
                <a:latin typeface="Arial"/>
                <a:cs typeface="Arial"/>
              </a:rPr>
              <a:t>This video </a:t>
            </a:r>
            <a:r>
              <a:rPr lang="en-GB" sz="1600" dirty="0">
                <a:latin typeface="Arial"/>
                <a:cs typeface="Arial"/>
                <a:hlinkClick r:id="rId5"/>
              </a:rPr>
              <a:t>‘What are Children’s Rights’</a:t>
            </a:r>
            <a:r>
              <a:rPr lang="en-GB" sz="1600" dirty="0">
                <a:latin typeface="Arial"/>
                <a:cs typeface="Arial"/>
              </a:rPr>
              <a:t> explains what children’s rights are and where they came from. Watch the video and think about who might benefit from watching it?  Could you create a workshop for parents and carers using it and some practical activities to go with it so they understand how they can promote and protect rights too.</a:t>
            </a:r>
            <a:endParaRPr lang="en-GB" sz="1600" i="1" dirty="0">
              <a:latin typeface="Arial"/>
              <a:cs typeface="Arial"/>
            </a:endParaRPr>
          </a:p>
        </p:txBody>
      </p:sp>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8130988" y="1755772"/>
            <a:ext cx="4070474" cy="2308324"/>
          </a:xfrm>
          <a:prstGeom prst="rect">
            <a:avLst/>
          </a:prstGeom>
          <a:noFill/>
        </p:spPr>
        <p:txBody>
          <a:bodyPr wrap="square" rtlCol="0">
            <a:spAutoFit/>
          </a:bodyPr>
          <a:lstStyle/>
          <a:p>
            <a:r>
              <a:rPr lang="en-GB" sz="1600" dirty="0">
                <a:latin typeface="Arial"/>
                <a:cs typeface="Arial"/>
              </a:rPr>
              <a:t>This video </a:t>
            </a:r>
            <a:r>
              <a:rPr lang="en-GB" sz="1600" dirty="0">
                <a:latin typeface="Arial"/>
                <a:cs typeface="Arial"/>
                <a:hlinkClick r:id="rId3"/>
              </a:rPr>
              <a:t>‘What are Children’s Rights’</a:t>
            </a:r>
            <a:r>
              <a:rPr lang="en-GB" sz="1600" dirty="0">
                <a:latin typeface="Arial"/>
                <a:cs typeface="Arial"/>
              </a:rPr>
              <a:t> explains what children’s rights are and where they came from. Watch the video and think about who might benefit from watching it?  Could you create a workshop for parents and carers using it and some practical activities to go with it so they understand how they can promote and protect rights too.</a:t>
            </a:r>
            <a:endParaRPr lang="en-GB" sz="1600"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69521" y="1755772"/>
            <a:ext cx="4212115" cy="2308324"/>
          </a:xfrm>
          <a:prstGeom prst="rect">
            <a:avLst/>
          </a:prstGeom>
          <a:noFill/>
        </p:spPr>
        <p:txBody>
          <a:bodyPr wrap="square" rtlCol="0">
            <a:spAutoFit/>
          </a:bodyPr>
          <a:lstStyle/>
          <a:p>
            <a:pPr algn="ctr"/>
            <a:r>
              <a:rPr lang="en-GB" b="1" dirty="0">
                <a:solidFill>
                  <a:schemeClr val="bg1"/>
                </a:solidFill>
                <a:latin typeface="Arial"/>
                <a:cs typeface="Arial"/>
              </a:rPr>
              <a:t>What can YOU do in school and outside to help others access their rights? Make a pledge and a plan for how you will help others every day, month and year - make sure it is realistic. Small actions can be very important! What can the government do to help?</a:t>
            </a:r>
          </a:p>
        </p:txBody>
      </p:sp>
      <p:sp>
        <p:nvSpPr>
          <p:cNvPr id="4" name="TextBox 3">
            <a:extLst>
              <a:ext uri="{FF2B5EF4-FFF2-40B4-BE49-F238E27FC236}">
                <a16:creationId xmlns:a16="http://schemas.microsoft.com/office/drawing/2014/main" id="{1232ECBE-FC1D-43E0-AF25-319A44147B7E}"/>
              </a:ext>
            </a:extLst>
          </p:cNvPr>
          <p:cNvSpPr txBox="1"/>
          <p:nvPr/>
        </p:nvSpPr>
        <p:spPr>
          <a:xfrm>
            <a:off x="425986" y="4706902"/>
            <a:ext cx="6423049" cy="1477328"/>
          </a:xfrm>
          <a:prstGeom prst="rect">
            <a:avLst/>
          </a:prstGeom>
          <a:noFill/>
        </p:spPr>
        <p:txBody>
          <a:bodyPr wrap="square" rtlCol="0">
            <a:spAutoFit/>
          </a:bodyPr>
          <a:lstStyle/>
          <a:p>
            <a:pPr algn="ctr"/>
            <a:r>
              <a:rPr lang="en-GB" b="1" dirty="0">
                <a:latin typeface="Arial"/>
                <a:cs typeface="Arial"/>
              </a:rPr>
              <a:t>The Commissioners for Children and Young People are required by law to protect and promote your rights. Find out who they are in your country and what they do. Perhaps you could plan an assembly to let others know about them and their important job.</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89198" y="4429903"/>
            <a:ext cx="4156905" cy="2031325"/>
          </a:xfrm>
          <a:prstGeom prst="rect">
            <a:avLst/>
          </a:prstGeom>
          <a:noFill/>
        </p:spPr>
        <p:txBody>
          <a:bodyPr wrap="square">
            <a:spAutoFit/>
          </a:bodyPr>
          <a:lstStyle/>
          <a:p>
            <a:pPr algn="ctr"/>
            <a:r>
              <a:rPr lang="en-GB" sz="1800" b="1" dirty="0">
                <a:highlight>
                  <a:srgbClr val="00ACE9"/>
                </a:highlight>
                <a:latin typeface="Arial"/>
                <a:cs typeface="Arial"/>
              </a:rPr>
              <a:t>Make yourself a set of cards to represent the articles of the CRC </a:t>
            </a:r>
            <a:r>
              <a:rPr lang="en-GB" sz="1800" dirty="0">
                <a:latin typeface="Arial"/>
                <a:cs typeface="Arial"/>
              </a:rPr>
              <a:t>then make up some games to play with the people in your home to help everyone learn about rights. There are ideas for games and a template for the cards </a:t>
            </a:r>
            <a:r>
              <a:rPr lang="en-GB" sz="1800" dirty="0">
                <a:latin typeface="Arial"/>
                <a:cs typeface="Arial"/>
                <a:hlinkClick r:id="rId4"/>
              </a:rPr>
              <a:t>here</a:t>
            </a:r>
            <a:r>
              <a:rPr lang="en-GB" sz="1800" dirty="0">
                <a:latin typeface="Arial"/>
                <a:cs typeface="Arial"/>
              </a:rPr>
              <a:t>.</a:t>
            </a:r>
            <a:endParaRPr lang="en-GB" sz="1800" dirty="0">
              <a:latin typeface="Arial" panose="020B0604020202020204" pitchFamily="34" charset="0"/>
              <a:cs typeface="Arial" panose="020B0604020202020204" pitchFamily="34" charset="0"/>
            </a:endParaRPr>
          </a:p>
        </p:txBody>
      </p:sp>
      <p:pic>
        <p:nvPicPr>
          <p:cNvPr id="6" name="Online Media 5" title="Rights of the Child Segment 1 - What are Childrens Rights">
            <a:hlinkClick r:id="" action="ppaction://media"/>
            <a:extLst>
              <a:ext uri="{FF2B5EF4-FFF2-40B4-BE49-F238E27FC236}">
                <a16:creationId xmlns:a16="http://schemas.microsoft.com/office/drawing/2014/main" id="{8024C327-7B9F-46F1-B716-FC6EA2215AA0}"/>
              </a:ext>
            </a:extLst>
          </p:cNvPr>
          <p:cNvPicPr>
            <a:picLocks noRot="1" noChangeAspect="1"/>
          </p:cNvPicPr>
          <p:nvPr>
            <a:videoFile r:link="rId1"/>
          </p:nvPr>
        </p:nvPicPr>
        <p:blipFill>
          <a:blip r:embed="rId5"/>
          <a:stretch>
            <a:fillRect/>
          </a:stretch>
        </p:blipFill>
        <p:spPr>
          <a:xfrm>
            <a:off x="4909855" y="1838146"/>
            <a:ext cx="3147535" cy="1778357"/>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1575</Words>
  <Application>Microsoft Office PowerPoint</Application>
  <PresentationFormat>Widescreen</PresentationFormat>
  <Paragraphs>93</Paragraphs>
  <Slides>12</Slides>
  <Notes>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Open Sans</vt:lpstr>
      <vt:lpstr>Roboto</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40</cp:revision>
  <dcterms:created xsi:type="dcterms:W3CDTF">2021-02-11T16:57:41Z</dcterms:created>
  <dcterms:modified xsi:type="dcterms:W3CDTF">2021-08-31T16:14:19Z</dcterms:modified>
</cp:coreProperties>
</file>