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15"/>
  </p:notesMasterIdLst>
  <p:sldIdLst>
    <p:sldId id="256" r:id="rId3"/>
    <p:sldId id="257" r:id="rId4"/>
    <p:sldId id="281" r:id="rId5"/>
    <p:sldId id="258" r:id="rId6"/>
    <p:sldId id="259" r:id="rId7"/>
    <p:sldId id="284" r:id="rId8"/>
    <p:sldId id="285" r:id="rId9"/>
    <p:sldId id="286" r:id="rId10"/>
    <p:sldId id="287" r:id="rId11"/>
    <p:sldId id="288" r:id="rId12"/>
    <p:sldId id="282"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69" autoAdjust="0"/>
    <p:restoredTop sz="93792" autoAdjust="0"/>
  </p:normalViewPr>
  <p:slideViewPr>
    <p:cSldViewPr snapToGrid="0">
      <p:cViewPr varScale="1">
        <p:scale>
          <a:sx n="67" d="100"/>
          <a:sy n="67" d="100"/>
        </p:scale>
        <p:origin x="38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93CA4-A51F-4631-9CE8-29550FD1DC1D}" type="datetimeFigureOut">
              <a:rPr lang="en-GB" smtClean="0"/>
              <a:t>22/09/2021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6DC6D-60CA-4877-8365-EDFC6FEBF138}" type="slidenum">
              <a:rPr lang="en-GB" smtClean="0"/>
              <a:t>‹#›</a:t>
            </a:fld>
            <a:endParaRPr lang="en-GB"/>
          </a:p>
        </p:txBody>
      </p:sp>
    </p:spTree>
    <p:extLst>
      <p:ext uri="{BB962C8B-B14F-4D97-AF65-F5344CB8AC3E}">
        <p14:creationId xmlns:p14="http://schemas.microsoft.com/office/powerpoint/2010/main" val="1855106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in primary school in </a:t>
            </a:r>
            <a:r>
              <a:rPr lang="en-GB" dirty="0" err="1"/>
              <a:t>Dantweada</a:t>
            </a:r>
            <a:r>
              <a:rPr lang="en-GB" dirty="0"/>
              <a:t>, </a:t>
            </a:r>
            <a:r>
              <a:rPr lang="en-GB" dirty="0" err="1"/>
              <a:t>Chattisgarh</a:t>
            </a:r>
            <a:r>
              <a:rPr lang="en-GB" dirty="0"/>
              <a:t>, India.</a:t>
            </a:r>
          </a:p>
        </p:txBody>
      </p:sp>
      <p:sp>
        <p:nvSpPr>
          <p:cNvPr id="4" name="Slide Number Placeholder 3"/>
          <p:cNvSpPr>
            <a:spLocks noGrp="1"/>
          </p:cNvSpPr>
          <p:nvPr>
            <p:ph type="sldNum" sz="quarter" idx="5"/>
          </p:nvPr>
        </p:nvSpPr>
        <p:spPr/>
        <p:txBody>
          <a:bodyPr/>
          <a:lstStyle/>
          <a:p>
            <a:fld id="{1D56DC6D-60CA-4877-8365-EDFC6FEBF138}" type="slidenum">
              <a:rPr lang="en-GB" smtClean="0"/>
              <a:t>1</a:t>
            </a:fld>
            <a:endParaRPr lang="en-GB"/>
          </a:p>
        </p:txBody>
      </p:sp>
    </p:spTree>
    <p:extLst>
      <p:ext uri="{BB962C8B-B14F-4D97-AF65-F5344CB8AC3E}">
        <p14:creationId xmlns:p14="http://schemas.microsoft.com/office/powerpoint/2010/main" val="220419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endParaRPr lang="en-GB" dirty="0"/>
          </a:p>
          <a:p>
            <a:r>
              <a:rPr lang="en-GB" dirty="0"/>
              <a:t>1. </a:t>
            </a:r>
            <a:r>
              <a:rPr lang="en-GB" b="0" i="0" dirty="0">
                <a:solidFill>
                  <a:srgbClr val="121212"/>
                </a:solidFill>
                <a:effectLst/>
                <a:latin typeface="Open Sans" panose="020B0606030504020204" pitchFamily="34" charset="0"/>
              </a:rPr>
              <a:t>Children play during a visit to UNICEF staff to a UNICEF-supported school located in Táchira state, in July 2021. UNICEF/Pocaterra</a:t>
            </a:r>
          </a:p>
          <a:p>
            <a:endParaRPr lang="en-GB" b="0" i="0" dirty="0">
              <a:solidFill>
                <a:srgbClr val="121212"/>
              </a:solidFill>
              <a:effectLst/>
              <a:latin typeface="Open Sans" panose="020B0606030504020204" pitchFamily="34" charset="0"/>
            </a:endParaRPr>
          </a:p>
          <a:p>
            <a:r>
              <a:rPr lang="en-GB" b="0" i="0" dirty="0">
                <a:solidFill>
                  <a:srgbClr val="121212"/>
                </a:solidFill>
                <a:effectLst/>
                <a:latin typeface="Open Sans" panose="020B0606030504020204" pitchFamily="34" charset="0"/>
              </a:rPr>
              <a:t>2. Aurora, 5, learns to write with help from her teacher in East Jakarta, Indonesia, in September 2021. This was Aurora’s first month back at school after almost a year and a half of learning from home. UNICEF/Wilander</a:t>
            </a:r>
          </a:p>
          <a:p>
            <a:endParaRPr lang="en-GB" b="0" i="0" dirty="0">
              <a:solidFill>
                <a:srgbClr val="121212"/>
              </a:solidFill>
              <a:effectLst/>
              <a:latin typeface="Open Sans" panose="020B0606030504020204" pitchFamily="34" charset="0"/>
            </a:endParaRPr>
          </a:p>
          <a:p>
            <a:r>
              <a:rPr lang="en-GB" b="0" i="0" dirty="0">
                <a:solidFill>
                  <a:srgbClr val="121212"/>
                </a:solidFill>
                <a:effectLst/>
                <a:latin typeface="Open Sans" panose="020B0606030504020204" pitchFamily="34" charset="0"/>
              </a:rPr>
              <a:t>3. </a:t>
            </a:r>
            <a:r>
              <a:rPr lang="en-GB" b="0" i="0" dirty="0" err="1">
                <a:solidFill>
                  <a:srgbClr val="121212"/>
                </a:solidFill>
                <a:effectLst/>
                <a:latin typeface="Open Sans" panose="020B0606030504020204" pitchFamily="34" charset="0"/>
              </a:rPr>
              <a:t>Jamiatul</a:t>
            </a:r>
            <a:r>
              <a:rPr lang="en-GB" b="0" i="0" dirty="0">
                <a:solidFill>
                  <a:srgbClr val="121212"/>
                </a:solidFill>
                <a:effectLst/>
                <a:latin typeface="Open Sans" panose="020B0606030504020204" pitchFamily="34" charset="0"/>
              </a:rPr>
              <a:t> is very happy to be back in school following lockdown in Bangladesh. UNICEF/Mawa</a:t>
            </a:r>
            <a:endParaRPr lang="en-GB" dirty="0"/>
          </a:p>
        </p:txBody>
      </p:sp>
      <p:sp>
        <p:nvSpPr>
          <p:cNvPr id="4" name="Slide Number Placeholder 3"/>
          <p:cNvSpPr>
            <a:spLocks noGrp="1"/>
          </p:cNvSpPr>
          <p:nvPr>
            <p:ph type="sldNum" sz="quarter" idx="5"/>
          </p:nvPr>
        </p:nvSpPr>
        <p:spPr/>
        <p:txBody>
          <a:bodyPr/>
          <a:lstStyle/>
          <a:p>
            <a:fld id="{1D56DC6D-60CA-4877-8365-EDFC6FEBF138}" type="slidenum">
              <a:rPr lang="en-GB" smtClean="0"/>
              <a:t>3</a:t>
            </a:fld>
            <a:endParaRPr lang="en-GB"/>
          </a:p>
        </p:txBody>
      </p:sp>
    </p:spTree>
    <p:extLst>
      <p:ext uri="{BB962C8B-B14F-4D97-AF65-F5344CB8AC3E}">
        <p14:creationId xmlns:p14="http://schemas.microsoft.com/office/powerpoint/2010/main" val="784339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B405-4D1C-4AE9-B82E-5B728450D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DE77AA-50F1-4FC8-A66C-61E047207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DB42A6E-F8A6-4DFD-AAD4-19E88B8292C0}"/>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5" name="Footer Placeholder 4">
            <a:extLst>
              <a:ext uri="{FF2B5EF4-FFF2-40B4-BE49-F238E27FC236}">
                <a16:creationId xmlns:a16="http://schemas.microsoft.com/office/drawing/2014/main" id="{2A6158DC-2980-45C2-A745-804598BE5C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6C1AE0-2F52-4E0D-8846-89F1D296FF9E}"/>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257586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975A-1EB3-4E20-978C-0A6083CF24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8AFE60-4C65-4C26-B364-419CB185B9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B66598-C4ED-446C-B5FD-29EDE0C49CBD}"/>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5" name="Footer Placeholder 4">
            <a:extLst>
              <a:ext uri="{FF2B5EF4-FFF2-40B4-BE49-F238E27FC236}">
                <a16:creationId xmlns:a16="http://schemas.microsoft.com/office/drawing/2014/main" id="{0E83A957-4312-4449-88BC-834E2AEF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0C26C7-281B-4240-9401-FEC38B8F9369}"/>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268462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EF32-6234-44EB-9B40-1D1BAD05F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727E99-EDA6-45AB-8074-CB07783B4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2D6D3B-F902-492F-AE7A-623B38E0844E}"/>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5" name="Footer Placeholder 4">
            <a:extLst>
              <a:ext uri="{FF2B5EF4-FFF2-40B4-BE49-F238E27FC236}">
                <a16:creationId xmlns:a16="http://schemas.microsoft.com/office/drawing/2014/main" id="{7B81C2DC-EB1A-4139-AD35-3F55F718BB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55457D-8994-4A38-BAD4-55B2E2D8717D}"/>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789424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648C-001C-4B1D-BDC6-E0B9C3FA76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532309-5C3C-4CE9-9260-BD7FB43055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A23085-B04F-493D-A1C0-6775DC91C6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841BB3-D434-4B38-B5AE-8AAC89BF9A2E}"/>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6" name="Footer Placeholder 5">
            <a:extLst>
              <a:ext uri="{FF2B5EF4-FFF2-40B4-BE49-F238E27FC236}">
                <a16:creationId xmlns:a16="http://schemas.microsoft.com/office/drawing/2014/main" id="{520C9E10-912B-4460-9DD9-42AE28CE1A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A2E6C8-3C06-4B82-B410-D28D54874E4F}"/>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4178840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A467-4641-4E13-A4BC-E381F77845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F3BA03-0046-4442-8164-E850AB181F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6FF6EC-B0F7-4200-B33B-52723506D6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5DEEB3-68D1-47AF-BACF-F54EDFB8D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72B191-EA39-4BF2-83D4-D6F531FC24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B57013-FE98-4FDE-BE49-D7C685162551}"/>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8" name="Footer Placeholder 7">
            <a:extLst>
              <a:ext uri="{FF2B5EF4-FFF2-40B4-BE49-F238E27FC236}">
                <a16:creationId xmlns:a16="http://schemas.microsoft.com/office/drawing/2014/main" id="{D99A1295-5C1A-4AC5-98B4-5EE951C4BBF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E9ADCD-4021-4ADD-AC71-B3D6F91A7921}"/>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1680105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BBD6-045B-4A94-93E4-9ABED11D44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5F84892-2074-4DD8-9665-33F0AF2D6FEB}"/>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4" name="Footer Placeholder 3">
            <a:extLst>
              <a:ext uri="{FF2B5EF4-FFF2-40B4-BE49-F238E27FC236}">
                <a16:creationId xmlns:a16="http://schemas.microsoft.com/office/drawing/2014/main" id="{77B435B4-397C-4428-87F7-1E31126B17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131F06-EFE3-4F8D-9571-2FFC3C741D82}"/>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144408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A4D6C7-C1E9-4827-855A-0E84275C5896}"/>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3" name="Footer Placeholder 2">
            <a:extLst>
              <a:ext uri="{FF2B5EF4-FFF2-40B4-BE49-F238E27FC236}">
                <a16:creationId xmlns:a16="http://schemas.microsoft.com/office/drawing/2014/main" id="{55056427-43AF-493F-8DEC-C3F36A041A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BA871F-5D87-4C83-B924-F38C7FF7189F}"/>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232006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E494-4BF9-4308-8D5C-8AA085653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BCBC3D-3C08-46CD-A767-F023C8EE9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AE3CD00-177E-4E8B-8ACC-8305B5DC5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2DAD3-3D77-4AEB-9FA2-FBA9EB8B4EE5}"/>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6" name="Footer Placeholder 5">
            <a:extLst>
              <a:ext uri="{FF2B5EF4-FFF2-40B4-BE49-F238E27FC236}">
                <a16:creationId xmlns:a16="http://schemas.microsoft.com/office/drawing/2014/main" id="{7825D3A0-B0FE-4F73-95C6-DADAC619A6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2053BA-30FC-4232-A41B-B096E952292A}"/>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1990339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E715-82CD-4C8E-8404-11A72DA5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DC853C-3E7B-4F16-ADC1-DA867CFC41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E24A82-97DA-4897-9356-7FF61F6D8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F2306-84D6-4588-A421-F6D63731E185}"/>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6" name="Footer Placeholder 5">
            <a:extLst>
              <a:ext uri="{FF2B5EF4-FFF2-40B4-BE49-F238E27FC236}">
                <a16:creationId xmlns:a16="http://schemas.microsoft.com/office/drawing/2014/main" id="{2808BA20-2416-4F4D-A016-7FCF7B230B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10C877-E7F8-49E8-8D75-AB7B46ACFACE}"/>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222717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A group of children in a classroom&#10;&#10;Description automatically generated with low confidence">
            <a:extLst>
              <a:ext uri="{FF2B5EF4-FFF2-40B4-BE49-F238E27FC236}">
                <a16:creationId xmlns:a16="http://schemas.microsoft.com/office/drawing/2014/main" id="{C1F0C57C-4509-4D53-AB95-A11E0AA34D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8"/>
          <a:stretch/>
        </p:blipFill>
        <p:spPr>
          <a:xfrm>
            <a:off x="0" y="0"/>
            <a:ext cx="12277724" cy="6858000"/>
          </a:xfrm>
          <a:prstGeom prst="rect">
            <a:avLst/>
          </a:prstGeom>
        </p:spPr>
      </p:pic>
      <p:sp>
        <p:nvSpPr>
          <p:cNvPr id="6" name="Title 1">
            <a:extLst>
              <a:ext uri="{FF2B5EF4-FFF2-40B4-BE49-F238E27FC236}">
                <a16:creationId xmlns:a16="http://schemas.microsoft.com/office/drawing/2014/main" id="{6C71F2CB-CAAD-4E00-9331-A55A6407CD3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
        <p:nvSpPr>
          <p:cNvPr id="5" name="TextBox 4">
            <a:extLst>
              <a:ext uri="{FF2B5EF4-FFF2-40B4-BE49-F238E27FC236}">
                <a16:creationId xmlns:a16="http://schemas.microsoft.com/office/drawing/2014/main" id="{AD1B393B-52C5-4F36-971B-7983210B404A}"/>
              </a:ext>
            </a:extLst>
          </p:cNvPr>
          <p:cNvSpPr txBox="1"/>
          <p:nvPr userDrawn="1"/>
        </p:nvSpPr>
        <p:spPr>
          <a:xfrm rot="16200000">
            <a:off x="8628967" y="3184176"/>
            <a:ext cx="6737684" cy="369332"/>
          </a:xfrm>
          <a:prstGeom prst="rect">
            <a:avLst/>
          </a:prstGeom>
          <a:noFill/>
        </p:spPr>
        <p:txBody>
          <a:bodyPr wrap="square" rtlCol="0">
            <a:spAutoFit/>
          </a:bodyPr>
          <a:lstStyle/>
          <a:p>
            <a:pPr algn="l"/>
            <a:r>
              <a:rPr lang="en-GB" sz="1800" dirty="0">
                <a:solidFill>
                  <a:schemeClr val="bg1"/>
                </a:solidFill>
                <a:latin typeface="Arial" panose="020B0604020202020204" pitchFamily="34" charset="0"/>
                <a:cs typeface="Arial" panose="020B0604020202020204" pitchFamily="34" charset="0"/>
              </a:rPr>
              <a:t>UNICEF/</a:t>
            </a:r>
            <a:r>
              <a:rPr lang="en-GB" sz="1800" b="0" i="0" dirty="0">
                <a:solidFill>
                  <a:schemeClr val="bg1"/>
                </a:solidFill>
                <a:effectLst/>
                <a:latin typeface="Arial" panose="020B0604020202020204" pitchFamily="34" charset="0"/>
                <a:cs typeface="Arial" panose="020B0604020202020204" pitchFamily="34" charset="0"/>
              </a:rPr>
              <a:t>Panjwani</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624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21D74-E66A-4B89-BEF1-AF967B8FC0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AB5D03-29EB-4784-8885-C6AB814291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67C537-7566-4F0A-A07D-2BEA7286435B}"/>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5" name="Footer Placeholder 4">
            <a:extLst>
              <a:ext uri="{FF2B5EF4-FFF2-40B4-BE49-F238E27FC236}">
                <a16:creationId xmlns:a16="http://schemas.microsoft.com/office/drawing/2014/main" id="{8C6E6360-E8B9-4E41-B85C-FBDA04BD0D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E62265-3F4A-4FF7-8B9F-8A19EB4FB86E}"/>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3854153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E3FF53-1B53-4224-AAEC-884CD18671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3D8959-5AFE-4BD6-9565-3046B058B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C4A06D-1D8E-49B1-B232-CE19334AB317}"/>
              </a:ext>
            </a:extLst>
          </p:cNvPr>
          <p:cNvSpPr>
            <a:spLocks noGrp="1"/>
          </p:cNvSpPr>
          <p:nvPr>
            <p:ph type="dt" sz="half" idx="10"/>
          </p:nvPr>
        </p:nvSpPr>
        <p:spPr/>
        <p:txBody>
          <a:bodyPr/>
          <a:lstStyle/>
          <a:p>
            <a:fld id="{730925FB-1723-4B89-B667-0B4D70DCDB49}" type="datetimeFigureOut">
              <a:rPr lang="en-GB" smtClean="0"/>
              <a:t>22/09/2021</a:t>
            </a:fld>
            <a:endParaRPr lang="en-GB"/>
          </a:p>
        </p:txBody>
      </p:sp>
      <p:sp>
        <p:nvSpPr>
          <p:cNvPr id="5" name="Footer Placeholder 4">
            <a:extLst>
              <a:ext uri="{FF2B5EF4-FFF2-40B4-BE49-F238E27FC236}">
                <a16:creationId xmlns:a16="http://schemas.microsoft.com/office/drawing/2014/main" id="{21D38AE1-4C28-4326-AF08-EC7414800B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602713-41D8-4684-931D-11E5A069C0FE}"/>
              </a:ext>
            </a:extLst>
          </p:cNvPr>
          <p:cNvSpPr>
            <a:spLocks noGrp="1"/>
          </p:cNvSpPr>
          <p:nvPr>
            <p:ph type="sldNum" sz="quarter" idx="12"/>
          </p:nvPr>
        </p:nvSpPr>
        <p:spPr/>
        <p:txBody>
          <a:bodyPr/>
          <a:lstStyle/>
          <a:p>
            <a:fld id="{6F7475A9-B72B-498A-9A37-3FEADEAF071A}" type="slidenum">
              <a:rPr lang="en-GB" smtClean="0"/>
              <a:t>‹#›</a:t>
            </a:fld>
            <a:endParaRPr lang="en-GB"/>
          </a:p>
        </p:txBody>
      </p:sp>
    </p:spTree>
    <p:extLst>
      <p:ext uri="{BB962C8B-B14F-4D97-AF65-F5344CB8AC3E}">
        <p14:creationId xmlns:p14="http://schemas.microsoft.com/office/powerpoint/2010/main" val="410504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22/09/2021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52EC0-6FDF-4B5D-A8CA-ECEED398AC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BCF624-85CC-4E98-98F2-5D28F3EBD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4B948D-70BF-46B4-91D0-19DE04084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925FB-1723-4B89-B667-0B4D70DCDB49}" type="datetimeFigureOut">
              <a:rPr lang="en-GB" smtClean="0"/>
              <a:t>22/09/2021</a:t>
            </a:fld>
            <a:endParaRPr lang="en-GB"/>
          </a:p>
        </p:txBody>
      </p:sp>
      <p:sp>
        <p:nvSpPr>
          <p:cNvPr id="5" name="Footer Placeholder 4">
            <a:extLst>
              <a:ext uri="{FF2B5EF4-FFF2-40B4-BE49-F238E27FC236}">
                <a16:creationId xmlns:a16="http://schemas.microsoft.com/office/drawing/2014/main" id="{627F1939-1E6B-4692-B4CD-633244EBDF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A78F00-5990-4952-98FF-3FF23926DB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475A9-B72B-498A-9A37-3FEADEAF071A}" type="slidenum">
              <a:rPr lang="en-GB" smtClean="0"/>
              <a:t>‹#›</a:t>
            </a:fld>
            <a:endParaRPr lang="en-GB"/>
          </a:p>
        </p:txBody>
      </p:sp>
    </p:spTree>
    <p:extLst>
      <p:ext uri="{BB962C8B-B14F-4D97-AF65-F5344CB8AC3E}">
        <p14:creationId xmlns:p14="http://schemas.microsoft.com/office/powerpoint/2010/main" val="38741146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2.jpeg"/><Relationship Id="rId2" Type="http://schemas.openxmlformats.org/officeDocument/2006/relationships/video" Target="https://www.youtube.com/embed/eGo8eS-DSP8?feature=oembed" TargetMode="External"/><Relationship Id="rId1" Type="http://schemas.openxmlformats.org/officeDocument/2006/relationships/video" Target="https://www.youtube.com/embed/4OcFp5NzySU?feature=oembed" TargetMode="External"/><Relationship Id="rId6" Type="http://schemas.openxmlformats.org/officeDocument/2006/relationships/image" Target="../media/image31.jpeg"/><Relationship Id="rId5" Type="http://schemas.openxmlformats.org/officeDocument/2006/relationships/hyperlink" Target="https://www.youtube.com/watch?v=4OcFp5NzySU" TargetMode="External"/><Relationship Id="rId4" Type="http://schemas.openxmlformats.org/officeDocument/2006/relationships/hyperlink" Target="https://youtu.be/eGo8eS-DSP8"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xml"/><Relationship Id="rId7" Type="http://schemas.openxmlformats.org/officeDocument/2006/relationships/image" Target="../media/image2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hyperlink" Target="https://youtu.be/BH54Y6WLQMs" TargetMode="Externa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x0AVjtdq_Q" TargetMode="External"/><Relationship Id="rId2" Type="http://schemas.openxmlformats.org/officeDocument/2006/relationships/slideLayout" Target="../slideLayouts/slideLayout13.xml"/><Relationship Id="rId1" Type="http://schemas.openxmlformats.org/officeDocument/2006/relationships/video" Target="https://www.youtube.com/embed/Qx0AVjtdq_Q?feature=oembed"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https://www.youtube.com/embed/qw3mZMDAz3E?feature=oembed" TargetMode="External"/><Relationship Id="rId1" Type="http://schemas.openxmlformats.org/officeDocument/2006/relationships/video" Target="https://www.youtube.com/embed/R0rEyDVqU7M?feature=oembed" TargetMode="Externa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s://www.youtube.com/watch?v=R0rEyDVqU7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https://www.youtube.com/embed/4p5286T_kn0?feature=oembed" TargetMode="External"/><Relationship Id="rId1" Type="http://schemas.openxmlformats.org/officeDocument/2006/relationships/video" Target="https://www.youtube.com/embed/qw3mZMDAz3E?feature=oembed"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s://youtu.be/4p5286T_kn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181116" y="1516688"/>
            <a:ext cx="4878752" cy="2631490"/>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Article 28 says children around the world should have access to free primary education. The pandemic school closures disrupted the education of more than 1.57 billion students. </a:t>
            </a:r>
            <a:r>
              <a:rPr lang="en-GB" sz="1500" b="1" dirty="0">
                <a:solidFill>
                  <a:schemeClr val="bg1"/>
                </a:solidFill>
                <a:latin typeface="Arial" panose="020B0604020202020204" pitchFamily="34" charset="0"/>
                <a:cs typeface="Arial" panose="020B0604020202020204" pitchFamily="34" charset="0"/>
                <a:hlinkClick r:id="rId4"/>
              </a:rPr>
              <a:t>Watch this film </a:t>
            </a:r>
            <a:r>
              <a:rPr lang="en-GB" sz="1500" b="1" dirty="0">
                <a:solidFill>
                  <a:schemeClr val="bg1"/>
                </a:solidFill>
                <a:latin typeface="Arial" panose="020B0604020202020204" pitchFamily="34" charset="0"/>
                <a:cs typeface="Arial" panose="020B0604020202020204" pitchFamily="34" charset="0"/>
              </a:rPr>
              <a:t>about 15-year-old, Christine in Uganda.  UNICEF is calling on governments around the world to prioritise children’s education. Write to a newspaper or influential person telling them why every child’s right to education is important and asking people to encourage governments around the world to prioritise education.</a:t>
            </a:r>
          </a:p>
        </p:txBody>
      </p:sp>
      <p:sp>
        <p:nvSpPr>
          <p:cNvPr id="3" name="TextBox 2">
            <a:extLst>
              <a:ext uri="{FF2B5EF4-FFF2-40B4-BE49-F238E27FC236}">
                <a16:creationId xmlns:a16="http://schemas.microsoft.com/office/drawing/2014/main" id="{EE80F493-6501-485D-A348-28E38E3CA272}"/>
              </a:ext>
            </a:extLst>
          </p:cNvPr>
          <p:cNvSpPr txBox="1"/>
          <p:nvPr/>
        </p:nvSpPr>
        <p:spPr>
          <a:xfrm>
            <a:off x="132132" y="1706222"/>
            <a:ext cx="4477968" cy="230832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The pandemic has meant education has been interrupted for all children across the world. If you were the Minister of Education, what guidance would you give to headteachers to ensure all the goals of education are achieved? Think about the ways that school has changed recently, what things will you put in place to ensure all children can reach their full potential?</a:t>
            </a:r>
          </a:p>
        </p:txBody>
      </p:sp>
      <p:sp>
        <p:nvSpPr>
          <p:cNvPr id="5" name="TextBox 4">
            <a:extLst>
              <a:ext uri="{FF2B5EF4-FFF2-40B4-BE49-F238E27FC236}">
                <a16:creationId xmlns:a16="http://schemas.microsoft.com/office/drawing/2014/main" id="{91EEA25C-1C99-4044-8B84-8FFE009DFEFA}"/>
              </a:ext>
            </a:extLst>
          </p:cNvPr>
          <p:cNvSpPr txBox="1"/>
          <p:nvPr/>
        </p:nvSpPr>
        <p:spPr>
          <a:xfrm>
            <a:off x="3638550" y="4379977"/>
            <a:ext cx="3620808" cy="2308324"/>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hlinkClick r:id="rId5"/>
              </a:rPr>
              <a:t>Watch this short film</a:t>
            </a:r>
            <a:r>
              <a:rPr lang="en-GB" b="1" dirty="0">
                <a:solidFill>
                  <a:schemeClr val="bg1"/>
                </a:solidFill>
                <a:latin typeface="Arial" panose="020B0604020202020204" pitchFamily="34" charset="0"/>
                <a:cs typeface="Arial" panose="020B0604020202020204" pitchFamily="34" charset="0"/>
              </a:rPr>
              <a:t> which asks many questions to get us thinking about what kind of education we all need. Choose two or three of the questions asked and write your own answers to them or discuss with your class.</a:t>
            </a:r>
          </a:p>
        </p:txBody>
      </p:sp>
      <p:pic>
        <p:nvPicPr>
          <p:cNvPr id="6" name="Online Media 5" title="Let's talk about #RebootingEducation">
            <a:hlinkClick r:id="" action="ppaction://media"/>
            <a:extLst>
              <a:ext uri="{FF2B5EF4-FFF2-40B4-BE49-F238E27FC236}">
                <a16:creationId xmlns:a16="http://schemas.microsoft.com/office/drawing/2014/main" id="{7DB6A50A-4CBD-4031-9508-036D26A93A67}"/>
              </a:ext>
            </a:extLst>
          </p:cNvPr>
          <p:cNvPicPr>
            <a:picLocks noRot="1" noChangeAspect="1"/>
          </p:cNvPicPr>
          <p:nvPr>
            <a:videoFile r:link="rId1"/>
          </p:nvPr>
        </p:nvPicPr>
        <p:blipFill>
          <a:blip r:embed="rId6"/>
          <a:stretch>
            <a:fillRect/>
          </a:stretch>
        </p:blipFill>
        <p:spPr>
          <a:xfrm>
            <a:off x="237455" y="4473575"/>
            <a:ext cx="3377301" cy="1908175"/>
          </a:xfrm>
          <a:prstGeom prst="rect">
            <a:avLst/>
          </a:prstGeom>
        </p:spPr>
      </p:pic>
      <p:sp>
        <p:nvSpPr>
          <p:cNvPr id="7" name="TextBox 6">
            <a:extLst>
              <a:ext uri="{FF2B5EF4-FFF2-40B4-BE49-F238E27FC236}">
                <a16:creationId xmlns:a16="http://schemas.microsoft.com/office/drawing/2014/main" id="{51EE8A6A-A7C2-4582-8950-6E7C66AB4DF4}"/>
              </a:ext>
            </a:extLst>
          </p:cNvPr>
          <p:cNvSpPr txBox="1"/>
          <p:nvPr/>
        </p:nvSpPr>
        <p:spPr>
          <a:xfrm>
            <a:off x="7510669" y="4243428"/>
            <a:ext cx="4639409" cy="2954655"/>
          </a:xfrm>
          <a:prstGeom prst="rect">
            <a:avLst/>
          </a:prstGeom>
          <a:noFill/>
        </p:spPr>
        <p:txBody>
          <a:bodyPr wrap="square" rtlCol="0">
            <a:spAutoFit/>
          </a:bodyPr>
          <a:lstStyle/>
          <a:p>
            <a:r>
              <a:rPr lang="en-GB" sz="1400" dirty="0">
                <a:effectLst/>
                <a:latin typeface="Arial" panose="020B0604020202020204" pitchFamily="34" charset="0"/>
                <a:ea typeface="Calibri" panose="020F0502020204030204" pitchFamily="34" charset="0"/>
                <a:cs typeface="Arial" panose="020B0604020202020204" pitchFamily="34" charset="0"/>
              </a:rPr>
              <a:t>Design or describe an ideal school of the future based on articles 28, 29 and Global Goal 4.7. </a:t>
            </a:r>
          </a:p>
          <a:p>
            <a:endParaRPr lang="en-GB" sz="1400" dirty="0">
              <a:latin typeface="Arial" panose="020B0604020202020204" pitchFamily="34" charset="0"/>
              <a:ea typeface="Calibri" panose="020F0502020204030204" pitchFamily="34" charset="0"/>
              <a:cs typeface="Arial" panose="020B0604020202020204" pitchFamily="34" charset="0"/>
            </a:endParaRPr>
          </a:p>
          <a:p>
            <a:r>
              <a:rPr lang="en-GB" sz="1400" b="1" dirty="0">
                <a:effectLst/>
                <a:highlight>
                  <a:srgbClr val="00ACE9"/>
                </a:highlight>
                <a:latin typeface="Arial" panose="020B0604020202020204" pitchFamily="34" charset="0"/>
                <a:ea typeface="Calibri" panose="020F0502020204030204" pitchFamily="34" charset="0"/>
                <a:cs typeface="Arial" panose="020B0604020202020204" pitchFamily="34" charset="0"/>
              </a:rPr>
              <a:t>Imagine the world in 2040 and what the school will need to make sure all young people reach their full potential while developing their personalities, talents and abilities.</a:t>
            </a:r>
            <a:r>
              <a:rPr lang="en-GB" sz="1400" b="1" dirty="0">
                <a:effectLst/>
                <a:latin typeface="Arial" panose="020B0604020202020204" pitchFamily="34" charset="0"/>
                <a:ea typeface="Calibri" panose="020F0502020204030204" pitchFamily="34" charset="0"/>
                <a:cs typeface="Arial" panose="020B0604020202020204" pitchFamily="34" charset="0"/>
              </a:rPr>
              <a:t>  </a:t>
            </a:r>
            <a:r>
              <a:rPr lang="en-GB" sz="1400" dirty="0">
                <a:effectLst/>
                <a:latin typeface="Arial" panose="020B0604020202020204" pitchFamily="34" charset="0"/>
                <a:ea typeface="Calibri" panose="020F0502020204030204" pitchFamily="34" charset="0"/>
                <a:cs typeface="Arial" panose="020B0604020202020204" pitchFamily="34" charset="0"/>
              </a:rPr>
              <a:t>Think about subjects taught and the budlings, resources and facilities needed. Be as creative as you like! </a:t>
            </a:r>
          </a:p>
          <a:p>
            <a:endParaRPr lang="en-GB" sz="1400" dirty="0">
              <a:effectLst/>
              <a:latin typeface="Arial" panose="020B0604020202020204" pitchFamily="34" charset="0"/>
              <a:ea typeface="Calibri" panose="020F0502020204030204" pitchFamily="34" charset="0"/>
              <a:cs typeface="Arial" panose="020B0604020202020204" pitchFamily="34" charset="0"/>
            </a:endParaRPr>
          </a:p>
          <a:p>
            <a:r>
              <a:rPr lang="en-GB" sz="1400" dirty="0">
                <a:effectLst/>
                <a:latin typeface="Arial" panose="020B0604020202020204" pitchFamily="34" charset="0"/>
                <a:ea typeface="Calibri" panose="020F0502020204030204" pitchFamily="34" charset="0"/>
                <a:cs typeface="Arial" panose="020B0604020202020204" pitchFamily="34" charset="0"/>
              </a:rPr>
              <a:t>Present your ideas to your class and ask your teacher to share them with UNICEF UK.</a:t>
            </a:r>
          </a:p>
          <a:p>
            <a:pPr algn="ctr"/>
            <a:endParaRPr lang="en-GB" b="1" dirty="0">
              <a:latin typeface="Arial" panose="020B0604020202020204" pitchFamily="34" charset="0"/>
              <a:cs typeface="Arial" panose="020B0604020202020204" pitchFamily="34" charset="0"/>
            </a:endParaRPr>
          </a:p>
        </p:txBody>
      </p:sp>
      <p:pic>
        <p:nvPicPr>
          <p:cNvPr id="9" name="Online Media 8" title="Back to school in Uganda | UNICEF">
            <a:hlinkClick r:id="" action="ppaction://media"/>
            <a:extLst>
              <a:ext uri="{FF2B5EF4-FFF2-40B4-BE49-F238E27FC236}">
                <a16:creationId xmlns:a16="http://schemas.microsoft.com/office/drawing/2014/main" id="{111BA975-05B5-4073-89F6-09F28CA48F60}"/>
              </a:ext>
            </a:extLst>
          </p:cNvPr>
          <p:cNvPicPr>
            <a:picLocks noRot="1" noChangeAspect="1"/>
          </p:cNvPicPr>
          <p:nvPr>
            <a:videoFile r:link="rId2"/>
          </p:nvPr>
        </p:nvPicPr>
        <p:blipFill>
          <a:blip r:embed="rId7"/>
          <a:stretch>
            <a:fillRect/>
          </a:stretch>
        </p:blipFill>
        <p:spPr>
          <a:xfrm>
            <a:off x="5174407" y="1706222"/>
            <a:ext cx="1843186" cy="10414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8C7B30EE-8314-408D-AFA1-AF315CB53D79}"/>
              </a:ext>
            </a:extLst>
          </p:cNvPr>
          <p:cNvSpPr txBox="1"/>
          <p:nvPr/>
        </p:nvSpPr>
        <p:spPr>
          <a:xfrm>
            <a:off x="7770411" y="1340108"/>
            <a:ext cx="4303059" cy="4031873"/>
          </a:xfrm>
          <a:prstGeom prst="rect">
            <a:avLst/>
          </a:prstGeom>
          <a:noFill/>
        </p:spPr>
        <p:txBody>
          <a:bodyPr wrap="square" rtlCol="0">
            <a:spAutoFit/>
          </a:bodyPr>
          <a:lstStyle/>
          <a:p>
            <a:pPr marL="0" indent="0">
              <a:buNone/>
            </a:pPr>
            <a:r>
              <a:rPr lang="en-GB" sz="1600" dirty="0">
                <a:solidFill>
                  <a:schemeClr val="bg1"/>
                </a:solidFill>
                <a:latin typeface="Arial" panose="020B0604020202020204" pitchFamily="34" charset="0"/>
                <a:cs typeface="Arial" panose="020B0604020202020204" pitchFamily="34" charset="0"/>
              </a:rPr>
              <a:t>Give yourself some time and space to think</a:t>
            </a:r>
          </a:p>
          <a:p>
            <a:pPr marL="0" indent="0">
              <a:buNone/>
            </a:pPr>
            <a:r>
              <a:rPr lang="en-GB" sz="1600" dirty="0">
                <a:solidFill>
                  <a:schemeClr val="bg1"/>
                </a:solidFill>
                <a:latin typeface="Arial" panose="020B0604020202020204" pitchFamily="34" charset="0"/>
                <a:cs typeface="Arial" panose="020B0604020202020204" pitchFamily="34" charset="0"/>
              </a:rPr>
              <a:t> about this week’s articles.</a:t>
            </a:r>
          </a:p>
          <a:p>
            <a:pPr marL="0" indent="0">
              <a:buNone/>
            </a:pPr>
            <a:endParaRPr lang="en-GB" sz="1600" dirty="0">
              <a:solidFill>
                <a:schemeClr val="bg1"/>
              </a:solidFill>
              <a:latin typeface="Arial" panose="020B0604020202020204" pitchFamily="34" charset="0"/>
              <a:cs typeface="Arial" panose="020B0604020202020204" pitchFamily="34" charset="0"/>
            </a:endParaRPr>
          </a:p>
          <a:p>
            <a:pPr marL="0" indent="0">
              <a:buNone/>
            </a:pPr>
            <a:endParaRPr lang="en-GB" sz="1600" dirty="0">
              <a:solidFill>
                <a:schemeClr val="bg1"/>
              </a:solidFill>
              <a:latin typeface="Arial" panose="020B0604020202020204" pitchFamily="34" charset="0"/>
              <a:cs typeface="Arial" panose="020B0604020202020204" pitchFamily="34" charset="0"/>
            </a:endParaRPr>
          </a:p>
          <a:p>
            <a:pPr marL="0" indent="0">
              <a:buNone/>
            </a:pPr>
            <a:r>
              <a:rPr lang="en-GB" sz="1600" dirty="0">
                <a:solidFill>
                  <a:schemeClr val="bg1"/>
                </a:solidFill>
                <a:latin typeface="Arial" panose="020B0604020202020204" pitchFamily="34" charset="0"/>
                <a:cs typeface="Arial" panose="020B0604020202020204" pitchFamily="34" charset="0"/>
              </a:rPr>
              <a:t>Use these questions to guide your thoughts:</a:t>
            </a:r>
          </a:p>
          <a:p>
            <a:pPr marL="0" indent="0">
              <a:buNone/>
            </a:pPr>
            <a:endParaRPr lang="en-GB"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Why are school and learning important in your life?</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What do you value or enjoy most about your education?</a:t>
            </a:r>
          </a:p>
          <a:p>
            <a:pPr marL="285750" indent="-285750">
              <a:buFont typeface="Arial" panose="020B0604020202020204" pitchFamily="34" charset="0"/>
              <a:buChar char="•"/>
            </a:pPr>
            <a:r>
              <a:rPr lang="en-GB" sz="1600" dirty="0">
                <a:solidFill>
                  <a:schemeClr val="bg1"/>
                </a:solidFill>
                <a:latin typeface="Arial" panose="020B0604020202020204" pitchFamily="34" charset="0"/>
                <a:cs typeface="Arial" panose="020B0604020202020204" pitchFamily="34" charset="0"/>
              </a:rPr>
              <a:t>What could you do to show greater respect for your right to learn?</a:t>
            </a:r>
          </a:p>
          <a:p>
            <a:pPr marL="285750" indent="-285750">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Wha</a:t>
            </a:r>
            <a:r>
              <a:rPr lang="en-GB" sz="1600" dirty="0">
                <a:solidFill>
                  <a:schemeClr val="bg1"/>
                </a:solidFill>
                <a:latin typeface="Arial" panose="020B0604020202020204" pitchFamily="34" charset="0"/>
                <a:cs typeface="Arial" panose="020B0604020202020204" pitchFamily="34" charset="0"/>
              </a:rPr>
              <a:t>t</a:t>
            </a:r>
            <a:r>
              <a:rPr lang="en-GB" sz="1600">
                <a:solidFill>
                  <a:schemeClr val="bg1"/>
                </a:solidFill>
                <a:latin typeface="Arial" panose="020B0604020202020204" pitchFamily="34" charset="0"/>
                <a:cs typeface="Arial" panose="020B0604020202020204" pitchFamily="34" charset="0"/>
              </a:rPr>
              <a:t> </a:t>
            </a:r>
            <a:r>
              <a:rPr lang="en-GB" sz="1600" dirty="0">
                <a:solidFill>
                  <a:schemeClr val="bg1"/>
                </a:solidFill>
                <a:latin typeface="Arial" panose="020B0604020202020204" pitchFamily="34" charset="0"/>
                <a:cs typeface="Arial" panose="020B0604020202020204" pitchFamily="34" charset="0"/>
              </a:rPr>
              <a:t>could be done to strengthen every child’s right to an education around the world?</a:t>
            </a:r>
          </a:p>
          <a:p>
            <a:pPr marL="0" indent="0" algn="r">
              <a:buNone/>
            </a:pPr>
            <a:endParaRPr lang="en-GB" sz="1600" dirty="0">
              <a:latin typeface="Arial" panose="020B0604020202020204" pitchFamily="34" charset="0"/>
              <a:cs typeface="Arial" panose="020B0604020202020204" pitchFamily="34" charset="0"/>
            </a:endParaRP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Question around the articles</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Articles</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We are looking at two articles this week. These pictures should give you a clue.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0C8BA47-74D0-4A57-946B-FE2B2DADD4AC}"/>
              </a:ext>
            </a:extLst>
          </p:cNvPr>
          <p:cNvSpPr/>
          <p:nvPr/>
        </p:nvSpPr>
        <p:spPr>
          <a:xfrm>
            <a:off x="3937520" y="5042464"/>
            <a:ext cx="1038063"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panose="020B0606030504020204" pitchFamily="34" charset="0"/>
              </a:rPr>
              <a:t>Wilander</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7602244" y="5011576"/>
            <a:ext cx="1216417"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panose="020B0606030504020204" pitchFamily="34" charset="0"/>
              </a:rPr>
              <a:t>Mawa</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352171" y="4701567"/>
            <a:ext cx="1216417"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panose="020B0606030504020204" pitchFamily="34" charset="0"/>
              </a:rPr>
              <a:t>Pocaterra</a:t>
            </a:r>
            <a:endParaRPr lang="en-GB" sz="900" baseline="-250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A group of people dancing&#10;&#10;Description automatically generated with low confidence">
            <a:extLst>
              <a:ext uri="{FF2B5EF4-FFF2-40B4-BE49-F238E27FC236}">
                <a16:creationId xmlns:a16="http://schemas.microsoft.com/office/drawing/2014/main" id="{3F96CE78-0F01-4DC0-91DC-4E512214DF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20" y="2601669"/>
            <a:ext cx="3332537" cy="1878891"/>
          </a:xfrm>
          <a:prstGeom prst="rect">
            <a:avLst/>
          </a:prstGeom>
        </p:spPr>
      </p:pic>
      <p:pic>
        <p:nvPicPr>
          <p:cNvPr id="7" name="Picture 6" descr="A picture containing text, wall, table, indoor&#10;&#10;Description automatically generated">
            <a:extLst>
              <a:ext uri="{FF2B5EF4-FFF2-40B4-BE49-F238E27FC236}">
                <a16:creationId xmlns:a16="http://schemas.microsoft.com/office/drawing/2014/main" id="{7CC64FC6-06BA-4D9D-BBBF-5EDF39A72D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7520" y="2601669"/>
            <a:ext cx="3332537" cy="2223861"/>
          </a:xfrm>
          <a:prstGeom prst="rect">
            <a:avLst/>
          </a:prstGeom>
        </p:spPr>
      </p:pic>
      <p:pic>
        <p:nvPicPr>
          <p:cNvPr id="9" name="Picture 8" descr="A picture containing person, wall, indoor&#10;&#10;Description automatically generated">
            <a:extLst>
              <a:ext uri="{FF2B5EF4-FFF2-40B4-BE49-F238E27FC236}">
                <a16:creationId xmlns:a16="http://schemas.microsoft.com/office/drawing/2014/main" id="{076E06D3-3A95-46E5-944A-01CF6AC883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2244" y="2601669"/>
            <a:ext cx="3614861" cy="2409907"/>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421240"/>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28 &amp; 29</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369332"/>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Isobel introduces Articles 28 and 29</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6859593" y="2309305"/>
            <a:ext cx="5352727" cy="461665"/>
          </a:xfrm>
          <a:prstGeom prst="rect">
            <a:avLst/>
          </a:prstGeom>
          <a:noFill/>
        </p:spPr>
        <p:txBody>
          <a:bodyPr wrap="square" rtlCol="0">
            <a:spAutoFit/>
          </a:bodyPr>
          <a:lstStyle/>
          <a:p>
            <a:pPr algn="l"/>
            <a:r>
              <a:rPr lang="en-GB" sz="2400" b="1" dirty="0">
                <a:solidFill>
                  <a:schemeClr val="bg1"/>
                </a:solidFill>
                <a:latin typeface="Arial" panose="020B0604020202020204" pitchFamily="34" charset="0"/>
                <a:cs typeface="Arial" panose="020B0604020202020204" pitchFamily="34" charset="0"/>
              </a:rPr>
              <a:t>Article 28 – The Right to Education </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390641" y="2770970"/>
            <a:ext cx="5496560"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Every child has the right to an education. Primary education must be free and</a:t>
            </a:r>
          </a:p>
          <a:p>
            <a:pPr algn="r"/>
            <a:r>
              <a:rPr lang="en-GB" sz="2000" dirty="0">
                <a:solidFill>
                  <a:schemeClr val="bg1"/>
                </a:solidFill>
                <a:latin typeface="Arial" panose="020B0604020202020204" pitchFamily="34" charset="0"/>
                <a:cs typeface="Arial" panose="020B0604020202020204" pitchFamily="34" charset="0"/>
              </a:rPr>
              <a:t>different forms of secondary education</a:t>
            </a:r>
          </a:p>
          <a:p>
            <a:pPr algn="r"/>
            <a:r>
              <a:rPr lang="en-GB" sz="2000" dirty="0">
                <a:solidFill>
                  <a:schemeClr val="bg1"/>
                </a:solidFill>
                <a:latin typeface="Arial" panose="020B0604020202020204" pitchFamily="34" charset="0"/>
                <a:cs typeface="Arial" panose="020B0604020202020204" pitchFamily="34" charset="0"/>
              </a:rPr>
              <a:t>must be available to every child.  </a:t>
            </a:r>
          </a:p>
        </p:txBody>
      </p:sp>
      <p:pic>
        <p:nvPicPr>
          <p:cNvPr id="14" name="Graphic 13">
            <a:extLst>
              <a:ext uri="{FF2B5EF4-FFF2-40B4-BE49-F238E27FC236}">
                <a16:creationId xmlns:a16="http://schemas.microsoft.com/office/drawing/2014/main" id="{34FF953B-68CA-499E-8034-7C341A3D548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20773" y="209550"/>
            <a:ext cx="1503998" cy="2005330"/>
          </a:xfrm>
          <a:prstGeom prst="rect">
            <a:avLst/>
          </a:prstGeom>
        </p:spPr>
      </p:pic>
      <p:pic>
        <p:nvPicPr>
          <p:cNvPr id="15" name="Graphic 14">
            <a:extLst>
              <a:ext uri="{FF2B5EF4-FFF2-40B4-BE49-F238E27FC236}">
                <a16:creationId xmlns:a16="http://schemas.microsoft.com/office/drawing/2014/main" id="{98EBCF1F-E551-43C6-B040-A47D3457551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383202" y="209550"/>
            <a:ext cx="1503998" cy="2005330"/>
          </a:xfrm>
          <a:prstGeom prst="rect">
            <a:avLst/>
          </a:prstGeom>
        </p:spPr>
      </p:pic>
      <p:sp>
        <p:nvSpPr>
          <p:cNvPr id="16" name="TextBox 15">
            <a:extLst>
              <a:ext uri="{FF2B5EF4-FFF2-40B4-BE49-F238E27FC236}">
                <a16:creationId xmlns:a16="http://schemas.microsoft.com/office/drawing/2014/main" id="{EED7C3FA-EAA4-4B5C-BDA4-1BDF2C77EE56}"/>
              </a:ext>
            </a:extLst>
          </p:cNvPr>
          <p:cNvSpPr txBox="1"/>
          <p:nvPr/>
        </p:nvSpPr>
        <p:spPr>
          <a:xfrm>
            <a:off x="6646233" y="4066985"/>
            <a:ext cx="5352727" cy="461665"/>
          </a:xfrm>
          <a:prstGeom prst="rect">
            <a:avLst/>
          </a:prstGeom>
          <a:noFill/>
        </p:spPr>
        <p:txBody>
          <a:bodyPr wrap="square" rtlCol="0">
            <a:spAutoFit/>
          </a:bodyPr>
          <a:lstStyle/>
          <a:p>
            <a:pPr algn="r"/>
            <a:r>
              <a:rPr lang="en-GB" sz="2400" b="1" dirty="0">
                <a:solidFill>
                  <a:schemeClr val="bg1"/>
                </a:solidFill>
                <a:latin typeface="Arial" panose="020B0604020202020204" pitchFamily="34" charset="0"/>
                <a:cs typeface="Arial" panose="020B0604020202020204" pitchFamily="34" charset="0"/>
              </a:rPr>
              <a:t>Article 29 – Goals of Education </a:t>
            </a:r>
          </a:p>
        </p:txBody>
      </p:sp>
      <p:sp>
        <p:nvSpPr>
          <p:cNvPr id="17" name="TextBox 16">
            <a:extLst>
              <a:ext uri="{FF2B5EF4-FFF2-40B4-BE49-F238E27FC236}">
                <a16:creationId xmlns:a16="http://schemas.microsoft.com/office/drawing/2014/main" id="{509FB9DE-921A-4BD3-B800-3946A8B8454B}"/>
              </a:ext>
            </a:extLst>
          </p:cNvPr>
          <p:cNvSpPr txBox="1"/>
          <p:nvPr/>
        </p:nvSpPr>
        <p:spPr>
          <a:xfrm>
            <a:off x="6646233" y="4528650"/>
            <a:ext cx="5271447" cy="707886"/>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Education must develop every child’s</a:t>
            </a:r>
          </a:p>
          <a:p>
            <a:pPr algn="r"/>
            <a:r>
              <a:rPr lang="en-GB" sz="2000" dirty="0">
                <a:solidFill>
                  <a:schemeClr val="bg1"/>
                </a:solidFill>
                <a:latin typeface="Arial" panose="020B0604020202020204" pitchFamily="34" charset="0"/>
                <a:cs typeface="Arial" panose="020B0604020202020204" pitchFamily="34" charset="0"/>
              </a:rPr>
              <a:t>personality, talents and abilities to the full. </a:t>
            </a:r>
          </a:p>
        </p:txBody>
      </p:sp>
      <p:pic>
        <p:nvPicPr>
          <p:cNvPr id="2" name="A28 and 29 revisited video">
            <a:hlinkClick r:id="" action="ppaction://media"/>
            <a:extLst>
              <a:ext uri="{FF2B5EF4-FFF2-40B4-BE49-F238E27FC236}">
                <a16:creationId xmlns:a16="http://schemas.microsoft.com/office/drawing/2014/main" id="{DAB5A12E-802D-42F4-98AE-E55BBFDAF25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74900" y="2408336"/>
            <a:ext cx="4640497" cy="2610280"/>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19754"/>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ARTICLES 28 &amp; 29 </a:t>
            </a:r>
          </a:p>
        </p:txBody>
      </p:sp>
      <p:sp>
        <p:nvSpPr>
          <p:cNvPr id="5" name="TextBox 4">
            <a:extLst>
              <a:ext uri="{FF2B5EF4-FFF2-40B4-BE49-F238E27FC236}">
                <a16:creationId xmlns:a16="http://schemas.microsoft.com/office/drawing/2014/main" id="{13227B2E-B5C9-407F-BBFD-D529411BB157}"/>
              </a:ext>
            </a:extLst>
          </p:cNvPr>
          <p:cNvSpPr txBox="1"/>
          <p:nvPr/>
        </p:nvSpPr>
        <p:spPr>
          <a:xfrm>
            <a:off x="7467853" y="756451"/>
            <a:ext cx="4638101" cy="3970318"/>
          </a:xfrm>
          <a:prstGeom prst="rect">
            <a:avLst/>
          </a:prstGeom>
          <a:noFill/>
        </p:spPr>
        <p:txBody>
          <a:bodyPr wrap="square" rtlCol="0">
            <a:spAutoFit/>
          </a:bodyPr>
          <a:lstStyle/>
          <a:p>
            <a:pPr algn="r"/>
            <a:r>
              <a:rPr lang="en-GB" sz="2800" b="1" dirty="0">
                <a:solidFill>
                  <a:schemeClr val="bg1"/>
                </a:solidFill>
                <a:latin typeface="Arial" panose="020B0604020202020204" pitchFamily="34" charset="0"/>
                <a:cs typeface="Arial" panose="020B0604020202020204" pitchFamily="34" charset="0"/>
              </a:rPr>
              <a:t>What do you think are the most </a:t>
            </a:r>
            <a:r>
              <a:rPr lang="en-GB" sz="2800" b="1" dirty="0">
                <a:solidFill>
                  <a:srgbClr val="FFFF00"/>
                </a:solidFill>
                <a:latin typeface="Arial" panose="020B0604020202020204" pitchFamily="34" charset="0"/>
                <a:cs typeface="Arial" panose="020B0604020202020204" pitchFamily="34" charset="0"/>
              </a:rPr>
              <a:t>important</a:t>
            </a:r>
            <a:r>
              <a:rPr lang="en-GB" sz="2800" b="1" dirty="0">
                <a:solidFill>
                  <a:schemeClr val="bg1"/>
                </a:solidFill>
                <a:latin typeface="Arial" panose="020B0604020202020204" pitchFamily="34" charset="0"/>
                <a:cs typeface="Arial" panose="020B0604020202020204" pitchFamily="34" charset="0"/>
              </a:rPr>
              <a:t> things children should </a:t>
            </a:r>
            <a:r>
              <a:rPr lang="en-GB" sz="2800" b="1" dirty="0">
                <a:solidFill>
                  <a:srgbClr val="FFFF00"/>
                </a:solidFill>
                <a:latin typeface="Arial" panose="020B0604020202020204" pitchFamily="34" charset="0"/>
                <a:cs typeface="Arial" panose="020B0604020202020204" pitchFamily="34" charset="0"/>
              </a:rPr>
              <a:t>learn in school</a:t>
            </a:r>
            <a:r>
              <a:rPr lang="en-GB" sz="2800" b="1" dirty="0">
                <a:solidFill>
                  <a:schemeClr val="bg1"/>
                </a:solidFill>
                <a:latin typeface="Arial" panose="020B0604020202020204" pitchFamily="34" charset="0"/>
                <a:cs typeface="Arial" panose="020B0604020202020204" pitchFamily="34" charset="0"/>
              </a:rPr>
              <a:t>? </a:t>
            </a:r>
          </a:p>
          <a:p>
            <a:pPr algn="r"/>
            <a:endParaRPr lang="en-GB" sz="2800" b="1" dirty="0">
              <a:solidFill>
                <a:schemeClr val="bg1"/>
              </a:solidFill>
              <a:latin typeface="Arial" panose="020B0604020202020204" pitchFamily="34" charset="0"/>
              <a:cs typeface="Arial" panose="020B0604020202020204" pitchFamily="34" charset="0"/>
            </a:endParaRPr>
          </a:p>
          <a:p>
            <a:pPr algn="r"/>
            <a:r>
              <a:rPr lang="en-GB" sz="2800" b="1" dirty="0">
                <a:solidFill>
                  <a:schemeClr val="bg1"/>
                </a:solidFill>
                <a:latin typeface="Arial" panose="020B0604020202020204" pitchFamily="34" charset="0"/>
                <a:cs typeface="Arial" panose="020B0604020202020204" pitchFamily="34" charset="0"/>
              </a:rPr>
              <a:t>Think about the way things have </a:t>
            </a:r>
            <a:r>
              <a:rPr lang="en-GB" sz="2800" b="1" dirty="0">
                <a:solidFill>
                  <a:srgbClr val="FFFF00"/>
                </a:solidFill>
                <a:latin typeface="Arial" panose="020B0604020202020204" pitchFamily="34" charset="0"/>
                <a:cs typeface="Arial" panose="020B0604020202020204" pitchFamily="34" charset="0"/>
              </a:rPr>
              <a:t>changed over the past year</a:t>
            </a:r>
            <a:r>
              <a:rPr lang="en-GB" sz="2800" b="1" dirty="0">
                <a:solidFill>
                  <a:schemeClr val="bg1"/>
                </a:solidFill>
                <a:latin typeface="Arial" panose="020B0604020202020204" pitchFamily="34" charset="0"/>
                <a:cs typeface="Arial" panose="020B0604020202020204" pitchFamily="34" charset="0"/>
              </a:rPr>
              <a:t>, does this affect your answer?</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759840"/>
            <a:ext cx="6010320" cy="4748220"/>
          </a:xfrm>
        </p:spPr>
        <p:txBody>
          <a:bodyPr vert="horz" lIns="91440" tIns="180000" rIns="91440" bIns="45720" rtlCol="0" anchor="t">
            <a:normAutofit/>
          </a:bodyPr>
          <a:lstStyle/>
          <a:p>
            <a:r>
              <a:rPr lang="en-GB" sz="1800" dirty="0">
                <a:latin typeface="Arial" panose="020B0604020202020204" pitchFamily="34" charset="0"/>
                <a:cs typeface="Arial" panose="020B0604020202020204" pitchFamily="34" charset="0"/>
              </a:rPr>
              <a:t>Learning how to be safe and healthy.</a:t>
            </a:r>
          </a:p>
          <a:p>
            <a:r>
              <a:rPr lang="en-GB" sz="1800" dirty="0">
                <a:latin typeface="Arial" panose="020B0604020202020204" pitchFamily="34" charset="0"/>
                <a:cs typeface="Arial" panose="020B0604020202020204" pitchFamily="34" charset="0"/>
              </a:rPr>
              <a:t>How to cope with change </a:t>
            </a:r>
          </a:p>
          <a:p>
            <a:r>
              <a:rPr lang="en-GB" sz="1800" dirty="0">
                <a:latin typeface="Arial" panose="020B0604020202020204" pitchFamily="34" charset="0"/>
                <a:cs typeface="Arial" panose="020B0604020202020204" pitchFamily="34" charset="0"/>
              </a:rPr>
              <a:t>Learning new ways to learn, like on-line learning</a:t>
            </a:r>
          </a:p>
          <a:p>
            <a:r>
              <a:rPr lang="en-GB" sz="1800" dirty="0">
                <a:latin typeface="Arial" panose="020B0604020202020204" pitchFamily="34" charset="0"/>
                <a:cs typeface="Arial" panose="020B0604020202020204" pitchFamily="34" charset="0"/>
              </a:rPr>
              <a:t>Learning ways to support each other through hard times</a:t>
            </a:r>
          </a:p>
          <a:p>
            <a:r>
              <a:rPr lang="en-GB" sz="1800" dirty="0">
                <a:latin typeface="Arial" panose="020B0604020202020204" pitchFamily="34" charset="0"/>
                <a:cs typeface="Arial" panose="020B0604020202020204" pitchFamily="34" charset="0"/>
              </a:rPr>
              <a:t>Wellbeing and mental health</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4FF09AA1-246B-4789-AC15-2D0FD05356A4}"/>
              </a:ext>
            </a:extLst>
          </p:cNvPr>
          <p:cNvSpPr txBox="1">
            <a:spLocks/>
          </p:cNvSpPr>
          <p:nvPr/>
        </p:nvSpPr>
        <p:spPr>
          <a:xfrm>
            <a:off x="6096000" y="1569340"/>
            <a:ext cx="6010320" cy="4748220"/>
          </a:xfrm>
          <a:prstGeom prst="rect">
            <a:avLst/>
          </a:prstGeom>
        </p:spPr>
        <p:txBody>
          <a:bodyPr vert="horz" lIns="91440" tIns="180000" rIns="91440" bIns="45720" rtlCol="0" anchor="t">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Arial" panose="020B0604020202020204" pitchFamily="34" charset="0"/>
                <a:cs typeface="Arial" panose="020B0604020202020204" pitchFamily="34" charset="0"/>
              </a:rPr>
              <a:t>Ways to develop your personality in interesting ways </a:t>
            </a:r>
          </a:p>
          <a:p>
            <a:r>
              <a:rPr lang="en-GB" sz="1800" dirty="0">
                <a:latin typeface="Arial" panose="020B0604020202020204" pitchFamily="34" charset="0"/>
                <a:cs typeface="Arial" panose="020B0604020202020204" pitchFamily="34" charset="0"/>
              </a:rPr>
              <a:t>Learning how to develop your talents and abilities </a:t>
            </a:r>
          </a:p>
          <a:p>
            <a:r>
              <a:rPr lang="en-GB" sz="1800" dirty="0">
                <a:latin typeface="Arial" panose="020B0604020202020204" pitchFamily="34" charset="0"/>
                <a:cs typeface="Arial" panose="020B0604020202020204" pitchFamily="34" charset="0"/>
              </a:rPr>
              <a:t>Resilience and independence</a:t>
            </a:r>
          </a:p>
          <a:p>
            <a:r>
              <a:rPr lang="en-GB" sz="1800" dirty="0">
                <a:latin typeface="Arial" panose="020B0604020202020204" pitchFamily="34" charset="0"/>
                <a:cs typeface="Arial" panose="020B0604020202020204" pitchFamily="34" charset="0"/>
              </a:rPr>
              <a:t>Learn about the world we live in</a:t>
            </a:r>
          </a:p>
          <a:p>
            <a:r>
              <a:rPr lang="en-GB" sz="1800" dirty="0">
                <a:latin typeface="Arial" panose="020B0604020202020204" pitchFamily="34" charset="0"/>
                <a:cs typeface="Arial" panose="020B0604020202020204" pitchFamily="34" charset="0"/>
              </a:rPr>
              <a:t>Learning about our rights</a:t>
            </a:r>
          </a:p>
          <a:p>
            <a:r>
              <a:rPr lang="en-GB" sz="1800" dirty="0">
                <a:latin typeface="Arial" panose="020B0604020202020204" pitchFamily="34" charset="0"/>
                <a:cs typeface="Arial" panose="020B0604020202020204" pitchFamily="34" charset="0"/>
              </a:rPr>
              <a:t>Learning about school subjects like English, Maths and Science</a:t>
            </a:r>
          </a:p>
          <a:p>
            <a:pPr marL="0" indent="0">
              <a:buFont typeface="Wingdings" pitchFamily="2" charset="2"/>
              <a:buNone/>
            </a:pPr>
            <a:r>
              <a:rPr lang="en-GB" sz="1800" dirty="0">
                <a:latin typeface="Arial" panose="020B0604020202020204" pitchFamily="34" charset="0"/>
                <a:cs typeface="Arial" panose="020B0604020202020204" pitchFamily="34" charset="0"/>
              </a:rPr>
              <a:t>What other ideas did you have?</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4918083" y="1763997"/>
            <a:ext cx="6907577" cy="2462213"/>
          </a:xfrm>
          <a:prstGeom prst="rect">
            <a:avLst/>
          </a:prstGeom>
          <a:noFill/>
        </p:spPr>
        <p:txBody>
          <a:bodyPr wrap="square" rtlCol="0">
            <a:spAutoFit/>
          </a:bodyPr>
          <a:lstStyle/>
          <a:p>
            <a:pPr algn="ctr"/>
            <a:r>
              <a:rPr lang="en-GB" sz="2200" b="1" dirty="0">
                <a:latin typeface="Arial"/>
                <a:cs typeface="Arial"/>
              </a:rPr>
              <a:t>Education should develop your ‘personality, abilities and talents’. Look up these words in a dictionary and discuss as a class. Draw a silhouette of yourself and write words or draw pictures to describe your personality, your abilities and your talents. Share your work with a friend.</a:t>
            </a:r>
            <a:endParaRPr lang="en-GB" sz="2200" b="1" dirty="0">
              <a:latin typeface="Univers Next Pro Condensed" panose="020B0906030202020203"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699" y="1671664"/>
            <a:ext cx="4212115" cy="2308324"/>
          </a:xfrm>
          <a:prstGeom prst="rect">
            <a:avLst/>
          </a:prstGeom>
          <a:noFill/>
        </p:spPr>
        <p:txBody>
          <a:bodyPr wrap="square" rtlCol="0">
            <a:spAutoFit/>
          </a:bodyPr>
          <a:lstStyle/>
          <a:p>
            <a:pPr algn="ctr"/>
            <a:r>
              <a:rPr lang="en-GB" sz="2400" b="1" dirty="0">
                <a:solidFill>
                  <a:schemeClr val="bg1"/>
                </a:solidFill>
                <a:latin typeface="Arial"/>
                <a:cs typeface="Arial"/>
              </a:rPr>
              <a:t>Draw a picture of yourself completing your favourite school activity. Make a display in your classroom showing what you enjoy doing in school.</a:t>
            </a:r>
            <a:r>
              <a:rPr lang="en-GB" sz="2400" dirty="0">
                <a:solidFill>
                  <a:schemeClr val="bg1"/>
                </a:solidFill>
                <a:latin typeface="Arial"/>
                <a:cs typeface="Arial"/>
              </a:rPr>
              <a:t>  </a:t>
            </a:r>
          </a:p>
        </p:txBody>
      </p:sp>
      <p:sp>
        <p:nvSpPr>
          <p:cNvPr id="7" name="TextBox 6">
            <a:extLst>
              <a:ext uri="{FF2B5EF4-FFF2-40B4-BE49-F238E27FC236}">
                <a16:creationId xmlns:a16="http://schemas.microsoft.com/office/drawing/2014/main" id="{8EE7571C-46EF-478E-A8BA-084977281247}"/>
              </a:ext>
            </a:extLst>
          </p:cNvPr>
          <p:cNvSpPr txBox="1"/>
          <p:nvPr/>
        </p:nvSpPr>
        <p:spPr>
          <a:xfrm>
            <a:off x="7741186" y="4561072"/>
            <a:ext cx="4212115" cy="1938992"/>
          </a:xfrm>
          <a:prstGeom prst="rect">
            <a:avLst/>
          </a:prstGeom>
          <a:noFill/>
        </p:spPr>
        <p:txBody>
          <a:bodyPr wrap="square" rtlCol="0">
            <a:spAutoFit/>
          </a:bodyPr>
          <a:lstStyle/>
          <a:p>
            <a:pPr algn="ctr"/>
            <a:r>
              <a:rPr lang="en-GB" sz="2000" dirty="0">
                <a:latin typeface="Arial"/>
                <a:cs typeface="Arial"/>
              </a:rPr>
              <a:t>Imagine you have a magic wand which can </a:t>
            </a:r>
            <a:r>
              <a:rPr lang="en-GB" sz="2000" b="1" dirty="0">
                <a:highlight>
                  <a:srgbClr val="00ACE9"/>
                </a:highlight>
                <a:latin typeface="Arial"/>
                <a:cs typeface="Arial"/>
              </a:rPr>
              <a:t>change one thing about your school for the better</a:t>
            </a:r>
            <a:r>
              <a:rPr lang="en-GB" sz="2000" dirty="0">
                <a:latin typeface="Arial"/>
                <a:cs typeface="Arial"/>
              </a:rPr>
              <a:t>. What would you use your one wish on? Discuss in class and listen to different ideas? </a:t>
            </a:r>
            <a:endParaRPr lang="en-GB" sz="2000" dirty="0">
              <a:latin typeface="Univers Next Pro Condensed" panose="020B0906030202020203"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4087258" y="4437961"/>
            <a:ext cx="3064523" cy="2308324"/>
          </a:xfrm>
          <a:prstGeom prst="rect">
            <a:avLst/>
          </a:prstGeom>
          <a:noFill/>
        </p:spPr>
        <p:txBody>
          <a:bodyPr wrap="square" rtlCol="0">
            <a:spAutoFit/>
          </a:bodyPr>
          <a:lstStyle/>
          <a:p>
            <a:pPr algn="ctr"/>
            <a:r>
              <a:rPr lang="en-GB" sz="1600" dirty="0">
                <a:latin typeface="Arial"/>
                <a:cs typeface="Arial"/>
              </a:rPr>
              <a:t>Watch </a:t>
            </a:r>
            <a:r>
              <a:rPr lang="en-GB" sz="1600" dirty="0">
                <a:latin typeface="Arial"/>
                <a:cs typeface="Arial"/>
                <a:hlinkClick r:id="rId3"/>
              </a:rPr>
              <a:t>this short Global Goals film</a:t>
            </a:r>
            <a:r>
              <a:rPr lang="en-GB" sz="1600" dirty="0">
                <a:latin typeface="Arial"/>
                <a:cs typeface="Arial"/>
              </a:rPr>
              <a:t> which shows how many children and young people around the world are using their talents to make the world a better place. What are you good at?  How could you use your talents to make the world a better place?</a:t>
            </a:r>
            <a:r>
              <a:rPr lang="en-GB" sz="1600" i="1" dirty="0">
                <a:latin typeface="Arial"/>
                <a:cs typeface="Arial"/>
              </a:rPr>
              <a:t> </a:t>
            </a:r>
            <a:r>
              <a:rPr lang="en-GB" sz="1400" i="1" dirty="0">
                <a:solidFill>
                  <a:srgbClr val="00AEEF"/>
                </a:solidFill>
                <a:latin typeface="Arial"/>
                <a:cs typeface="Arial"/>
              </a:rPr>
              <a:t> </a:t>
            </a:r>
          </a:p>
        </p:txBody>
      </p:sp>
      <p:pic>
        <p:nvPicPr>
          <p:cNvPr id="2" name="Online Media 1" title="Worlds Largest Lesson - Emma Watson Introduction | Global Goals">
            <a:hlinkClick r:id="" action="ppaction://media"/>
            <a:extLst>
              <a:ext uri="{FF2B5EF4-FFF2-40B4-BE49-F238E27FC236}">
                <a16:creationId xmlns:a16="http://schemas.microsoft.com/office/drawing/2014/main" id="{701C7135-620C-4564-A383-AF0A79AD4FE4}"/>
              </a:ext>
            </a:extLst>
          </p:cNvPr>
          <p:cNvPicPr>
            <a:picLocks noRot="1" noChangeAspect="1"/>
          </p:cNvPicPr>
          <p:nvPr>
            <a:videoFile r:link="rId1"/>
          </p:nvPr>
        </p:nvPicPr>
        <p:blipFill>
          <a:blip r:embed="rId4"/>
          <a:stretch>
            <a:fillRect/>
          </a:stretch>
        </p:blipFill>
        <p:spPr>
          <a:xfrm>
            <a:off x="239545" y="4468786"/>
            <a:ext cx="3743175" cy="2114894"/>
          </a:xfrm>
          <a:prstGeom prst="rect">
            <a:avLst/>
          </a:prstGeom>
        </p:spPr>
      </p:pic>
      <p:sp>
        <p:nvSpPr>
          <p:cNvPr id="10" name="Rectangle 9">
            <a:extLst>
              <a:ext uri="{FF2B5EF4-FFF2-40B4-BE49-F238E27FC236}">
                <a16:creationId xmlns:a16="http://schemas.microsoft.com/office/drawing/2014/main" id="{2A03B4EE-BD17-4989-B3D1-0413670A38E1}"/>
              </a:ext>
            </a:extLst>
          </p:cNvPr>
          <p:cNvSpPr/>
          <p:nvPr/>
        </p:nvSpPr>
        <p:spPr>
          <a:xfrm>
            <a:off x="11306629" y="6588706"/>
            <a:ext cx="1038063"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Lower Primary</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a:off x="4848142" y="1667583"/>
            <a:ext cx="3848183" cy="2462213"/>
          </a:xfrm>
          <a:prstGeom prst="rect">
            <a:avLst/>
          </a:prstGeom>
          <a:noFill/>
        </p:spPr>
        <p:txBody>
          <a:bodyPr wrap="square" rtlCol="0">
            <a:spAutoFit/>
          </a:bodyPr>
          <a:lstStyle/>
          <a:p>
            <a:pPr algn="ctr"/>
            <a:r>
              <a:rPr lang="en-GB" sz="1400" b="1" dirty="0">
                <a:latin typeface="Arial"/>
                <a:cs typeface="Arial"/>
              </a:rPr>
              <a:t>Article 28 says all children should get free primary education. School closures have stopped education for over 1.57 billion students globally. </a:t>
            </a:r>
            <a:r>
              <a:rPr lang="en-GB" sz="1400" b="1" dirty="0">
                <a:latin typeface="Arial"/>
                <a:cs typeface="Arial"/>
                <a:hlinkClick r:id="rId4"/>
              </a:rPr>
              <a:t>Watch this film of a 10-year-old girl from Chile as she returns to school.</a:t>
            </a:r>
            <a:r>
              <a:rPr lang="en-GB" sz="1400" b="1" dirty="0">
                <a:latin typeface="Arial"/>
                <a:cs typeface="Arial"/>
              </a:rPr>
              <a:t> Most children in the UK are back in school but in many countries children have not yet been able to return. Why do you think this might be? List your ideas, are they the same or different to others in your class?</a:t>
            </a:r>
          </a:p>
        </p:txBody>
      </p:sp>
      <p:sp>
        <p:nvSpPr>
          <p:cNvPr id="3" name="TextBox 2">
            <a:extLst>
              <a:ext uri="{FF2B5EF4-FFF2-40B4-BE49-F238E27FC236}">
                <a16:creationId xmlns:a16="http://schemas.microsoft.com/office/drawing/2014/main" id="{A0F3DC9E-4291-4D02-BAA0-FF510C4DF329}"/>
              </a:ext>
            </a:extLst>
          </p:cNvPr>
          <p:cNvSpPr txBox="1"/>
          <p:nvPr/>
        </p:nvSpPr>
        <p:spPr>
          <a:xfrm>
            <a:off x="84730" y="1667583"/>
            <a:ext cx="4629150" cy="2400657"/>
          </a:xfrm>
          <a:prstGeom prst="rect">
            <a:avLst/>
          </a:prstGeom>
          <a:noFill/>
        </p:spPr>
        <p:txBody>
          <a:bodyPr wrap="square" rtlCol="0">
            <a:spAutoFit/>
          </a:bodyPr>
          <a:lstStyle/>
          <a:p>
            <a:pPr algn="ctr"/>
            <a:r>
              <a:rPr lang="en-GB" sz="1500" b="1" dirty="0">
                <a:latin typeface="Arial"/>
                <a:cs typeface="Arial"/>
              </a:rPr>
              <a:t>Does your school encourage young people to respect: themselves, others, rights, their parents and the environment. </a:t>
            </a:r>
          </a:p>
          <a:p>
            <a:pPr algn="ctr"/>
            <a:endParaRPr lang="en-GB" sz="1500" b="1" dirty="0">
              <a:latin typeface="Arial"/>
              <a:cs typeface="Arial"/>
            </a:endParaRPr>
          </a:p>
          <a:p>
            <a:pPr algn="ctr"/>
            <a:r>
              <a:rPr lang="en-GB" sz="1500" b="1" dirty="0">
                <a:latin typeface="Arial"/>
                <a:cs typeface="Arial"/>
              </a:rPr>
              <a:t>Rate each category out of 5, with 0 as no encouragement and 5 for lots of encouragement. </a:t>
            </a:r>
          </a:p>
          <a:p>
            <a:pPr algn="ctr"/>
            <a:endParaRPr lang="en-GB" sz="1500" b="1" dirty="0">
              <a:latin typeface="Arial"/>
              <a:cs typeface="Arial"/>
            </a:endParaRPr>
          </a:p>
          <a:p>
            <a:pPr algn="ctr"/>
            <a:r>
              <a:rPr lang="en-GB" sz="1500" b="1" dirty="0">
                <a:latin typeface="Arial"/>
                <a:cs typeface="Arial"/>
              </a:rPr>
              <a:t>Share your results with a friend from your school or even different schools. What could your school do to improve its rating?</a:t>
            </a:r>
          </a:p>
        </p:txBody>
      </p:sp>
      <p:sp>
        <p:nvSpPr>
          <p:cNvPr id="4" name="TextBox 3">
            <a:extLst>
              <a:ext uri="{FF2B5EF4-FFF2-40B4-BE49-F238E27FC236}">
                <a16:creationId xmlns:a16="http://schemas.microsoft.com/office/drawing/2014/main" id="{5879EF30-A081-44CA-8569-E2D12E34BCE9}"/>
              </a:ext>
            </a:extLst>
          </p:cNvPr>
          <p:cNvSpPr txBox="1"/>
          <p:nvPr/>
        </p:nvSpPr>
        <p:spPr>
          <a:xfrm>
            <a:off x="7715250" y="4654363"/>
            <a:ext cx="4286250" cy="1754326"/>
          </a:xfrm>
          <a:prstGeom prst="rect">
            <a:avLst/>
          </a:prstGeom>
          <a:noFill/>
        </p:spPr>
        <p:txBody>
          <a:bodyPr wrap="square" rtlCol="0">
            <a:spAutoFit/>
          </a:bodyPr>
          <a:lstStyle/>
          <a:p>
            <a:pPr algn="ctr"/>
            <a:r>
              <a:rPr lang="en-GB" b="1" dirty="0">
                <a:highlight>
                  <a:srgbClr val="00ACE9"/>
                </a:highlight>
                <a:latin typeface="Arial"/>
                <a:cs typeface="Arial"/>
              </a:rPr>
              <a:t>Article 29 and Global Goal 4.7</a:t>
            </a:r>
            <a:r>
              <a:rPr lang="en-GB" b="1" dirty="0">
                <a:latin typeface="Arial"/>
                <a:cs typeface="Arial"/>
              </a:rPr>
              <a:t> say young people should learn about human impact on the environment, how to celebrate different cultures and live peacefully. </a:t>
            </a:r>
            <a:r>
              <a:rPr lang="en-GB" b="1" dirty="0">
                <a:highlight>
                  <a:srgbClr val="00ACE9"/>
                </a:highlight>
                <a:latin typeface="Arial"/>
                <a:cs typeface="Arial"/>
              </a:rPr>
              <a:t>How do you learn about these issues</a:t>
            </a:r>
            <a:r>
              <a:rPr lang="en-GB" b="1" dirty="0">
                <a:latin typeface="Arial"/>
                <a:cs typeface="Arial"/>
              </a:rPr>
              <a:t> at your school? </a:t>
            </a:r>
          </a:p>
        </p:txBody>
      </p:sp>
      <p:sp>
        <p:nvSpPr>
          <p:cNvPr id="5" name="TextBox 4">
            <a:extLst>
              <a:ext uri="{FF2B5EF4-FFF2-40B4-BE49-F238E27FC236}">
                <a16:creationId xmlns:a16="http://schemas.microsoft.com/office/drawing/2014/main" id="{564DFD78-254C-4BF5-B22A-F573A6AE529F}"/>
              </a:ext>
            </a:extLst>
          </p:cNvPr>
          <p:cNvSpPr txBox="1"/>
          <p:nvPr/>
        </p:nvSpPr>
        <p:spPr>
          <a:xfrm>
            <a:off x="4087258" y="4437961"/>
            <a:ext cx="3064523" cy="2192357"/>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3724275" y="4496813"/>
            <a:ext cx="3627531" cy="2308324"/>
          </a:xfrm>
          <a:prstGeom prst="rect">
            <a:avLst/>
          </a:prstGeom>
          <a:noFill/>
        </p:spPr>
        <p:txBody>
          <a:bodyPr wrap="square">
            <a:spAutoFit/>
          </a:bodyPr>
          <a:lstStyle/>
          <a:p>
            <a:pPr algn="ctr"/>
            <a:r>
              <a:rPr lang="en-GB" sz="1600" b="1" dirty="0">
                <a:solidFill>
                  <a:schemeClr val="bg1"/>
                </a:solidFill>
                <a:latin typeface="Arial"/>
                <a:cs typeface="Arial"/>
              </a:rPr>
              <a:t>This is 12-year-old Cornell from the Democratic Republic of Congo in West Africa. He is talking about his life during the school closures because of the Coronavirus pandemic. How does Cornell’s experience compare to yours? What is the same and what is different? </a:t>
            </a:r>
          </a:p>
        </p:txBody>
      </p:sp>
      <p:pic>
        <p:nvPicPr>
          <p:cNvPr id="7" name="Online Media 6" title="Back to school in Chile | UNICEF">
            <a:hlinkClick r:id="" action="ppaction://media"/>
            <a:extLst>
              <a:ext uri="{FF2B5EF4-FFF2-40B4-BE49-F238E27FC236}">
                <a16:creationId xmlns:a16="http://schemas.microsoft.com/office/drawing/2014/main" id="{7D5C8FF4-6765-49A3-957A-FE21CA13966E}"/>
              </a:ext>
            </a:extLst>
          </p:cNvPr>
          <p:cNvPicPr>
            <a:picLocks noRot="1" noChangeAspect="1"/>
          </p:cNvPicPr>
          <p:nvPr>
            <a:videoFile r:link="rId1"/>
          </p:nvPr>
        </p:nvPicPr>
        <p:blipFill>
          <a:blip r:embed="rId5"/>
          <a:stretch>
            <a:fillRect/>
          </a:stretch>
        </p:blipFill>
        <p:spPr>
          <a:xfrm>
            <a:off x="8830587" y="1759917"/>
            <a:ext cx="3122713" cy="1764333"/>
          </a:xfrm>
          <a:prstGeom prst="rect">
            <a:avLst/>
          </a:prstGeom>
        </p:spPr>
      </p:pic>
      <p:pic>
        <p:nvPicPr>
          <p:cNvPr id="9" name="Online Media 8" title="Cornell's Home Diary">
            <a:hlinkClick r:id="" action="ppaction://media"/>
            <a:extLst>
              <a:ext uri="{FF2B5EF4-FFF2-40B4-BE49-F238E27FC236}">
                <a16:creationId xmlns:a16="http://schemas.microsoft.com/office/drawing/2014/main" id="{50737B62-6C58-497C-8477-5BC276523761}"/>
              </a:ext>
            </a:extLst>
          </p:cNvPr>
          <p:cNvPicPr>
            <a:picLocks noRot="1" noChangeAspect="1"/>
          </p:cNvPicPr>
          <p:nvPr>
            <a:videoFile r:link="rId2"/>
          </p:nvPr>
        </p:nvPicPr>
        <p:blipFill>
          <a:blip r:embed="rId6"/>
          <a:stretch>
            <a:fillRect/>
          </a:stretch>
        </p:blipFill>
        <p:spPr>
          <a:xfrm>
            <a:off x="260349" y="4575588"/>
            <a:ext cx="3383851" cy="1911876"/>
          </a:xfrm>
          <a:prstGeom prst="rect">
            <a:avLst/>
          </a:prstGeom>
        </p:spPr>
      </p:pic>
      <p:sp>
        <p:nvSpPr>
          <p:cNvPr id="10" name="Rectangle 9">
            <a:extLst>
              <a:ext uri="{FF2B5EF4-FFF2-40B4-BE49-F238E27FC236}">
                <a16:creationId xmlns:a16="http://schemas.microsoft.com/office/drawing/2014/main" id="{F6E828C3-B531-4A63-A222-56CB713C6EBF}"/>
              </a:ext>
            </a:extLst>
          </p:cNvPr>
          <p:cNvSpPr/>
          <p:nvPr/>
        </p:nvSpPr>
        <p:spPr>
          <a:xfrm>
            <a:off x="11306629" y="6588706"/>
            <a:ext cx="1038063"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Upper Primary</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073740" y="1744222"/>
            <a:ext cx="3260635" cy="2308324"/>
          </a:xfrm>
          <a:prstGeom prst="rect">
            <a:avLst/>
          </a:prstGeom>
          <a:noFill/>
        </p:spPr>
        <p:txBody>
          <a:bodyPr wrap="square" rtlCol="0">
            <a:spAutoFit/>
          </a:bodyPr>
          <a:lstStyle/>
          <a:p>
            <a:r>
              <a:rPr lang="en-GB" sz="1600" dirty="0">
                <a:latin typeface="Arial"/>
                <a:cs typeface="Arial"/>
              </a:rPr>
              <a:t>This is 12-year-old Cornell from the Democratic Republic of Congo in West Africa. He is talking about his life during the school closures because of the Coronavirus pandemic. How does Cornell’s experience compare to yours? What is the same and what is different?</a:t>
            </a:r>
            <a:r>
              <a:rPr lang="en-GB" sz="1600" i="1" dirty="0">
                <a:latin typeface="Arial"/>
                <a:cs typeface="Arial"/>
              </a:rPr>
              <a:t> </a:t>
            </a:r>
          </a:p>
        </p:txBody>
      </p:sp>
      <p:sp>
        <p:nvSpPr>
          <p:cNvPr id="3" name="TextBox 2">
            <a:extLst>
              <a:ext uri="{FF2B5EF4-FFF2-40B4-BE49-F238E27FC236}">
                <a16:creationId xmlns:a16="http://schemas.microsoft.com/office/drawing/2014/main" id="{A48B92E7-3C95-4628-917E-762990BA365E}"/>
              </a:ext>
            </a:extLst>
          </p:cNvPr>
          <p:cNvSpPr txBox="1"/>
          <p:nvPr/>
        </p:nvSpPr>
        <p:spPr>
          <a:xfrm>
            <a:off x="238699" y="1681700"/>
            <a:ext cx="4212115" cy="2308324"/>
          </a:xfrm>
          <a:prstGeom prst="rect">
            <a:avLst/>
          </a:prstGeom>
          <a:noFill/>
        </p:spPr>
        <p:txBody>
          <a:bodyPr wrap="square" rtlCol="0">
            <a:spAutoFit/>
          </a:bodyPr>
          <a:lstStyle/>
          <a:p>
            <a:pPr algn="ctr"/>
            <a:r>
              <a:rPr lang="en-GB" b="1" dirty="0">
                <a:solidFill>
                  <a:schemeClr val="bg1"/>
                </a:solidFill>
                <a:latin typeface="Arial"/>
                <a:cs typeface="Arial"/>
              </a:rPr>
              <a:t>Article 29 and Global Goal 4.7 state that young people should be learning about human impact on the environment and how to celebrate different cultures and live peacefully with each other. How do you learn about these issues at your school? How could you learn more?</a:t>
            </a:r>
          </a:p>
        </p:txBody>
      </p:sp>
      <p:sp>
        <p:nvSpPr>
          <p:cNvPr id="4" name="TextBox 3">
            <a:extLst>
              <a:ext uri="{FF2B5EF4-FFF2-40B4-BE49-F238E27FC236}">
                <a16:creationId xmlns:a16="http://schemas.microsoft.com/office/drawing/2014/main" id="{1232ECBE-FC1D-43E0-AF25-319A44147B7E}"/>
              </a:ext>
            </a:extLst>
          </p:cNvPr>
          <p:cNvSpPr txBox="1"/>
          <p:nvPr/>
        </p:nvSpPr>
        <p:spPr>
          <a:xfrm>
            <a:off x="7505700" y="4297327"/>
            <a:ext cx="4686300" cy="2554545"/>
          </a:xfrm>
          <a:prstGeom prst="rect">
            <a:avLst/>
          </a:prstGeom>
          <a:noFill/>
        </p:spPr>
        <p:txBody>
          <a:bodyPr wrap="square" rtlCol="0">
            <a:spAutoFit/>
          </a:bodyPr>
          <a:lstStyle/>
          <a:p>
            <a:pPr algn="ctr"/>
            <a:r>
              <a:rPr lang="en-GB" sz="1600" b="1" dirty="0">
                <a:latin typeface="Arial"/>
                <a:cs typeface="Arial"/>
              </a:rPr>
              <a:t>Think about how well your school encourages young people to respect: themselves, others, human rights, their parents and the environment. Rate each category out of 5, with 0 as no encouragement and 5 for lots of encouragement. Share your results with a friend from your school or even different schools. </a:t>
            </a:r>
          </a:p>
          <a:p>
            <a:pPr algn="ctr"/>
            <a:r>
              <a:rPr lang="en-GB" sz="1600" b="1" dirty="0">
                <a:latin typeface="Arial"/>
                <a:cs typeface="Arial"/>
              </a:rPr>
              <a:t>What could your school do to improve its rating?</a:t>
            </a:r>
          </a:p>
        </p:txBody>
      </p:sp>
      <p:sp>
        <p:nvSpPr>
          <p:cNvPr id="7" name="TextBox 6">
            <a:extLst>
              <a:ext uri="{FF2B5EF4-FFF2-40B4-BE49-F238E27FC236}">
                <a16:creationId xmlns:a16="http://schemas.microsoft.com/office/drawing/2014/main" id="{F499407F-876C-4F61-8256-827E3F080E75}"/>
              </a:ext>
            </a:extLst>
          </p:cNvPr>
          <p:cNvSpPr txBox="1"/>
          <p:nvPr/>
        </p:nvSpPr>
        <p:spPr>
          <a:xfrm>
            <a:off x="3282763" y="4297327"/>
            <a:ext cx="4061012" cy="2308324"/>
          </a:xfrm>
          <a:prstGeom prst="rect">
            <a:avLst/>
          </a:prstGeom>
          <a:noFill/>
        </p:spPr>
        <p:txBody>
          <a:bodyPr wrap="square">
            <a:spAutoFit/>
          </a:bodyPr>
          <a:lstStyle/>
          <a:p>
            <a:r>
              <a:rPr lang="en-GB" sz="1600" b="1" dirty="0">
                <a:latin typeface="Arial"/>
                <a:cs typeface="Arial"/>
              </a:rPr>
              <a:t>What makes a good teacher? </a:t>
            </a:r>
            <a:r>
              <a:rPr lang="en-GB" sz="1600" b="1" dirty="0">
                <a:latin typeface="Arial"/>
                <a:cs typeface="Arial"/>
                <a:hlinkClick r:id="rId4"/>
              </a:rPr>
              <a:t>Watch this video</a:t>
            </a:r>
            <a:r>
              <a:rPr lang="en-GB" sz="1600" b="1" dirty="0">
                <a:latin typeface="Arial"/>
                <a:cs typeface="Arial"/>
              </a:rPr>
              <a:t> – what does it tell us about the importance of the relationship between a teacher and a learner? How did you feel after watching the video? Is there something you feel you could be (or are!) really good at? Write a job description for the ‘ideal teacher of the future’.</a:t>
            </a:r>
            <a:endParaRPr lang="en-GB" sz="1600" b="1" dirty="0">
              <a:latin typeface="Arial" panose="020B0604020202020204" pitchFamily="34" charset="0"/>
              <a:cs typeface="Arial" panose="020B0604020202020204" pitchFamily="34" charset="0"/>
            </a:endParaRPr>
          </a:p>
        </p:txBody>
      </p:sp>
      <p:pic>
        <p:nvPicPr>
          <p:cNvPr id="5" name="Online Media 4" title="Cornell's Home Diary">
            <a:hlinkClick r:id="" action="ppaction://media"/>
            <a:extLst>
              <a:ext uri="{FF2B5EF4-FFF2-40B4-BE49-F238E27FC236}">
                <a16:creationId xmlns:a16="http://schemas.microsoft.com/office/drawing/2014/main" id="{3D5B5E70-D58D-4199-A19B-6011E9FAC823}"/>
              </a:ext>
            </a:extLst>
          </p:cNvPr>
          <p:cNvPicPr>
            <a:picLocks noRot="1" noChangeAspect="1"/>
          </p:cNvPicPr>
          <p:nvPr>
            <a:videoFile r:link="rId1"/>
          </p:nvPr>
        </p:nvPicPr>
        <p:blipFill>
          <a:blip r:embed="rId5"/>
          <a:stretch>
            <a:fillRect/>
          </a:stretch>
        </p:blipFill>
        <p:spPr>
          <a:xfrm>
            <a:off x="8452347" y="1744222"/>
            <a:ext cx="3500954" cy="1978039"/>
          </a:xfrm>
          <a:prstGeom prst="rect">
            <a:avLst/>
          </a:prstGeom>
        </p:spPr>
      </p:pic>
      <p:pic>
        <p:nvPicPr>
          <p:cNvPr id="6" name="Online Media 5" title="Inspirational Video- Be a Mr. Jensen- MUST WATCH!!">
            <a:hlinkClick r:id="" action="ppaction://media"/>
            <a:extLst>
              <a:ext uri="{FF2B5EF4-FFF2-40B4-BE49-F238E27FC236}">
                <a16:creationId xmlns:a16="http://schemas.microsoft.com/office/drawing/2014/main" id="{18C4D717-FDC4-41BC-B7C9-A4D54B23E895}"/>
              </a:ext>
            </a:extLst>
          </p:cNvPr>
          <p:cNvPicPr>
            <a:picLocks noRot="1" noChangeAspect="1"/>
          </p:cNvPicPr>
          <p:nvPr>
            <a:videoFile r:link="rId2"/>
          </p:nvPr>
        </p:nvPicPr>
        <p:blipFill>
          <a:blip r:embed="rId6"/>
          <a:stretch>
            <a:fillRect/>
          </a:stretch>
        </p:blipFill>
        <p:spPr>
          <a:xfrm>
            <a:off x="171076" y="4425950"/>
            <a:ext cx="3016437" cy="1704287"/>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1420</Words>
  <Application>Microsoft Office PowerPoint</Application>
  <PresentationFormat>Widescreen</PresentationFormat>
  <Paragraphs>94</Paragraphs>
  <Slides>12</Slides>
  <Notes>2</Notes>
  <HiddenSlides>0</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Calibri</vt:lpstr>
      <vt:lpstr>Calibri Light</vt:lpstr>
      <vt:lpstr>Open Sans</vt:lpstr>
      <vt:lpstr>Univers Next Pro</vt:lpstr>
      <vt:lpstr>Univers Next Pro Condensed</vt:lpstr>
      <vt:lpstr>Wingdings</vt:lpstr>
      <vt:lpstr>Office Theme</vt:lpstr>
      <vt:lpstr>Custom Design</vt:lpstr>
      <vt:lpstr>PowerPoint Presentation</vt:lpstr>
      <vt:lpstr>PowerPoint Presentation</vt:lpstr>
      <vt:lpstr>Guess the Articles</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41</cp:revision>
  <dcterms:created xsi:type="dcterms:W3CDTF">2021-02-11T16:57:41Z</dcterms:created>
  <dcterms:modified xsi:type="dcterms:W3CDTF">2021-09-22T10:34:19Z</dcterms:modified>
</cp:coreProperties>
</file>