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90" r:id="rId2"/>
    <p:sldId id="265" r:id="rId3"/>
    <p:sldId id="303" r:id="rId4"/>
    <p:sldId id="304" r:id="rId5"/>
    <p:sldId id="306" r:id="rId6"/>
    <p:sldId id="305" r:id="rId7"/>
    <p:sldId id="307" r:id="rId8"/>
    <p:sldId id="308" r:id="rId9"/>
    <p:sldId id="310" r:id="rId10"/>
    <p:sldId id="309" r:id="rId11"/>
    <p:sldId id="311" r:id="rId12"/>
    <p:sldId id="313" r:id="rId13"/>
    <p:sldId id="312" r:id="rId14"/>
    <p:sldId id="314" r:id="rId15"/>
    <p:sldId id="315" r:id="rId16"/>
    <p:sldId id="318" r:id="rId17"/>
    <p:sldId id="321" r:id="rId18"/>
    <p:sldId id="320" r:id="rId19"/>
    <p:sldId id="316" r:id="rId20"/>
    <p:sldId id="322" r:id="rId21"/>
    <p:sldId id="317" r:id="rId22"/>
    <p:sldId id="319"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F8A63A-2CD8-3B63-FE5E-D80B422265BD}" name="leoniefb@gmail.com" initials="le" userId="bJgPprcXnPjBy1mQamMmlVbv3dQFdbpGSuhnVJMUaZE=" providerId="None"/>
  <p188:author id="{09619C74-98F6-4D6A-F9B6-5E5547497F99}" name="Samantha Bradey" initials="SB" userId="S::SamanthaB@unicef.org.uk::41c99f15-9b87-403a-8456-1da8256f33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348109-697C-43B4-BC2E-45A7BC00AB25}" v="4" dt="2021-08-18T13:53:16.444"/>
    <p1510:client id="{40B9DC24-7227-41B7-B56C-6FEA8E90A5A4}" v="16" dt="2021-08-30T09:29:21.322"/>
    <p1510:client id="{452C60CA-3683-48BE-9C65-D287444D2D89}" v="27" dt="2021-08-26T11:04:57.952"/>
    <p1510:client id="{820D7F02-70D0-4595-B795-9F70ADFF0B85}" v="5" dt="2021-08-26T11:33:33.752"/>
    <p1510:client id="{B888321F-2257-408F-85F3-63C47EE5C93A}" v="1" dt="2021-08-18T14:26:51.752"/>
    <p1510:client id="{C5AD271B-C76E-4B24-BE6A-05E60008909E}" v="3" dt="2021-08-22T17:50:50.421"/>
    <p1510:client id="{EE8B3B6F-E55D-432C-BD78-F8D09E09B0EC}" v="88" dt="2021-08-18T13:32:34.01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42"/>
    <p:restoredTop sz="63113"/>
  </p:normalViewPr>
  <p:slideViewPr>
    <p:cSldViewPr snapToGrid="0" showGuides="1">
      <p:cViewPr varScale="1">
        <p:scale>
          <a:sx n="42" d="100"/>
          <a:sy n="42" d="100"/>
        </p:scale>
        <p:origin x="308" y="36"/>
      </p:cViewPr>
      <p:guideLst>
        <p:guide orient="horz" pos="2160"/>
        <p:guide pos="3840"/>
      </p:guideLst>
    </p:cSldViewPr>
  </p:slid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fb@gmail.com" userId="bJgPprcXnPjBy1mQamMmlVbv3dQFdbpGSuhnVJMUaZE=" providerId="None" clId="Web-{C5AD271B-C76E-4B24-BE6A-05E60008909E}"/>
    <pc:docChg chg="modSld">
      <pc:chgData name="leoniefb@gmail.com" userId="bJgPprcXnPjBy1mQamMmlVbv3dQFdbpGSuhnVJMUaZE=" providerId="None" clId="Web-{C5AD271B-C76E-4B24-BE6A-05E60008909E}" dt="2021-08-22T17:50:50.421" v="2"/>
      <pc:docMkLst>
        <pc:docMk/>
      </pc:docMkLst>
      <pc:sldChg chg="delCm">
        <pc:chgData name="leoniefb@gmail.com" userId="bJgPprcXnPjBy1mQamMmlVbv3dQFdbpGSuhnVJMUaZE=" providerId="None" clId="Web-{C5AD271B-C76E-4B24-BE6A-05E60008909E}" dt="2021-08-22T17:50:50.421" v="2"/>
        <pc:sldMkLst>
          <pc:docMk/>
          <pc:sldMk cId="855999508" sldId="290"/>
        </pc:sldMkLst>
      </pc:sldChg>
      <pc:sldChg chg="delCm modNotes">
        <pc:chgData name="leoniefb@gmail.com" userId="bJgPprcXnPjBy1mQamMmlVbv3dQFdbpGSuhnVJMUaZE=" providerId="None" clId="Web-{C5AD271B-C76E-4B24-BE6A-05E60008909E}" dt="2021-08-22T17:46:22.524" v="1"/>
        <pc:sldMkLst>
          <pc:docMk/>
          <pc:sldMk cId="3013818516" sldId="313"/>
        </pc:sldMkLst>
      </pc:sldChg>
    </pc:docChg>
  </pc:docChgLst>
  <pc:docChgLst>
    <pc:chgData name="leoniefb@gmail.com" userId="bJgPprcXnPjBy1mQamMmlVbv3dQFdbpGSuhnVJMUaZE=" providerId="None" clId="Web-{40B9DC24-7227-41B7-B56C-6FEA8E90A5A4}"/>
    <pc:docChg chg="modSld">
      <pc:chgData name="leoniefb@gmail.com" userId="bJgPprcXnPjBy1mQamMmlVbv3dQFdbpGSuhnVJMUaZE=" providerId="None" clId="Web-{40B9DC24-7227-41B7-B56C-6FEA8E90A5A4}" dt="2021-08-30T09:29:19.010" v="13" actId="20577"/>
      <pc:docMkLst>
        <pc:docMk/>
      </pc:docMkLst>
      <pc:sldChg chg="addSp modSp">
        <pc:chgData name="leoniefb@gmail.com" userId="bJgPprcXnPjBy1mQamMmlVbv3dQFdbpGSuhnVJMUaZE=" providerId="None" clId="Web-{40B9DC24-7227-41B7-B56C-6FEA8E90A5A4}" dt="2021-08-30T09:29:19.010" v="13" actId="20577"/>
        <pc:sldMkLst>
          <pc:docMk/>
          <pc:sldMk cId="855999508" sldId="290"/>
        </pc:sldMkLst>
        <pc:spChg chg="add mod">
          <ac:chgData name="leoniefb@gmail.com" userId="bJgPprcXnPjBy1mQamMmlVbv3dQFdbpGSuhnVJMUaZE=" providerId="None" clId="Web-{40B9DC24-7227-41B7-B56C-6FEA8E90A5A4}" dt="2021-08-30T09:29:19.010" v="13" actId="20577"/>
          <ac:spMkLst>
            <pc:docMk/>
            <pc:sldMk cId="855999508" sldId="290"/>
            <ac:spMk id="11" creationId="{19B8391E-538E-4FBB-B439-83AB38037989}"/>
          </ac:spMkLst>
        </pc:spChg>
        <pc:picChg chg="mod">
          <ac:chgData name="leoniefb@gmail.com" userId="bJgPprcXnPjBy1mQamMmlVbv3dQFdbpGSuhnVJMUaZE=" providerId="None" clId="Web-{40B9DC24-7227-41B7-B56C-6FEA8E90A5A4}" dt="2021-08-30T09:28:53.619" v="9" actId="14100"/>
          <ac:picMkLst>
            <pc:docMk/>
            <pc:sldMk cId="855999508" sldId="290"/>
            <ac:picMk id="2" creationId="{18AE6729-5CAB-45E0-BF4E-1288C9CDF6D4}"/>
          </ac:picMkLst>
        </pc:picChg>
      </pc:sldChg>
      <pc:sldChg chg="delCm">
        <pc:chgData name="leoniefb@gmail.com" userId="bJgPprcXnPjBy1mQamMmlVbv3dQFdbpGSuhnVJMUaZE=" providerId="None" clId="Web-{40B9DC24-7227-41B7-B56C-6FEA8E90A5A4}" dt="2021-08-30T09:24:13.567" v="1"/>
        <pc:sldMkLst>
          <pc:docMk/>
          <pc:sldMk cId="849311208" sldId="316"/>
        </pc:sldMkLst>
      </pc:sldChg>
      <pc:sldChg chg="delCm">
        <pc:chgData name="leoniefb@gmail.com" userId="bJgPprcXnPjBy1mQamMmlVbv3dQFdbpGSuhnVJMUaZE=" providerId="None" clId="Web-{40B9DC24-7227-41B7-B56C-6FEA8E90A5A4}" dt="2021-08-30T09:24:07.286" v="0"/>
        <pc:sldMkLst>
          <pc:docMk/>
          <pc:sldMk cId="3540443294" sldId="321"/>
        </pc:sldMkLst>
      </pc:sldChg>
      <pc:sldChg chg="delCm">
        <pc:chgData name="leoniefb@gmail.com" userId="bJgPprcXnPjBy1mQamMmlVbv3dQFdbpGSuhnVJMUaZE=" providerId="None" clId="Web-{40B9DC24-7227-41B7-B56C-6FEA8E90A5A4}" dt="2021-08-30T09:24:20.364" v="2"/>
        <pc:sldMkLst>
          <pc:docMk/>
          <pc:sldMk cId="3337878614" sldId="322"/>
        </pc:sldMkLst>
      </pc:sldChg>
    </pc:docChg>
  </pc:docChgLst>
  <pc:docChgLst>
    <pc:chgData name="leoniefb@gmail.com" userId="bJgPprcXnPjBy1mQamMmlVbv3dQFdbpGSuhnVJMUaZE=" providerId="None" clId="Web-{452C60CA-3683-48BE-9C65-D287444D2D89}"/>
    <pc:docChg chg="modSld">
      <pc:chgData name="leoniefb@gmail.com" userId="bJgPprcXnPjBy1mQamMmlVbv3dQFdbpGSuhnVJMUaZE=" providerId="None" clId="Web-{452C60CA-3683-48BE-9C65-D287444D2D89}" dt="2021-08-26T11:04:57.952" v="18" actId="1076"/>
      <pc:docMkLst>
        <pc:docMk/>
      </pc:docMkLst>
      <pc:sldChg chg="modSp">
        <pc:chgData name="leoniefb@gmail.com" userId="bJgPprcXnPjBy1mQamMmlVbv3dQFdbpGSuhnVJMUaZE=" providerId="None" clId="Web-{452C60CA-3683-48BE-9C65-D287444D2D89}" dt="2021-08-26T11:02:12.354" v="13" actId="1076"/>
        <pc:sldMkLst>
          <pc:docMk/>
          <pc:sldMk cId="855999508" sldId="290"/>
        </pc:sldMkLst>
        <pc:picChg chg="mod">
          <ac:chgData name="leoniefb@gmail.com" userId="bJgPprcXnPjBy1mQamMmlVbv3dQFdbpGSuhnVJMUaZE=" providerId="None" clId="Web-{452C60CA-3683-48BE-9C65-D287444D2D89}" dt="2021-08-26T11:02:12.354" v="13" actId="1076"/>
          <ac:picMkLst>
            <pc:docMk/>
            <pc:sldMk cId="855999508" sldId="290"/>
            <ac:picMk id="2" creationId="{18AE6729-5CAB-45E0-BF4E-1288C9CDF6D4}"/>
          </ac:picMkLst>
        </pc:picChg>
      </pc:sldChg>
      <pc:sldChg chg="modSp">
        <pc:chgData name="leoniefb@gmail.com" userId="bJgPprcXnPjBy1mQamMmlVbv3dQFdbpGSuhnVJMUaZE=" providerId="None" clId="Web-{452C60CA-3683-48BE-9C65-D287444D2D89}" dt="2021-08-26T11:01:22.571" v="11"/>
        <pc:sldMkLst>
          <pc:docMk/>
          <pc:sldMk cId="849311208" sldId="316"/>
        </pc:sldMkLst>
        <pc:spChg chg="mod">
          <ac:chgData name="leoniefb@gmail.com" userId="bJgPprcXnPjBy1mQamMmlVbv3dQFdbpGSuhnVJMUaZE=" providerId="None" clId="Web-{452C60CA-3683-48BE-9C65-D287444D2D89}" dt="2021-08-26T11:00:55.992" v="9" actId="1076"/>
          <ac:spMkLst>
            <pc:docMk/>
            <pc:sldMk cId="849311208" sldId="316"/>
            <ac:spMk id="10" creationId="{23BF18A8-DF3C-F645-ACF4-BB0EF2841E8E}"/>
          </ac:spMkLst>
        </pc:spChg>
        <pc:picChg chg="mod modCrop">
          <ac:chgData name="leoniefb@gmail.com" userId="bJgPprcXnPjBy1mQamMmlVbv3dQFdbpGSuhnVJMUaZE=" providerId="None" clId="Web-{452C60CA-3683-48BE-9C65-D287444D2D89}" dt="2021-08-26T11:01:22.571" v="11"/>
          <ac:picMkLst>
            <pc:docMk/>
            <pc:sldMk cId="849311208" sldId="316"/>
            <ac:picMk id="5" creationId="{C2A68D17-C48B-1D45-B8D5-80123865D46B}"/>
          </ac:picMkLst>
        </pc:picChg>
      </pc:sldChg>
      <pc:sldChg chg="modSp">
        <pc:chgData name="leoniefb@gmail.com" userId="bJgPprcXnPjBy1mQamMmlVbv3dQFdbpGSuhnVJMUaZE=" providerId="None" clId="Web-{452C60CA-3683-48BE-9C65-D287444D2D89}" dt="2021-08-26T11:04:57.952" v="18" actId="1076"/>
        <pc:sldMkLst>
          <pc:docMk/>
          <pc:sldMk cId="3540443294" sldId="321"/>
        </pc:sldMkLst>
        <pc:spChg chg="mod">
          <ac:chgData name="leoniefb@gmail.com" userId="bJgPprcXnPjBy1mQamMmlVbv3dQFdbpGSuhnVJMUaZE=" providerId="None" clId="Web-{452C60CA-3683-48BE-9C65-D287444D2D89}" dt="2021-08-26T11:04:57.952" v="18" actId="1076"/>
          <ac:spMkLst>
            <pc:docMk/>
            <pc:sldMk cId="3540443294" sldId="321"/>
            <ac:spMk id="10" creationId="{23BF18A8-DF3C-F645-ACF4-BB0EF2841E8E}"/>
          </ac:spMkLst>
        </pc:spChg>
        <pc:picChg chg="mod">
          <ac:chgData name="leoniefb@gmail.com" userId="bJgPprcXnPjBy1mQamMmlVbv3dQFdbpGSuhnVJMUaZE=" providerId="None" clId="Web-{452C60CA-3683-48BE-9C65-D287444D2D89}" dt="2021-08-26T11:04:44.780" v="14"/>
          <ac:picMkLst>
            <pc:docMk/>
            <pc:sldMk cId="3540443294" sldId="321"/>
            <ac:picMk id="6" creationId="{B984C299-D286-084E-86C9-1727FB7C9722}"/>
          </ac:picMkLst>
        </pc:picChg>
      </pc:sldChg>
    </pc:docChg>
  </pc:docChgLst>
  <pc:docChgLst>
    <pc:chgData name="leoniefb@gmail.com" userId="bJgPprcXnPjBy1mQamMmlVbv3dQFdbpGSuhnVJMUaZE=" providerId="None" clId="Web-{EE8B3B6F-E55D-432C-BD78-F8D09E09B0EC}"/>
    <pc:docChg chg="mod modSld sldOrd">
      <pc:chgData name="leoniefb@gmail.com" userId="bJgPprcXnPjBy1mQamMmlVbv3dQFdbpGSuhnVJMUaZE=" providerId="None" clId="Web-{EE8B3B6F-E55D-432C-BD78-F8D09E09B0EC}" dt="2021-08-18T13:32:34.017" v="62" actId="14100"/>
      <pc:docMkLst>
        <pc:docMk/>
      </pc:docMkLst>
      <pc:sldChg chg="modSp">
        <pc:chgData name="leoniefb@gmail.com" userId="bJgPprcXnPjBy1mQamMmlVbv3dQFdbpGSuhnVJMUaZE=" providerId="None" clId="Web-{EE8B3B6F-E55D-432C-BD78-F8D09E09B0EC}" dt="2021-08-18T13:29:10.309" v="24" actId="20577"/>
        <pc:sldMkLst>
          <pc:docMk/>
          <pc:sldMk cId="855999508" sldId="290"/>
        </pc:sldMkLst>
        <pc:spChg chg="mod">
          <ac:chgData name="leoniefb@gmail.com" userId="bJgPprcXnPjBy1mQamMmlVbv3dQFdbpGSuhnVJMUaZE=" providerId="None" clId="Web-{EE8B3B6F-E55D-432C-BD78-F8D09E09B0EC}" dt="2021-08-18T13:29:10.309" v="24" actId="20577"/>
          <ac:spMkLst>
            <pc:docMk/>
            <pc:sldMk cId="855999508" sldId="290"/>
            <ac:spMk id="10" creationId="{6EE468E1-93CF-5048-B3F8-BCFDA03084E9}"/>
          </ac:spMkLst>
        </pc:spChg>
      </pc:sldChg>
      <pc:sldChg chg="modSp modNotes">
        <pc:chgData name="leoniefb@gmail.com" userId="bJgPprcXnPjBy1mQamMmlVbv3dQFdbpGSuhnVJMUaZE=" providerId="None" clId="Web-{EE8B3B6F-E55D-432C-BD78-F8D09E09B0EC}" dt="2021-08-18T13:16:31.996" v="7" actId="1076"/>
        <pc:sldMkLst>
          <pc:docMk/>
          <pc:sldMk cId="919336199" sldId="314"/>
        </pc:sldMkLst>
        <pc:spChg chg="mod">
          <ac:chgData name="leoniefb@gmail.com" userId="bJgPprcXnPjBy1mQamMmlVbv3dQFdbpGSuhnVJMUaZE=" providerId="None" clId="Web-{EE8B3B6F-E55D-432C-BD78-F8D09E09B0EC}" dt="2021-08-18T13:16:31.996" v="7" actId="1076"/>
          <ac:spMkLst>
            <pc:docMk/>
            <pc:sldMk cId="919336199" sldId="314"/>
            <ac:spMk id="10" creationId="{59DE308E-9086-C844-BF24-96A1B9DCC4B6}"/>
          </ac:spMkLst>
        </pc:spChg>
      </pc:sldChg>
      <pc:sldChg chg="modSp">
        <pc:chgData name="leoniefb@gmail.com" userId="bJgPprcXnPjBy1mQamMmlVbv3dQFdbpGSuhnVJMUaZE=" providerId="None" clId="Web-{EE8B3B6F-E55D-432C-BD78-F8D09E09B0EC}" dt="2021-08-18T13:30:34.311" v="37" actId="14100"/>
        <pc:sldMkLst>
          <pc:docMk/>
          <pc:sldMk cId="849311208" sldId="316"/>
        </pc:sldMkLst>
        <pc:spChg chg="mod">
          <ac:chgData name="leoniefb@gmail.com" userId="bJgPprcXnPjBy1mQamMmlVbv3dQFdbpGSuhnVJMUaZE=" providerId="None" clId="Web-{EE8B3B6F-E55D-432C-BD78-F8D09E09B0EC}" dt="2021-08-18T13:30:34.311" v="37" actId="14100"/>
          <ac:spMkLst>
            <pc:docMk/>
            <pc:sldMk cId="849311208" sldId="316"/>
            <ac:spMk id="10" creationId="{23BF18A8-DF3C-F645-ACF4-BB0EF2841E8E}"/>
          </ac:spMkLst>
        </pc:spChg>
      </pc:sldChg>
      <pc:sldChg chg="modSp">
        <pc:chgData name="leoniefb@gmail.com" userId="bJgPprcXnPjBy1mQamMmlVbv3dQFdbpGSuhnVJMUaZE=" providerId="None" clId="Web-{EE8B3B6F-E55D-432C-BD78-F8D09E09B0EC}" dt="2021-08-18T13:30:55.577" v="42" actId="1076"/>
        <pc:sldMkLst>
          <pc:docMk/>
          <pc:sldMk cId="580017947" sldId="317"/>
        </pc:sldMkLst>
        <pc:spChg chg="mod">
          <ac:chgData name="leoniefb@gmail.com" userId="bJgPprcXnPjBy1mQamMmlVbv3dQFdbpGSuhnVJMUaZE=" providerId="None" clId="Web-{EE8B3B6F-E55D-432C-BD78-F8D09E09B0EC}" dt="2021-08-18T13:30:55.577" v="42" actId="1076"/>
          <ac:spMkLst>
            <pc:docMk/>
            <pc:sldMk cId="580017947" sldId="317"/>
            <ac:spMk id="10" creationId="{23BF18A8-DF3C-F645-ACF4-BB0EF2841E8E}"/>
          </ac:spMkLst>
        </pc:spChg>
      </pc:sldChg>
      <pc:sldChg chg="modSp ord">
        <pc:chgData name="leoniefb@gmail.com" userId="bJgPprcXnPjBy1mQamMmlVbv3dQFdbpGSuhnVJMUaZE=" providerId="None" clId="Web-{EE8B3B6F-E55D-432C-BD78-F8D09E09B0EC}" dt="2021-08-18T13:29:49.091" v="30" actId="14100"/>
        <pc:sldMkLst>
          <pc:docMk/>
          <pc:sldMk cId="1100768125" sldId="318"/>
        </pc:sldMkLst>
        <pc:spChg chg="mod">
          <ac:chgData name="leoniefb@gmail.com" userId="bJgPprcXnPjBy1mQamMmlVbv3dQFdbpGSuhnVJMUaZE=" providerId="None" clId="Web-{EE8B3B6F-E55D-432C-BD78-F8D09E09B0EC}" dt="2021-08-18T13:29:49.091" v="30" actId="14100"/>
          <ac:spMkLst>
            <pc:docMk/>
            <pc:sldMk cId="1100768125" sldId="318"/>
            <ac:spMk id="10" creationId="{23BF18A8-DF3C-F645-ACF4-BB0EF2841E8E}"/>
          </ac:spMkLst>
        </pc:spChg>
        <pc:picChg chg="mod">
          <ac:chgData name="leoniefb@gmail.com" userId="bJgPprcXnPjBy1mQamMmlVbv3dQFdbpGSuhnVJMUaZE=" providerId="None" clId="Web-{EE8B3B6F-E55D-432C-BD78-F8D09E09B0EC}" dt="2021-08-18T13:27:21.369" v="17" actId="1076"/>
          <ac:picMkLst>
            <pc:docMk/>
            <pc:sldMk cId="1100768125" sldId="318"/>
            <ac:picMk id="4" creationId="{76E93808-7FCE-2649-A11C-BDEDEE68A656}"/>
          </ac:picMkLst>
        </pc:picChg>
      </pc:sldChg>
      <pc:sldChg chg="modSp">
        <pc:chgData name="leoniefb@gmail.com" userId="bJgPprcXnPjBy1mQamMmlVbv3dQFdbpGSuhnVJMUaZE=" providerId="None" clId="Web-{EE8B3B6F-E55D-432C-BD78-F8D09E09B0EC}" dt="2021-08-18T13:32:01.563" v="50" actId="20577"/>
        <pc:sldMkLst>
          <pc:docMk/>
          <pc:sldMk cId="2716491384" sldId="319"/>
        </pc:sldMkLst>
        <pc:spChg chg="mod">
          <ac:chgData name="leoniefb@gmail.com" userId="bJgPprcXnPjBy1mQamMmlVbv3dQFdbpGSuhnVJMUaZE=" providerId="None" clId="Web-{EE8B3B6F-E55D-432C-BD78-F8D09E09B0EC}" dt="2021-08-18T13:32:01.563" v="50" actId="20577"/>
          <ac:spMkLst>
            <pc:docMk/>
            <pc:sldMk cId="2716491384" sldId="319"/>
            <ac:spMk id="10" creationId="{23BF18A8-DF3C-F645-ACF4-BB0EF2841E8E}"/>
          </ac:spMkLst>
        </pc:spChg>
      </pc:sldChg>
      <pc:sldChg chg="modSp ord">
        <pc:chgData name="leoniefb@gmail.com" userId="bJgPprcXnPjBy1mQamMmlVbv3dQFdbpGSuhnVJMUaZE=" providerId="None" clId="Web-{EE8B3B6F-E55D-432C-BD78-F8D09E09B0EC}" dt="2021-08-18T13:30:00.701" v="32" actId="20577"/>
        <pc:sldMkLst>
          <pc:docMk/>
          <pc:sldMk cId="3110157685" sldId="320"/>
        </pc:sldMkLst>
        <pc:spChg chg="mod">
          <ac:chgData name="leoniefb@gmail.com" userId="bJgPprcXnPjBy1mQamMmlVbv3dQFdbpGSuhnVJMUaZE=" providerId="None" clId="Web-{EE8B3B6F-E55D-432C-BD78-F8D09E09B0EC}" dt="2021-08-18T13:30:00.701" v="32" actId="20577"/>
          <ac:spMkLst>
            <pc:docMk/>
            <pc:sldMk cId="3110157685" sldId="320"/>
            <ac:spMk id="10" creationId="{23BF18A8-DF3C-F645-ACF4-BB0EF2841E8E}"/>
          </ac:spMkLst>
        </pc:spChg>
      </pc:sldChg>
      <pc:sldChg chg="modSp ord addCm modCm">
        <pc:chgData name="leoniefb@gmail.com" userId="bJgPprcXnPjBy1mQamMmlVbv3dQFdbpGSuhnVJMUaZE=" providerId="None" clId="Web-{EE8B3B6F-E55D-432C-BD78-F8D09E09B0EC}" dt="2021-08-18T13:32:34.017" v="62" actId="14100"/>
        <pc:sldMkLst>
          <pc:docMk/>
          <pc:sldMk cId="3540443294" sldId="321"/>
        </pc:sldMkLst>
        <pc:spChg chg="mod">
          <ac:chgData name="leoniefb@gmail.com" userId="bJgPprcXnPjBy1mQamMmlVbv3dQFdbpGSuhnVJMUaZE=" providerId="None" clId="Web-{EE8B3B6F-E55D-432C-BD78-F8D09E09B0EC}" dt="2021-08-18T13:32:34.017" v="62" actId="14100"/>
          <ac:spMkLst>
            <pc:docMk/>
            <pc:sldMk cId="3540443294" sldId="321"/>
            <ac:spMk id="10" creationId="{23BF18A8-DF3C-F645-ACF4-BB0EF2841E8E}"/>
          </ac:spMkLst>
        </pc:spChg>
      </pc:sldChg>
      <pc:sldChg chg="modSp ord addCm modCm">
        <pc:chgData name="leoniefb@gmail.com" userId="bJgPprcXnPjBy1mQamMmlVbv3dQFdbpGSuhnVJMUaZE=" providerId="None" clId="Web-{EE8B3B6F-E55D-432C-BD78-F8D09E09B0EC}" dt="2021-08-18T13:32:18.860" v="53" actId="20577"/>
        <pc:sldMkLst>
          <pc:docMk/>
          <pc:sldMk cId="3337878614" sldId="322"/>
        </pc:sldMkLst>
        <pc:spChg chg="mod">
          <ac:chgData name="leoniefb@gmail.com" userId="bJgPprcXnPjBy1mQamMmlVbv3dQFdbpGSuhnVJMUaZE=" providerId="None" clId="Web-{EE8B3B6F-E55D-432C-BD78-F8D09E09B0EC}" dt="2021-08-18T13:32:18.860" v="53" actId="20577"/>
          <ac:spMkLst>
            <pc:docMk/>
            <pc:sldMk cId="3337878614" sldId="322"/>
            <ac:spMk id="10" creationId="{23BF18A8-DF3C-F645-ACF4-BB0EF2841E8E}"/>
          </ac:spMkLst>
        </pc:spChg>
      </pc:sldChg>
    </pc:docChg>
  </pc:docChgLst>
  <pc:docChgLst>
    <pc:chgData name="leoniefb@gmail.com" userId="bJgPprcXnPjBy1mQamMmlVbv3dQFdbpGSuhnVJMUaZE=" providerId="None" clId="Web-{3B348109-697C-43B4-BC2E-45A7BC00AB25}"/>
    <pc:docChg chg="modSld">
      <pc:chgData name="leoniefb@gmail.com" userId="bJgPprcXnPjBy1mQamMmlVbv3dQFdbpGSuhnVJMUaZE=" providerId="None" clId="Web-{3B348109-697C-43B4-BC2E-45A7BC00AB25}" dt="2021-08-18T13:53:16.444" v="2" actId="1076"/>
      <pc:docMkLst>
        <pc:docMk/>
      </pc:docMkLst>
      <pc:sldChg chg="addSp modSp">
        <pc:chgData name="leoniefb@gmail.com" userId="bJgPprcXnPjBy1mQamMmlVbv3dQFdbpGSuhnVJMUaZE=" providerId="None" clId="Web-{3B348109-697C-43B4-BC2E-45A7BC00AB25}" dt="2021-08-18T13:53:16.444" v="2" actId="1076"/>
        <pc:sldMkLst>
          <pc:docMk/>
          <pc:sldMk cId="855999508" sldId="290"/>
        </pc:sldMkLst>
        <pc:picChg chg="add mod">
          <ac:chgData name="leoniefb@gmail.com" userId="bJgPprcXnPjBy1mQamMmlVbv3dQFdbpGSuhnVJMUaZE=" providerId="None" clId="Web-{3B348109-697C-43B4-BC2E-45A7BC00AB25}" dt="2021-08-18T13:53:16.444" v="2" actId="1076"/>
          <ac:picMkLst>
            <pc:docMk/>
            <pc:sldMk cId="855999508" sldId="290"/>
            <ac:picMk id="2" creationId="{18AE6729-5CAB-45E0-BF4E-1288C9CDF6D4}"/>
          </ac:picMkLst>
        </pc:picChg>
      </pc:sldChg>
    </pc:docChg>
  </pc:docChgLst>
  <pc:docChgLst>
    <pc:chgData name="leoniefb@gmail.com" userId="bJgPprcXnPjBy1mQamMmlVbv3dQFdbpGSuhnVJMUaZE=" providerId="None" clId="Web-{B888321F-2257-408F-85F3-63C47EE5C93A}"/>
    <pc:docChg chg="">
      <pc:chgData name="leoniefb@gmail.com" userId="bJgPprcXnPjBy1mQamMmlVbv3dQFdbpGSuhnVJMUaZE=" providerId="None" clId="Web-{B888321F-2257-408F-85F3-63C47EE5C93A}" dt="2021-08-18T14:26:51.752" v="0"/>
      <pc:docMkLst>
        <pc:docMk/>
      </pc:docMkLst>
      <pc:sldChg chg="addCm">
        <pc:chgData name="leoniefb@gmail.com" userId="bJgPprcXnPjBy1mQamMmlVbv3dQFdbpGSuhnVJMUaZE=" providerId="None" clId="Web-{B888321F-2257-408F-85F3-63C47EE5C93A}" dt="2021-08-18T14:26:51.752" v="0"/>
        <pc:sldMkLst>
          <pc:docMk/>
          <pc:sldMk cId="855999508" sldId="290"/>
        </pc:sldMkLst>
      </pc:sldChg>
    </pc:docChg>
  </pc:docChgLst>
  <pc:docChgLst>
    <pc:chgData name="leoniefb@gmail.com" clId="Web-{820D7F02-70D0-4595-B795-9F70ADFF0B85}"/>
    <pc:docChg chg="modSld">
      <pc:chgData name="leoniefb@gmail.com" userId="" providerId="" clId="Web-{820D7F02-70D0-4595-B795-9F70ADFF0B85}" dt="2021-08-26T11:33:33.752" v="4"/>
      <pc:docMkLst>
        <pc:docMk/>
      </pc:docMkLst>
      <pc:sldChg chg="modSp">
        <pc:chgData name="leoniefb@gmail.com" userId="" providerId="" clId="Web-{820D7F02-70D0-4595-B795-9F70ADFF0B85}" dt="2021-08-26T11:33:33.752" v="4"/>
        <pc:sldMkLst>
          <pc:docMk/>
          <pc:sldMk cId="3337878614" sldId="322"/>
        </pc:sldMkLst>
        <pc:picChg chg="mod modCrop">
          <ac:chgData name="leoniefb@gmail.com" userId="" providerId="" clId="Web-{820D7F02-70D0-4595-B795-9F70ADFF0B85}" dt="2021-08-26T11:33:33.752" v="4"/>
          <ac:picMkLst>
            <pc:docMk/>
            <pc:sldMk cId="3337878614" sldId="322"/>
            <ac:picMk id="11" creationId="{74FE2D2D-E33B-5D40-96B6-7E181A4261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ho.int/news-room/fact-sheets/detail/adolescent-mental-healt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ho.int/news-room/fact-sheets/detail/adolescent-mental-health"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hanational.org/issues/lgbtq-communities-and-mental-health"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ntalhealth.org.uk/a-to-z/b/black-asian-and-minority-ethnic-bame-communiti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wnloads.unicef.org.uk/wp-content/uploads/2020/04/Unicef-UK-Children-In-Lockdown-Coronavirus-Impacts-Snapshot.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hildmind.org/article/how-using-social-media-affects-teenage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ubmed.ncbi.nlm.nih.gov/28441171/"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rcpsych.ac.uk/mental-health/parents-and-young-people/information-for-parents-and-carers/parental-mental-illness-the-impact-on-children-and-adolescents-for-parents-and-carer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think.org/advice-and-information/living-with-mental-illness/wellbeing-physical-health/spirituality-religion-and-mental-illnes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williamfarr.lincs.sch.uk/news/bbc-news-report-2018/is-mental-health-becoming-a-serious-issue-in-exam-student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youngminds.org.uk/find-help/feelings-and-symptoms/exam-stress/" TargetMode="External"/><Relationship Id="rId4" Type="http://schemas.openxmlformats.org/officeDocument/2006/relationships/hyperlink" Target="https://www.mentallyhealthyschools.org.uk/risks-and-protective-factors/school-based-risk-factors/academic-and-exam-stres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Madhouses_Act_177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ngland.nhs.uk/east-of-england/wp-content/uploads/sites/47/2020/07/2018-2019-Independent-Investigation-Annual-Report.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hanational.org/issues/lgbtq-communities-and-mental-healt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9933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0000FF"/>
                </a:solidFill>
                <a:effectLst/>
                <a:latin typeface="+mj-lt"/>
                <a:ea typeface="+mj-ea"/>
                <a:cs typeface="+mj-cs"/>
                <a:sym typeface="Arial"/>
              </a:rPr>
              <a:t>TRUE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50 per cent of those with lifetime mental health problems first experience symptoms by the age of 14. </a:t>
            </a:r>
          </a:p>
          <a:p>
            <a:endParaRPr lang="en-GB" sz="1200" dirty="0">
              <a:effectLst/>
              <a:latin typeface="+mj-lt"/>
              <a:ea typeface="+mj-ea"/>
              <a:cs typeface="+mj-cs"/>
              <a:sym typeface="Arial"/>
            </a:endParaRPr>
          </a:p>
          <a:p>
            <a:r>
              <a:rPr lang="en-GB" sz="1200" dirty="0">
                <a:effectLst/>
                <a:latin typeface="+mj-lt"/>
                <a:ea typeface="+mj-ea"/>
                <a:cs typeface="+mj-cs"/>
                <a:sym typeface="Arial"/>
              </a:rPr>
              <a:t>The consequences of not addressing mental health conditions in young people extend to adulthood, impairing both physical and mental health and limiting opportunities to lead fulfilling lives as adults. </a:t>
            </a:r>
          </a:p>
          <a:p>
            <a:endParaRPr lang="en-GB" sz="1200" dirty="0">
              <a:effectLst/>
              <a:latin typeface="+mj-lt"/>
              <a:ea typeface="+mj-ea"/>
              <a:cs typeface="+mj-cs"/>
              <a:sym typeface="Arial"/>
            </a:endParaRPr>
          </a:p>
          <a:p>
            <a:r>
              <a:rPr lang="en-GB" sz="1200" dirty="0">
                <a:effectLst/>
                <a:latin typeface="+mj-lt"/>
                <a:ea typeface="+mj-ea"/>
                <a:cs typeface="+mj-cs"/>
                <a:sym typeface="Arial"/>
              </a:rPr>
              <a:t>Source: </a:t>
            </a:r>
            <a:r>
              <a:rPr lang="en-GB" sz="1200" u="sng" dirty="0">
                <a:effectLst/>
                <a:latin typeface="+mj-lt"/>
                <a:ea typeface="+mj-ea"/>
                <a:cs typeface="+mj-cs"/>
                <a:sym typeface="Arial"/>
                <a:hlinkClick r:id="rId3"/>
              </a:rPr>
              <a:t>who.int/news-room/fact-sheets/detail/adolescent-mental-health</a:t>
            </a:r>
            <a:endParaRPr lang="en-GB" sz="1200" dirty="0">
              <a:effectLst/>
              <a:latin typeface="+mj-lt"/>
              <a:ea typeface="+mj-ea"/>
              <a:cs typeface="+mj-cs"/>
              <a:sym typeface="Arial"/>
            </a:endParaRPr>
          </a:p>
          <a:p>
            <a:pPr marL="0" marR="0" lvl="0" indent="0" defTabSz="914400" eaLnBrk="1" fontAlgn="auto" latinLnBrk="0" hangingPunct="1">
              <a:lnSpc>
                <a:spcPct val="100000"/>
              </a:lnSpc>
              <a:spcBef>
                <a:spcPts val="0"/>
              </a:spcBef>
              <a:spcAft>
                <a:spcPts val="0"/>
              </a:spcAft>
              <a:buClrTx/>
              <a:buSzTx/>
              <a:buFontTx/>
              <a:buNone/>
              <a:tabLst/>
              <a:defRPr/>
            </a:pPr>
            <a:br>
              <a:rPr lang="en-GB" sz="1200" dirty="0">
                <a:effectLst/>
                <a:latin typeface="+mj-lt"/>
                <a:ea typeface="+mj-ea"/>
                <a:cs typeface="+mj-cs"/>
                <a:sym typeface="Arial"/>
              </a:rPr>
            </a:br>
            <a:endParaRPr lang="en-GB" sz="1200" dirty="0">
              <a:effectLst/>
              <a:latin typeface="+mj-lt"/>
              <a:ea typeface="+mj-ea"/>
              <a:cs typeface="+mj-cs"/>
              <a:sym typeface="Arial"/>
            </a:endParaRP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437300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FF0000"/>
                </a:solidFill>
                <a:effectLst/>
                <a:latin typeface="+mj-lt"/>
                <a:ea typeface="+mj-ea"/>
                <a:cs typeface="+mj-cs"/>
                <a:sym typeface="Arial"/>
              </a:rPr>
              <a:t>MYTH</a:t>
            </a:r>
            <a:br>
              <a:rPr lang="en-GB" sz="1200" dirty="0">
                <a:solidFill>
                  <a:srgbClr val="FF0000"/>
                </a:solidFill>
                <a:effectLst/>
                <a:latin typeface="+mj-lt"/>
                <a:ea typeface="+mj-ea"/>
                <a:cs typeface="+mj-cs"/>
                <a:sym typeface="Arial"/>
              </a:rPr>
            </a:br>
            <a:endParaRPr lang="en-GB" sz="1200" dirty="0">
              <a:solidFill>
                <a:srgbClr val="FF0000"/>
              </a:solidFill>
              <a:effectLst/>
              <a:latin typeface="+mj-lt"/>
              <a:ea typeface="+mj-ea"/>
              <a:cs typeface="+mj-cs"/>
              <a:sym typeface="Arial"/>
            </a:endParaRPr>
          </a:p>
          <a:p>
            <a:r>
              <a:rPr lang="en-GB" sz="1200" dirty="0">
                <a:effectLst/>
                <a:latin typeface="+mj-lt"/>
                <a:ea typeface="+mj-ea"/>
                <a:cs typeface="+mj-cs"/>
                <a:sym typeface="Arial"/>
              </a:rPr>
              <a:t>People can and do recover from mental health conditions and recovery means being able to live, work, learn and participate in the community. There is lots of different support and help available to help people recover.</a:t>
            </a: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34769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0000FF"/>
                </a:solidFill>
                <a:effectLst/>
                <a:latin typeface="+mj-lt"/>
                <a:ea typeface="+mj-ea"/>
                <a:cs typeface="+mj-cs"/>
                <a:sym typeface="Arial"/>
              </a:rPr>
              <a:t>TRUE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50 per cent of those with lifetime mental health problems first experience symptoms by the age of </a:t>
            </a:r>
            <a:r>
              <a:rPr lang="en-GB" dirty="0"/>
              <a:t>14</a:t>
            </a:r>
            <a:r>
              <a:rPr lang="en-GB" sz="1200" dirty="0">
                <a:effectLst/>
                <a:latin typeface="+mj-lt"/>
                <a:ea typeface="+mj-ea"/>
                <a:cs typeface="+mj-cs"/>
                <a:sym typeface="Arial"/>
              </a:rPr>
              <a:t>. Globally, depression is one of the leading causes of illness and disability among young people, and suicide is the third leading cause of death in 15 to 19-year-olds, and is preventable. Suicide claims the lives of up to 800,000 people every year (1 person every 40 seconds)</a:t>
            </a:r>
          </a:p>
          <a:p>
            <a:r>
              <a:rPr lang="en-GB" sz="1200" dirty="0">
                <a:effectLst/>
                <a:latin typeface="+mj-lt"/>
                <a:ea typeface="+mj-ea"/>
                <a:cs typeface="+mj-cs"/>
                <a:sym typeface="Arial"/>
              </a:rPr>
              <a:t>Source: </a:t>
            </a:r>
            <a:r>
              <a:rPr lang="en-GB" sz="1200" u="sng" dirty="0">
                <a:effectLst/>
                <a:latin typeface="+mj-lt"/>
                <a:ea typeface="+mj-ea"/>
                <a:cs typeface="+mj-cs"/>
                <a:sym typeface="Arial"/>
                <a:hlinkClick r:id="rId3"/>
              </a:rPr>
              <a:t>who.int/news-room/fact-sheets/detail/adolescent-mental-health</a:t>
            </a:r>
            <a:endParaRPr lang="en-GB" sz="1200" dirty="0">
              <a:effectLst/>
              <a:latin typeface="+mj-lt"/>
              <a:ea typeface="+mj-ea"/>
              <a:cs typeface="+mj-cs"/>
              <a:sym typeface="Arial"/>
            </a:endParaRPr>
          </a:p>
          <a:p>
            <a:endParaRPr lang="en-GB" sz="1200" dirty="0">
              <a:effectLst/>
              <a:latin typeface="+mj-lt"/>
              <a:ea typeface="+mj-ea"/>
              <a:cs typeface="+mj-cs"/>
              <a:sym typeface="Arial"/>
            </a:endParaRPr>
          </a:p>
          <a:p>
            <a:r>
              <a:rPr lang="en-GB" sz="1200" dirty="0">
                <a:effectLst/>
                <a:latin typeface="+mj-lt"/>
                <a:ea typeface="+mj-ea"/>
                <a:cs typeface="+mj-cs"/>
                <a:sym typeface="Arial"/>
              </a:rPr>
              <a:t>If mental health trends carry on without change, depression will be the leading disease in the next 10 years. Source: UNICEF Global Advocacy Priority, Strategy 2021-2025</a:t>
            </a: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2301146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dirty="0">
                <a:effectLst/>
                <a:latin typeface="+mj-lt"/>
                <a:ea typeface="+mj-ea"/>
                <a:cs typeface="+mj-cs"/>
                <a:sym typeface="Arial"/>
              </a:rPr>
              <a:t>Ask young people to split into small groups to reflect on the myths and misconceptions activity using the discussion questions. </a:t>
            </a:r>
          </a:p>
          <a:p>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170788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dirty="0">
                <a:effectLst/>
                <a:latin typeface="+mj-lt"/>
                <a:ea typeface="+mj-ea"/>
                <a:cs typeface="+mj-cs"/>
                <a:sym typeface="Arial"/>
              </a:rPr>
              <a:t>For the final question</a:t>
            </a:r>
            <a:r>
              <a:rPr lang="en-GB" dirty="0"/>
              <a:t> </a:t>
            </a:r>
            <a:r>
              <a:rPr lang="en-GB" sz="1200" dirty="0">
                <a:effectLst/>
                <a:latin typeface="+mj-lt"/>
                <a:ea typeface="+mj-ea"/>
                <a:cs typeface="+mj-cs"/>
                <a:sym typeface="Arial"/>
              </a:rPr>
              <a:t>ask:</a:t>
            </a:r>
            <a:br>
              <a:rPr lang="en-GB" sz="1200" dirty="0">
                <a:effectLst/>
                <a:latin typeface="+mj-lt"/>
                <a:ea typeface="+mj-ea"/>
                <a:cs typeface="+mj-lt"/>
                <a:sym typeface="Arial"/>
              </a:rPr>
            </a:br>
            <a:endParaRPr lang="en-GB" sz="1200">
              <a:effectLst/>
              <a:latin typeface="+mj-lt"/>
              <a:ea typeface="+mj-ea"/>
              <a:cs typeface="+mj-lt"/>
              <a:sym typeface="Arial"/>
            </a:endParaRPr>
          </a:p>
          <a:p>
            <a:r>
              <a:rPr lang="en-GB" sz="1200" b="1" dirty="0">
                <a:effectLst/>
                <a:latin typeface="+mj-lt"/>
                <a:ea typeface="+mj-ea"/>
                <a:cs typeface="+mj-cs"/>
                <a:sym typeface="Arial"/>
              </a:rPr>
              <a:t>+ PLUS</a:t>
            </a:r>
            <a:endParaRPr lang="en-GB" sz="1200" dirty="0">
              <a:effectLst/>
              <a:latin typeface="+mj-lt"/>
              <a:ea typeface="+mj-ea"/>
              <a:cs typeface="+mj-cs"/>
              <a:sym typeface="Arial"/>
            </a:endParaRPr>
          </a:p>
          <a:p>
            <a:r>
              <a:rPr lang="en-GB" sz="1200" b="1" dirty="0">
                <a:effectLst/>
                <a:latin typeface="+mj-lt"/>
                <a:ea typeface="+mj-ea"/>
                <a:cs typeface="+mj-cs"/>
                <a:sym typeface="Arial"/>
              </a:rPr>
              <a:t>What did you like?</a:t>
            </a:r>
            <a:endParaRPr lang="en-GB" sz="1200" dirty="0">
              <a:effectLst/>
              <a:latin typeface="+mj-lt"/>
              <a:ea typeface="+mj-ea"/>
              <a:cs typeface="+mj-cs"/>
              <a:sym typeface="Arial"/>
            </a:endParaRPr>
          </a:p>
          <a:p>
            <a:r>
              <a:rPr lang="en-GB" sz="1200" b="1" dirty="0">
                <a:effectLst/>
                <a:latin typeface="+mj-lt"/>
                <a:ea typeface="+mj-ea"/>
                <a:cs typeface="+mj-cs"/>
                <a:sym typeface="Arial"/>
              </a:rPr>
              <a:t>What did you learn that was positive?</a:t>
            </a:r>
            <a:endParaRPr lang="en-GB" sz="1200" dirty="0">
              <a:effectLst/>
              <a:latin typeface="+mj-lt"/>
              <a:ea typeface="+mj-ea"/>
              <a:cs typeface="+mj-cs"/>
              <a:sym typeface="Arial"/>
            </a:endParaRPr>
          </a:p>
          <a:p>
            <a:endParaRPr lang="en-GB" sz="1200" dirty="0">
              <a:effectLst/>
              <a:latin typeface="+mj-lt"/>
              <a:ea typeface="+mj-ea"/>
              <a:cs typeface="+mj-cs"/>
              <a:sym typeface="Arial"/>
            </a:endParaRPr>
          </a:p>
          <a:p>
            <a:r>
              <a:rPr lang="en-GB" sz="1200" b="1" dirty="0">
                <a:effectLst/>
                <a:latin typeface="+mj-lt"/>
                <a:ea typeface="+mj-ea"/>
                <a:cs typeface="+mj-cs"/>
                <a:sym typeface="Arial"/>
              </a:rPr>
              <a:t>- MINUS</a:t>
            </a:r>
            <a:endParaRPr lang="en-GB" sz="1200" dirty="0">
              <a:effectLst/>
              <a:latin typeface="+mj-lt"/>
              <a:ea typeface="+mj-ea"/>
              <a:cs typeface="+mj-cs"/>
              <a:sym typeface="Arial"/>
            </a:endParaRPr>
          </a:p>
          <a:p>
            <a:r>
              <a:rPr lang="en-GB" sz="1200" b="1" dirty="0">
                <a:effectLst/>
                <a:latin typeface="+mj-lt"/>
                <a:ea typeface="+mj-ea"/>
                <a:cs typeface="+mj-cs"/>
                <a:sym typeface="Arial"/>
              </a:rPr>
              <a:t>What didn’t you like?</a:t>
            </a:r>
            <a:endParaRPr lang="en-GB" sz="1200" dirty="0">
              <a:effectLst/>
              <a:latin typeface="+mj-lt"/>
              <a:ea typeface="+mj-ea"/>
              <a:cs typeface="+mj-cs"/>
              <a:sym typeface="Arial"/>
            </a:endParaRPr>
          </a:p>
          <a:p>
            <a:r>
              <a:rPr lang="en-GB" sz="1200" b="1" dirty="0">
                <a:effectLst/>
                <a:latin typeface="+mj-lt"/>
                <a:ea typeface="+mj-ea"/>
                <a:cs typeface="+mj-cs"/>
                <a:sym typeface="Arial"/>
              </a:rPr>
              <a:t>What did you learn that was negative?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b="1" dirty="0">
                <a:effectLst/>
                <a:latin typeface="+mj-lt"/>
                <a:ea typeface="+mj-ea"/>
                <a:cs typeface="+mj-cs"/>
                <a:sym typeface="Arial"/>
              </a:rPr>
              <a:t>! INTERESTING</a:t>
            </a:r>
            <a:br>
              <a:rPr lang="en-GB" sz="1200" dirty="0">
                <a:effectLst/>
                <a:latin typeface="+mj-lt"/>
                <a:ea typeface="+mj-ea"/>
                <a:cs typeface="+mj-cs"/>
                <a:sym typeface="Arial"/>
              </a:rPr>
            </a:br>
            <a:r>
              <a:rPr lang="en-GB" sz="1200" b="1" dirty="0">
                <a:effectLst/>
                <a:latin typeface="+mj-lt"/>
                <a:ea typeface="+mj-ea"/>
                <a:cs typeface="+mj-cs"/>
                <a:sym typeface="Arial"/>
              </a:rPr>
              <a:t>What surprised you?</a:t>
            </a:r>
            <a:endParaRPr lang="en-GB" sz="1200" dirty="0">
              <a:effectLst/>
              <a:latin typeface="+mj-lt"/>
              <a:ea typeface="+mj-ea"/>
              <a:cs typeface="+mj-cs"/>
              <a:sym typeface="Arial"/>
            </a:endParaRPr>
          </a:p>
          <a:p>
            <a:r>
              <a:rPr lang="en-GB" sz="1200" b="1" dirty="0">
                <a:effectLst/>
                <a:latin typeface="+mj-lt"/>
                <a:ea typeface="+mj-ea"/>
                <a:cs typeface="+mj-cs"/>
                <a:sym typeface="Arial"/>
              </a:rPr>
              <a:t>What did you learn that was interesting?</a:t>
            </a:r>
            <a:endParaRPr lang="en-GB" sz="1200" dirty="0">
              <a:effectLst/>
              <a:latin typeface="+mj-lt"/>
              <a:ea typeface="+mj-ea"/>
              <a:cs typeface="+mj-cs"/>
              <a:sym typeface="Arial"/>
            </a:endParaRPr>
          </a:p>
          <a:p>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2865796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dirty="0">
                <a:effectLst/>
                <a:latin typeface="+mj-lt"/>
                <a:ea typeface="+mj-ea"/>
                <a:cs typeface="+mj-cs"/>
                <a:sym typeface="Arial"/>
              </a:rPr>
              <a:t>Introduce the activity, explaining that on each table there is a card that is face down. On the card there is a topic written. Once the time starts, the group will turn over their card and have 10-15 minutes to discuss how they think that the topic listed on the card affects the mental health of young people and why. Encourage each group to think about both positive and negative effects. If time and resources permit, allow young people to use the internet to research the topic, looking at reports like UNICEF’s  State of the World’s Children 2021 report to search for current facts.</a:t>
            </a:r>
          </a:p>
          <a:p>
            <a:br>
              <a:rPr lang="en-GB" sz="1200" dirty="0">
                <a:effectLst/>
                <a:latin typeface="+mj-lt"/>
                <a:ea typeface="+mj-ea"/>
                <a:cs typeface="+mj-cs"/>
                <a:sym typeface="Arial"/>
              </a:rPr>
            </a:br>
            <a:r>
              <a:rPr lang="en-GB" sz="1200" dirty="0">
                <a:effectLst/>
                <a:latin typeface="+mj-lt"/>
                <a:ea typeface="+mj-ea"/>
                <a:cs typeface="+mj-cs"/>
                <a:sym typeface="Arial"/>
              </a:rPr>
              <a:t>At the end of the time, give each group five minutes to report back on their topic.  When each group has reported back ask the whole class what might be the impact on mental health if a person experienced two or more of these factors? For example what might be the impact on mental health of race AND technology or gender and sexuality AND culture/country?</a:t>
            </a:r>
          </a:p>
          <a:p>
            <a:endParaRPr lang="en-GB" sz="1200" dirty="0">
              <a:effectLst/>
              <a:latin typeface="+mj-lt"/>
              <a:ea typeface="+mj-ea"/>
              <a:cs typeface="+mj-cs"/>
              <a:sym typeface="Arial"/>
            </a:endParaRPr>
          </a:p>
          <a:p>
            <a:r>
              <a:rPr lang="en-GB" sz="1200" dirty="0">
                <a:effectLst/>
                <a:latin typeface="+mj-lt"/>
                <a:ea typeface="+mj-ea"/>
                <a:cs typeface="+mj-cs"/>
                <a:sym typeface="Arial"/>
              </a:rPr>
              <a:t>Allow young people to guide the conversations, using the discussion prompts in the facilitator notes as necessary. </a:t>
            </a: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3041575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i="1" dirty="0">
                <a:effectLst/>
                <a:latin typeface="+mj-lt"/>
                <a:ea typeface="+mj-ea"/>
                <a:cs typeface="+mj-cs"/>
                <a:sym typeface="Arial"/>
              </a:rPr>
              <a:t>Discussion prompts:</a:t>
            </a:r>
            <a:br>
              <a:rPr lang="en-GB" sz="1200" i="1"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Society discriminates against many children and young people because of their gender or sexual identity. Prolonged stress around expressing sexual identity can lead to mental health conditions including depression.</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Young people who are denied the ability to express themselves and be accepted for that (often due to cultural norms laws where they live) are more likely to be depressed and/or die by suicide if they cannot access support.</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Many LGBTQ+ people experience mental health problems. The bisexual and transgender communities have the highest rates of mental health concerns within the LGBTQ+ population. Younger members of the LGBTQ+ community struggle the most with mental health concerns of all the age groups. </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Personal, family, and social acceptance of sexual orientation and gender identity can affect the mental health and personal safety of LGBTQ+ individuals. </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Source: </a:t>
            </a:r>
            <a:r>
              <a:rPr lang="en-GB" sz="1200" u="sng" dirty="0">
                <a:effectLst/>
                <a:latin typeface="+mj-lt"/>
                <a:ea typeface="+mj-ea"/>
                <a:cs typeface="+mj-cs"/>
                <a:sym typeface="Arial"/>
                <a:hlinkClick r:id="rId3"/>
              </a:rPr>
              <a:t>mhanational.org/issues/lgbtq-communities-and-mental-health</a:t>
            </a: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1261551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i="1" dirty="0">
                <a:effectLst/>
                <a:latin typeface="+mj-lt"/>
                <a:ea typeface="+mj-ea"/>
                <a:cs typeface="+mj-cs"/>
                <a:sym typeface="Arial"/>
              </a:rPr>
              <a:t>Discussion prompts:</a:t>
            </a:r>
            <a:br>
              <a:rPr lang="en-GB" sz="1200" i="1"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Racism is a mental health issue because experiencing racism causes trauma and long-term trauma has a direct link to mental health problems.</a:t>
            </a:r>
          </a:p>
          <a:p>
            <a:pPr marL="171450" indent="-171450">
              <a:buFont typeface="Arial" panose="020B0604020202020204" pitchFamily="34" charset="0"/>
              <a:buChar char="•"/>
            </a:pP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Prolonged fear and anxiety associated with experiencing racism.</a:t>
            </a:r>
          </a:p>
          <a:p>
            <a:pPr marL="171450" indent="-171450">
              <a:buFont typeface="Arial" panose="020B0604020202020204" pitchFamily="34" charset="0"/>
              <a:buChar char="•"/>
            </a:pP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Young people from </a:t>
            </a:r>
            <a:r>
              <a:rPr lang="en-GB" sz="1200" dirty="0" err="1">
                <a:effectLst/>
                <a:latin typeface="+mj-lt"/>
                <a:ea typeface="+mj-ea"/>
                <a:cs typeface="+mj-cs"/>
                <a:sym typeface="Arial"/>
              </a:rPr>
              <a:t>minoritised</a:t>
            </a:r>
            <a:r>
              <a:rPr lang="en-GB" sz="1200" dirty="0">
                <a:effectLst/>
                <a:latin typeface="+mj-lt"/>
                <a:ea typeface="+mj-ea"/>
                <a:cs typeface="+mj-cs"/>
                <a:sym typeface="Arial"/>
              </a:rPr>
              <a:t> communities including those of black and ethnic backgrounds may struggle with long-term feelings of isolation and not fitting in, affecting mental wellbeing. </a:t>
            </a:r>
          </a:p>
          <a:p>
            <a:pPr marL="171450" indent="-171450">
              <a:buFont typeface="Arial" panose="020B0604020202020204" pitchFamily="34" charset="0"/>
              <a:buChar char="•"/>
            </a:pP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Young people who are living as refugees or asylum seekers in another country may experience long-term mental health conditions as they are living somewhere where they may not feel accepted and have not always chosen to be.</a:t>
            </a:r>
          </a:p>
          <a:p>
            <a:pPr marL="171450" indent="-171450">
              <a:buFont typeface="Arial" panose="020B0604020202020204" pitchFamily="34" charset="0"/>
              <a:buChar char="•"/>
            </a:pP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In some places people who are minoritized or experience racism may have  even less access to mental health care and support than what is available to other people in the same place.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Source: </a:t>
            </a:r>
            <a:r>
              <a:rPr lang="en-GB" sz="1200" u="sng" dirty="0">
                <a:effectLst/>
                <a:latin typeface="+mj-lt"/>
                <a:ea typeface="+mj-ea"/>
                <a:cs typeface="+mj-cs"/>
                <a:sym typeface="Arial"/>
                <a:hlinkClick r:id="rId3"/>
              </a:rPr>
              <a:t>UK Mental Health Foundation</a:t>
            </a: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4088247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i="1" dirty="0">
                <a:effectLst/>
                <a:latin typeface="+mj-lt"/>
                <a:ea typeface="+mj-ea"/>
                <a:cs typeface="+mj-cs"/>
                <a:sym typeface="Arial"/>
              </a:rPr>
              <a:t>Discussion prompts:</a:t>
            </a:r>
            <a:br>
              <a:rPr lang="en-GB" sz="1200" i="1"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COVID-19 has put the mental health and wellbeing of an entire generation at risk.</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The COVID-19 pandemic has disrupted the lives of children, young people, and their parents and caregivers across the globe. </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COVID-19 has disrupted many of the foundations that underpin young people’s mental health and wellbeing; like school, activities, and having social interactions with friends and time.</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All children and young people have been exposed to prolonged trauma due to the pandemic.</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Young people who are already at risk because of other factors have had increased risk without safe social support structure for many months.</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Many young people feel worried and anxious about learning and performing on exams after missing many months of school due to lockdowns.</a:t>
            </a:r>
          </a:p>
          <a:p>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Source: </a:t>
            </a:r>
            <a:r>
              <a:rPr lang="en-GB" sz="1200" u="sng" dirty="0">
                <a:effectLst/>
                <a:latin typeface="+mj-lt"/>
                <a:ea typeface="+mj-ea"/>
                <a:cs typeface="+mj-cs"/>
                <a:sym typeface="Arial"/>
                <a:hlinkClick r:id="rId3"/>
              </a:rPr>
              <a:t>UNICEF UK</a:t>
            </a: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2408892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i="1" dirty="0">
                <a:effectLst/>
                <a:latin typeface="+mj-lt"/>
                <a:ea typeface="+mj-ea"/>
                <a:cs typeface="+mj-cs"/>
                <a:sym typeface="Arial"/>
              </a:rPr>
              <a:t>Discussion prompts:</a:t>
            </a:r>
            <a:endParaRPr lang="en-GB" sz="1200" dirty="0">
              <a:effectLst/>
              <a:latin typeface="+mj-lt"/>
              <a:ea typeface="+mj-ea"/>
              <a:cs typeface="+mj-cs"/>
              <a:sym typeface="Arial"/>
            </a:endParaRPr>
          </a:p>
          <a:p>
            <a:r>
              <a:rPr lang="en-GB" sz="1200" dirty="0">
                <a:effectLst/>
                <a:latin typeface="+mj-lt"/>
                <a:ea typeface="+mj-ea"/>
                <a:cs typeface="+mj-cs"/>
                <a:sym typeface="Arial"/>
              </a:rPr>
              <a:t>Our smart phones and social media help us stay connected with our friends, but also have negative implications for the long-term mental health of many young people around the world.</a:t>
            </a:r>
          </a:p>
          <a:p>
            <a:r>
              <a:rPr lang="en-GB" sz="1200" dirty="0">
                <a:effectLst/>
                <a:latin typeface="+mj-lt"/>
                <a:ea typeface="+mj-ea"/>
                <a:cs typeface="+mj-cs"/>
                <a:sym typeface="Arial"/>
              </a:rPr>
              <a:t>Some young people link their self-esteem and value to their ‘likes’ or social media presence. Young people report social media linking to increased feelings of depression, anxiety, poor body image and loneliness.</a:t>
            </a:r>
          </a:p>
          <a:p>
            <a:r>
              <a:rPr lang="en-GB" sz="1200" dirty="0">
                <a:effectLst/>
                <a:latin typeface="+mj-lt"/>
                <a:ea typeface="+mj-ea"/>
                <a:cs typeface="+mj-cs"/>
                <a:sym typeface="Arial"/>
              </a:rPr>
              <a:t>Some young people experience online bullying.</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Source: </a:t>
            </a:r>
            <a:r>
              <a:rPr lang="en-GB" sz="1200" u="sng" dirty="0">
                <a:effectLst/>
                <a:latin typeface="+mj-lt"/>
                <a:ea typeface="+mj-ea"/>
                <a:cs typeface="+mj-cs"/>
                <a:sym typeface="Arial"/>
                <a:hlinkClick r:id="rId3"/>
              </a:rPr>
              <a:t>Childmind</a:t>
            </a: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280199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i="0" u="none" strike="noStrike" dirty="0">
                <a:effectLst/>
                <a:latin typeface="+mj-lt"/>
                <a:ea typeface="+mj-ea"/>
                <a:cs typeface="+mj-cs"/>
                <a:sym typeface="Arial"/>
              </a:rPr>
              <a:t>Part 1 </a:t>
            </a:r>
          </a:p>
          <a:p>
            <a:r>
              <a:rPr lang="en-GB" sz="1200" dirty="0">
                <a:effectLst/>
                <a:latin typeface="+mj-lt"/>
                <a:ea typeface="+mj-ea"/>
                <a:cs typeface="+mj-cs"/>
                <a:sym typeface="Arial"/>
              </a:rPr>
              <a:t>Explain that throughout history and up until the present day, what we know about mental health has been built on many misunderstandings, myths and misconceptions. If we want to move our society forward in how we see mental health, we need to know what’s fact about mental health (both now and in the past), and what is false.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Explain to the young people that they will be shown a series of different statements. The first half of these are statements about mental health and wellbeing and treatment in the past, and the second half of these are statements about the state of mental health currently in the UK and around the world.</a:t>
            </a:r>
          </a:p>
          <a:p>
            <a:endParaRPr lang="en-GB" sz="1200" dirty="0">
              <a:effectLst/>
              <a:latin typeface="+mj-lt"/>
              <a:ea typeface="+mj-ea"/>
              <a:cs typeface="+mj-cs"/>
              <a:sym typeface="Arial"/>
            </a:endParaRPr>
          </a:p>
          <a:p>
            <a:r>
              <a:rPr lang="en-GB" sz="1200" dirty="0">
                <a:effectLst/>
                <a:latin typeface="+mj-lt"/>
                <a:ea typeface="+mj-ea"/>
                <a:cs typeface="+mj-cs"/>
                <a:sym typeface="Arial"/>
              </a:rPr>
              <a:t>Review each statement, asking one young person to read it to the group. Ask young people to vote on whether they think the statement is a fact or a false statement (a mental health myth or misconception). </a:t>
            </a:r>
          </a:p>
          <a:p>
            <a:endParaRPr lang="en-GB" sz="1200" dirty="0">
              <a:effectLst/>
              <a:latin typeface="+mj-lt"/>
              <a:ea typeface="+mj-ea"/>
              <a:cs typeface="+mj-cs"/>
              <a:sym typeface="Arial"/>
            </a:endParaRPr>
          </a:p>
          <a:p>
            <a:r>
              <a:rPr lang="en-GB" sz="1200" dirty="0">
                <a:effectLst/>
                <a:latin typeface="+mj-lt"/>
                <a:ea typeface="+mj-ea"/>
                <a:cs typeface="+mj-cs"/>
                <a:sym typeface="Arial"/>
              </a:rPr>
              <a:t>As each statement is completed, give the young people opportunities to discuss their reaction to the information shared, and to give their thoughts on what made them think that some statements were myths or misconceptions.</a:t>
            </a: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i="1" dirty="0">
                <a:effectLst/>
                <a:latin typeface="+mj-lt"/>
                <a:ea typeface="+mj-ea"/>
                <a:cs typeface="+mj-cs"/>
                <a:sym typeface="Arial"/>
              </a:rPr>
              <a:t>Discussion prompts:</a:t>
            </a:r>
            <a:br>
              <a:rPr lang="en-GB" sz="1200" i="1"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It is estimated that globally </a:t>
            </a:r>
            <a:r>
              <a:rPr lang="en-GB" sz="1200" u="sng" dirty="0">
                <a:effectLst/>
                <a:latin typeface="+mj-lt"/>
                <a:ea typeface="+mj-ea"/>
                <a:cs typeface="+mj-cs"/>
                <a:sym typeface="Arial"/>
                <a:hlinkClick r:id="rId3"/>
              </a:rPr>
              <a:t>15-23 per cent of children live with a parent who has a mental health condition</a:t>
            </a:r>
            <a:r>
              <a:rPr lang="en-GB" sz="1200" dirty="0">
                <a:effectLst/>
                <a:latin typeface="+mj-lt"/>
                <a:ea typeface="+mj-ea"/>
                <a:cs typeface="+mj-cs"/>
                <a:sym typeface="Arial"/>
              </a:rPr>
              <a:t>.</a:t>
            </a:r>
          </a:p>
          <a:p>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Children facing violence, neglect, and abuse in the home are more likely to develop a mental health condition.</a:t>
            </a:r>
          </a:p>
          <a:p>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Half of all mental health conditions start by 14 years of age, but most cases, while treatable, go undetected and untreated. Mental health problems in adults would be lower if young people had early access to treatment for mental health conditions when the conditions first surfaced in childhood or adolescence.</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Some parents or carers may find it hard to talk about emotions and mental health because these issues were ‘taboo’ or hidden when they were growing up. Children who do not feel safe to talk about mental health with parents or carers at home may have more challenges staying in a healthy place on the continuum.</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Children talking about mental health with their parents may make it easier to normalise the topic and therefore make it easier for adults to help.  </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Children and young people who live in households where they are not looked after well by their parents or carers, may need to look outside the home for safe people to talk to. </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Source: </a:t>
            </a:r>
            <a:r>
              <a:rPr lang="en-GB" sz="1200" u="sng" dirty="0">
                <a:effectLst/>
                <a:latin typeface="+mj-lt"/>
                <a:ea typeface="+mj-ea"/>
                <a:cs typeface="+mj-cs"/>
                <a:sym typeface="Arial"/>
                <a:hlinkClick r:id="rId4"/>
              </a:rPr>
              <a:t>https://www.rcpsych.ac.uk/mental-health/parents-and-young-people/information-for-parents-and-carers/parental-mental-illness-the-impact-on-children-and-adolescents-for-parents-and-carers</a:t>
            </a:r>
            <a:endParaRPr lang="en-GB" sz="1200" dirty="0">
              <a:effectLst/>
              <a:latin typeface="+mj-lt"/>
              <a:ea typeface="+mj-ea"/>
              <a:cs typeface="+mj-cs"/>
              <a:sym typeface="Arial"/>
            </a:endParaRPr>
          </a:p>
          <a:p>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endParaRPr lang="en-GB" sz="1200" dirty="0">
              <a:effectLst/>
              <a:latin typeface="+mj-lt"/>
              <a:ea typeface="+mj-ea"/>
              <a:cs typeface="+mj-cs"/>
              <a:sym typeface="Arial"/>
            </a:endParaRPr>
          </a:p>
        </p:txBody>
      </p:sp>
    </p:spTree>
    <p:extLst>
      <p:ext uri="{BB962C8B-B14F-4D97-AF65-F5344CB8AC3E}">
        <p14:creationId xmlns:p14="http://schemas.microsoft.com/office/powerpoint/2010/main" val="865366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i="1" dirty="0">
                <a:effectLst/>
                <a:latin typeface="+mj-lt"/>
                <a:ea typeface="+mj-ea"/>
                <a:cs typeface="+mj-cs"/>
                <a:sym typeface="Arial"/>
              </a:rPr>
              <a:t>Discussion prompts:</a:t>
            </a:r>
            <a:br>
              <a:rPr lang="en-GB" sz="1200" i="1"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Mental health services are an under-funded area in all countries, both rich and poor.</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In many countries there is low political will and commitment to address mental health, lack of awareness around mental health, and low public demand for services due to stigma and discrimination.</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Young people who live in humanitarian emergencies and in poorer countries around the world are at higher risk, and likely have less access to care for both their physical and mental wellbeing.</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indent="-171450">
              <a:buFont typeface="Arial" panose="020B0604020202020204" pitchFamily="34" charset="0"/>
              <a:buChar char="•"/>
            </a:pPr>
            <a:r>
              <a:rPr lang="en-GB" sz="1200" dirty="0">
                <a:effectLst/>
                <a:latin typeface="+mj-lt"/>
                <a:ea typeface="+mj-ea"/>
                <a:cs typeface="+mj-cs"/>
                <a:sym typeface="Arial"/>
              </a:rPr>
              <a:t>In some cultures, topics that are considered to be private, such as mental health, are not discussed. Since mental health has a history of being taboo, this is often considered one of these private topics.</a:t>
            </a:r>
            <a:br>
              <a:rPr lang="en-GB" sz="1200" dirty="0">
                <a:effectLst/>
                <a:latin typeface="+mj-lt"/>
                <a:ea typeface="+mj-ea"/>
                <a:cs typeface="+mj-cs"/>
                <a:sym typeface="Arial"/>
              </a:rPr>
            </a:br>
            <a:endParaRPr lang="en-GB" sz="1200" dirty="0">
              <a:effectLst/>
              <a:latin typeface="+mj-lt"/>
              <a:ea typeface="+mj-ea"/>
              <a:cs typeface="+mj-cs"/>
              <a:sym typeface="Aria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mj-lt"/>
                <a:ea typeface="+mj-ea"/>
                <a:cs typeface="+mj-cs"/>
                <a:sym typeface="Arial"/>
              </a:rPr>
              <a:t>In some cultures where there are strong religious or supernatural beliefs, some people believe that people with mental health conditions are  cursed.  </a:t>
            </a:r>
            <a:br>
              <a:rPr lang="en-GB" sz="1200" dirty="0">
                <a:effectLst/>
                <a:latin typeface="+mj-lt"/>
                <a:ea typeface="+mj-ea"/>
                <a:cs typeface="+mj-cs"/>
                <a:sym typeface="Arial"/>
              </a:rPr>
            </a:br>
            <a:br>
              <a:rPr lang="en-GB" sz="1200" dirty="0">
                <a:effectLst/>
                <a:latin typeface="+mj-lt"/>
                <a:ea typeface="+mj-ea"/>
                <a:cs typeface="+mj-cs"/>
                <a:sym typeface="Arial"/>
              </a:rPr>
            </a:br>
            <a:r>
              <a:rPr lang="en-GB" sz="1200" dirty="0">
                <a:effectLst/>
                <a:latin typeface="+mj-lt"/>
                <a:ea typeface="+mj-ea"/>
                <a:cs typeface="+mj-cs"/>
                <a:sym typeface="Arial"/>
              </a:rPr>
              <a:t>Source: </a:t>
            </a:r>
            <a:r>
              <a:rPr lang="en-GB" sz="1200" u="sng" dirty="0">
                <a:effectLst/>
                <a:latin typeface="+mj-lt"/>
                <a:ea typeface="+mj-ea"/>
                <a:cs typeface="+mj-cs"/>
                <a:sym typeface="Arial"/>
                <a:hlinkClick r:id="rId3"/>
              </a:rPr>
              <a:t>Rethink Mental Illness</a:t>
            </a:r>
            <a:br>
              <a:rPr lang="en-GB" sz="1200" dirty="0">
                <a:effectLst/>
                <a:latin typeface="+mj-lt"/>
                <a:ea typeface="+mj-ea"/>
                <a:cs typeface="+mj-cs"/>
                <a:sym typeface="Arial"/>
              </a:rPr>
            </a:br>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US" dirty="0"/>
          </a:p>
        </p:txBody>
      </p:sp>
    </p:spTree>
    <p:extLst>
      <p:ext uri="{BB962C8B-B14F-4D97-AF65-F5344CB8AC3E}">
        <p14:creationId xmlns:p14="http://schemas.microsoft.com/office/powerpoint/2010/main" val="2822347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i="1" dirty="0">
                <a:effectLst/>
                <a:latin typeface="+mj-lt"/>
                <a:ea typeface="+mj-ea"/>
                <a:cs typeface="+mj-cs"/>
                <a:sym typeface="Arial"/>
              </a:rPr>
              <a:t>Discussion prompts:</a:t>
            </a:r>
            <a:br>
              <a:rPr lang="en-GB" sz="1200" i="1"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Exam stress or pressure can lead to many different mental health conditions, like depression and anxiety, panic attacks, low self-esteem, self-harming and suicidal thoughts and worsening of pre-existing mental health conditions. </a:t>
            </a:r>
            <a:br>
              <a:rPr lang="en-GB" sz="1200" dirty="0">
                <a:effectLst/>
                <a:latin typeface="+mj-lt"/>
                <a:ea typeface="+mj-ea"/>
                <a:cs typeface="+mj-cs"/>
                <a:sym typeface="Arial"/>
              </a:rPr>
            </a:br>
            <a:br>
              <a:rPr lang="en-GB" sz="1200" dirty="0">
                <a:effectLst/>
                <a:latin typeface="+mj-lt"/>
                <a:ea typeface="+mj-ea"/>
                <a:cs typeface="+mj-cs"/>
                <a:sym typeface="Arial"/>
              </a:rPr>
            </a:br>
            <a:r>
              <a:rPr lang="en-GB" sz="1200" dirty="0">
                <a:effectLst/>
                <a:latin typeface="+mj-lt"/>
                <a:ea typeface="+mj-ea"/>
                <a:cs typeface="+mj-cs"/>
                <a:sym typeface="Arial"/>
              </a:rPr>
              <a:t>Source: </a:t>
            </a:r>
            <a:r>
              <a:rPr lang="en-GB" sz="1200" u="sng" dirty="0">
                <a:effectLst/>
                <a:latin typeface="+mj-lt"/>
                <a:ea typeface="+mj-ea"/>
                <a:cs typeface="+mj-cs"/>
                <a:sym typeface="Arial"/>
                <a:hlinkClick r:id="rId3"/>
              </a:rPr>
              <a:t>BBC School Report</a:t>
            </a:r>
            <a:endParaRPr lang="en-GB" sz="1200" dirty="0">
              <a:effectLst/>
              <a:latin typeface="+mj-lt"/>
              <a:ea typeface="+mj-ea"/>
              <a:cs typeface="+mj-cs"/>
              <a:sym typeface="Arial"/>
            </a:endParaRPr>
          </a:p>
          <a:p>
            <a:endParaRPr lang="en-GB" sz="1200" dirty="0">
              <a:effectLst/>
              <a:latin typeface="+mj-lt"/>
              <a:ea typeface="+mj-ea"/>
              <a:cs typeface="+mj-cs"/>
              <a:sym typeface="Arial"/>
            </a:endParaRPr>
          </a:p>
          <a:p>
            <a:r>
              <a:rPr lang="en-GB" sz="1200" dirty="0">
                <a:effectLst/>
                <a:latin typeface="+mj-lt"/>
                <a:ea typeface="+mj-ea"/>
                <a:cs typeface="+mj-cs"/>
                <a:sym typeface="Arial"/>
              </a:rPr>
              <a:t>For children and young people who are generally anxious, the experience of taking exams can be very threatening and could lead to unmanageable increases in anxiety levels.</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Academic anxiety is likely to increase as children get older. In secondary education, pressure around school exams, vocational qualifications and progression to higher education may cause anxiety in some pupils. </a:t>
            </a:r>
          </a:p>
          <a:p>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Sources: </a:t>
            </a:r>
            <a:br>
              <a:rPr lang="en-GB" sz="1200" dirty="0">
                <a:effectLst/>
                <a:latin typeface="+mj-lt"/>
                <a:ea typeface="+mj-ea"/>
                <a:cs typeface="+mj-cs"/>
                <a:sym typeface="Arial"/>
              </a:rPr>
            </a:br>
            <a:r>
              <a:rPr lang="en-GB" sz="1200" u="sng" dirty="0">
                <a:effectLst/>
                <a:latin typeface="+mj-lt"/>
                <a:ea typeface="+mj-ea"/>
                <a:cs typeface="+mj-cs"/>
                <a:sym typeface="Arial"/>
                <a:hlinkClick r:id="rId4"/>
              </a:rPr>
              <a:t>Anna Freud</a:t>
            </a:r>
            <a:endParaRPr lang="en-GB" sz="1200" dirty="0">
              <a:effectLst/>
              <a:latin typeface="+mj-lt"/>
              <a:ea typeface="+mj-ea"/>
              <a:cs typeface="+mj-cs"/>
              <a:sym typeface="Arial"/>
            </a:endParaRPr>
          </a:p>
          <a:p>
            <a:r>
              <a:rPr lang="en-GB" sz="1200" u="sng" dirty="0">
                <a:effectLst/>
                <a:latin typeface="+mj-lt"/>
                <a:ea typeface="+mj-ea"/>
                <a:cs typeface="+mj-cs"/>
                <a:sym typeface="Arial"/>
                <a:hlinkClick r:id="rId5"/>
              </a:rPr>
              <a:t>Young Minds</a:t>
            </a:r>
            <a:endParaRPr lang="en-GB" sz="1200" dirty="0">
              <a:effectLst/>
              <a:latin typeface="+mj-lt"/>
              <a:ea typeface="+mj-ea"/>
              <a:cs typeface="+mj-cs"/>
              <a:sym typeface="Arial"/>
            </a:endParaRPr>
          </a:p>
          <a:p>
            <a:pPr marL="171450" indent="-171450">
              <a:buFont typeface="Arial" panose="020B0604020202020204" pitchFamily="34" charset="0"/>
              <a:buChar char="•"/>
            </a:pPr>
            <a:endParaRPr lang="en-GB" sz="1200" dirty="0">
              <a:effectLst/>
              <a:latin typeface="+mj-lt"/>
              <a:ea typeface="+mj-ea"/>
              <a:cs typeface="+mj-cs"/>
              <a:sym typeface="Arial"/>
            </a:endParaRPr>
          </a:p>
        </p:txBody>
      </p:sp>
    </p:spTree>
    <p:extLst>
      <p:ext uri="{BB962C8B-B14F-4D97-AF65-F5344CB8AC3E}">
        <p14:creationId xmlns:p14="http://schemas.microsoft.com/office/powerpoint/2010/main" val="168119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0000FF"/>
                </a:solidFill>
                <a:effectLst/>
                <a:latin typeface="+mj-lt"/>
                <a:ea typeface="+mj-ea"/>
                <a:cs typeface="+mj-cs"/>
                <a:sym typeface="Arial"/>
              </a:rPr>
              <a:t>TRUE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The  </a:t>
            </a:r>
            <a:r>
              <a:rPr lang="en-GB" sz="1200" dirty="0">
                <a:effectLst/>
                <a:latin typeface="+mj-lt"/>
                <a:ea typeface="+mj-ea"/>
                <a:cs typeface="+mj-cs"/>
                <a:sym typeface="Arial"/>
                <a:hlinkClick r:id="rId3"/>
              </a:rPr>
              <a:t>Madhouses Act 1774</a:t>
            </a:r>
            <a:r>
              <a:rPr lang="en-GB" sz="1200" dirty="0">
                <a:effectLst/>
                <a:latin typeface="+mj-lt"/>
                <a:ea typeface="+mj-ea"/>
                <a:cs typeface="+mj-cs"/>
                <a:sym typeface="Arial"/>
              </a:rPr>
              <a:t>  was the first legislation in the United Kingdom addressing mental health. Madhouses were private homes where the owner was paid to detain the residents, with little or no medical involvement. </a:t>
            </a:r>
          </a:p>
          <a:p>
            <a:endParaRPr lang="en-GB" sz="1200" dirty="0">
              <a:effectLst/>
              <a:latin typeface="+mj-lt"/>
              <a:ea typeface="+mj-ea"/>
              <a:cs typeface="+mj-cs"/>
              <a:sym typeface="Arial"/>
            </a:endParaRPr>
          </a:p>
          <a:p>
            <a:r>
              <a:rPr lang="en-GB" sz="1200" dirty="0">
                <a:effectLst/>
                <a:latin typeface="+mj-lt"/>
                <a:ea typeface="+mj-ea"/>
                <a:cs typeface="+mj-cs"/>
                <a:sym typeface="Arial"/>
              </a:rPr>
              <a:t>Two forms of abuse were common in madhouses. The first was keeping people with mental health conditions in atrocious conditions with no care, and second was the detention of people who did not have a mental health condition – in effect, private imprisonment.</a:t>
            </a: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2402695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0000FF"/>
                </a:solidFill>
                <a:effectLst/>
                <a:latin typeface="+mj-lt"/>
                <a:ea typeface="+mj-ea"/>
                <a:cs typeface="+mj-cs"/>
                <a:sym typeface="Arial"/>
              </a:rPr>
              <a:t>TRUE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The UK’s 1890s Lunacy act placed an obligation on local authorities to maintain institutions for people who had mental health conditions. By 1938 131,000 patients were in local authority ‘mental hospitals’ in England and Wales, and 13,000 in district asylums in Scotland, where there were also seven ‘Royal Mental Asylums’.</a:t>
            </a: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344954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FF0000"/>
                </a:solidFill>
                <a:effectLst/>
                <a:latin typeface="+mj-lt"/>
                <a:ea typeface="+mj-ea"/>
                <a:cs typeface="+mj-cs"/>
                <a:sym typeface="Arial"/>
              </a:rPr>
              <a:t>MYTH</a:t>
            </a:r>
            <a:br>
              <a:rPr lang="en-GB" sz="1200" dirty="0">
                <a:solidFill>
                  <a:srgbClr val="FF0000"/>
                </a:solidFill>
                <a:effectLst/>
                <a:latin typeface="+mj-lt"/>
                <a:ea typeface="+mj-ea"/>
                <a:cs typeface="+mj-cs"/>
                <a:sym typeface="Arial"/>
              </a:rPr>
            </a:br>
            <a:endParaRPr lang="en-GB" sz="1200" dirty="0">
              <a:solidFill>
                <a:srgbClr val="FF0000"/>
              </a:solidFill>
              <a:effectLst/>
              <a:latin typeface="+mj-lt"/>
              <a:ea typeface="+mj-ea"/>
              <a:cs typeface="+mj-cs"/>
              <a:sym typeface="Arial"/>
            </a:endParaRPr>
          </a:p>
          <a:p>
            <a:r>
              <a:rPr lang="en-GB" sz="1200" dirty="0">
                <a:effectLst/>
                <a:latin typeface="+mj-lt"/>
                <a:ea typeface="+mj-ea"/>
                <a:cs typeface="+mj-cs"/>
                <a:sym typeface="Arial"/>
              </a:rPr>
              <a:t>The impacts of WWII on the mental health of people in the UK were great and lasted long after the war. However, at the time of WWII, the UK Government did not have a Minister in charge of mental health.</a:t>
            </a:r>
          </a:p>
          <a:p>
            <a:r>
              <a:rPr lang="en-GB" sz="1200" dirty="0">
                <a:effectLst/>
                <a:latin typeface="+mj-lt"/>
                <a:ea typeface="+mj-ea"/>
                <a:cs typeface="+mj-cs"/>
                <a:sym typeface="Arial"/>
              </a:rPr>
              <a:t> </a:t>
            </a:r>
          </a:p>
          <a:p>
            <a:r>
              <a:rPr lang="en-GB" sz="1200" dirty="0">
                <a:effectLst/>
                <a:latin typeface="+mj-lt"/>
                <a:ea typeface="+mj-ea"/>
                <a:cs typeface="+mj-cs"/>
                <a:sym typeface="Arial"/>
              </a:rPr>
              <a:t>On World Mental Health Day in 2018, the UK Government hosted the first ever global Mental Health Summit, reflecting the growing importance of this issue for the Government’s priorities. So much so, that on the same day, the Prime Minister announced the creation of a new minister in charge of suicide prevention and mental health. The creation of new ministers is decided by the Prime Minister and since the creation of the role in 2018, it has remained a continuous priority for each successive administration and Prime Minister. Indeed, the current role has been broadened and the Minister of State is now in charge of patient safety, suicide prevention and mental health, reflecting the importance of mental health as a policy priority within the Department for Health and Social Care.</a:t>
            </a:r>
          </a:p>
          <a:p>
            <a:r>
              <a:rPr lang="en-GB" sz="1200" dirty="0">
                <a:effectLst/>
                <a:latin typeface="+mj-lt"/>
                <a:ea typeface="+mj-ea"/>
                <a:cs typeface="+mj-cs"/>
                <a:sym typeface="Arial"/>
              </a:rPr>
              <a:t> </a:t>
            </a:r>
          </a:p>
          <a:p>
            <a:r>
              <a:rPr lang="en-GB" sz="1200" dirty="0">
                <a:effectLst/>
                <a:latin typeface="+mj-lt"/>
                <a:ea typeface="+mj-ea"/>
                <a:cs typeface="+mj-cs"/>
                <a:sym typeface="Arial"/>
              </a:rPr>
              <a:t>In Scotland, Wales, and Northern Ireland health policy, and mental health policy, is largely devolved, which means the respective governments in each nation are responsible for their own nation’s policies and actions. The governments of Scotland and Wales are also taking wide action to support children’s and adult mental health. For example, in Scotland, the First Minister has appointed a Minister in charge of Mental Wellbeing and Social Care. In Wales, the First Minister has also appointed a Deputy Minister in charge of Mental Health and Wellbeing, and in Northern Ireland, the Health Minister holds the remit for the mental health portfolio.</a:t>
            </a:r>
          </a:p>
          <a:p>
            <a:br>
              <a:rPr lang="en-GB" sz="1200" dirty="0">
                <a:effectLst/>
                <a:latin typeface="+mj-lt"/>
                <a:ea typeface="+mj-ea"/>
                <a:cs typeface="+mj-cs"/>
                <a:sym typeface="Arial"/>
              </a:rPr>
            </a:br>
            <a:endParaRPr lang="en-GB" sz="1200" dirty="0">
              <a:effectLst/>
              <a:latin typeface="+mj-lt"/>
              <a:ea typeface="+mj-ea"/>
              <a:cs typeface="+mj-cs"/>
              <a:sym typeface="Arial"/>
            </a:endParaRP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187206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FF0000"/>
                </a:solidFill>
                <a:effectLst/>
                <a:latin typeface="+mj-lt"/>
                <a:ea typeface="+mj-ea"/>
                <a:cs typeface="+mj-cs"/>
                <a:sym typeface="Arial"/>
              </a:rPr>
              <a:t>MYTH</a:t>
            </a:r>
            <a:br>
              <a:rPr lang="en-GB" sz="1200" dirty="0">
                <a:solidFill>
                  <a:srgbClr val="FF0000"/>
                </a:solidFill>
                <a:effectLst/>
                <a:latin typeface="+mj-lt"/>
                <a:ea typeface="+mj-ea"/>
                <a:cs typeface="+mj-cs"/>
                <a:sym typeface="Arial"/>
              </a:rPr>
            </a:br>
            <a:endParaRPr lang="en-GB" sz="1200" dirty="0">
              <a:solidFill>
                <a:srgbClr val="FF0000"/>
              </a:solidFill>
              <a:effectLst/>
              <a:latin typeface="+mj-lt"/>
              <a:ea typeface="+mj-ea"/>
              <a:cs typeface="+mj-cs"/>
              <a:sym typeface="Arial"/>
            </a:endParaRPr>
          </a:p>
          <a:p>
            <a:r>
              <a:rPr lang="en-GB" sz="1200" dirty="0">
                <a:effectLst/>
                <a:latin typeface="+mj-lt"/>
                <a:ea typeface="+mj-ea"/>
                <a:cs typeface="+mj-cs"/>
                <a:sym typeface="Arial"/>
              </a:rPr>
              <a:t>When the NHS was established in 1948, mental health services were not integrated or prioritised with physical health services.</a:t>
            </a:r>
          </a:p>
          <a:p>
            <a:endParaRPr lang="en-GB" sz="1200" dirty="0">
              <a:effectLst/>
              <a:latin typeface="+mj-lt"/>
              <a:ea typeface="+mj-ea"/>
              <a:cs typeface="+mj-cs"/>
              <a:sym typeface="Arial"/>
            </a:endParaRPr>
          </a:p>
          <a:p>
            <a:r>
              <a:rPr lang="en-GB" sz="1200" dirty="0">
                <a:effectLst/>
                <a:latin typeface="+mj-lt"/>
                <a:ea typeface="+mj-ea"/>
                <a:cs typeface="+mj-cs"/>
                <a:sym typeface="Arial"/>
              </a:rPr>
              <a:t>Currently, the majority of mental health care in the UK is now provided by the NHS, assisted by the private and the voluntary sectors. </a:t>
            </a:r>
          </a:p>
          <a:p>
            <a:endParaRPr lang="en-GB" sz="1200" dirty="0">
              <a:effectLst/>
              <a:latin typeface="+mj-lt"/>
              <a:ea typeface="+mj-ea"/>
              <a:cs typeface="+mj-cs"/>
              <a:sym typeface="Arial"/>
            </a:endParaRPr>
          </a:p>
          <a:p>
            <a:r>
              <a:rPr lang="en-GB" sz="1200" u="sng" dirty="0">
                <a:effectLst/>
                <a:latin typeface="+mj-lt"/>
                <a:ea typeface="+mj-ea"/>
                <a:cs typeface="+mj-cs"/>
                <a:sym typeface="Arial"/>
                <a:hlinkClick r:id="rId3"/>
              </a:rPr>
              <a:t>In 2018/2019 the NHS reported</a:t>
            </a:r>
            <a:r>
              <a:rPr lang="en-GB" sz="1200" dirty="0">
                <a:effectLst/>
                <a:latin typeface="+mj-lt"/>
                <a:ea typeface="+mj-ea"/>
                <a:cs typeface="+mj-cs"/>
                <a:sym typeface="Arial"/>
              </a:rPr>
              <a:t> it was struggling to cope with rising demand for mental health care and one big area of concern was depression, anxiety and suicidal thoughts in school-age children and young people.</a:t>
            </a: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1757674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0000FF"/>
                </a:solidFill>
                <a:effectLst/>
                <a:latin typeface="+mj-lt"/>
                <a:ea typeface="+mj-ea"/>
                <a:cs typeface="+mj-cs"/>
                <a:sym typeface="Arial"/>
              </a:rPr>
              <a:t>TRUE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The UK was one of the first countries to establish asylums as a way to treat mental health patients, and it was also one of the first countries to move away from them.</a:t>
            </a:r>
          </a:p>
          <a:p>
            <a:r>
              <a:rPr lang="en-GB" sz="1200" dirty="0">
                <a:effectLst/>
                <a:latin typeface="+mj-lt"/>
                <a:ea typeface="+mj-ea"/>
                <a:cs typeface="+mj-cs"/>
                <a:sym typeface="Arial"/>
              </a:rPr>
              <a:t> </a:t>
            </a:r>
          </a:p>
          <a:p>
            <a:r>
              <a:rPr lang="en-GB" sz="1200" dirty="0">
                <a:effectLst/>
                <a:latin typeface="+mj-lt"/>
                <a:ea typeface="+mj-ea"/>
                <a:cs typeface="+mj-cs"/>
                <a:sym typeface="Arial"/>
              </a:rPr>
              <a:t>In the 1960s the UK began to shift its treatment of mental health away from institutions and asylums towards providing care in the community.</a:t>
            </a: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271695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FF0000"/>
                </a:solidFill>
                <a:effectLst/>
                <a:latin typeface="+mj-lt"/>
                <a:ea typeface="+mj-ea"/>
                <a:cs typeface="+mj-cs"/>
                <a:sym typeface="Arial"/>
              </a:rPr>
              <a:t>MYTH</a:t>
            </a:r>
            <a:br>
              <a:rPr lang="en-GB" sz="1200" dirty="0">
                <a:solidFill>
                  <a:srgbClr val="FF0000"/>
                </a:solidFill>
                <a:effectLst/>
                <a:latin typeface="+mj-lt"/>
                <a:ea typeface="+mj-ea"/>
                <a:cs typeface="+mj-cs"/>
                <a:sym typeface="Arial"/>
              </a:rPr>
            </a:br>
            <a:endParaRPr lang="en-GB" sz="1200" dirty="0">
              <a:solidFill>
                <a:srgbClr val="FF0000"/>
              </a:solidFill>
              <a:effectLst/>
              <a:latin typeface="+mj-lt"/>
              <a:ea typeface="+mj-ea"/>
              <a:cs typeface="+mj-cs"/>
              <a:sym typeface="Arial"/>
            </a:endParaRPr>
          </a:p>
          <a:p>
            <a:r>
              <a:rPr lang="en-GB" sz="1200" dirty="0">
                <a:effectLst/>
                <a:latin typeface="+mj-lt"/>
                <a:ea typeface="+mj-ea"/>
                <a:cs typeface="+mj-cs"/>
                <a:sym typeface="Arial"/>
              </a:rPr>
              <a:t>Adolescence is a time of significant psychological, physical and social change, and this can heighten the risk of mental health problems. Plus, socio-economic factors including trauma, stress and life events have the greatest effects on mental health and wellbeing during the developmentally sensitive phases of early life and adolescence. </a:t>
            </a:r>
          </a:p>
          <a:p>
            <a:endParaRPr lang="en-GB" sz="1200" dirty="0">
              <a:effectLst/>
              <a:latin typeface="+mj-lt"/>
              <a:ea typeface="+mj-ea"/>
              <a:cs typeface="+mj-cs"/>
              <a:sym typeface="Arial"/>
            </a:endParaRPr>
          </a:p>
          <a:p>
            <a:r>
              <a:rPr lang="en-GB" sz="1200" dirty="0">
                <a:effectLst/>
                <a:latin typeface="+mj-lt"/>
                <a:ea typeface="+mj-ea"/>
                <a:cs typeface="+mj-cs"/>
                <a:sym typeface="Arial"/>
              </a:rPr>
              <a:t>Around the world, diagnosable mental health conditions affect about one in seven (14 per cent) of children and young people aged six to 18; and 20 per cent of young people aged 12-18 have a mental health condition. </a:t>
            </a:r>
          </a:p>
          <a:p>
            <a:pPr marL="0" marR="0" lvl="0" indent="0" defTabSz="914400" eaLnBrk="1" fontAlgn="auto" latinLnBrk="0" hangingPunct="1">
              <a:lnSpc>
                <a:spcPct val="100000"/>
              </a:lnSpc>
              <a:spcBef>
                <a:spcPts val="0"/>
              </a:spcBef>
              <a:spcAft>
                <a:spcPts val="0"/>
              </a:spcAft>
              <a:buClrTx/>
              <a:buSzTx/>
              <a:buFontTx/>
              <a:buNone/>
              <a:tabLst/>
              <a:defRPr/>
            </a:pPr>
            <a:br>
              <a:rPr lang="en-GB" sz="1200" dirty="0">
                <a:effectLst/>
                <a:latin typeface="+mj-lt"/>
                <a:ea typeface="+mj-ea"/>
                <a:cs typeface="+mj-cs"/>
                <a:sym typeface="Arial"/>
              </a:rPr>
            </a:br>
            <a:r>
              <a:rPr lang="en-GB" sz="1200" dirty="0">
                <a:effectLst/>
                <a:latin typeface="+mj-lt"/>
                <a:ea typeface="+mj-ea"/>
                <a:cs typeface="+mj-cs"/>
                <a:sym typeface="Arial"/>
              </a:rPr>
              <a:t>Source: </a:t>
            </a:r>
            <a:r>
              <a:rPr lang="en-GB" sz="1200" dirty="0" err="1">
                <a:effectLst/>
                <a:latin typeface="+mj-lt"/>
                <a:ea typeface="+mj-ea"/>
                <a:cs typeface="+mj-cs"/>
                <a:sym typeface="Arial"/>
              </a:rPr>
              <a:t>Unicef</a:t>
            </a:r>
            <a:r>
              <a:rPr lang="en-GB" sz="1200" dirty="0">
                <a:effectLst/>
                <a:latin typeface="+mj-lt"/>
                <a:ea typeface="+mj-ea"/>
                <a:cs typeface="+mj-cs"/>
                <a:sym typeface="Arial"/>
              </a:rPr>
              <a:t> Global Advocacy Priority, Strategy 2021-2025</a:t>
            </a: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206676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sz="1200" b="1" dirty="0">
                <a:solidFill>
                  <a:srgbClr val="0000FF"/>
                </a:solidFill>
                <a:effectLst/>
                <a:latin typeface="+mj-lt"/>
                <a:ea typeface="+mj-ea"/>
                <a:cs typeface="+mj-cs"/>
                <a:sym typeface="Arial"/>
              </a:rPr>
              <a:t>TRUE</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Some young people, depending on their race, gender and sexual identity, are at greater risk of mental health conditions.</a:t>
            </a:r>
          </a:p>
          <a:p>
            <a:endParaRPr lang="en-GB" sz="1200" dirty="0">
              <a:effectLst/>
              <a:latin typeface="+mj-lt"/>
              <a:ea typeface="+mj-ea"/>
              <a:cs typeface="+mj-cs"/>
              <a:sym typeface="Arial"/>
            </a:endParaRPr>
          </a:p>
          <a:p>
            <a:r>
              <a:rPr lang="en-GB" sz="1200" dirty="0">
                <a:effectLst/>
                <a:latin typeface="+mj-lt"/>
                <a:ea typeface="+mj-ea"/>
                <a:cs typeface="+mj-cs"/>
                <a:sym typeface="Arial"/>
              </a:rPr>
              <a:t>Young people who are denied the ability to express themselves and be accepted for that (often due to cultural norms or laws where they live) are more likely to be depressed and/or die by suicide if they cannot access support.</a:t>
            </a:r>
            <a:br>
              <a:rPr lang="en-GB" sz="1200" dirty="0">
                <a:effectLst/>
                <a:latin typeface="+mj-lt"/>
                <a:ea typeface="+mj-ea"/>
                <a:cs typeface="+mj-cs"/>
                <a:sym typeface="Arial"/>
              </a:rPr>
            </a:br>
            <a:endParaRPr lang="en-GB" sz="1200" dirty="0">
              <a:effectLst/>
              <a:latin typeface="+mj-lt"/>
              <a:ea typeface="+mj-ea"/>
              <a:cs typeface="+mj-cs"/>
              <a:sym typeface="Arial"/>
            </a:endParaRPr>
          </a:p>
          <a:p>
            <a:r>
              <a:rPr lang="en-GB" sz="1200" dirty="0">
                <a:effectLst/>
                <a:latin typeface="+mj-lt"/>
                <a:ea typeface="+mj-ea"/>
                <a:cs typeface="+mj-cs"/>
                <a:sym typeface="Arial"/>
              </a:rPr>
              <a:t>Many LGBTQ+ people experience mental health problems. The bisexual and transgender communities have the highest rates of mental health concerns within the LGBTQ+ population. Younger members of the LGBTQ+ community struggle the most with mental health concerns of all the age groups. </a:t>
            </a:r>
          </a:p>
          <a:p>
            <a:endParaRPr lang="en-GB" sz="1200" dirty="0">
              <a:effectLst/>
              <a:latin typeface="+mj-lt"/>
              <a:ea typeface="+mj-ea"/>
              <a:cs typeface="+mj-cs"/>
              <a:sym typeface="Arial"/>
            </a:endParaRPr>
          </a:p>
          <a:p>
            <a:r>
              <a:rPr lang="en-GB" sz="1200" dirty="0">
                <a:effectLst/>
                <a:latin typeface="+mj-lt"/>
                <a:ea typeface="+mj-ea"/>
                <a:cs typeface="+mj-cs"/>
                <a:sym typeface="Arial"/>
              </a:rPr>
              <a:t>Personal, family, and social acceptance of sexual orientation and gender identity can affect the mental health and personal safety of LGBTQ+ individuals.</a:t>
            </a:r>
          </a:p>
          <a:p>
            <a:endParaRPr lang="en-GB" sz="1200" dirty="0">
              <a:effectLst/>
              <a:latin typeface="+mj-lt"/>
              <a:ea typeface="+mj-ea"/>
              <a:cs typeface="+mj-cs"/>
              <a:sym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lang="en-GB" sz="1200" dirty="0">
                <a:effectLst/>
                <a:latin typeface="+mj-lt"/>
                <a:ea typeface="+mj-ea"/>
                <a:cs typeface="+mj-cs"/>
                <a:sym typeface="Arial"/>
              </a:rPr>
              <a:t>Source: </a:t>
            </a:r>
            <a:r>
              <a:rPr lang="en-GB" sz="1200" u="sng" dirty="0">
                <a:effectLst/>
                <a:latin typeface="+mj-lt"/>
                <a:ea typeface="+mj-ea"/>
                <a:cs typeface="+mj-cs"/>
                <a:sym typeface="Arial"/>
                <a:hlinkClick r:id="rId3"/>
              </a:rPr>
              <a:t>mhanational.org/issues/lgbtq-communities-and-mental-health</a:t>
            </a:r>
            <a:r>
              <a:rPr lang="en-GB" sz="1200" u="sng" dirty="0">
                <a:effectLst/>
                <a:latin typeface="+mj-lt"/>
                <a:ea typeface="+mj-ea"/>
                <a:cs typeface="+mj-cs"/>
                <a:sym typeface="Arial"/>
              </a:rPr>
              <a:t> </a:t>
            </a:r>
            <a:br>
              <a:rPr lang="en-GB" sz="1200" dirty="0">
                <a:effectLst/>
                <a:latin typeface="+mj-lt"/>
                <a:ea typeface="+mj-ea"/>
                <a:cs typeface="+mj-cs"/>
                <a:sym typeface="Arial"/>
              </a:rPr>
            </a:br>
            <a:endParaRPr lang="en-GB" sz="1200" dirty="0">
              <a:effectLst/>
              <a:latin typeface="+mj-lt"/>
              <a:ea typeface="+mj-ea"/>
              <a:cs typeface="+mj-cs"/>
              <a:sym typeface="Arial"/>
            </a:endParaRPr>
          </a:p>
          <a:p>
            <a:br>
              <a:rPr lang="en-GB" sz="1200" dirty="0">
                <a:effectLst/>
                <a:latin typeface="+mj-lt"/>
                <a:ea typeface="+mj-ea"/>
                <a:cs typeface="+mj-cs"/>
                <a:sym typeface="Arial"/>
              </a:rPr>
            </a:br>
            <a:endParaRPr lang="en-GB" sz="1200" dirty="0">
              <a:effectLst/>
              <a:latin typeface="+mj-lt"/>
              <a:ea typeface="+mj-ea"/>
              <a:cs typeface="+mj-cs"/>
              <a:sym typeface="Arial"/>
            </a:endParaRPr>
          </a:p>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214286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pic>
        <p:nvPicPr>
          <p:cNvPr id="5" name="Picture 4" descr="A picture containing drawing&#10;&#10;Description automatically generated">
            <a:extLst>
              <a:ext uri="{FF2B5EF4-FFF2-40B4-BE49-F238E27FC236}">
                <a16:creationId xmlns:a16="http://schemas.microsoft.com/office/drawing/2014/main" id="{97B28E08-FD2E-494D-BBAD-8BFE0DE23E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8800" y="5999403"/>
            <a:ext cx="5083200" cy="858597"/>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sp>
        <p:nvSpPr>
          <p:cNvPr id="62" name="Slide Number"/>
          <p:cNvSpPr txBox="1">
            <a:spLocks noGrp="1"/>
          </p:cNvSpPr>
          <p:nvPr>
            <p:ph type="sldNum" sz="quarter" idx="2"/>
          </p:nvPr>
        </p:nvSpPr>
        <p:spPr>
          <a:xfrm>
            <a:off x="480000" y="6386364"/>
            <a:ext cx="273652" cy="264251"/>
          </a:xfrm>
          <a:prstGeom prst="rect">
            <a:avLst/>
          </a:prstGeom>
        </p:spPr>
        <p:txBody>
          <a:bodyPr/>
          <a:lstStyle>
            <a:lvl1pPr algn="l">
              <a:defRPr>
                <a:solidFill>
                  <a:srgbClr val="FFFFFF"/>
                </a:solidFill>
              </a:defRPr>
            </a:lvl1pPr>
          </a:lstStyle>
          <a:p>
            <a:fld id="{86CB4B4D-7CA3-9044-876B-883B54F8677D}" type="slidenum">
              <a:t>‹#›</a:t>
            </a:fld>
            <a:endParaRPr/>
          </a:p>
        </p:txBody>
      </p:sp>
      <p:pic>
        <p:nvPicPr>
          <p:cNvPr id="3" name="Picture 2" descr="A close up of a logo&#10;&#10;Description automatically generated">
            <a:extLst>
              <a:ext uri="{FF2B5EF4-FFF2-40B4-BE49-F238E27FC236}">
                <a16:creationId xmlns:a16="http://schemas.microsoft.com/office/drawing/2014/main" id="{7445A5C9-D8F3-C148-A4A6-9DEFF12C7A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7289" y="5999147"/>
            <a:ext cx="5084711" cy="858853"/>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3" name="Picture 2" descr="A picture containing drawing&#10;&#10;Description automatically generated">
            <a:extLst>
              <a:ext uri="{FF2B5EF4-FFF2-40B4-BE49-F238E27FC236}">
                <a16:creationId xmlns:a16="http://schemas.microsoft.com/office/drawing/2014/main" id="{1CE69C29-EDA1-7749-9D9E-A73585C4F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8800" y="5999403"/>
            <a:ext cx="5083200" cy="858597"/>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ontent and object 8">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A picture containing sky, outdoor object&#10;&#10;Description automatically generated">
            <a:extLst>
              <a:ext uri="{FF2B5EF4-FFF2-40B4-BE49-F238E27FC236}">
                <a16:creationId xmlns:a16="http://schemas.microsoft.com/office/drawing/2014/main" id="{5DBC4D00-6403-D343-AEAC-65927FB033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0445" r="15772" b="12589"/>
          <a:stretch/>
        </p:blipFill>
        <p:spPr>
          <a:xfrm>
            <a:off x="0" y="0"/>
            <a:ext cx="12192000" cy="6858000"/>
          </a:xfrm>
          <a:prstGeom prst="rect">
            <a:avLst/>
          </a:prstGeom>
        </p:spPr>
      </p:pic>
    </p:spTree>
    <p:extLst>
      <p:ext uri="{BB962C8B-B14F-4D97-AF65-F5344CB8AC3E}">
        <p14:creationId xmlns:p14="http://schemas.microsoft.com/office/powerpoint/2010/main" val="42815513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UK_WIDE_FECright_blue_rgb copy.jpg" descr="UUK_WIDE_FECright_blue_rgb copy.jpg"/>
          <p:cNvPicPr>
            <a:picLocks noChangeAspect="1"/>
          </p:cNvPicPr>
          <p:nvPr/>
        </p:nvPicPr>
        <p:blipFill>
          <a:blip r:embed="rId7"/>
          <a:stretch>
            <a:fillRect/>
          </a:stretch>
        </p:blipFill>
        <p:spPr>
          <a:xfrm>
            <a:off x="7112000" y="5996149"/>
            <a:ext cx="5080000" cy="861854"/>
          </a:xfrm>
          <a:prstGeom prst="rect">
            <a:avLst/>
          </a:prstGeom>
          <a:ln w="12700">
            <a:miter lim="400000"/>
          </a:ln>
        </p:spPr>
      </p:pic>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window&#10;&#10;Description automatically generated with medium confidence">
            <a:extLst>
              <a:ext uri="{FF2B5EF4-FFF2-40B4-BE49-F238E27FC236}">
                <a16:creationId xmlns:a16="http://schemas.microsoft.com/office/drawing/2014/main" id="{04DF756A-3536-9A4B-B845-2A9AF7B512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088" b="25795"/>
          <a:stretch/>
        </p:blipFill>
        <p:spPr>
          <a:xfrm>
            <a:off x="0" y="-1"/>
            <a:ext cx="12192000" cy="6858001"/>
          </a:xfrm>
          <a:prstGeom prst="rect">
            <a:avLst/>
          </a:prstGeom>
        </p:spPr>
      </p:pic>
      <p:sp>
        <p:nvSpPr>
          <p:cNvPr id="82" name="Rectangle"/>
          <p:cNvSpPr/>
          <p:nvPr/>
        </p:nvSpPr>
        <p:spPr>
          <a:xfrm>
            <a:off x="-39482" y="4072297"/>
            <a:ext cx="5525883" cy="1422755"/>
          </a:xfrm>
          <a:prstGeom prst="rect">
            <a:avLst/>
          </a:prstGeom>
          <a:solidFill>
            <a:srgbClr val="000000"/>
          </a:solidFill>
          <a:ln w="12700">
            <a:miter lim="400000"/>
          </a:ln>
        </p:spPr>
        <p:txBody>
          <a:bodyPr lIns="45718" tIns="45718" rIns="45718" bIns="45718" anchor="ctr"/>
          <a:lstStyle/>
          <a:p>
            <a:endParaRPr/>
          </a:p>
        </p:txBody>
      </p:sp>
      <p:sp>
        <p:nvSpPr>
          <p:cNvPr id="84" name="Rectangle"/>
          <p:cNvSpPr/>
          <p:nvPr/>
        </p:nvSpPr>
        <p:spPr>
          <a:xfrm>
            <a:off x="-39485" y="3343705"/>
            <a:ext cx="3162853" cy="722061"/>
          </a:xfrm>
          <a:prstGeom prst="rect">
            <a:avLst/>
          </a:prstGeom>
          <a:solidFill>
            <a:srgbClr val="00AEEF"/>
          </a:solidFill>
          <a:ln w="12700">
            <a:miter lim="400000"/>
          </a:ln>
        </p:spPr>
        <p:txBody>
          <a:bodyPr lIns="45718" tIns="45718" rIns="45718" bIns="45718" anchor="ctr"/>
          <a:lstStyle/>
          <a:p>
            <a:endParaRPr/>
          </a:p>
        </p:txBody>
      </p:sp>
      <p:sp>
        <p:nvSpPr>
          <p:cNvPr id="85" name="Part 2A: It’s My Right – Activity Quiz"/>
          <p:cNvSpPr txBox="1"/>
          <p:nvPr/>
        </p:nvSpPr>
        <p:spPr>
          <a:xfrm>
            <a:off x="61550" y="3343705"/>
            <a:ext cx="3020699" cy="715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14300" tIns="114300" rIns="114300" bIns="114300">
            <a:spAutoFit/>
          </a:bodyPr>
          <a:lstStyle>
            <a:lvl1pPr indent="88900">
              <a:lnSpc>
                <a:spcPct val="90000"/>
              </a:lnSpc>
              <a:defRPr sz="3500" b="1" cap="all" spc="218">
                <a:solidFill>
                  <a:srgbClr val="FFFFFF"/>
                </a:solidFill>
              </a:defRPr>
            </a:lvl1pPr>
          </a:lstStyle>
          <a:p>
            <a:r>
              <a:rPr dirty="0"/>
              <a:t>Activity </a:t>
            </a:r>
            <a:r>
              <a:rPr lang="en-GB" dirty="0"/>
              <a:t>4</a:t>
            </a:r>
            <a:endParaRPr dirty="0"/>
          </a:p>
        </p:txBody>
      </p:sp>
      <p:sp>
        <p:nvSpPr>
          <p:cNvPr id="88" name="Part 2A: It’s My Right – Activity Quiz"/>
          <p:cNvSpPr txBox="1"/>
          <p:nvPr/>
        </p:nvSpPr>
        <p:spPr>
          <a:xfrm>
            <a:off x="61553" y="4131784"/>
            <a:ext cx="5424848" cy="136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What affects our mental health?</a:t>
            </a:r>
            <a:endParaRPr dirty="0"/>
          </a:p>
        </p:txBody>
      </p:sp>
      <p:pic>
        <p:nvPicPr>
          <p:cNvPr id="3" name="Picture 2" descr="A picture containing food&#10;&#10;Description automatically generated">
            <a:extLst>
              <a:ext uri="{FF2B5EF4-FFF2-40B4-BE49-F238E27FC236}">
                <a16:creationId xmlns:a16="http://schemas.microsoft.com/office/drawing/2014/main" id="{614176A9-57BF-4443-A429-F7D0140E1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921" y="0"/>
            <a:ext cx="2329988" cy="2041317"/>
          </a:xfrm>
          <a:prstGeom prst="rect">
            <a:avLst/>
          </a:prstGeom>
        </p:spPr>
      </p:pic>
      <p:sp>
        <p:nvSpPr>
          <p:cNvPr id="10" name="©Unicef/Kiron">
            <a:extLst>
              <a:ext uri="{FF2B5EF4-FFF2-40B4-BE49-F238E27FC236}">
                <a16:creationId xmlns:a16="http://schemas.microsoft.com/office/drawing/2014/main" id="{6EE468E1-93CF-5048-B3F8-BCFDA03084E9}"/>
              </a:ext>
            </a:extLst>
          </p:cNvPr>
          <p:cNvSpPr txBox="1"/>
          <p:nvPr/>
        </p:nvSpPr>
        <p:spPr>
          <a:xfrm>
            <a:off x="10540897" y="49890"/>
            <a:ext cx="1477323"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defRPr sz="1200">
                <a:solidFill>
                  <a:srgbClr val="FFFFFF"/>
                </a:solidFill>
              </a:defRPr>
            </a:lvl1pPr>
          </a:lstStyle>
          <a:p>
            <a:r>
              <a:rPr dirty="0"/>
              <a:t>©</a:t>
            </a:r>
            <a:r>
              <a:rPr lang="en-GB" dirty="0"/>
              <a:t> UNICEF/</a:t>
            </a:r>
            <a:r>
              <a:rPr lang="en-GB" dirty="0">
                <a:ea typeface="+mj-lt"/>
                <a:cs typeface="+mj-lt"/>
              </a:rPr>
              <a:t>Dejongh</a:t>
            </a:r>
            <a:endParaRPr lang="en-GB" dirty="0"/>
          </a:p>
          <a:p>
            <a:endParaRPr dirty="0"/>
          </a:p>
        </p:txBody>
      </p:sp>
      <p:pic>
        <p:nvPicPr>
          <p:cNvPr id="2" name="Picture 4" descr="Graphical user interface, text&#10;&#10;Description automatically generated">
            <a:extLst>
              <a:ext uri="{FF2B5EF4-FFF2-40B4-BE49-F238E27FC236}">
                <a16:creationId xmlns:a16="http://schemas.microsoft.com/office/drawing/2014/main" id="{18AE6729-5CAB-45E0-BF4E-1288C9CDF6D4}"/>
              </a:ext>
            </a:extLst>
          </p:cNvPr>
          <p:cNvPicPr>
            <a:picLocks noChangeAspect="1"/>
          </p:cNvPicPr>
          <p:nvPr/>
        </p:nvPicPr>
        <p:blipFill>
          <a:blip r:embed="rId5"/>
          <a:stretch>
            <a:fillRect/>
          </a:stretch>
        </p:blipFill>
        <p:spPr>
          <a:xfrm>
            <a:off x="257119" y="5484938"/>
            <a:ext cx="3548332" cy="1578339"/>
          </a:xfrm>
          <a:prstGeom prst="rect">
            <a:avLst/>
          </a:prstGeom>
        </p:spPr>
      </p:pic>
      <p:sp>
        <p:nvSpPr>
          <p:cNvPr id="11" name="Rectangle 10">
            <a:extLst>
              <a:ext uri="{FF2B5EF4-FFF2-40B4-BE49-F238E27FC236}">
                <a16:creationId xmlns:a16="http://schemas.microsoft.com/office/drawing/2014/main" id="{19B8391E-538E-4FBB-B439-83AB38037989}"/>
              </a:ext>
            </a:extLst>
          </p:cNvPr>
          <p:cNvSpPr/>
          <p:nvPr/>
        </p:nvSpPr>
        <p:spPr>
          <a:xfrm rot="-5400000">
            <a:off x="8972202" y="3693175"/>
            <a:ext cx="6096000" cy="246221"/>
          </a:xfrm>
          <a:prstGeom prst="rect">
            <a:avLst/>
          </a:prstGeom>
        </p:spPr>
        <p:txBody>
          <a:bodyPr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1000" dirty="0">
                <a:solidFill>
                  <a:schemeClr val="tx1"/>
                </a:solidFill>
              </a:rPr>
              <a:t>UNICEF UK, registered charity England &amp; Wales (1072612) Scotland (SC043677).</a:t>
            </a:r>
          </a:p>
        </p:txBody>
      </p:sp>
    </p:spTree>
    <p:extLst>
      <p:ext uri="{BB962C8B-B14F-4D97-AF65-F5344CB8AC3E}">
        <p14:creationId xmlns:p14="http://schemas.microsoft.com/office/powerpoint/2010/main" val="85599950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7" y="1407964"/>
            <a:ext cx="10341166"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600" dirty="0">
                <a:solidFill>
                  <a:srgbClr val="00AEEF"/>
                </a:solidFill>
              </a:rPr>
              <a:t>8. If mental health was better addressed in children and young people, fewer young people would become adults with mental health problems.</a:t>
            </a:r>
          </a:p>
        </p:txBody>
      </p:sp>
      <p:grpSp>
        <p:nvGrpSpPr>
          <p:cNvPr id="5" name="Group 4">
            <a:extLst>
              <a:ext uri="{FF2B5EF4-FFF2-40B4-BE49-F238E27FC236}">
                <a16:creationId xmlns:a16="http://schemas.microsoft.com/office/drawing/2014/main" id="{DDCA11F1-5567-9441-B6D7-B468097633AD}"/>
              </a:ext>
            </a:extLst>
          </p:cNvPr>
          <p:cNvGrpSpPr/>
          <p:nvPr/>
        </p:nvGrpSpPr>
        <p:grpSpPr>
          <a:xfrm>
            <a:off x="872267" y="4333033"/>
            <a:ext cx="2433750" cy="772367"/>
            <a:chOff x="872267" y="4333033"/>
            <a:chExt cx="2433750" cy="772367"/>
          </a:xfrm>
        </p:grpSpPr>
        <p:sp>
          <p:nvSpPr>
            <p:cNvPr id="7" name="Title 1">
              <a:extLst>
                <a:ext uri="{FF2B5EF4-FFF2-40B4-BE49-F238E27FC236}">
                  <a16:creationId xmlns:a16="http://schemas.microsoft.com/office/drawing/2014/main" id="{640C5910-D78F-5344-916E-597E1445ABA8}"/>
                </a:ext>
              </a:extLst>
            </p:cNvPr>
            <p:cNvSpPr txBox="1">
              <a:spLocks/>
            </p:cNvSpPr>
            <p:nvPr/>
          </p:nvSpPr>
          <p:spPr>
            <a:xfrm>
              <a:off x="872267" y="4333033"/>
              <a:ext cx="1388333" cy="772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00B050"/>
                  </a:solidFill>
                </a:rPr>
                <a:t>TRUE</a:t>
              </a:r>
              <a:endParaRPr lang="en-GB" sz="3600" b="0" dirty="0">
                <a:solidFill>
                  <a:srgbClr val="00B050"/>
                </a:solidFill>
              </a:endParaRPr>
            </a:p>
          </p:txBody>
        </p:sp>
        <p:pic>
          <p:nvPicPr>
            <p:cNvPr id="4" name="Picture 3">
              <a:extLst>
                <a:ext uri="{FF2B5EF4-FFF2-40B4-BE49-F238E27FC236}">
                  <a16:creationId xmlns:a16="http://schemas.microsoft.com/office/drawing/2014/main" id="{55BCD581-B00A-E04F-AADE-1EA1A1E2A00A}"/>
                </a:ext>
              </a:extLst>
            </p:cNvPr>
            <p:cNvPicPr>
              <a:picLocks noChangeAspect="1"/>
            </p:cNvPicPr>
            <p:nvPr/>
          </p:nvPicPr>
          <p:blipFill>
            <a:blip r:embed="rId3"/>
            <a:stretch>
              <a:fillRect/>
            </a:stretch>
          </p:blipFill>
          <p:spPr>
            <a:xfrm>
              <a:off x="2533650" y="4333033"/>
              <a:ext cx="772367" cy="772367"/>
            </a:xfrm>
            <a:prstGeom prst="rect">
              <a:avLst/>
            </a:prstGeom>
          </p:spPr>
        </p:pic>
      </p:grpSp>
    </p:spTree>
    <p:extLst>
      <p:ext uri="{BB962C8B-B14F-4D97-AF65-F5344CB8AC3E}">
        <p14:creationId xmlns:p14="http://schemas.microsoft.com/office/powerpoint/2010/main" val="5376442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7" y="1407964"/>
            <a:ext cx="7646092"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600" dirty="0">
                <a:solidFill>
                  <a:srgbClr val="00AEEF"/>
                </a:solidFill>
              </a:rPr>
              <a:t>9. People with mental health problems can’t recover and will not ever lead full, independent lives.</a:t>
            </a:r>
            <a:endParaRPr lang="en-GB" sz="3200" dirty="0">
              <a:solidFill>
                <a:srgbClr val="00AEEF"/>
              </a:solidFill>
            </a:endParaRPr>
          </a:p>
        </p:txBody>
      </p:sp>
      <p:grpSp>
        <p:nvGrpSpPr>
          <p:cNvPr id="9" name="Group 8">
            <a:extLst>
              <a:ext uri="{FF2B5EF4-FFF2-40B4-BE49-F238E27FC236}">
                <a16:creationId xmlns:a16="http://schemas.microsoft.com/office/drawing/2014/main" id="{C5C0236D-7152-7A44-83A2-E50B59CB7D56}"/>
              </a:ext>
            </a:extLst>
          </p:cNvPr>
          <p:cNvGrpSpPr/>
          <p:nvPr/>
        </p:nvGrpSpPr>
        <p:grpSpPr>
          <a:xfrm>
            <a:off x="872267" y="4333032"/>
            <a:ext cx="2160700" cy="772368"/>
            <a:chOff x="872267" y="4333032"/>
            <a:chExt cx="2160700" cy="772368"/>
          </a:xfrm>
        </p:grpSpPr>
        <p:sp>
          <p:nvSpPr>
            <p:cNvPr id="10" name="Title 1">
              <a:extLst>
                <a:ext uri="{FF2B5EF4-FFF2-40B4-BE49-F238E27FC236}">
                  <a16:creationId xmlns:a16="http://schemas.microsoft.com/office/drawing/2014/main" id="{281756C8-18EC-D648-A131-BAA3D8B77530}"/>
                </a:ext>
              </a:extLst>
            </p:cNvPr>
            <p:cNvSpPr txBox="1">
              <a:spLocks/>
            </p:cNvSpPr>
            <p:nvPr/>
          </p:nvSpPr>
          <p:spPr>
            <a:xfrm>
              <a:off x="872267" y="4333033"/>
              <a:ext cx="1388333" cy="772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92500"/>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FF0000"/>
                  </a:solidFill>
                </a:rPr>
                <a:t>MYTH</a:t>
              </a:r>
              <a:endParaRPr lang="en-GB" sz="3600" b="0" dirty="0">
                <a:solidFill>
                  <a:srgbClr val="FF0000"/>
                </a:solidFill>
              </a:endParaRPr>
            </a:p>
          </p:txBody>
        </p:sp>
        <p:pic>
          <p:nvPicPr>
            <p:cNvPr id="11" name="Picture 10">
              <a:extLst>
                <a:ext uri="{FF2B5EF4-FFF2-40B4-BE49-F238E27FC236}">
                  <a16:creationId xmlns:a16="http://schemas.microsoft.com/office/drawing/2014/main" id="{E30ED39A-2DEB-5C41-99AA-4AE6940D390A}"/>
                </a:ext>
              </a:extLst>
            </p:cNvPr>
            <p:cNvPicPr>
              <a:picLocks noChangeAspect="1"/>
            </p:cNvPicPr>
            <p:nvPr/>
          </p:nvPicPr>
          <p:blipFill>
            <a:blip r:embed="rId3"/>
            <a:stretch>
              <a:fillRect/>
            </a:stretch>
          </p:blipFill>
          <p:spPr>
            <a:xfrm>
              <a:off x="2260600" y="4333032"/>
              <a:ext cx="772367" cy="772367"/>
            </a:xfrm>
            <a:prstGeom prst="rect">
              <a:avLst/>
            </a:prstGeom>
          </p:spPr>
        </p:pic>
      </p:grpSp>
    </p:spTree>
    <p:extLst>
      <p:ext uri="{BB962C8B-B14F-4D97-AF65-F5344CB8AC3E}">
        <p14:creationId xmlns:p14="http://schemas.microsoft.com/office/powerpoint/2010/main" val="25341982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7" y="1180838"/>
            <a:ext cx="10341166"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600" dirty="0">
                <a:solidFill>
                  <a:srgbClr val="00AEEF"/>
                </a:solidFill>
              </a:rPr>
              <a:t>10. Globally, depression is one of the leading causes of illness and disability among young people and suicide is the third leading cause of death in 15 to 19-year-olds, and is preventable.</a:t>
            </a:r>
          </a:p>
        </p:txBody>
      </p:sp>
      <p:grpSp>
        <p:nvGrpSpPr>
          <p:cNvPr id="5" name="Group 4">
            <a:extLst>
              <a:ext uri="{FF2B5EF4-FFF2-40B4-BE49-F238E27FC236}">
                <a16:creationId xmlns:a16="http://schemas.microsoft.com/office/drawing/2014/main" id="{DDCA11F1-5567-9441-B6D7-B468097633AD}"/>
              </a:ext>
            </a:extLst>
          </p:cNvPr>
          <p:cNvGrpSpPr/>
          <p:nvPr/>
        </p:nvGrpSpPr>
        <p:grpSpPr>
          <a:xfrm>
            <a:off x="872267" y="4333033"/>
            <a:ext cx="2433750" cy="772367"/>
            <a:chOff x="872267" y="4333033"/>
            <a:chExt cx="2433750" cy="772367"/>
          </a:xfrm>
        </p:grpSpPr>
        <p:sp>
          <p:nvSpPr>
            <p:cNvPr id="7" name="Title 1">
              <a:extLst>
                <a:ext uri="{FF2B5EF4-FFF2-40B4-BE49-F238E27FC236}">
                  <a16:creationId xmlns:a16="http://schemas.microsoft.com/office/drawing/2014/main" id="{640C5910-D78F-5344-916E-597E1445ABA8}"/>
                </a:ext>
              </a:extLst>
            </p:cNvPr>
            <p:cNvSpPr txBox="1">
              <a:spLocks/>
            </p:cNvSpPr>
            <p:nvPr/>
          </p:nvSpPr>
          <p:spPr>
            <a:xfrm>
              <a:off x="872267" y="4333033"/>
              <a:ext cx="1388333" cy="772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00B050"/>
                  </a:solidFill>
                </a:rPr>
                <a:t>TRUE</a:t>
              </a:r>
              <a:endParaRPr lang="en-GB" sz="3600" b="0" dirty="0">
                <a:solidFill>
                  <a:srgbClr val="00B050"/>
                </a:solidFill>
              </a:endParaRPr>
            </a:p>
          </p:txBody>
        </p:sp>
        <p:pic>
          <p:nvPicPr>
            <p:cNvPr id="4" name="Picture 3">
              <a:extLst>
                <a:ext uri="{FF2B5EF4-FFF2-40B4-BE49-F238E27FC236}">
                  <a16:creationId xmlns:a16="http://schemas.microsoft.com/office/drawing/2014/main" id="{55BCD581-B00A-E04F-AADE-1EA1A1E2A00A}"/>
                </a:ext>
              </a:extLst>
            </p:cNvPr>
            <p:cNvPicPr>
              <a:picLocks noChangeAspect="1"/>
            </p:cNvPicPr>
            <p:nvPr/>
          </p:nvPicPr>
          <p:blipFill>
            <a:blip r:embed="rId3"/>
            <a:stretch>
              <a:fillRect/>
            </a:stretch>
          </p:blipFill>
          <p:spPr>
            <a:xfrm>
              <a:off x="2533650" y="4333033"/>
              <a:ext cx="772367" cy="772367"/>
            </a:xfrm>
            <a:prstGeom prst="rect">
              <a:avLst/>
            </a:prstGeom>
          </p:spPr>
        </p:pic>
      </p:grpSp>
    </p:spTree>
    <p:extLst>
      <p:ext uri="{BB962C8B-B14F-4D97-AF65-F5344CB8AC3E}">
        <p14:creationId xmlns:p14="http://schemas.microsoft.com/office/powerpoint/2010/main" val="3013818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7" y="1108649"/>
            <a:ext cx="10341166" cy="39241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571500" indent="-571500">
              <a:spcAft>
                <a:spcPts val="1800"/>
              </a:spcAft>
              <a:buFont typeface="Arial" panose="020B0604020202020204" pitchFamily="34" charset="0"/>
              <a:buChar char="•"/>
            </a:pPr>
            <a:r>
              <a:rPr lang="en-GB" sz="3400" dirty="0">
                <a:solidFill>
                  <a:srgbClr val="00AEEF"/>
                </a:solidFill>
              </a:rPr>
              <a:t>How does the history and culture of silence around mental health affect how people today feel about talking about their mental health? </a:t>
            </a:r>
          </a:p>
          <a:p>
            <a:pPr marL="571500" indent="-571500">
              <a:spcAft>
                <a:spcPts val="1800"/>
              </a:spcAft>
              <a:buFont typeface="Arial" panose="020B0604020202020204" pitchFamily="34" charset="0"/>
              <a:buChar char="•"/>
            </a:pPr>
            <a:r>
              <a:rPr lang="en-GB" sz="3400" dirty="0">
                <a:solidFill>
                  <a:srgbClr val="00AEEF"/>
                </a:solidFill>
              </a:rPr>
              <a:t>How did the way that people were treated in institutions or ‘lunatic’ asylums affect their rights? </a:t>
            </a:r>
          </a:p>
          <a:p>
            <a:pPr marL="571500" indent="-571500">
              <a:spcAft>
                <a:spcPts val="1800"/>
              </a:spcAft>
              <a:buFont typeface="Arial" panose="020B0604020202020204" pitchFamily="34" charset="0"/>
              <a:buChar char="•"/>
            </a:pPr>
            <a:r>
              <a:rPr lang="en-GB" sz="3400" dirty="0">
                <a:solidFill>
                  <a:srgbClr val="00AEEF"/>
                </a:solidFill>
              </a:rPr>
              <a:t>How does this history impact your rights today?</a:t>
            </a:r>
          </a:p>
        </p:txBody>
      </p:sp>
    </p:spTree>
    <p:extLst>
      <p:ext uri="{BB962C8B-B14F-4D97-AF65-F5344CB8AC3E}">
        <p14:creationId xmlns:p14="http://schemas.microsoft.com/office/powerpoint/2010/main" val="9841866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1305404" y="4160640"/>
            <a:ext cx="1678428" cy="846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spcAft>
                <a:spcPts val="1800"/>
              </a:spcAft>
            </a:pPr>
            <a:r>
              <a:rPr lang="en-GB" sz="3400" dirty="0">
                <a:solidFill>
                  <a:srgbClr val="00AEEF"/>
                </a:solidFill>
              </a:rPr>
              <a:t>Plus</a:t>
            </a:r>
          </a:p>
        </p:txBody>
      </p:sp>
      <p:sp>
        <p:nvSpPr>
          <p:cNvPr id="2" name="Oval 1">
            <a:extLst>
              <a:ext uri="{FF2B5EF4-FFF2-40B4-BE49-F238E27FC236}">
                <a16:creationId xmlns:a16="http://schemas.microsoft.com/office/drawing/2014/main" id="{67AE08A3-C2A3-5A47-9A1B-4897304547FF}"/>
              </a:ext>
            </a:extLst>
          </p:cNvPr>
          <p:cNvSpPr/>
          <p:nvPr/>
        </p:nvSpPr>
        <p:spPr>
          <a:xfrm>
            <a:off x="1001618" y="1520009"/>
            <a:ext cx="2286000" cy="2286000"/>
          </a:xfrm>
          <a:prstGeom prst="ellipse">
            <a:avLst/>
          </a:prstGeom>
          <a:solidFill>
            <a:srgbClr val="00AEE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5" name="TextBox 4">
            <a:extLst>
              <a:ext uri="{FF2B5EF4-FFF2-40B4-BE49-F238E27FC236}">
                <a16:creationId xmlns:a16="http://schemas.microsoft.com/office/drawing/2014/main" id="{E80F7808-F4E3-C44E-9C1D-1A3A455517CB}"/>
              </a:ext>
            </a:extLst>
          </p:cNvPr>
          <p:cNvSpPr txBox="1"/>
          <p:nvPr/>
        </p:nvSpPr>
        <p:spPr>
          <a:xfrm>
            <a:off x="1305404" y="1198133"/>
            <a:ext cx="1678428" cy="3093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spcAft>
                <a:spcPts val="1800"/>
              </a:spcAft>
            </a:pPr>
            <a:r>
              <a:rPr lang="en-GB" sz="18000" dirty="0">
                <a:solidFill>
                  <a:schemeClr val="bg1"/>
                </a:solidFill>
              </a:rPr>
              <a:t>+</a:t>
            </a:r>
          </a:p>
        </p:txBody>
      </p:sp>
      <p:sp>
        <p:nvSpPr>
          <p:cNvPr id="7" name="TextBox 6">
            <a:extLst>
              <a:ext uri="{FF2B5EF4-FFF2-40B4-BE49-F238E27FC236}">
                <a16:creationId xmlns:a16="http://schemas.microsoft.com/office/drawing/2014/main" id="{0399A541-FA6E-C741-ABF0-A34EDD1CC463}"/>
              </a:ext>
            </a:extLst>
          </p:cNvPr>
          <p:cNvSpPr txBox="1"/>
          <p:nvPr/>
        </p:nvSpPr>
        <p:spPr>
          <a:xfrm>
            <a:off x="5251762" y="4160640"/>
            <a:ext cx="1678428" cy="846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spcAft>
                <a:spcPts val="1800"/>
              </a:spcAft>
            </a:pPr>
            <a:r>
              <a:rPr lang="en-GB" sz="3400" dirty="0">
                <a:solidFill>
                  <a:srgbClr val="00AEEF"/>
                </a:solidFill>
              </a:rPr>
              <a:t>Minus</a:t>
            </a:r>
          </a:p>
        </p:txBody>
      </p:sp>
      <p:sp>
        <p:nvSpPr>
          <p:cNvPr id="8" name="Oval 7">
            <a:extLst>
              <a:ext uri="{FF2B5EF4-FFF2-40B4-BE49-F238E27FC236}">
                <a16:creationId xmlns:a16="http://schemas.microsoft.com/office/drawing/2014/main" id="{FBB0C2AA-C765-3348-8B49-F2DE26B1A001}"/>
              </a:ext>
            </a:extLst>
          </p:cNvPr>
          <p:cNvSpPr/>
          <p:nvPr/>
        </p:nvSpPr>
        <p:spPr>
          <a:xfrm>
            <a:off x="4947976" y="1520009"/>
            <a:ext cx="2286000" cy="2286000"/>
          </a:xfrm>
          <a:prstGeom prst="ellipse">
            <a:avLst/>
          </a:prstGeom>
          <a:solidFill>
            <a:srgbClr val="00AEE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9" name="TextBox 8">
            <a:extLst>
              <a:ext uri="{FF2B5EF4-FFF2-40B4-BE49-F238E27FC236}">
                <a16:creationId xmlns:a16="http://schemas.microsoft.com/office/drawing/2014/main" id="{EA37106E-D266-734F-9C77-C5127031E0DD}"/>
              </a:ext>
            </a:extLst>
          </p:cNvPr>
          <p:cNvSpPr txBox="1"/>
          <p:nvPr/>
        </p:nvSpPr>
        <p:spPr>
          <a:xfrm>
            <a:off x="5251762" y="818167"/>
            <a:ext cx="1678428" cy="34009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spcAft>
                <a:spcPts val="1800"/>
              </a:spcAft>
            </a:pPr>
            <a:r>
              <a:rPr lang="en-GB" sz="20000" dirty="0">
                <a:solidFill>
                  <a:schemeClr val="bg1"/>
                </a:solidFill>
              </a:rPr>
              <a:t>-</a:t>
            </a:r>
          </a:p>
        </p:txBody>
      </p:sp>
      <p:sp>
        <p:nvSpPr>
          <p:cNvPr id="10" name="TextBox 9">
            <a:extLst>
              <a:ext uri="{FF2B5EF4-FFF2-40B4-BE49-F238E27FC236}">
                <a16:creationId xmlns:a16="http://schemas.microsoft.com/office/drawing/2014/main" id="{59DE308E-9086-C844-BF24-96A1B9DCC4B6}"/>
              </a:ext>
            </a:extLst>
          </p:cNvPr>
          <p:cNvSpPr txBox="1"/>
          <p:nvPr/>
        </p:nvSpPr>
        <p:spPr>
          <a:xfrm>
            <a:off x="8559110" y="4160640"/>
            <a:ext cx="2186428" cy="846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spcAft>
                <a:spcPts val="1800"/>
              </a:spcAft>
            </a:pPr>
            <a:r>
              <a:rPr lang="en-GB" sz="3400" dirty="0">
                <a:solidFill>
                  <a:srgbClr val="00AEEF"/>
                </a:solidFill>
              </a:rPr>
              <a:t>Interesting</a:t>
            </a:r>
          </a:p>
        </p:txBody>
      </p:sp>
      <p:sp>
        <p:nvSpPr>
          <p:cNvPr id="11" name="Oval 10">
            <a:extLst>
              <a:ext uri="{FF2B5EF4-FFF2-40B4-BE49-F238E27FC236}">
                <a16:creationId xmlns:a16="http://schemas.microsoft.com/office/drawing/2014/main" id="{C3C77803-1851-2242-B294-80A3E66881FE}"/>
              </a:ext>
            </a:extLst>
          </p:cNvPr>
          <p:cNvSpPr/>
          <p:nvPr/>
        </p:nvSpPr>
        <p:spPr>
          <a:xfrm>
            <a:off x="8509324" y="1520009"/>
            <a:ext cx="2286000" cy="2286000"/>
          </a:xfrm>
          <a:prstGeom prst="ellipse">
            <a:avLst/>
          </a:prstGeom>
          <a:solidFill>
            <a:srgbClr val="00AEE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2" name="TextBox 11">
            <a:extLst>
              <a:ext uri="{FF2B5EF4-FFF2-40B4-BE49-F238E27FC236}">
                <a16:creationId xmlns:a16="http://schemas.microsoft.com/office/drawing/2014/main" id="{B6ABDE3C-AEE1-F843-BB6E-7281B5024622}"/>
              </a:ext>
            </a:extLst>
          </p:cNvPr>
          <p:cNvSpPr txBox="1"/>
          <p:nvPr/>
        </p:nvSpPr>
        <p:spPr>
          <a:xfrm>
            <a:off x="8813110" y="1198133"/>
            <a:ext cx="1678428" cy="3093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spcAft>
                <a:spcPts val="1800"/>
              </a:spcAft>
            </a:pPr>
            <a:r>
              <a:rPr lang="en-GB" sz="18000" dirty="0">
                <a:solidFill>
                  <a:schemeClr val="bg1"/>
                </a:solidFill>
              </a:rPr>
              <a:t>!</a:t>
            </a:r>
          </a:p>
        </p:txBody>
      </p:sp>
    </p:spTree>
    <p:extLst>
      <p:ext uri="{BB962C8B-B14F-4D97-AF65-F5344CB8AC3E}">
        <p14:creationId xmlns:p14="http://schemas.microsoft.com/office/powerpoint/2010/main" val="9193361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41DA33D-050A-2D46-9233-D540E5A6629D}"/>
              </a:ext>
            </a:extLst>
          </p:cNvPr>
          <p:cNvSpPr txBox="1">
            <a:spLocks/>
          </p:cNvSpPr>
          <p:nvPr/>
        </p:nvSpPr>
        <p:spPr>
          <a:xfrm>
            <a:off x="2874168" y="2019464"/>
            <a:ext cx="6443663" cy="2819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algn="ctr" hangingPunct="1">
              <a:lnSpc>
                <a:spcPct val="100000"/>
              </a:lnSpc>
              <a:spcAft>
                <a:spcPts val="600"/>
              </a:spcAft>
            </a:pPr>
            <a:r>
              <a:rPr lang="en-GB" sz="3600" dirty="0"/>
              <a:t>WHAT FACTORS OR EVENTS AFFECT OUR MENTAL HEALTH?</a:t>
            </a:r>
            <a:endParaRPr lang="en-GB" sz="3600" b="0" dirty="0">
              <a:solidFill>
                <a:schemeClr val="bg1"/>
              </a:solidFill>
            </a:endParaRPr>
          </a:p>
        </p:txBody>
      </p:sp>
    </p:spTree>
    <p:extLst>
      <p:ext uri="{BB962C8B-B14F-4D97-AF65-F5344CB8AC3E}">
        <p14:creationId xmlns:p14="http://schemas.microsoft.com/office/powerpoint/2010/main" val="121630511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halkboard&#10;&#10;Description automatically generated with medium confidence">
            <a:extLst>
              <a:ext uri="{FF2B5EF4-FFF2-40B4-BE49-F238E27FC236}">
                <a16:creationId xmlns:a16="http://schemas.microsoft.com/office/drawing/2014/main" id="{76E93808-7FCE-2649-A11C-BDEDEE68A656}"/>
              </a:ext>
            </a:extLst>
          </p:cNvPr>
          <p:cNvPicPr>
            <a:picLocks noChangeAspect="1"/>
          </p:cNvPicPr>
          <p:nvPr/>
        </p:nvPicPr>
        <p:blipFill rotWithShape="1">
          <a:blip r:embed="rId3">
            <a:extLst>
              <a:ext uri="{28A0092B-C50C-407E-A947-70E740481C1C}">
                <a14:useLocalDpi xmlns:a14="http://schemas.microsoft.com/office/drawing/2010/main" val="0"/>
              </a:ext>
            </a:extLst>
          </a:blip>
          <a:srcRect l="6023" t="21372" r="20983" b="6164"/>
          <a:stretch/>
        </p:blipFill>
        <p:spPr>
          <a:xfrm>
            <a:off x="1" y="-15007"/>
            <a:ext cx="12339708" cy="6890592"/>
          </a:xfrm>
          <a:prstGeom prst="rect">
            <a:avLst/>
          </a:prstGeom>
        </p:spPr>
      </p:pic>
      <p:sp>
        <p:nvSpPr>
          <p:cNvPr id="10" name="©Unicef/Kiron">
            <a:extLst>
              <a:ext uri="{FF2B5EF4-FFF2-40B4-BE49-F238E27FC236}">
                <a16:creationId xmlns:a16="http://schemas.microsoft.com/office/drawing/2014/main" id="{23BF18A8-DF3C-F645-ACF4-BB0EF2841E8E}"/>
              </a:ext>
            </a:extLst>
          </p:cNvPr>
          <p:cNvSpPr txBox="1"/>
          <p:nvPr/>
        </p:nvSpPr>
        <p:spPr>
          <a:xfrm>
            <a:off x="10665911" y="49890"/>
            <a:ext cx="1350090"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a:defRPr sz="1200">
                <a:solidFill>
                  <a:srgbClr val="FFFFFF"/>
                </a:solidFill>
              </a:defRPr>
            </a:lvl1pPr>
          </a:lstStyle>
          <a:p>
            <a:r>
              <a:rPr dirty="0"/>
              <a:t>© </a:t>
            </a:r>
            <a:r>
              <a:rPr lang="en-GB" dirty="0"/>
              <a:t>UNICEF/Mulala</a:t>
            </a:r>
          </a:p>
          <a:p>
            <a:endParaRPr dirty="0"/>
          </a:p>
        </p:txBody>
      </p:sp>
      <p:sp>
        <p:nvSpPr>
          <p:cNvPr id="7" name="Rectangle">
            <a:extLst>
              <a:ext uri="{FF2B5EF4-FFF2-40B4-BE49-F238E27FC236}">
                <a16:creationId xmlns:a16="http://schemas.microsoft.com/office/drawing/2014/main" id="{C250AD78-C18C-AF42-947B-A84BCDB1E14C}"/>
              </a:ext>
            </a:extLst>
          </p:cNvPr>
          <p:cNvSpPr/>
          <p:nvPr/>
        </p:nvSpPr>
        <p:spPr>
          <a:xfrm>
            <a:off x="1" y="4670683"/>
            <a:ext cx="4823460" cy="1422755"/>
          </a:xfrm>
          <a:prstGeom prst="rect">
            <a:avLst/>
          </a:prstGeom>
          <a:solidFill>
            <a:srgbClr val="000000"/>
          </a:solidFill>
          <a:ln w="12700">
            <a:miter lim="400000"/>
          </a:ln>
        </p:spPr>
        <p:txBody>
          <a:bodyPr lIns="45718" tIns="45718" rIns="45718" bIns="45718" anchor="ctr"/>
          <a:lstStyle/>
          <a:p>
            <a:endParaRPr/>
          </a:p>
        </p:txBody>
      </p:sp>
      <p:sp>
        <p:nvSpPr>
          <p:cNvPr id="8" name="Part 2A: It’s My Right – Activity Quiz">
            <a:extLst>
              <a:ext uri="{FF2B5EF4-FFF2-40B4-BE49-F238E27FC236}">
                <a16:creationId xmlns:a16="http://schemas.microsoft.com/office/drawing/2014/main" id="{87B60EBD-FD0E-5E45-8FD9-2F4350D6705C}"/>
              </a:ext>
            </a:extLst>
          </p:cNvPr>
          <p:cNvSpPr txBox="1"/>
          <p:nvPr/>
        </p:nvSpPr>
        <p:spPr>
          <a:xfrm>
            <a:off x="61553" y="4723639"/>
            <a:ext cx="5039836" cy="1369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GENDER AND</a:t>
            </a:r>
            <a:br>
              <a:rPr lang="en-GB" sz="3500" cap="all" dirty="0"/>
            </a:br>
            <a:r>
              <a:rPr lang="en-GB" sz="3500" cap="all" dirty="0"/>
              <a:t> SEXUAL IDENTITY</a:t>
            </a:r>
            <a:endParaRPr dirty="0"/>
          </a:p>
        </p:txBody>
      </p:sp>
    </p:spTree>
    <p:extLst>
      <p:ext uri="{BB962C8B-B14F-4D97-AF65-F5344CB8AC3E}">
        <p14:creationId xmlns:p14="http://schemas.microsoft.com/office/powerpoint/2010/main" val="110076812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4C299-D286-084E-86C9-1727FB7C9722}"/>
              </a:ext>
            </a:extLst>
          </p:cNvPr>
          <p:cNvPicPr>
            <a:picLocks noChangeAspect="1"/>
          </p:cNvPicPr>
          <p:nvPr/>
        </p:nvPicPr>
        <p:blipFill rotWithShape="1">
          <a:blip r:embed="rId3"/>
          <a:srcRect t="8067" b="8067"/>
          <a:stretch/>
        </p:blipFill>
        <p:spPr>
          <a:xfrm>
            <a:off x="-68238" y="-1"/>
            <a:ext cx="12266024" cy="6858001"/>
          </a:xfrm>
          <a:prstGeom prst="rect">
            <a:avLst/>
          </a:prstGeom>
        </p:spPr>
      </p:pic>
      <p:sp>
        <p:nvSpPr>
          <p:cNvPr id="82" name="Rectangle"/>
          <p:cNvSpPr/>
          <p:nvPr/>
        </p:nvSpPr>
        <p:spPr>
          <a:xfrm>
            <a:off x="-42110" y="5332172"/>
            <a:ext cx="1792534" cy="830285"/>
          </a:xfrm>
          <a:prstGeom prst="rect">
            <a:avLst/>
          </a:prstGeom>
          <a:solidFill>
            <a:srgbClr val="000000"/>
          </a:solidFill>
          <a:ln w="12700">
            <a:miter lim="400000"/>
          </a:ln>
        </p:spPr>
        <p:txBody>
          <a:bodyPr lIns="45718" tIns="45718" rIns="45718" bIns="45718" anchor="ctr"/>
          <a:lstStyle/>
          <a:p>
            <a:endParaRPr/>
          </a:p>
        </p:txBody>
      </p:sp>
      <p:sp>
        <p:nvSpPr>
          <p:cNvPr id="88" name="Part 2A: It’s My Right – Activity Quiz"/>
          <p:cNvSpPr txBox="1"/>
          <p:nvPr/>
        </p:nvSpPr>
        <p:spPr>
          <a:xfrm>
            <a:off x="61554" y="5367875"/>
            <a:ext cx="1688869" cy="777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RACE</a:t>
            </a:r>
            <a:endParaRPr dirty="0"/>
          </a:p>
        </p:txBody>
      </p:sp>
      <p:sp>
        <p:nvSpPr>
          <p:cNvPr id="10" name="©Unicef/Kiron">
            <a:extLst>
              <a:ext uri="{FF2B5EF4-FFF2-40B4-BE49-F238E27FC236}">
                <a16:creationId xmlns:a16="http://schemas.microsoft.com/office/drawing/2014/main" id="{23BF18A8-DF3C-F645-ACF4-BB0EF2841E8E}"/>
              </a:ext>
            </a:extLst>
          </p:cNvPr>
          <p:cNvSpPr txBox="1"/>
          <p:nvPr/>
        </p:nvSpPr>
        <p:spPr>
          <a:xfrm>
            <a:off x="10809927" y="6390305"/>
            <a:ext cx="1600297"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a:defRPr sz="1200">
                <a:solidFill>
                  <a:srgbClr val="FFFFFF"/>
                </a:solidFill>
              </a:defRPr>
            </a:lvl1pPr>
          </a:lstStyle>
          <a:p>
            <a:r>
              <a:rPr dirty="0"/>
              <a:t>© </a:t>
            </a:r>
            <a:r>
              <a:rPr lang="en-GB" dirty="0"/>
              <a:t>UNICEF/Dawe</a:t>
            </a:r>
          </a:p>
          <a:p>
            <a:endParaRPr lang="en-GB" dirty="0"/>
          </a:p>
          <a:p>
            <a:endParaRPr dirty="0"/>
          </a:p>
        </p:txBody>
      </p:sp>
    </p:spTree>
    <p:extLst>
      <p:ext uri="{BB962C8B-B14F-4D97-AF65-F5344CB8AC3E}">
        <p14:creationId xmlns:p14="http://schemas.microsoft.com/office/powerpoint/2010/main" val="35404432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een&#10;&#10;Description automatically generated">
            <a:extLst>
              <a:ext uri="{FF2B5EF4-FFF2-40B4-BE49-F238E27FC236}">
                <a16:creationId xmlns:a16="http://schemas.microsoft.com/office/drawing/2014/main" id="{43F0F0B2-A7F2-324A-A8C2-D61D0EC706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0" t="11419" b="5577"/>
          <a:stretch/>
        </p:blipFill>
        <p:spPr>
          <a:xfrm>
            <a:off x="-42111" y="0"/>
            <a:ext cx="12326119" cy="6858000"/>
          </a:xfrm>
          <a:prstGeom prst="rect">
            <a:avLst/>
          </a:prstGeom>
        </p:spPr>
      </p:pic>
      <p:sp>
        <p:nvSpPr>
          <p:cNvPr id="82" name="Rectangle"/>
          <p:cNvSpPr/>
          <p:nvPr/>
        </p:nvSpPr>
        <p:spPr>
          <a:xfrm>
            <a:off x="-42111" y="5332172"/>
            <a:ext cx="2768059" cy="830285"/>
          </a:xfrm>
          <a:prstGeom prst="rect">
            <a:avLst/>
          </a:prstGeom>
          <a:solidFill>
            <a:srgbClr val="000000"/>
          </a:solidFill>
          <a:ln w="12700">
            <a:miter lim="400000"/>
          </a:ln>
        </p:spPr>
        <p:txBody>
          <a:bodyPr lIns="45718" tIns="45718" rIns="45718" bIns="45718" anchor="ctr"/>
          <a:lstStyle/>
          <a:p>
            <a:endParaRPr/>
          </a:p>
        </p:txBody>
      </p:sp>
      <p:sp>
        <p:nvSpPr>
          <p:cNvPr id="88" name="Part 2A: It’s My Right – Activity Quiz"/>
          <p:cNvSpPr txBox="1"/>
          <p:nvPr/>
        </p:nvSpPr>
        <p:spPr>
          <a:xfrm>
            <a:off x="61554" y="5367875"/>
            <a:ext cx="2664394" cy="777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COVID-19</a:t>
            </a:r>
            <a:endParaRPr dirty="0"/>
          </a:p>
        </p:txBody>
      </p:sp>
      <p:sp>
        <p:nvSpPr>
          <p:cNvPr id="10" name="©Unicef/Kiron">
            <a:extLst>
              <a:ext uri="{FF2B5EF4-FFF2-40B4-BE49-F238E27FC236}">
                <a16:creationId xmlns:a16="http://schemas.microsoft.com/office/drawing/2014/main" id="{23BF18A8-DF3C-F645-ACF4-BB0EF2841E8E}"/>
              </a:ext>
            </a:extLst>
          </p:cNvPr>
          <p:cNvSpPr txBox="1"/>
          <p:nvPr/>
        </p:nvSpPr>
        <p:spPr>
          <a:xfrm>
            <a:off x="10996590" y="49890"/>
            <a:ext cx="1273743"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defRPr sz="1200">
                <a:solidFill>
                  <a:srgbClr val="FFFFFF"/>
                </a:solidFill>
              </a:defRPr>
            </a:lvl1pPr>
          </a:lstStyle>
          <a:p>
            <a:r>
              <a:rPr dirty="0"/>
              <a:t>© </a:t>
            </a:r>
            <a:r>
              <a:rPr lang="en-GB" dirty="0"/>
              <a:t>UNICEF/Ijazah</a:t>
            </a:r>
          </a:p>
          <a:p>
            <a:endParaRPr dirty="0"/>
          </a:p>
        </p:txBody>
      </p:sp>
    </p:spTree>
    <p:extLst>
      <p:ext uri="{BB962C8B-B14F-4D97-AF65-F5344CB8AC3E}">
        <p14:creationId xmlns:p14="http://schemas.microsoft.com/office/powerpoint/2010/main" val="311015768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A68D17-C48B-1D45-B8D5-80123865D46B}"/>
              </a:ext>
            </a:extLst>
          </p:cNvPr>
          <p:cNvPicPr>
            <a:picLocks noChangeAspect="1"/>
          </p:cNvPicPr>
          <p:nvPr/>
        </p:nvPicPr>
        <p:blipFill rotWithShape="1">
          <a:blip r:embed="rId3"/>
          <a:srcRect l="18859" t="28729" r="644" b="3177"/>
          <a:stretch/>
        </p:blipFill>
        <p:spPr>
          <a:xfrm>
            <a:off x="-332356" y="-101360"/>
            <a:ext cx="12586959" cy="7095996"/>
          </a:xfrm>
          <a:prstGeom prst="rect">
            <a:avLst/>
          </a:prstGeom>
        </p:spPr>
      </p:pic>
      <p:grpSp>
        <p:nvGrpSpPr>
          <p:cNvPr id="6" name="Group 5">
            <a:extLst>
              <a:ext uri="{FF2B5EF4-FFF2-40B4-BE49-F238E27FC236}">
                <a16:creationId xmlns:a16="http://schemas.microsoft.com/office/drawing/2014/main" id="{3EC01245-56F0-3942-BB22-4BAD6F4BD812}"/>
              </a:ext>
            </a:extLst>
          </p:cNvPr>
          <p:cNvGrpSpPr/>
          <p:nvPr/>
        </p:nvGrpSpPr>
        <p:grpSpPr>
          <a:xfrm>
            <a:off x="0" y="4670683"/>
            <a:ext cx="5101389" cy="1422755"/>
            <a:chOff x="0" y="4670683"/>
            <a:chExt cx="5101389" cy="1422755"/>
          </a:xfrm>
        </p:grpSpPr>
        <p:sp>
          <p:nvSpPr>
            <p:cNvPr id="82" name="Rectangle"/>
            <p:cNvSpPr/>
            <p:nvPr/>
          </p:nvSpPr>
          <p:spPr>
            <a:xfrm>
              <a:off x="0" y="4670683"/>
              <a:ext cx="5101389" cy="1422755"/>
            </a:xfrm>
            <a:prstGeom prst="rect">
              <a:avLst/>
            </a:prstGeom>
            <a:solidFill>
              <a:srgbClr val="000000"/>
            </a:solidFill>
            <a:ln w="12700">
              <a:miter lim="400000"/>
            </a:ln>
          </p:spPr>
          <p:txBody>
            <a:bodyPr lIns="45718" tIns="45718" rIns="45718" bIns="45718" anchor="ctr"/>
            <a:lstStyle/>
            <a:p>
              <a:endParaRPr/>
            </a:p>
          </p:txBody>
        </p:sp>
        <p:sp>
          <p:nvSpPr>
            <p:cNvPr id="88" name="Part 2A: It’s My Right – Activity Quiz"/>
            <p:cNvSpPr txBox="1"/>
            <p:nvPr/>
          </p:nvSpPr>
          <p:spPr>
            <a:xfrm>
              <a:off x="61553" y="4723639"/>
              <a:ext cx="5039836" cy="1369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SMART PHONES AND SOCIAL MEDIA</a:t>
              </a:r>
              <a:endParaRPr dirty="0"/>
            </a:p>
          </p:txBody>
        </p:sp>
      </p:grpSp>
      <p:sp>
        <p:nvSpPr>
          <p:cNvPr id="10" name="©Unicef/Kiron">
            <a:extLst>
              <a:ext uri="{FF2B5EF4-FFF2-40B4-BE49-F238E27FC236}">
                <a16:creationId xmlns:a16="http://schemas.microsoft.com/office/drawing/2014/main" id="{23BF18A8-DF3C-F645-ACF4-BB0EF2841E8E}"/>
              </a:ext>
            </a:extLst>
          </p:cNvPr>
          <p:cNvSpPr txBox="1"/>
          <p:nvPr/>
        </p:nvSpPr>
        <p:spPr>
          <a:xfrm>
            <a:off x="137321" y="6620343"/>
            <a:ext cx="1433001"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a:defRPr sz="1200">
                <a:solidFill>
                  <a:srgbClr val="FFFFFF"/>
                </a:solidFill>
              </a:defRPr>
            </a:lvl1pPr>
          </a:lstStyle>
          <a:p>
            <a:r>
              <a:rPr dirty="0"/>
              <a:t>© </a:t>
            </a:r>
            <a:r>
              <a:rPr lang="en-GB" dirty="0"/>
              <a:t>UNICEF/Dawe</a:t>
            </a:r>
          </a:p>
          <a:p>
            <a:endParaRPr dirty="0"/>
          </a:p>
        </p:txBody>
      </p:sp>
    </p:spTree>
    <p:extLst>
      <p:ext uri="{BB962C8B-B14F-4D97-AF65-F5344CB8AC3E}">
        <p14:creationId xmlns:p14="http://schemas.microsoft.com/office/powerpoint/2010/main" val="84931120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41DA33D-050A-2D46-9233-D540E5A6629D}"/>
              </a:ext>
            </a:extLst>
          </p:cNvPr>
          <p:cNvSpPr txBox="1">
            <a:spLocks/>
          </p:cNvSpPr>
          <p:nvPr/>
        </p:nvSpPr>
        <p:spPr>
          <a:xfrm>
            <a:off x="2874168" y="1632612"/>
            <a:ext cx="6443663" cy="1127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lnSpcReduction="10000"/>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algn="ctr" hangingPunct="1">
              <a:lnSpc>
                <a:spcPct val="100000"/>
              </a:lnSpc>
              <a:spcAft>
                <a:spcPts val="600"/>
              </a:spcAft>
            </a:pPr>
            <a:r>
              <a:rPr lang="en-GB" sz="3600" dirty="0"/>
              <a:t>MENTAL HEALTH MYTHS AND MISCONCEPTIONS</a:t>
            </a:r>
            <a:endParaRPr lang="en-GB" sz="3600" b="0" dirty="0">
              <a:solidFill>
                <a:schemeClr val="bg1"/>
              </a:solidFill>
            </a:endParaRPr>
          </a:p>
        </p:txBody>
      </p:sp>
      <p:sp>
        <p:nvSpPr>
          <p:cNvPr id="3" name="TextBox 2">
            <a:extLst>
              <a:ext uri="{FF2B5EF4-FFF2-40B4-BE49-F238E27FC236}">
                <a16:creationId xmlns:a16="http://schemas.microsoft.com/office/drawing/2014/main" id="{D286D7C3-5F6D-994D-A43E-51112BCF1F3B}"/>
              </a:ext>
            </a:extLst>
          </p:cNvPr>
          <p:cNvSpPr txBox="1"/>
          <p:nvPr/>
        </p:nvSpPr>
        <p:spPr>
          <a:xfrm>
            <a:off x="3122648" y="2953365"/>
            <a:ext cx="5946701"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GB" sz="3600" dirty="0">
                <a:solidFill>
                  <a:srgbClr val="00AEEF"/>
                </a:solidFill>
              </a:rPr>
              <a:t>What do you know about the facts of mental health, now and in the past? </a:t>
            </a:r>
            <a:endParaRPr lang="en-GB" sz="3200" dirty="0">
              <a:solidFill>
                <a:srgbClr val="00AEEF"/>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FE2D2D-E33B-5D40-96B6-7E181A42613C}"/>
              </a:ext>
            </a:extLst>
          </p:cNvPr>
          <p:cNvPicPr>
            <a:picLocks noChangeAspect="1"/>
          </p:cNvPicPr>
          <p:nvPr/>
        </p:nvPicPr>
        <p:blipFill rotWithShape="1">
          <a:blip r:embed="rId3"/>
          <a:srcRect l="1904" t="19640" r="10822" b="6996"/>
          <a:stretch/>
        </p:blipFill>
        <p:spPr>
          <a:xfrm>
            <a:off x="-158058" y="-63931"/>
            <a:ext cx="12542128" cy="7047462"/>
          </a:xfrm>
          <a:prstGeom prst="rect">
            <a:avLst/>
          </a:prstGeom>
        </p:spPr>
      </p:pic>
      <p:sp>
        <p:nvSpPr>
          <p:cNvPr id="82" name="Rectangle"/>
          <p:cNvSpPr/>
          <p:nvPr/>
        </p:nvSpPr>
        <p:spPr>
          <a:xfrm>
            <a:off x="-42111" y="5332172"/>
            <a:ext cx="5901043" cy="830285"/>
          </a:xfrm>
          <a:prstGeom prst="rect">
            <a:avLst/>
          </a:prstGeom>
          <a:solidFill>
            <a:srgbClr val="000000"/>
          </a:solidFill>
          <a:ln w="12700">
            <a:miter lim="400000"/>
          </a:ln>
        </p:spPr>
        <p:txBody>
          <a:bodyPr lIns="45718" tIns="45718" rIns="45718" bIns="45718" anchor="ctr"/>
          <a:lstStyle/>
          <a:p>
            <a:endParaRPr/>
          </a:p>
        </p:txBody>
      </p:sp>
      <p:sp>
        <p:nvSpPr>
          <p:cNvPr id="88" name="Part 2A: It’s My Right – Activity Quiz"/>
          <p:cNvSpPr txBox="1"/>
          <p:nvPr/>
        </p:nvSpPr>
        <p:spPr>
          <a:xfrm>
            <a:off x="61553" y="5367875"/>
            <a:ext cx="5797379" cy="777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ADULTS AND CARERS</a:t>
            </a:r>
            <a:endParaRPr dirty="0"/>
          </a:p>
        </p:txBody>
      </p:sp>
      <p:sp>
        <p:nvSpPr>
          <p:cNvPr id="10" name="©Unicef/Kiron">
            <a:extLst>
              <a:ext uri="{FF2B5EF4-FFF2-40B4-BE49-F238E27FC236}">
                <a16:creationId xmlns:a16="http://schemas.microsoft.com/office/drawing/2014/main" id="{23BF18A8-DF3C-F645-ACF4-BB0EF2841E8E}"/>
              </a:ext>
            </a:extLst>
          </p:cNvPr>
          <p:cNvSpPr txBox="1"/>
          <p:nvPr/>
        </p:nvSpPr>
        <p:spPr>
          <a:xfrm>
            <a:off x="10665934" y="49890"/>
            <a:ext cx="1524447"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a:defRPr sz="1200">
                <a:solidFill>
                  <a:srgbClr val="FFFFFF"/>
                </a:solidFill>
              </a:defRPr>
            </a:lvl1pPr>
          </a:lstStyle>
          <a:p>
            <a:pPr algn="r"/>
            <a:r>
              <a:rPr dirty="0"/>
              <a:t>© </a:t>
            </a:r>
            <a:r>
              <a:rPr lang="en-GB" dirty="0"/>
              <a:t>UNICEF/Pouget</a:t>
            </a:r>
          </a:p>
          <a:p>
            <a:pPr algn="r"/>
            <a:endParaRPr lang="en-GB" dirty="0"/>
          </a:p>
          <a:p>
            <a:endParaRPr lang="en-GB" dirty="0"/>
          </a:p>
          <a:p>
            <a:endParaRPr dirty="0"/>
          </a:p>
        </p:txBody>
      </p:sp>
    </p:spTree>
    <p:extLst>
      <p:ext uri="{BB962C8B-B14F-4D97-AF65-F5344CB8AC3E}">
        <p14:creationId xmlns:p14="http://schemas.microsoft.com/office/powerpoint/2010/main" val="33378786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hild&#10;&#10;Description automatically generated">
            <a:extLst>
              <a:ext uri="{FF2B5EF4-FFF2-40B4-BE49-F238E27FC236}">
                <a16:creationId xmlns:a16="http://schemas.microsoft.com/office/drawing/2014/main" id="{F8D541C8-C2B5-E845-A1B6-77E9AB238A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75" b="11857"/>
          <a:stretch/>
        </p:blipFill>
        <p:spPr>
          <a:xfrm>
            <a:off x="-42112" y="-1"/>
            <a:ext cx="12234111" cy="6858001"/>
          </a:xfrm>
          <a:prstGeom prst="rect">
            <a:avLst/>
          </a:prstGeom>
        </p:spPr>
      </p:pic>
      <p:sp>
        <p:nvSpPr>
          <p:cNvPr id="82" name="Rectangle"/>
          <p:cNvSpPr/>
          <p:nvPr/>
        </p:nvSpPr>
        <p:spPr>
          <a:xfrm>
            <a:off x="-42111" y="5314919"/>
            <a:ext cx="6595312" cy="830285"/>
          </a:xfrm>
          <a:prstGeom prst="rect">
            <a:avLst/>
          </a:prstGeom>
          <a:solidFill>
            <a:srgbClr val="000000"/>
          </a:solidFill>
          <a:ln w="12700">
            <a:miter lim="400000"/>
          </a:ln>
        </p:spPr>
        <p:txBody>
          <a:bodyPr lIns="45718" tIns="45718" rIns="45718" bIns="45718" anchor="ctr"/>
          <a:lstStyle/>
          <a:p>
            <a:endParaRPr/>
          </a:p>
        </p:txBody>
      </p:sp>
      <p:sp>
        <p:nvSpPr>
          <p:cNvPr id="88" name="Part 2A: It’s My Right – Activity Quiz"/>
          <p:cNvSpPr txBox="1"/>
          <p:nvPr/>
        </p:nvSpPr>
        <p:spPr>
          <a:xfrm>
            <a:off x="61553" y="5367875"/>
            <a:ext cx="7202847" cy="777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CULTURE AND COUNTRY</a:t>
            </a:r>
            <a:endParaRPr dirty="0"/>
          </a:p>
        </p:txBody>
      </p:sp>
      <p:sp>
        <p:nvSpPr>
          <p:cNvPr id="10" name="©Unicef/Kiron">
            <a:extLst>
              <a:ext uri="{FF2B5EF4-FFF2-40B4-BE49-F238E27FC236}">
                <a16:creationId xmlns:a16="http://schemas.microsoft.com/office/drawing/2014/main" id="{23BF18A8-DF3C-F645-ACF4-BB0EF2841E8E}"/>
              </a:ext>
            </a:extLst>
          </p:cNvPr>
          <p:cNvSpPr txBox="1"/>
          <p:nvPr/>
        </p:nvSpPr>
        <p:spPr>
          <a:xfrm>
            <a:off x="10802626" y="77599"/>
            <a:ext cx="1283361" cy="276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defRPr sz="1200">
                <a:solidFill>
                  <a:srgbClr val="FFFFFF"/>
                </a:solidFill>
              </a:defRPr>
            </a:lvl1pPr>
          </a:lstStyle>
          <a:p>
            <a:r>
              <a:rPr dirty="0"/>
              <a:t>© </a:t>
            </a:r>
            <a:r>
              <a:rPr lang="en-GB" dirty="0"/>
              <a:t>UNICEF/Matas</a:t>
            </a:r>
            <a:endParaRPr dirty="0"/>
          </a:p>
        </p:txBody>
      </p:sp>
    </p:spTree>
    <p:extLst>
      <p:ext uri="{BB962C8B-B14F-4D97-AF65-F5344CB8AC3E}">
        <p14:creationId xmlns:p14="http://schemas.microsoft.com/office/powerpoint/2010/main" val="58001794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7CA8E742-8627-5340-ACBD-FDF7AB80D8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490" b="6310"/>
          <a:stretch/>
        </p:blipFill>
        <p:spPr>
          <a:xfrm>
            <a:off x="0" y="0"/>
            <a:ext cx="12373256" cy="6858000"/>
          </a:xfrm>
          <a:prstGeom prst="rect">
            <a:avLst/>
          </a:prstGeom>
        </p:spPr>
      </p:pic>
      <p:sp>
        <p:nvSpPr>
          <p:cNvPr id="82" name="Rectangle"/>
          <p:cNvSpPr/>
          <p:nvPr/>
        </p:nvSpPr>
        <p:spPr>
          <a:xfrm>
            <a:off x="-1" y="5332172"/>
            <a:ext cx="7687733" cy="830285"/>
          </a:xfrm>
          <a:prstGeom prst="rect">
            <a:avLst/>
          </a:prstGeom>
          <a:solidFill>
            <a:srgbClr val="000000"/>
          </a:solidFill>
          <a:ln w="12700">
            <a:miter lim="400000"/>
          </a:ln>
        </p:spPr>
        <p:txBody>
          <a:bodyPr lIns="45718" tIns="45718" rIns="45718" bIns="45718" anchor="ctr"/>
          <a:lstStyle/>
          <a:p>
            <a:endParaRPr/>
          </a:p>
        </p:txBody>
      </p:sp>
      <p:sp>
        <p:nvSpPr>
          <p:cNvPr id="88" name="Part 2A: It’s My Right – Activity Quiz"/>
          <p:cNvSpPr txBox="1"/>
          <p:nvPr/>
        </p:nvSpPr>
        <p:spPr>
          <a:xfrm>
            <a:off x="61553" y="5367875"/>
            <a:ext cx="8235780" cy="777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spAutoFit/>
          </a:bodyPr>
          <a:lstStyle/>
          <a:p>
            <a:pPr indent="88900">
              <a:lnSpc>
                <a:spcPct val="110000"/>
              </a:lnSpc>
              <a:defRPr sz="3500" b="1" cap="all" spc="218">
                <a:solidFill>
                  <a:srgbClr val="FFFFFF"/>
                </a:solidFill>
              </a:defRPr>
            </a:pPr>
            <a:r>
              <a:rPr lang="en-GB" sz="3500" cap="all" dirty="0"/>
              <a:t>QUALIFICATIONS AND EXAMS</a:t>
            </a:r>
            <a:endParaRPr dirty="0"/>
          </a:p>
        </p:txBody>
      </p:sp>
      <p:sp>
        <p:nvSpPr>
          <p:cNvPr id="10" name="©Unicef/Kiron">
            <a:extLst>
              <a:ext uri="{FF2B5EF4-FFF2-40B4-BE49-F238E27FC236}">
                <a16:creationId xmlns:a16="http://schemas.microsoft.com/office/drawing/2014/main" id="{23BF18A8-DF3C-F645-ACF4-BB0EF2841E8E}"/>
              </a:ext>
            </a:extLst>
          </p:cNvPr>
          <p:cNvSpPr txBox="1"/>
          <p:nvPr/>
        </p:nvSpPr>
        <p:spPr>
          <a:xfrm>
            <a:off x="10264483" y="49890"/>
            <a:ext cx="1925898"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lvl1pPr>
              <a:defRPr sz="1200">
                <a:solidFill>
                  <a:srgbClr val="FFFFFF"/>
                </a:solidFill>
              </a:defRPr>
            </a:lvl1pPr>
          </a:lstStyle>
          <a:p>
            <a:pPr algn="r"/>
            <a:r>
              <a:rPr dirty="0">
                <a:solidFill>
                  <a:schemeClr val="tx1"/>
                </a:solidFill>
              </a:rPr>
              <a:t>© </a:t>
            </a:r>
            <a:r>
              <a:rPr lang="en-GB" dirty="0">
                <a:solidFill>
                  <a:schemeClr val="tx1"/>
                </a:solidFill>
              </a:rPr>
              <a:t>UNICEF/</a:t>
            </a:r>
            <a:r>
              <a:rPr lang="en-GB" dirty="0">
                <a:solidFill>
                  <a:schemeClr val="tx1"/>
                </a:solidFill>
                <a:ea typeface="+mj-lt"/>
                <a:cs typeface="+mj-lt"/>
              </a:rPr>
              <a:t>Dejongh</a:t>
            </a:r>
            <a:endParaRPr lang="en-GB" dirty="0">
              <a:solidFill>
                <a:schemeClr val="tx1"/>
              </a:solidFill>
            </a:endParaRPr>
          </a:p>
          <a:p>
            <a:pPr algn="r"/>
            <a:endParaRPr lang="en-GB" dirty="0"/>
          </a:p>
          <a:p>
            <a:endParaRPr lang="en-GB" dirty="0"/>
          </a:p>
          <a:p>
            <a:endParaRPr dirty="0"/>
          </a:p>
        </p:txBody>
      </p:sp>
    </p:spTree>
    <p:extLst>
      <p:ext uri="{BB962C8B-B14F-4D97-AF65-F5344CB8AC3E}">
        <p14:creationId xmlns:p14="http://schemas.microsoft.com/office/powerpoint/2010/main" val="27164913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7" y="1366901"/>
            <a:ext cx="9059133"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600" dirty="0">
                <a:solidFill>
                  <a:srgbClr val="00AEEF"/>
                </a:solidFill>
              </a:rPr>
              <a:t>1. The first laws in the UK around mental health were regulations for ‘madhouses’ where people with mental health conditions were detained and often abused. </a:t>
            </a:r>
            <a:endParaRPr lang="en-GB" sz="3200" dirty="0">
              <a:solidFill>
                <a:srgbClr val="00AEEF"/>
              </a:solidFill>
            </a:endParaRPr>
          </a:p>
        </p:txBody>
      </p:sp>
      <p:grpSp>
        <p:nvGrpSpPr>
          <p:cNvPr id="5" name="Group 4">
            <a:extLst>
              <a:ext uri="{FF2B5EF4-FFF2-40B4-BE49-F238E27FC236}">
                <a16:creationId xmlns:a16="http://schemas.microsoft.com/office/drawing/2014/main" id="{DDCA11F1-5567-9441-B6D7-B468097633AD}"/>
              </a:ext>
            </a:extLst>
          </p:cNvPr>
          <p:cNvGrpSpPr/>
          <p:nvPr/>
        </p:nvGrpSpPr>
        <p:grpSpPr>
          <a:xfrm>
            <a:off x="872267" y="4333033"/>
            <a:ext cx="2433750" cy="772367"/>
            <a:chOff x="872267" y="4333033"/>
            <a:chExt cx="2433750" cy="772367"/>
          </a:xfrm>
        </p:grpSpPr>
        <p:sp>
          <p:nvSpPr>
            <p:cNvPr id="7" name="Title 1">
              <a:extLst>
                <a:ext uri="{FF2B5EF4-FFF2-40B4-BE49-F238E27FC236}">
                  <a16:creationId xmlns:a16="http://schemas.microsoft.com/office/drawing/2014/main" id="{640C5910-D78F-5344-916E-597E1445ABA8}"/>
                </a:ext>
              </a:extLst>
            </p:cNvPr>
            <p:cNvSpPr txBox="1">
              <a:spLocks/>
            </p:cNvSpPr>
            <p:nvPr/>
          </p:nvSpPr>
          <p:spPr>
            <a:xfrm>
              <a:off x="872267" y="4333033"/>
              <a:ext cx="1388333" cy="772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00B050"/>
                  </a:solidFill>
                </a:rPr>
                <a:t>TRUE</a:t>
              </a:r>
              <a:endParaRPr lang="en-GB" sz="3600" b="0" dirty="0">
                <a:solidFill>
                  <a:srgbClr val="00B050"/>
                </a:solidFill>
              </a:endParaRPr>
            </a:p>
          </p:txBody>
        </p:sp>
        <p:pic>
          <p:nvPicPr>
            <p:cNvPr id="4" name="Picture 3">
              <a:extLst>
                <a:ext uri="{FF2B5EF4-FFF2-40B4-BE49-F238E27FC236}">
                  <a16:creationId xmlns:a16="http://schemas.microsoft.com/office/drawing/2014/main" id="{55BCD581-B00A-E04F-AADE-1EA1A1E2A00A}"/>
                </a:ext>
              </a:extLst>
            </p:cNvPr>
            <p:cNvPicPr>
              <a:picLocks noChangeAspect="1"/>
            </p:cNvPicPr>
            <p:nvPr/>
          </p:nvPicPr>
          <p:blipFill>
            <a:blip r:embed="rId3"/>
            <a:stretch>
              <a:fillRect/>
            </a:stretch>
          </p:blipFill>
          <p:spPr>
            <a:xfrm>
              <a:off x="2533650" y="4333033"/>
              <a:ext cx="772367" cy="772367"/>
            </a:xfrm>
            <a:prstGeom prst="rect">
              <a:avLst/>
            </a:prstGeom>
          </p:spPr>
        </p:pic>
      </p:grpSp>
    </p:spTree>
    <p:extLst>
      <p:ext uri="{BB962C8B-B14F-4D97-AF65-F5344CB8AC3E}">
        <p14:creationId xmlns:p14="http://schemas.microsoft.com/office/powerpoint/2010/main" val="5112449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6" y="874459"/>
            <a:ext cx="10447467" cy="2862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600" dirty="0">
                <a:solidFill>
                  <a:srgbClr val="00AEEF"/>
                </a:solidFill>
              </a:rPr>
              <a:t>2. An order in the UK in the late 1800s called the ‘Lunacy Act’ required local authorities to create and maintain institutions called ‘Insane Asylums’ or ‘Mental Hospitals’ to treat people who had mental health conditions away from their families. </a:t>
            </a:r>
            <a:endParaRPr lang="en-GB" sz="3200" dirty="0">
              <a:solidFill>
                <a:srgbClr val="00AEEF"/>
              </a:solidFill>
            </a:endParaRPr>
          </a:p>
        </p:txBody>
      </p:sp>
      <p:grpSp>
        <p:nvGrpSpPr>
          <p:cNvPr id="5" name="Group 4">
            <a:extLst>
              <a:ext uri="{FF2B5EF4-FFF2-40B4-BE49-F238E27FC236}">
                <a16:creationId xmlns:a16="http://schemas.microsoft.com/office/drawing/2014/main" id="{DDCA11F1-5567-9441-B6D7-B468097633AD}"/>
              </a:ext>
            </a:extLst>
          </p:cNvPr>
          <p:cNvGrpSpPr/>
          <p:nvPr/>
        </p:nvGrpSpPr>
        <p:grpSpPr>
          <a:xfrm>
            <a:off x="872267" y="4333033"/>
            <a:ext cx="2433750" cy="772367"/>
            <a:chOff x="872267" y="4333033"/>
            <a:chExt cx="2433750" cy="772367"/>
          </a:xfrm>
        </p:grpSpPr>
        <p:sp>
          <p:nvSpPr>
            <p:cNvPr id="7" name="Title 1">
              <a:extLst>
                <a:ext uri="{FF2B5EF4-FFF2-40B4-BE49-F238E27FC236}">
                  <a16:creationId xmlns:a16="http://schemas.microsoft.com/office/drawing/2014/main" id="{640C5910-D78F-5344-916E-597E1445ABA8}"/>
                </a:ext>
              </a:extLst>
            </p:cNvPr>
            <p:cNvSpPr txBox="1">
              <a:spLocks/>
            </p:cNvSpPr>
            <p:nvPr/>
          </p:nvSpPr>
          <p:spPr>
            <a:xfrm>
              <a:off x="872267" y="4333033"/>
              <a:ext cx="1388333" cy="772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00B050"/>
                  </a:solidFill>
                </a:rPr>
                <a:t>TRUE</a:t>
              </a:r>
              <a:endParaRPr lang="en-GB" sz="3600" b="0" dirty="0">
                <a:solidFill>
                  <a:srgbClr val="00B050"/>
                </a:solidFill>
              </a:endParaRPr>
            </a:p>
          </p:txBody>
        </p:sp>
        <p:pic>
          <p:nvPicPr>
            <p:cNvPr id="4" name="Picture 3">
              <a:extLst>
                <a:ext uri="{FF2B5EF4-FFF2-40B4-BE49-F238E27FC236}">
                  <a16:creationId xmlns:a16="http://schemas.microsoft.com/office/drawing/2014/main" id="{55BCD581-B00A-E04F-AADE-1EA1A1E2A00A}"/>
                </a:ext>
              </a:extLst>
            </p:cNvPr>
            <p:cNvPicPr>
              <a:picLocks noChangeAspect="1"/>
            </p:cNvPicPr>
            <p:nvPr/>
          </p:nvPicPr>
          <p:blipFill>
            <a:blip r:embed="rId3"/>
            <a:stretch>
              <a:fillRect/>
            </a:stretch>
          </p:blipFill>
          <p:spPr>
            <a:xfrm>
              <a:off x="2533650" y="4333033"/>
              <a:ext cx="772367" cy="772367"/>
            </a:xfrm>
            <a:prstGeom prst="rect">
              <a:avLst/>
            </a:prstGeom>
          </p:spPr>
        </p:pic>
      </p:grpSp>
    </p:spTree>
    <p:extLst>
      <p:ext uri="{BB962C8B-B14F-4D97-AF65-F5344CB8AC3E}">
        <p14:creationId xmlns:p14="http://schemas.microsoft.com/office/powerpoint/2010/main" val="35320331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6" y="1407964"/>
            <a:ext cx="10447467"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600" dirty="0">
                <a:solidFill>
                  <a:srgbClr val="00AEEF"/>
                </a:solidFill>
              </a:rPr>
              <a:t>3. The UK appointed its first minister for mental health and suicide prevention during World War II to help treat soldiers returning from war.</a:t>
            </a:r>
            <a:endParaRPr lang="en-GB" sz="3200" dirty="0">
              <a:solidFill>
                <a:srgbClr val="00AEEF"/>
              </a:solidFill>
            </a:endParaRPr>
          </a:p>
        </p:txBody>
      </p:sp>
      <p:grpSp>
        <p:nvGrpSpPr>
          <p:cNvPr id="2" name="Group 1">
            <a:extLst>
              <a:ext uri="{FF2B5EF4-FFF2-40B4-BE49-F238E27FC236}">
                <a16:creationId xmlns:a16="http://schemas.microsoft.com/office/drawing/2014/main" id="{2108E1AD-EB6B-C14F-A313-7CCBC0DC8C56}"/>
              </a:ext>
            </a:extLst>
          </p:cNvPr>
          <p:cNvGrpSpPr/>
          <p:nvPr/>
        </p:nvGrpSpPr>
        <p:grpSpPr>
          <a:xfrm>
            <a:off x="872267" y="4333032"/>
            <a:ext cx="2160700" cy="772368"/>
            <a:chOff x="872267" y="4333032"/>
            <a:chExt cx="2160700" cy="772368"/>
          </a:xfrm>
        </p:grpSpPr>
        <p:sp>
          <p:nvSpPr>
            <p:cNvPr id="7" name="Title 1">
              <a:extLst>
                <a:ext uri="{FF2B5EF4-FFF2-40B4-BE49-F238E27FC236}">
                  <a16:creationId xmlns:a16="http://schemas.microsoft.com/office/drawing/2014/main" id="{640C5910-D78F-5344-916E-597E1445ABA8}"/>
                </a:ext>
              </a:extLst>
            </p:cNvPr>
            <p:cNvSpPr txBox="1">
              <a:spLocks/>
            </p:cNvSpPr>
            <p:nvPr/>
          </p:nvSpPr>
          <p:spPr>
            <a:xfrm>
              <a:off x="872267" y="4333033"/>
              <a:ext cx="1388333" cy="772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92500"/>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FF0000"/>
                  </a:solidFill>
                </a:rPr>
                <a:t>MYTH</a:t>
              </a:r>
              <a:endParaRPr lang="en-GB" sz="3600" b="0" dirty="0">
                <a:solidFill>
                  <a:srgbClr val="FF0000"/>
                </a:solidFill>
              </a:endParaRPr>
            </a:p>
          </p:txBody>
        </p:sp>
        <p:pic>
          <p:nvPicPr>
            <p:cNvPr id="8" name="Picture 7">
              <a:extLst>
                <a:ext uri="{FF2B5EF4-FFF2-40B4-BE49-F238E27FC236}">
                  <a16:creationId xmlns:a16="http://schemas.microsoft.com/office/drawing/2014/main" id="{5B7FAF96-7FEA-E146-A84E-19352154F4CE}"/>
                </a:ext>
              </a:extLst>
            </p:cNvPr>
            <p:cNvPicPr>
              <a:picLocks noChangeAspect="1"/>
            </p:cNvPicPr>
            <p:nvPr/>
          </p:nvPicPr>
          <p:blipFill>
            <a:blip r:embed="rId3"/>
            <a:stretch>
              <a:fillRect/>
            </a:stretch>
          </p:blipFill>
          <p:spPr>
            <a:xfrm>
              <a:off x="2260600" y="4333032"/>
              <a:ext cx="772367" cy="772367"/>
            </a:xfrm>
            <a:prstGeom prst="rect">
              <a:avLst/>
            </a:prstGeom>
          </p:spPr>
        </p:pic>
      </p:grpSp>
    </p:spTree>
    <p:extLst>
      <p:ext uri="{BB962C8B-B14F-4D97-AF65-F5344CB8AC3E}">
        <p14:creationId xmlns:p14="http://schemas.microsoft.com/office/powerpoint/2010/main" val="21841526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7" y="1407964"/>
            <a:ext cx="9980218"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600" dirty="0">
                <a:solidFill>
                  <a:srgbClr val="00AEEF"/>
                </a:solidFill>
              </a:rPr>
              <a:t>4. Mental health treatment significantly changed when the NHS was established in 1948.</a:t>
            </a:r>
            <a:endParaRPr lang="en-GB" sz="3200" dirty="0">
              <a:solidFill>
                <a:srgbClr val="00AEEF"/>
              </a:solidFill>
            </a:endParaRPr>
          </a:p>
        </p:txBody>
      </p:sp>
      <p:grpSp>
        <p:nvGrpSpPr>
          <p:cNvPr id="9" name="Group 8">
            <a:extLst>
              <a:ext uri="{FF2B5EF4-FFF2-40B4-BE49-F238E27FC236}">
                <a16:creationId xmlns:a16="http://schemas.microsoft.com/office/drawing/2014/main" id="{C5C0236D-7152-7A44-83A2-E50B59CB7D56}"/>
              </a:ext>
            </a:extLst>
          </p:cNvPr>
          <p:cNvGrpSpPr/>
          <p:nvPr/>
        </p:nvGrpSpPr>
        <p:grpSpPr>
          <a:xfrm>
            <a:off x="872267" y="4333032"/>
            <a:ext cx="2160700" cy="772368"/>
            <a:chOff x="872267" y="4333032"/>
            <a:chExt cx="2160700" cy="772368"/>
          </a:xfrm>
        </p:grpSpPr>
        <p:sp>
          <p:nvSpPr>
            <p:cNvPr id="10" name="Title 1">
              <a:extLst>
                <a:ext uri="{FF2B5EF4-FFF2-40B4-BE49-F238E27FC236}">
                  <a16:creationId xmlns:a16="http://schemas.microsoft.com/office/drawing/2014/main" id="{281756C8-18EC-D648-A131-BAA3D8B77530}"/>
                </a:ext>
              </a:extLst>
            </p:cNvPr>
            <p:cNvSpPr txBox="1">
              <a:spLocks/>
            </p:cNvSpPr>
            <p:nvPr/>
          </p:nvSpPr>
          <p:spPr>
            <a:xfrm>
              <a:off x="872267" y="4333033"/>
              <a:ext cx="1388333" cy="772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92500"/>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FF0000"/>
                  </a:solidFill>
                </a:rPr>
                <a:t>MYTH</a:t>
              </a:r>
              <a:endParaRPr lang="en-GB" sz="3600" b="0" dirty="0">
                <a:solidFill>
                  <a:srgbClr val="FF0000"/>
                </a:solidFill>
              </a:endParaRPr>
            </a:p>
          </p:txBody>
        </p:sp>
        <p:pic>
          <p:nvPicPr>
            <p:cNvPr id="11" name="Picture 10">
              <a:extLst>
                <a:ext uri="{FF2B5EF4-FFF2-40B4-BE49-F238E27FC236}">
                  <a16:creationId xmlns:a16="http://schemas.microsoft.com/office/drawing/2014/main" id="{E30ED39A-2DEB-5C41-99AA-4AE6940D390A}"/>
                </a:ext>
              </a:extLst>
            </p:cNvPr>
            <p:cNvPicPr>
              <a:picLocks noChangeAspect="1"/>
            </p:cNvPicPr>
            <p:nvPr/>
          </p:nvPicPr>
          <p:blipFill>
            <a:blip r:embed="rId3"/>
            <a:stretch>
              <a:fillRect/>
            </a:stretch>
          </p:blipFill>
          <p:spPr>
            <a:xfrm>
              <a:off x="2260600" y="4333032"/>
              <a:ext cx="772367" cy="772367"/>
            </a:xfrm>
            <a:prstGeom prst="rect">
              <a:avLst/>
            </a:prstGeom>
          </p:spPr>
        </p:pic>
      </p:grpSp>
    </p:spTree>
    <p:extLst>
      <p:ext uri="{BB962C8B-B14F-4D97-AF65-F5344CB8AC3E}">
        <p14:creationId xmlns:p14="http://schemas.microsoft.com/office/powerpoint/2010/main" val="3256738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6" y="1407964"/>
            <a:ext cx="10447467" cy="2554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200" dirty="0">
                <a:solidFill>
                  <a:srgbClr val="00AEEF"/>
                </a:solidFill>
              </a:rPr>
              <a:t>5. The UK was one of the first countries to create asylums as a way to treat people who had mental health conditions, but it was also one of the first countries to turn away from mental institutions as the primary mode of treatment and shift to a community care model.</a:t>
            </a:r>
          </a:p>
        </p:txBody>
      </p:sp>
      <p:grpSp>
        <p:nvGrpSpPr>
          <p:cNvPr id="5" name="Group 4">
            <a:extLst>
              <a:ext uri="{FF2B5EF4-FFF2-40B4-BE49-F238E27FC236}">
                <a16:creationId xmlns:a16="http://schemas.microsoft.com/office/drawing/2014/main" id="{DDCA11F1-5567-9441-B6D7-B468097633AD}"/>
              </a:ext>
            </a:extLst>
          </p:cNvPr>
          <p:cNvGrpSpPr/>
          <p:nvPr/>
        </p:nvGrpSpPr>
        <p:grpSpPr>
          <a:xfrm>
            <a:off x="872267" y="4333033"/>
            <a:ext cx="2433750" cy="772367"/>
            <a:chOff x="872267" y="4333033"/>
            <a:chExt cx="2433750" cy="772367"/>
          </a:xfrm>
        </p:grpSpPr>
        <p:sp>
          <p:nvSpPr>
            <p:cNvPr id="7" name="Title 1">
              <a:extLst>
                <a:ext uri="{FF2B5EF4-FFF2-40B4-BE49-F238E27FC236}">
                  <a16:creationId xmlns:a16="http://schemas.microsoft.com/office/drawing/2014/main" id="{640C5910-D78F-5344-916E-597E1445ABA8}"/>
                </a:ext>
              </a:extLst>
            </p:cNvPr>
            <p:cNvSpPr txBox="1">
              <a:spLocks/>
            </p:cNvSpPr>
            <p:nvPr/>
          </p:nvSpPr>
          <p:spPr>
            <a:xfrm>
              <a:off x="872267" y="4333033"/>
              <a:ext cx="1388333" cy="772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00B050"/>
                  </a:solidFill>
                </a:rPr>
                <a:t>TRUE</a:t>
              </a:r>
              <a:endParaRPr lang="en-GB" sz="3600" b="0" dirty="0">
                <a:solidFill>
                  <a:srgbClr val="00B050"/>
                </a:solidFill>
              </a:endParaRPr>
            </a:p>
          </p:txBody>
        </p:sp>
        <p:pic>
          <p:nvPicPr>
            <p:cNvPr id="4" name="Picture 3">
              <a:extLst>
                <a:ext uri="{FF2B5EF4-FFF2-40B4-BE49-F238E27FC236}">
                  <a16:creationId xmlns:a16="http://schemas.microsoft.com/office/drawing/2014/main" id="{55BCD581-B00A-E04F-AADE-1EA1A1E2A00A}"/>
                </a:ext>
              </a:extLst>
            </p:cNvPr>
            <p:cNvPicPr>
              <a:picLocks noChangeAspect="1"/>
            </p:cNvPicPr>
            <p:nvPr/>
          </p:nvPicPr>
          <p:blipFill>
            <a:blip r:embed="rId3"/>
            <a:stretch>
              <a:fillRect/>
            </a:stretch>
          </p:blipFill>
          <p:spPr>
            <a:xfrm>
              <a:off x="2533650" y="4333033"/>
              <a:ext cx="772367" cy="772367"/>
            </a:xfrm>
            <a:prstGeom prst="rect">
              <a:avLst/>
            </a:prstGeom>
          </p:spPr>
        </p:pic>
      </p:grpSp>
    </p:spTree>
    <p:extLst>
      <p:ext uri="{BB962C8B-B14F-4D97-AF65-F5344CB8AC3E}">
        <p14:creationId xmlns:p14="http://schemas.microsoft.com/office/powerpoint/2010/main" val="626997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6" y="1407964"/>
            <a:ext cx="10447467" cy="1754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600" dirty="0">
                <a:solidFill>
                  <a:srgbClr val="00AEEF"/>
                </a:solidFill>
              </a:rPr>
              <a:t>6. Today, mental health problems are very rare in children and young people because modern care is much more advanced.</a:t>
            </a:r>
            <a:endParaRPr lang="en-GB" sz="3200" dirty="0">
              <a:solidFill>
                <a:srgbClr val="00AEEF"/>
              </a:solidFill>
            </a:endParaRPr>
          </a:p>
        </p:txBody>
      </p:sp>
      <p:grpSp>
        <p:nvGrpSpPr>
          <p:cNvPr id="9" name="Group 8">
            <a:extLst>
              <a:ext uri="{FF2B5EF4-FFF2-40B4-BE49-F238E27FC236}">
                <a16:creationId xmlns:a16="http://schemas.microsoft.com/office/drawing/2014/main" id="{C5C0236D-7152-7A44-83A2-E50B59CB7D56}"/>
              </a:ext>
            </a:extLst>
          </p:cNvPr>
          <p:cNvGrpSpPr/>
          <p:nvPr/>
        </p:nvGrpSpPr>
        <p:grpSpPr>
          <a:xfrm>
            <a:off x="872267" y="4333032"/>
            <a:ext cx="2160700" cy="772368"/>
            <a:chOff x="872267" y="4333032"/>
            <a:chExt cx="2160700" cy="772368"/>
          </a:xfrm>
        </p:grpSpPr>
        <p:sp>
          <p:nvSpPr>
            <p:cNvPr id="10" name="Title 1">
              <a:extLst>
                <a:ext uri="{FF2B5EF4-FFF2-40B4-BE49-F238E27FC236}">
                  <a16:creationId xmlns:a16="http://schemas.microsoft.com/office/drawing/2014/main" id="{281756C8-18EC-D648-A131-BAA3D8B77530}"/>
                </a:ext>
              </a:extLst>
            </p:cNvPr>
            <p:cNvSpPr txBox="1">
              <a:spLocks/>
            </p:cNvSpPr>
            <p:nvPr/>
          </p:nvSpPr>
          <p:spPr>
            <a:xfrm>
              <a:off x="872267" y="4333033"/>
              <a:ext cx="1388333" cy="772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fontScale="92500"/>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FF0000"/>
                  </a:solidFill>
                </a:rPr>
                <a:t>MYTH</a:t>
              </a:r>
              <a:endParaRPr lang="en-GB" sz="3600" b="0" dirty="0">
                <a:solidFill>
                  <a:srgbClr val="FF0000"/>
                </a:solidFill>
              </a:endParaRPr>
            </a:p>
          </p:txBody>
        </p:sp>
        <p:pic>
          <p:nvPicPr>
            <p:cNvPr id="11" name="Picture 10">
              <a:extLst>
                <a:ext uri="{FF2B5EF4-FFF2-40B4-BE49-F238E27FC236}">
                  <a16:creationId xmlns:a16="http://schemas.microsoft.com/office/drawing/2014/main" id="{E30ED39A-2DEB-5C41-99AA-4AE6940D390A}"/>
                </a:ext>
              </a:extLst>
            </p:cNvPr>
            <p:cNvPicPr>
              <a:picLocks noChangeAspect="1"/>
            </p:cNvPicPr>
            <p:nvPr/>
          </p:nvPicPr>
          <p:blipFill>
            <a:blip r:embed="rId3"/>
            <a:stretch>
              <a:fillRect/>
            </a:stretch>
          </p:blipFill>
          <p:spPr>
            <a:xfrm>
              <a:off x="2260600" y="4333032"/>
              <a:ext cx="772367" cy="772367"/>
            </a:xfrm>
            <a:prstGeom prst="rect">
              <a:avLst/>
            </a:prstGeom>
          </p:spPr>
        </p:pic>
      </p:grpSp>
    </p:spTree>
    <p:extLst>
      <p:ext uri="{BB962C8B-B14F-4D97-AF65-F5344CB8AC3E}">
        <p14:creationId xmlns:p14="http://schemas.microsoft.com/office/powerpoint/2010/main" val="2444052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B3B639-5A6E-8E44-811C-45C90C4A4363}"/>
              </a:ext>
            </a:extLst>
          </p:cNvPr>
          <p:cNvSpPr txBox="1"/>
          <p:nvPr/>
        </p:nvSpPr>
        <p:spPr>
          <a:xfrm>
            <a:off x="872266" y="1407964"/>
            <a:ext cx="10447467"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3600" dirty="0">
                <a:solidFill>
                  <a:srgbClr val="00AEEF"/>
                </a:solidFill>
              </a:rPr>
              <a:t>7. Race, gender and sexual identity can play a role in determining your mental health and put some children and young people at greater risk of mental health conditions.</a:t>
            </a:r>
          </a:p>
        </p:txBody>
      </p:sp>
      <p:grpSp>
        <p:nvGrpSpPr>
          <p:cNvPr id="5" name="Group 4">
            <a:extLst>
              <a:ext uri="{FF2B5EF4-FFF2-40B4-BE49-F238E27FC236}">
                <a16:creationId xmlns:a16="http://schemas.microsoft.com/office/drawing/2014/main" id="{DDCA11F1-5567-9441-B6D7-B468097633AD}"/>
              </a:ext>
            </a:extLst>
          </p:cNvPr>
          <p:cNvGrpSpPr/>
          <p:nvPr/>
        </p:nvGrpSpPr>
        <p:grpSpPr>
          <a:xfrm>
            <a:off x="872267" y="4333033"/>
            <a:ext cx="2433750" cy="772367"/>
            <a:chOff x="872267" y="4333033"/>
            <a:chExt cx="2433750" cy="772367"/>
          </a:xfrm>
        </p:grpSpPr>
        <p:sp>
          <p:nvSpPr>
            <p:cNvPr id="7" name="Title 1">
              <a:extLst>
                <a:ext uri="{FF2B5EF4-FFF2-40B4-BE49-F238E27FC236}">
                  <a16:creationId xmlns:a16="http://schemas.microsoft.com/office/drawing/2014/main" id="{640C5910-D78F-5344-916E-597E1445ABA8}"/>
                </a:ext>
              </a:extLst>
            </p:cNvPr>
            <p:cNvSpPr txBox="1">
              <a:spLocks/>
            </p:cNvSpPr>
            <p:nvPr/>
          </p:nvSpPr>
          <p:spPr>
            <a:xfrm>
              <a:off x="872267" y="4333033"/>
              <a:ext cx="1388333" cy="772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marL="0" marR="0" indent="0" algn="l" defTabSz="667512" rtl="0" latinLnBrk="0">
                <a:lnSpc>
                  <a:spcPct val="90000"/>
                </a:lnSpc>
                <a:spcBef>
                  <a:spcPts val="0"/>
                </a:spcBef>
                <a:spcAft>
                  <a:spcPts val="0"/>
                </a:spcAft>
                <a:buClrTx/>
                <a:buSzTx/>
                <a:buFontTx/>
                <a:buNone/>
                <a:tabLst/>
                <a:defRPr sz="3500" b="1" i="0" u="none" strike="noStrike" cap="none" spc="1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a:lstStyle>
            <a:p>
              <a:pPr hangingPunct="1">
                <a:lnSpc>
                  <a:spcPct val="100000"/>
                </a:lnSpc>
                <a:spcAft>
                  <a:spcPts val="600"/>
                </a:spcAft>
              </a:pPr>
              <a:r>
                <a:rPr lang="en-GB" sz="3600" dirty="0">
                  <a:solidFill>
                    <a:srgbClr val="00B050"/>
                  </a:solidFill>
                </a:rPr>
                <a:t>TRUE</a:t>
              </a:r>
              <a:endParaRPr lang="en-GB" sz="3600" b="0" dirty="0">
                <a:solidFill>
                  <a:srgbClr val="00B050"/>
                </a:solidFill>
              </a:endParaRPr>
            </a:p>
          </p:txBody>
        </p:sp>
        <p:pic>
          <p:nvPicPr>
            <p:cNvPr id="4" name="Picture 3">
              <a:extLst>
                <a:ext uri="{FF2B5EF4-FFF2-40B4-BE49-F238E27FC236}">
                  <a16:creationId xmlns:a16="http://schemas.microsoft.com/office/drawing/2014/main" id="{55BCD581-B00A-E04F-AADE-1EA1A1E2A00A}"/>
                </a:ext>
              </a:extLst>
            </p:cNvPr>
            <p:cNvPicPr>
              <a:picLocks noChangeAspect="1"/>
            </p:cNvPicPr>
            <p:nvPr/>
          </p:nvPicPr>
          <p:blipFill>
            <a:blip r:embed="rId3"/>
            <a:stretch>
              <a:fillRect/>
            </a:stretch>
          </p:blipFill>
          <p:spPr>
            <a:xfrm>
              <a:off x="2533650" y="4333033"/>
              <a:ext cx="772367" cy="772367"/>
            </a:xfrm>
            <a:prstGeom prst="rect">
              <a:avLst/>
            </a:prstGeom>
          </p:spPr>
        </p:pic>
      </p:grpSp>
    </p:spTree>
    <p:extLst>
      <p:ext uri="{BB962C8B-B14F-4D97-AF65-F5344CB8AC3E}">
        <p14:creationId xmlns:p14="http://schemas.microsoft.com/office/powerpoint/2010/main" val="24518498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1539</TotalTime>
  <Words>3117</Words>
  <Application>Microsoft Office PowerPoint</Application>
  <PresentationFormat>Widescreen</PresentationFormat>
  <Paragraphs>189</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Samantha Bradey</cp:lastModifiedBy>
  <cp:revision>113</cp:revision>
  <dcterms:modified xsi:type="dcterms:W3CDTF">2021-08-30T09:29:31Z</dcterms:modified>
</cp:coreProperties>
</file>