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61" r:id="rId4"/>
    <p:sldId id="258" r:id="rId5"/>
    <p:sldId id="262" r:id="rId6"/>
    <p:sldId id="263" r:id="rId7"/>
    <p:sldId id="264"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bramson" initials="HA" lastIdx="7" clrIdx="0">
    <p:extLst>
      <p:ext uri="{19B8F6BF-5375-455C-9EA6-DF929625EA0E}">
        <p15:presenceInfo xmlns:p15="http://schemas.microsoft.com/office/powerpoint/2012/main" userId="S::habramson@unicef.org.uk::df9d337c-593a-4e28-8808-35df32168cab" providerId="AD"/>
      </p:ext>
    </p:extLst>
  </p:cmAuthor>
  <p:cmAuthor id="2" name="Grace Hunt" initials="GH" lastIdx="5" clrIdx="1">
    <p:extLst>
      <p:ext uri="{19B8F6BF-5375-455C-9EA6-DF929625EA0E}">
        <p15:presenceInfo xmlns:p15="http://schemas.microsoft.com/office/powerpoint/2012/main" userId="Hhp3RVkF0y23mxQTTbkzvSleFzKu8YhTMJgcxP3iX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262626"/>
    <a:srgbClr val="EDFFFF"/>
    <a:srgbClr val="288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34860-68C5-4A54-8D9C-62A0BB38C4D0}" v="3" dt="2021-08-02T10:59:00.868"/>
    <p1510:client id="{4A15D3FF-4E46-40F5-9357-7645FC27A55C}" v="2" dt="2021-08-02T10:35:25.845"/>
    <p1510:client id="{6226E2D3-9B39-47F9-B5C0-F0E73DF9DA14}" v="1" dt="2021-08-18T14:02:56.485"/>
    <p1510:client id="{655F26B7-3EFB-4219-A04E-FEDB63C2B360}" v="4" dt="2021-08-02T11:17:59.142"/>
    <p1510:client id="{C5591CD3-703B-4DCF-A3B0-804906907DDD}" v="2" dt="2021-08-18T14:06:36.78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EEF"/>
          </a:solidFill>
        </a:fill>
      </a:tcStyle>
    </a:band2H>
    <a:firstCol>
      <a:tcTxStyle b="on" i="off">
        <a:fontRef idx="major">
          <a:srgbClr val="00AEEF"/>
        </a:fontRef>
        <a:srgbClr val="00AE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EEF"/>
          </a:solidFill>
        </a:fill>
      </a:tcStyle>
    </a:lastRow>
    <a:firstRow>
      <a:tcTxStyle b="on" i="off">
        <a:fontRef idx="major">
          <a:srgbClr val="00AEEF"/>
        </a:fontRef>
        <a:srgbClr val="00AEE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9"/>
    <p:restoredTop sz="72109"/>
  </p:normalViewPr>
  <p:slideViewPr>
    <p:cSldViewPr snapToGrid="0" snapToObjects="1">
      <p:cViewPr varScale="1">
        <p:scale>
          <a:sx n="90" d="100"/>
          <a:sy n="90" d="100"/>
        </p:scale>
        <p:origin x="9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fb@gmail.com" userId="bJgPprcXnPjBy1mQamMmlVbv3dQFdbpGSuhnVJMUaZE=" providerId="None" clId="Web-{C5591CD3-703B-4DCF-A3B0-804906907DDD}"/>
    <pc:docChg chg="modSld">
      <pc:chgData name="leoniefb@gmail.com" userId="bJgPprcXnPjBy1mQamMmlVbv3dQFdbpGSuhnVJMUaZE=" providerId="None" clId="Web-{C5591CD3-703B-4DCF-A3B0-804906907DDD}" dt="2021-08-18T14:06:36.789" v="1" actId="1076"/>
      <pc:docMkLst>
        <pc:docMk/>
      </pc:docMkLst>
      <pc:sldChg chg="modSp">
        <pc:chgData name="leoniefb@gmail.com" userId="bJgPprcXnPjBy1mQamMmlVbv3dQFdbpGSuhnVJMUaZE=" providerId="None" clId="Web-{C5591CD3-703B-4DCF-A3B0-804906907DDD}" dt="2021-08-18T14:06:36.789" v="1" actId="1076"/>
        <pc:sldMkLst>
          <pc:docMk/>
          <pc:sldMk cId="0" sldId="256"/>
        </pc:sldMkLst>
        <pc:picChg chg="mod">
          <ac:chgData name="leoniefb@gmail.com" userId="bJgPprcXnPjBy1mQamMmlVbv3dQFdbpGSuhnVJMUaZE=" providerId="None" clId="Web-{C5591CD3-703B-4DCF-A3B0-804906907DDD}" dt="2021-08-18T14:06:36.789" v="1" actId="1076"/>
          <ac:picMkLst>
            <pc:docMk/>
            <pc:sldMk cId="0" sldId="256"/>
            <ac:picMk id="10" creationId="{C1FE5C48-B578-7A4B-B624-2F334FE6CD10}"/>
          </ac:picMkLst>
        </pc:picChg>
      </pc:sldChg>
    </pc:docChg>
  </pc:docChgLst>
  <pc:docChgLst>
    <pc:chgData name="leoniefb@gmail.com" userId="bJgPprcXnPjBy1mQamMmlVbv3dQFdbpGSuhnVJMUaZE=" providerId="None" clId="Web-{6226E2D3-9B39-47F9-B5C0-F0E73DF9DA14}"/>
    <pc:docChg chg="">
      <pc:chgData name="leoniefb@gmail.com" userId="bJgPprcXnPjBy1mQamMmlVbv3dQFdbpGSuhnVJMUaZE=" providerId="None" clId="Web-{6226E2D3-9B39-47F9-B5C0-F0E73DF9DA14}" dt="2021-08-18T14:02:56.485" v="0"/>
      <pc:docMkLst>
        <pc:docMk/>
      </pc:docMkLst>
      <pc:sldChg chg="delCm">
        <pc:chgData name="leoniefb@gmail.com" userId="bJgPprcXnPjBy1mQamMmlVbv3dQFdbpGSuhnVJMUaZE=" providerId="None" clId="Web-{6226E2D3-9B39-47F9-B5C0-F0E73DF9DA14}" dt="2021-08-18T14:02:56.485" v="0"/>
        <pc:sldMkLst>
          <pc:docMk/>
          <pc:sldMk cId="3609561883"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04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In the story of Paddington, Paddington had a face he would sometimes make when people made him frustrated or angry, especially when other people were not using their manners</a:t>
            </a:r>
            <a:r>
              <a:rPr lang="en-GB" dirty="0"/>
              <a:t>.</a:t>
            </a:r>
            <a:r>
              <a:rPr lang="en-GB" sz="1200" b="0" i="0" u="none" strike="noStrike" dirty="0">
                <a:effectLst/>
                <a:latin typeface="+mn-lt"/>
                <a:ea typeface="+mn-ea"/>
                <a:cs typeface="+mn-cs"/>
                <a:sym typeface="Arial"/>
              </a:rPr>
              <a:t> Paddington called this face the ‘hard stare’. Can you do Paddington’s hard stare?</a:t>
            </a:r>
            <a:endParaRPr lang="en-US" dirty="0"/>
          </a:p>
        </p:txBody>
      </p:sp>
    </p:spTree>
    <p:extLst>
      <p:ext uri="{BB962C8B-B14F-4D97-AF65-F5344CB8AC3E}">
        <p14:creationId xmlns:p14="http://schemas.microsoft.com/office/powerpoint/2010/main" val="321995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261271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Beginning with the feelings children identified in creating their wheel of wellbeing (Activity 3), ask the children to write out a list of emotions that they are most likely to feel day to day. Be sure to include a range of different emotions. For example: happy, angry, stressed, surprised, calm, scared, nervous. For older children guide the group to include more complex emotions in their list, for example: rage, anxiety, disgust, grief, acceptance, annoyance, boredom.</a:t>
            </a:r>
            <a:br>
              <a:rPr lang="en-GB" sz="1200" b="0" i="0" u="none" strike="noStrike" dirty="0">
                <a:effectLst/>
                <a:latin typeface="+mn-lt"/>
                <a:ea typeface="+mn-ea"/>
                <a:cs typeface="+mn-cs"/>
                <a:sym typeface="Arial"/>
              </a:rPr>
            </a:br>
            <a:br>
              <a:rPr lang="en-GB" sz="1200" b="0" i="0" u="none" strike="noStrike" dirty="0">
                <a:effectLst/>
                <a:latin typeface="+mn-lt"/>
                <a:ea typeface="+mn-ea"/>
                <a:cs typeface="+mn-cs"/>
                <a:sym typeface="Arial"/>
              </a:rPr>
            </a:br>
            <a:r>
              <a:rPr lang="en-GB" sz="1200" b="0" i="0" u="none" strike="noStrike" dirty="0">
                <a:effectLst/>
                <a:latin typeface="+mn-lt"/>
                <a:ea typeface="+mn-ea"/>
                <a:cs typeface="+mn-cs"/>
                <a:sym typeface="Arial"/>
              </a:rPr>
              <a:t>On a white board or flip chart create a table with three columns and put the list of feelings in the centre column. </a:t>
            </a:r>
            <a:endParaRPr lang="en-US" dirty="0"/>
          </a:p>
        </p:txBody>
      </p:sp>
    </p:spTree>
    <p:extLst>
      <p:ext uri="{BB962C8B-B14F-4D97-AF65-F5344CB8AC3E}">
        <p14:creationId xmlns:p14="http://schemas.microsoft.com/office/powerpoint/2010/main" val="125782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n-lt"/>
                <a:ea typeface="+mn-ea"/>
                <a:cs typeface="+mn-cs"/>
                <a:sym typeface="Arial"/>
              </a:rPr>
              <a:t>At the top of the column to the left, write the word ‘trigger’, asking children if they know what this word means. Explain that when we talk about emotions and mental health, a trigger is an action (or lack of action sometimes) that causes us to feel a certain way. For example, in the warm-up activity we learned that when people didn’t use their manners, this was a trigger sometimes for Paddington to feel frustrated or angry. </a:t>
            </a:r>
            <a:br>
              <a:rPr lang="en-GB" sz="1200" b="0" i="0" u="none" strike="noStrike" dirty="0">
                <a:effectLst/>
                <a:latin typeface="+mn-lt"/>
                <a:ea typeface="+mn-ea"/>
                <a:cs typeface="+mn-cs"/>
                <a:sym typeface="Arial"/>
              </a:rPr>
            </a:br>
            <a:br>
              <a:rPr lang="en-GB" sz="1200" b="0" i="0" u="none" strike="noStrike" dirty="0">
                <a:effectLst/>
                <a:latin typeface="+mn-lt"/>
                <a:ea typeface="+mn-ea"/>
                <a:cs typeface="+mn-cs"/>
                <a:sym typeface="Arial"/>
              </a:rPr>
            </a:br>
            <a:r>
              <a:rPr lang="en-GB" sz="1200" b="0" i="0" u="none" strike="noStrike" dirty="0">
                <a:effectLst/>
                <a:latin typeface="+mn-lt"/>
                <a:ea typeface="+mn-ea"/>
                <a:cs typeface="+mn-cs"/>
                <a:sym typeface="Arial"/>
              </a:rPr>
              <a:t>Ask young people what they think might cause or ‘trigger’ them to feel each of the specific emotions listed in the first column. Write their responses in the second column. For example: “I feel worried when I have a test at school”, or “I feel happy when I think about having a visit from my grandmother”.</a:t>
            </a:r>
            <a:endParaRPr lang="en-US" dirty="0"/>
          </a:p>
        </p:txBody>
      </p:sp>
    </p:spTree>
    <p:extLst>
      <p:ext uri="{BB962C8B-B14F-4D97-AF65-F5344CB8AC3E}">
        <p14:creationId xmlns:p14="http://schemas.microsoft.com/office/powerpoint/2010/main" val="8719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GB" sz="1200" b="0" i="0" u="none" strike="noStrike" dirty="0">
                <a:effectLst/>
                <a:latin typeface="+mn-lt"/>
                <a:ea typeface="+mn-ea"/>
                <a:cs typeface="+mn-cs"/>
                <a:sym typeface="Arial"/>
              </a:rPr>
              <a:t>At the top of the column on the right, write the word ‘behaviour’, asking children how they think that the word behaviour (or how you act) relates to this exercise about their feelings. Referring back to the Paddington example, ask: “When Paddington was triggered to feel frustrated because people were not using their manners, what was his behaviour?” His behaviour was that he gave people the hard stare – like the group practised in the warm-up activity. </a:t>
            </a:r>
          </a:p>
          <a:p>
            <a:pPr rtl="0"/>
            <a:endParaRPr lang="en-GB" sz="1200" b="0" i="0" u="none" strike="noStrike" dirty="0">
              <a:effectLst/>
              <a:latin typeface="+mn-lt"/>
              <a:ea typeface="+mn-ea"/>
              <a:cs typeface="+mn-cs"/>
              <a:sym typeface="Arial"/>
            </a:endParaRPr>
          </a:p>
          <a:p>
            <a:pPr rtl="0"/>
            <a:r>
              <a:rPr lang="en-GB" sz="1200" b="0" i="0" u="none" strike="noStrike" dirty="0">
                <a:effectLst/>
                <a:latin typeface="+mn-lt"/>
                <a:ea typeface="+mn-ea"/>
                <a:cs typeface="+mn-cs"/>
                <a:sym typeface="Arial"/>
              </a:rPr>
              <a:t>Continuing to build on the same list, ask the children to identify any physical feelings or behaviours they might link to the emotion and trigger. Write these in the third column. For example: “When I feel cross, my face gets red and I feel a lot of energy in my body”, or “When I feel anxious my stomach hurts and I lose my appetite for lunch”.</a:t>
            </a:r>
          </a:p>
        </p:txBody>
      </p:sp>
    </p:spTree>
    <p:extLst>
      <p:ext uri="{BB962C8B-B14F-4D97-AF65-F5344CB8AC3E}">
        <p14:creationId xmlns:p14="http://schemas.microsoft.com/office/powerpoint/2010/main" val="363240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Part 3</a:t>
            </a:r>
            <a:endParaRPr lang="en-US" dirty="0"/>
          </a:p>
        </p:txBody>
      </p:sp>
    </p:spTree>
    <p:extLst>
      <p:ext uri="{BB962C8B-B14F-4D97-AF65-F5344CB8AC3E}">
        <p14:creationId xmlns:p14="http://schemas.microsoft.com/office/powerpoint/2010/main" val="162656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50941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ntent and object 8">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306F8E41-37FD-7444-986B-03F36192E5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455"/>
          <a:stretch/>
        </p:blipFill>
        <p:spPr>
          <a:xfrm>
            <a:off x="0" y="-1"/>
            <a:ext cx="12344400" cy="7121769"/>
          </a:xfrm>
          <a:prstGeom prst="rect">
            <a:avLst/>
          </a:prstGeom>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9" name="UUK_SQUARE_FECabove_blue_rgb.jpg" descr="UUK_SQUARE_FECabove_blue_rgb.jpg">
            <a:extLst>
              <a:ext uri="{FF2B5EF4-FFF2-40B4-BE49-F238E27FC236}">
                <a16:creationId xmlns:a16="http://schemas.microsoft.com/office/drawing/2014/main" id="{54B66BC6-C2C5-8145-B988-18677B59ABD3}"/>
              </a:ext>
            </a:extLst>
          </p:cNvPr>
          <p:cNvPicPr>
            <a:picLocks noChangeAspect="1"/>
          </p:cNvPicPr>
          <p:nvPr userDrawn="1"/>
        </p:nvPicPr>
        <p:blipFill>
          <a:blip r:embed="rId3"/>
          <a:stretch>
            <a:fillRect/>
          </a:stretch>
        </p:blipFill>
        <p:spPr>
          <a:xfrm>
            <a:off x="9906669" y="0"/>
            <a:ext cx="1764762" cy="1544400"/>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5"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fld id="{86CB4B4D-7CA3-9044-876B-883B54F8677D}" type="slidenum">
              <a:t>‹#›</a:t>
            </a:fld>
            <a:endParaRPr/>
          </a:p>
        </p:txBody>
      </p:sp>
      <p:pic>
        <p:nvPicPr>
          <p:cNvPr id="7" name="Picture 6" descr="A picture containing sky, outdoor object&#10;&#10;Description automatically generated">
            <a:extLst>
              <a:ext uri="{FF2B5EF4-FFF2-40B4-BE49-F238E27FC236}">
                <a16:creationId xmlns:a16="http://schemas.microsoft.com/office/drawing/2014/main" id="{E4A80DE0-34C9-9A47-8B99-727A8AB0362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20494"/>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S4w0Y1Kif4"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p:cNvGrpSpPr/>
          <p:nvPr/>
        </p:nvGrpSpPr>
        <p:grpSpPr>
          <a:xfrm>
            <a:off x="7777811" y="4619992"/>
            <a:ext cx="3055956" cy="1801891"/>
            <a:chOff x="0" y="0"/>
            <a:chExt cx="3055954" cy="1801890"/>
          </a:xfrm>
        </p:grpSpPr>
        <p:pic>
          <p:nvPicPr>
            <p:cNvPr id="43" name="PADD_PAW_PRINT.png" descr="PADD_PAW_PRINT.png"/>
            <p:cNvPicPr>
              <a:picLocks noChangeAspect="1"/>
            </p:cNvPicPr>
            <p:nvPr/>
          </p:nvPicPr>
          <p:blipFill>
            <a:blip r:embed="rId3"/>
            <a:stretch>
              <a:fillRect/>
            </a:stretch>
          </p:blipFill>
          <p:spPr>
            <a:xfrm>
              <a:off x="-1" y="627263"/>
              <a:ext cx="1299617" cy="1174628"/>
            </a:xfrm>
            <a:prstGeom prst="rect">
              <a:avLst/>
            </a:prstGeom>
            <a:ln w="12700" cap="flat">
              <a:noFill/>
              <a:miter lim="400000"/>
            </a:ln>
            <a:effectLst/>
          </p:spPr>
        </p:pic>
        <p:pic>
          <p:nvPicPr>
            <p:cNvPr id="44" name="PADD_PAW_PRINT.png" descr="PADD_PAW_PRINT.png"/>
            <p:cNvPicPr>
              <a:picLocks noChangeAspect="1"/>
            </p:cNvPicPr>
            <p:nvPr/>
          </p:nvPicPr>
          <p:blipFill>
            <a:blip r:embed="rId3"/>
            <a:stretch>
              <a:fillRect/>
            </a:stretch>
          </p:blipFill>
          <p:spPr>
            <a:xfrm>
              <a:off x="1756339" y="0"/>
              <a:ext cx="1299616" cy="1174626"/>
            </a:xfrm>
            <a:prstGeom prst="rect">
              <a:avLst/>
            </a:prstGeom>
            <a:ln w="12700" cap="flat">
              <a:noFill/>
              <a:miter lim="400000"/>
            </a:ln>
            <a:effectLst/>
          </p:spPr>
        </p:pic>
      </p:grpSp>
      <p:pic>
        <p:nvPicPr>
          <p:cNvPr id="7" name="Picture 6">
            <a:extLst>
              <a:ext uri="{FF2B5EF4-FFF2-40B4-BE49-F238E27FC236}">
                <a16:creationId xmlns:a16="http://schemas.microsoft.com/office/drawing/2014/main" id="{669F8E68-23EB-5B45-AEB4-1337DB3727BF}"/>
              </a:ext>
            </a:extLst>
          </p:cNvPr>
          <p:cNvPicPr>
            <a:picLocks noChangeAspect="1"/>
          </p:cNvPicPr>
          <p:nvPr/>
        </p:nvPicPr>
        <p:blipFill>
          <a:blip r:embed="rId4"/>
          <a:stretch>
            <a:fillRect/>
          </a:stretch>
        </p:blipFill>
        <p:spPr>
          <a:xfrm>
            <a:off x="516713" y="2672030"/>
            <a:ext cx="8326957" cy="130510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FFC6E9E-B476-7E4D-8E71-6C7F1F2E6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14" y="6129337"/>
            <a:ext cx="1544698" cy="560265"/>
          </a:xfrm>
          <a:prstGeom prst="rect">
            <a:avLst/>
          </a:prstGeom>
        </p:spPr>
      </p:pic>
      <p:sp>
        <p:nvSpPr>
          <p:cNvPr id="2" name="Rectangle 1">
            <a:extLst>
              <a:ext uri="{FF2B5EF4-FFF2-40B4-BE49-F238E27FC236}">
                <a16:creationId xmlns:a16="http://schemas.microsoft.com/office/drawing/2014/main" id="{DA932946-7D25-A241-8AC2-5C9E94DF577F}"/>
              </a:ext>
            </a:extLst>
          </p:cNvPr>
          <p:cNvSpPr/>
          <p:nvPr/>
        </p:nvSpPr>
        <p:spPr>
          <a:xfrm>
            <a:off x="3048000" y="6319827"/>
            <a:ext cx="6096000" cy="215444"/>
          </a:xfrm>
          <a:prstGeom prst="rect">
            <a:avLst/>
          </a:prstGeom>
        </p:spPr>
        <p:txBody>
          <a:bodyPr>
            <a:spAutoFit/>
          </a:bodyPr>
          <a:lstStyle/>
          <a:p>
            <a:r>
              <a:rPr lang="en-GB" sz="800" dirty="0">
                <a:solidFill>
                  <a:srgbClr val="FFFFFF"/>
                </a:solidFill>
                <a:latin typeface="+mn-lt"/>
              </a:rPr>
              <a:t>UNICEF UK, registered charity England &amp; Wales (1072612) Scotland (SC043677).</a:t>
            </a:r>
          </a:p>
        </p:txBody>
      </p:sp>
      <p:pic>
        <p:nvPicPr>
          <p:cNvPr id="4" name="Picture 3">
            <a:extLst>
              <a:ext uri="{FF2B5EF4-FFF2-40B4-BE49-F238E27FC236}">
                <a16:creationId xmlns:a16="http://schemas.microsoft.com/office/drawing/2014/main" id="{E256392D-8458-5C48-B5EB-0C0A0D9FB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13" y="0"/>
            <a:ext cx="1826815" cy="1600484"/>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C1FE5C48-B578-7A4B-B624-2F334FE6C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9314" y="-213713"/>
            <a:ext cx="4640356" cy="210741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og wearing a hat&#10;&#10;Description automatically generated with medium confidence">
            <a:hlinkClick r:id="rId3"/>
            <a:extLst>
              <a:ext uri="{FF2B5EF4-FFF2-40B4-BE49-F238E27FC236}">
                <a16:creationId xmlns:a16="http://schemas.microsoft.com/office/drawing/2014/main" id="{4CDCC166-50C5-2743-9524-15BF1140C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0" y="1838662"/>
            <a:ext cx="8554186" cy="3636921"/>
          </a:xfrm>
          <a:prstGeom prst="rect">
            <a:avLst/>
          </a:prstGeom>
        </p:spPr>
      </p:pic>
      <p:grpSp>
        <p:nvGrpSpPr>
          <p:cNvPr id="22" name="Group">
            <a:extLst>
              <a:ext uri="{FF2B5EF4-FFF2-40B4-BE49-F238E27FC236}">
                <a16:creationId xmlns:a16="http://schemas.microsoft.com/office/drawing/2014/main" id="{824B992F-573C-0243-9C55-8CF5D65080AA}"/>
              </a:ext>
            </a:extLst>
          </p:cNvPr>
          <p:cNvGrpSpPr/>
          <p:nvPr/>
        </p:nvGrpSpPr>
        <p:grpSpPr>
          <a:xfrm>
            <a:off x="9312141" y="2841685"/>
            <a:ext cx="2206410" cy="3335214"/>
            <a:chOff x="836906" y="-1778306"/>
            <a:chExt cx="2206409" cy="3335212"/>
          </a:xfrm>
        </p:grpSpPr>
        <p:pic>
          <p:nvPicPr>
            <p:cNvPr id="23" name="PADD_PAW_PRINT.png" descr="PADD_PAW_PRINT.png">
              <a:extLst>
                <a:ext uri="{FF2B5EF4-FFF2-40B4-BE49-F238E27FC236}">
                  <a16:creationId xmlns:a16="http://schemas.microsoft.com/office/drawing/2014/main" id="{37BBBAD1-03F0-8A4E-B563-03F393A11556}"/>
                </a:ext>
              </a:extLst>
            </p:cNvPr>
            <p:cNvPicPr>
              <a:picLocks noChangeAspect="1"/>
            </p:cNvPicPr>
            <p:nvPr/>
          </p:nvPicPr>
          <p:blipFill>
            <a:blip r:embed="rId5"/>
            <a:stretch>
              <a:fillRect/>
            </a:stretch>
          </p:blipFill>
          <p:spPr>
            <a:xfrm>
              <a:off x="836906" y="-1778306"/>
              <a:ext cx="1299617" cy="1174628"/>
            </a:xfrm>
            <a:prstGeom prst="rect">
              <a:avLst/>
            </a:prstGeom>
            <a:ln w="12700" cap="flat">
              <a:noFill/>
              <a:miter lim="400000"/>
            </a:ln>
            <a:effectLst/>
          </p:spPr>
        </p:pic>
        <p:pic>
          <p:nvPicPr>
            <p:cNvPr id="24" name="PADD_PAW_PRINT.png" descr="PADD_PAW_PRINT.png">
              <a:extLst>
                <a:ext uri="{FF2B5EF4-FFF2-40B4-BE49-F238E27FC236}">
                  <a16:creationId xmlns:a16="http://schemas.microsoft.com/office/drawing/2014/main" id="{1823D564-A135-B046-98C3-F407B0E0E259}"/>
                </a:ext>
              </a:extLst>
            </p:cNvPr>
            <p:cNvPicPr>
              <a:picLocks noChangeAspect="1"/>
            </p:cNvPicPr>
            <p:nvPr/>
          </p:nvPicPr>
          <p:blipFill>
            <a:blip r:embed="rId5"/>
            <a:stretch>
              <a:fillRect/>
            </a:stretch>
          </p:blipFill>
          <p:spPr>
            <a:xfrm>
              <a:off x="1743699" y="382280"/>
              <a:ext cx="1299616" cy="1174626"/>
            </a:xfrm>
            <a:prstGeom prst="rect">
              <a:avLst/>
            </a:prstGeom>
            <a:ln w="12700" cap="flat">
              <a:noFill/>
              <a:miter lim="400000"/>
            </a:ln>
            <a:effectLst/>
          </p:spPr>
        </p:pic>
      </p:grpSp>
      <p:sp>
        <p:nvSpPr>
          <p:cNvPr id="25" name="Rectangle">
            <a:extLst>
              <a:ext uri="{FF2B5EF4-FFF2-40B4-BE49-F238E27FC236}">
                <a16:creationId xmlns:a16="http://schemas.microsoft.com/office/drawing/2014/main" id="{63849D2E-A65F-2A46-B852-A75EC5B2B0B5}"/>
              </a:ext>
            </a:extLst>
          </p:cNvPr>
          <p:cNvSpPr/>
          <p:nvPr/>
        </p:nvSpPr>
        <p:spPr>
          <a:xfrm>
            <a:off x="0" y="565316"/>
            <a:ext cx="8229600" cy="905138"/>
          </a:xfrm>
          <a:prstGeom prst="rect">
            <a:avLst/>
          </a:prstGeom>
          <a:solidFill>
            <a:schemeClr val="bg1"/>
          </a:solidFill>
          <a:ln w="12700">
            <a:noFill/>
            <a:miter lim="400000"/>
          </a:ln>
        </p:spPr>
        <p:txBody>
          <a:bodyPr lIns="45718" tIns="45718" rIns="45718" bIns="45718" anchor="ctr"/>
          <a:lstStyle/>
          <a:p>
            <a:endParaRPr dirty="0"/>
          </a:p>
        </p:txBody>
      </p:sp>
      <p:sp>
        <p:nvSpPr>
          <p:cNvPr id="26" name="Title 1">
            <a:extLst>
              <a:ext uri="{FF2B5EF4-FFF2-40B4-BE49-F238E27FC236}">
                <a16:creationId xmlns:a16="http://schemas.microsoft.com/office/drawing/2014/main" id="{7007E593-4D33-B841-BE5A-34641B9E7EF8}"/>
              </a:ext>
            </a:extLst>
          </p:cNvPr>
          <p:cNvSpPr txBox="1">
            <a:spLocks/>
          </p:cNvSpPr>
          <p:nvPr/>
        </p:nvSpPr>
        <p:spPr>
          <a:xfrm>
            <a:off x="449098" y="565316"/>
            <a:ext cx="7780502" cy="905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fontScale="92500"/>
          </a:bodyPr>
          <a:lstStyle>
            <a:lvl1pPr marL="0" marR="0" indent="0" algn="l" defTabSz="621791" rtl="0" latinLnBrk="0">
              <a:lnSpc>
                <a:spcPct val="90000"/>
              </a:lnSpc>
              <a:spcBef>
                <a:spcPts val="0"/>
              </a:spcBef>
              <a:spcAft>
                <a:spcPts val="0"/>
              </a:spcAft>
              <a:buClrTx/>
              <a:buSzTx/>
              <a:buFontTx/>
              <a:buNone/>
              <a:tabLst/>
              <a:defRPr sz="4000" b="0" i="0" u="none" strike="noStrike" cap="none" spc="20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a:lstStyle>
          <a:p>
            <a:pPr hangingPunct="1"/>
            <a:r>
              <a:rPr lang="en-GB" b="1" dirty="0">
                <a:solidFill>
                  <a:srgbClr val="FFFFFF"/>
                </a:solidFill>
              </a:rPr>
              <a:t>PADDINGTON’S HARD STARE</a:t>
            </a:r>
          </a:p>
        </p:txBody>
      </p:sp>
      <p:pic>
        <p:nvPicPr>
          <p:cNvPr id="3" name="Picture 2" descr="Graphical user interface, application&#10;&#10;Description automatically generated">
            <a:extLst>
              <a:ext uri="{FF2B5EF4-FFF2-40B4-BE49-F238E27FC236}">
                <a16:creationId xmlns:a16="http://schemas.microsoft.com/office/drawing/2014/main" id="{FF39F58A-8DBC-2C46-90CA-D0E006B47E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07" y="6068840"/>
            <a:ext cx="1352006" cy="490375"/>
          </a:xfrm>
          <a:prstGeom prst="rect">
            <a:avLst/>
          </a:prstGeom>
        </p:spPr>
      </p:pic>
      <p:pic>
        <p:nvPicPr>
          <p:cNvPr id="2" name="Picture 1">
            <a:hlinkClick r:id="rId3"/>
            <a:extLst>
              <a:ext uri="{FF2B5EF4-FFF2-40B4-BE49-F238E27FC236}">
                <a16:creationId xmlns:a16="http://schemas.microsoft.com/office/drawing/2014/main" id="{D3A54A8A-036C-5C44-97B2-C86099B6F0F7}"/>
              </a:ext>
            </a:extLst>
          </p:cNvPr>
          <p:cNvPicPr>
            <a:picLocks noChangeAspect="1"/>
          </p:cNvPicPr>
          <p:nvPr/>
        </p:nvPicPr>
        <p:blipFill>
          <a:blip r:embed="rId7"/>
          <a:stretch>
            <a:fillRect/>
          </a:stretch>
        </p:blipFill>
        <p:spPr>
          <a:xfrm>
            <a:off x="4114505" y="5637646"/>
            <a:ext cx="1106253" cy="1106253"/>
          </a:xfrm>
          <a:prstGeom prst="rect">
            <a:avLst/>
          </a:prstGeom>
        </p:spPr>
      </p:pic>
      <p:sp>
        <p:nvSpPr>
          <p:cNvPr id="11" name="TextBox 10">
            <a:hlinkClick r:id="rId3"/>
            <a:extLst>
              <a:ext uri="{FF2B5EF4-FFF2-40B4-BE49-F238E27FC236}">
                <a16:creationId xmlns:a16="http://schemas.microsoft.com/office/drawing/2014/main" id="{6377613C-3908-CF41-9670-D20156E947DE}"/>
              </a:ext>
            </a:extLst>
          </p:cNvPr>
          <p:cNvSpPr txBox="1"/>
          <p:nvPr/>
        </p:nvSpPr>
        <p:spPr>
          <a:xfrm>
            <a:off x="5333433" y="5867606"/>
            <a:ext cx="1391780"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Click to play video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ADD_PAW_PRINT.png" descr="PADD_PAW_PRINT.png"/>
          <p:cNvPicPr>
            <a:picLocks noChangeAspect="1"/>
          </p:cNvPicPr>
          <p:nvPr/>
        </p:nvPicPr>
        <p:blipFill>
          <a:blip r:embed="rId3"/>
          <a:stretch>
            <a:fillRect/>
          </a:stretch>
        </p:blipFill>
        <p:spPr>
          <a:xfrm>
            <a:off x="5136212" y="5287588"/>
            <a:ext cx="1396044" cy="1261780"/>
          </a:xfrm>
          <a:prstGeom prst="rect">
            <a:avLst/>
          </a:prstGeom>
          <a:ln w="12700">
            <a:miter lim="400000"/>
          </a:ln>
        </p:spPr>
      </p:pic>
      <p:pic>
        <p:nvPicPr>
          <p:cNvPr id="9" name="PADD_Image_01.png" descr="PADD_Image_01.png">
            <a:extLst>
              <a:ext uri="{FF2B5EF4-FFF2-40B4-BE49-F238E27FC236}">
                <a16:creationId xmlns:a16="http://schemas.microsoft.com/office/drawing/2014/main" id="{84715C97-0CFC-4C41-B417-4155128DB71B}"/>
              </a:ext>
            </a:extLst>
          </p:cNvPr>
          <p:cNvPicPr>
            <a:picLocks noChangeAspect="1"/>
          </p:cNvPicPr>
          <p:nvPr/>
        </p:nvPicPr>
        <p:blipFill>
          <a:blip r:embed="rId4"/>
          <a:stretch>
            <a:fillRect/>
          </a:stretch>
        </p:blipFill>
        <p:spPr>
          <a:xfrm>
            <a:off x="6096000" y="308632"/>
            <a:ext cx="4799113" cy="6408462"/>
          </a:xfrm>
          <a:prstGeom prst="rect">
            <a:avLst/>
          </a:prstGeom>
          <a:ln w="12700">
            <a:miter lim="400000"/>
          </a:ln>
        </p:spPr>
      </p:pic>
      <p:pic>
        <p:nvPicPr>
          <p:cNvPr id="3" name="Picture 2">
            <a:extLst>
              <a:ext uri="{FF2B5EF4-FFF2-40B4-BE49-F238E27FC236}">
                <a16:creationId xmlns:a16="http://schemas.microsoft.com/office/drawing/2014/main" id="{5382DE5B-3A13-5940-8E82-022C2517F44F}"/>
              </a:ext>
            </a:extLst>
          </p:cNvPr>
          <p:cNvPicPr>
            <a:picLocks noChangeAspect="1"/>
          </p:cNvPicPr>
          <p:nvPr/>
        </p:nvPicPr>
        <p:blipFill>
          <a:blip r:embed="rId5"/>
          <a:stretch>
            <a:fillRect/>
          </a:stretch>
        </p:blipFill>
        <p:spPr>
          <a:xfrm>
            <a:off x="576880" y="1691790"/>
            <a:ext cx="6485039" cy="143886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D547549-F008-EE4F-9861-E711398537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07" y="6068840"/>
            <a:ext cx="1352006" cy="490375"/>
          </a:xfrm>
          <a:prstGeom prst="rect">
            <a:avLst/>
          </a:prstGeom>
        </p:spPr>
      </p:pic>
    </p:spTree>
    <p:extLst>
      <p:ext uri="{BB962C8B-B14F-4D97-AF65-F5344CB8AC3E}">
        <p14:creationId xmlns:p14="http://schemas.microsoft.com/office/powerpoint/2010/main" val="2714253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A0E86D6-6E8F-624D-8C86-4B625E03E49A}"/>
              </a:ext>
            </a:extLst>
          </p:cNvPr>
          <p:cNvGraphicFramePr>
            <a:graphicFrameLocks noGrp="1"/>
          </p:cNvGraphicFramePr>
          <p:nvPr>
            <p:extLst>
              <p:ext uri="{D42A27DB-BD31-4B8C-83A1-F6EECF244321}">
                <p14:modId xmlns:p14="http://schemas.microsoft.com/office/powerpoint/2010/main" val="2359652703"/>
              </p:ext>
            </p:extLst>
          </p:nvPr>
        </p:nvGraphicFramePr>
        <p:xfrm>
          <a:off x="416971" y="2298256"/>
          <a:ext cx="9501945" cy="2867187"/>
        </p:xfrm>
        <a:graphic>
          <a:graphicData uri="http://schemas.openxmlformats.org/drawingml/2006/table">
            <a:tbl>
              <a:tblPr firstRow="1" bandRow="1">
                <a:tableStyleId>{5940675A-B579-460E-94D1-54222C63F5DA}</a:tableStyleId>
              </a:tblPr>
              <a:tblGrid>
                <a:gridCol w="2993537">
                  <a:extLst>
                    <a:ext uri="{9D8B030D-6E8A-4147-A177-3AD203B41FA5}">
                      <a16:colId xmlns:a16="http://schemas.microsoft.com/office/drawing/2014/main" val="3362256820"/>
                    </a:ext>
                  </a:extLst>
                </a:gridCol>
                <a:gridCol w="2993537">
                  <a:extLst>
                    <a:ext uri="{9D8B030D-6E8A-4147-A177-3AD203B41FA5}">
                      <a16:colId xmlns:a16="http://schemas.microsoft.com/office/drawing/2014/main" val="829946932"/>
                    </a:ext>
                  </a:extLst>
                </a:gridCol>
                <a:gridCol w="3514871">
                  <a:extLst>
                    <a:ext uri="{9D8B030D-6E8A-4147-A177-3AD203B41FA5}">
                      <a16:colId xmlns:a16="http://schemas.microsoft.com/office/drawing/2014/main" val="3553130534"/>
                    </a:ext>
                  </a:extLst>
                </a:gridCol>
              </a:tblGrid>
              <a:tr h="446298">
                <a:tc>
                  <a:txBody>
                    <a:bodyPr/>
                    <a:lstStyle/>
                    <a:p>
                      <a:endParaRPr lang="en-US" sz="2400" b="0" dirty="0">
                        <a:solidFill>
                          <a:srgbClr val="FFFFFF"/>
                        </a:solidFill>
                      </a:endParaRP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l"/>
                      <a:r>
                        <a:rPr lang="en-US" sz="2400" b="0" dirty="0">
                          <a:solidFill>
                            <a:srgbClr val="FFFFFF"/>
                          </a:solidFill>
                        </a:rPr>
                        <a:t>Emotion</a:t>
                      </a:r>
                    </a:p>
                  </a:txBody>
                  <a:tcPr anchor="ct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598948418"/>
                  </a:ext>
                </a:extLst>
              </a:tr>
              <a:tr h="2409987">
                <a:tc>
                  <a:txBody>
                    <a:bodyPr/>
                    <a:lstStyle/>
                    <a:p>
                      <a:endParaRPr lang="en-US" dirty="0"/>
                    </a:p>
                  </a:txBody>
                  <a:tcPr>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lumMod val="85000"/>
                              <a:lumOff val="15000"/>
                            </a:schemeClr>
                          </a:solidFill>
                        </a:rPr>
                        <a:t>Angry</a:t>
                      </a:r>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775479"/>
                  </a:ext>
                </a:extLst>
              </a:tr>
            </a:tbl>
          </a:graphicData>
        </a:graphic>
      </p:graphicFrame>
      <p:pic>
        <p:nvPicPr>
          <p:cNvPr id="3" name="Picture 2">
            <a:extLst>
              <a:ext uri="{FF2B5EF4-FFF2-40B4-BE49-F238E27FC236}">
                <a16:creationId xmlns:a16="http://schemas.microsoft.com/office/drawing/2014/main" id="{D08E5670-B360-7B41-84DE-5E5AD42C9EFF}"/>
              </a:ext>
            </a:extLst>
          </p:cNvPr>
          <p:cNvPicPr>
            <a:picLocks noChangeAspect="1"/>
          </p:cNvPicPr>
          <p:nvPr/>
        </p:nvPicPr>
        <p:blipFill>
          <a:blip r:embed="rId3"/>
          <a:stretch>
            <a:fillRect/>
          </a:stretch>
        </p:blipFill>
        <p:spPr>
          <a:xfrm>
            <a:off x="4508668" y="2832316"/>
            <a:ext cx="659275" cy="596684"/>
          </a:xfrm>
          <a:prstGeom prst="rect">
            <a:avLst/>
          </a:prstGeom>
        </p:spPr>
      </p:pic>
      <p:sp>
        <p:nvSpPr>
          <p:cNvPr id="15" name="Rectangle">
            <a:extLst>
              <a:ext uri="{FF2B5EF4-FFF2-40B4-BE49-F238E27FC236}">
                <a16:creationId xmlns:a16="http://schemas.microsoft.com/office/drawing/2014/main" id="{F89FE145-A8FB-8640-A4F4-D66243F3D8C2}"/>
              </a:ext>
            </a:extLst>
          </p:cNvPr>
          <p:cNvSpPr/>
          <p:nvPr/>
        </p:nvSpPr>
        <p:spPr>
          <a:xfrm>
            <a:off x="0" y="565316"/>
            <a:ext cx="5858359" cy="905138"/>
          </a:xfrm>
          <a:prstGeom prst="rect">
            <a:avLst/>
          </a:prstGeom>
          <a:solidFill>
            <a:srgbClr val="FF9933"/>
          </a:solidFill>
          <a:ln w="12700">
            <a:noFill/>
            <a:miter lim="400000"/>
          </a:ln>
        </p:spPr>
        <p:txBody>
          <a:bodyPr lIns="45718" tIns="45718" rIns="45718" bIns="45718" anchor="ctr"/>
          <a:lstStyle/>
          <a:p>
            <a:endParaRPr/>
          </a:p>
        </p:txBody>
      </p:sp>
      <p:sp>
        <p:nvSpPr>
          <p:cNvPr id="16" name="Title 1">
            <a:extLst>
              <a:ext uri="{FF2B5EF4-FFF2-40B4-BE49-F238E27FC236}">
                <a16:creationId xmlns:a16="http://schemas.microsoft.com/office/drawing/2014/main" id="{1A045DA9-D2FA-944A-B127-3310C79280B5}"/>
              </a:ext>
            </a:extLst>
          </p:cNvPr>
          <p:cNvSpPr txBox="1">
            <a:spLocks/>
          </p:cNvSpPr>
          <p:nvPr/>
        </p:nvSpPr>
        <p:spPr>
          <a:xfrm>
            <a:off x="449098" y="565316"/>
            <a:ext cx="6990088" cy="905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621791" rtl="0" latinLnBrk="0">
              <a:lnSpc>
                <a:spcPct val="90000"/>
              </a:lnSpc>
              <a:spcBef>
                <a:spcPts val="0"/>
              </a:spcBef>
              <a:spcAft>
                <a:spcPts val="0"/>
              </a:spcAft>
              <a:buClrTx/>
              <a:buSzTx/>
              <a:buFontTx/>
              <a:buNone/>
              <a:tabLst/>
              <a:defRPr sz="4000" b="0" i="0" u="none" strike="noStrike" cap="none" spc="20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a:lstStyle>
          <a:p>
            <a:pPr hangingPunct="1"/>
            <a:r>
              <a:rPr lang="en-GB" sz="3000" b="1" spc="0" dirty="0">
                <a:solidFill>
                  <a:srgbClr val="FFFFFF"/>
                </a:solidFill>
              </a:rPr>
              <a:t>HOW ARE YOU FEELING?</a:t>
            </a:r>
          </a:p>
        </p:txBody>
      </p:sp>
      <p:sp>
        <p:nvSpPr>
          <p:cNvPr id="6" name="Rectangle 5">
            <a:extLst>
              <a:ext uri="{FF2B5EF4-FFF2-40B4-BE49-F238E27FC236}">
                <a16:creationId xmlns:a16="http://schemas.microsoft.com/office/drawing/2014/main" id="{EF709F05-9AC3-604C-99E3-9A04F4BA7558}"/>
              </a:ext>
            </a:extLst>
          </p:cNvPr>
          <p:cNvSpPr/>
          <p:nvPr/>
        </p:nvSpPr>
        <p:spPr>
          <a:xfrm>
            <a:off x="7101840" y="5273112"/>
            <a:ext cx="6096000" cy="338554"/>
          </a:xfrm>
          <a:prstGeom prst="rect">
            <a:avLst/>
          </a:prstGeom>
        </p:spPr>
        <p:txBody>
          <a:bodyPr>
            <a:spAutoFit/>
          </a:bodyPr>
          <a:lstStyle/>
          <a:p>
            <a:r>
              <a:rPr lang="en-GB" sz="800" dirty="0">
                <a:solidFill>
                  <a:schemeClr val="tx1"/>
                </a:solidFill>
                <a:latin typeface="+mn-lt"/>
              </a:rPr>
              <a:t>Adapted from </a:t>
            </a:r>
            <a:r>
              <a:rPr lang="en-GB" sz="800" dirty="0"/>
              <a:t>the following sources: </a:t>
            </a:r>
            <a:r>
              <a:rPr lang="en-GB" sz="800" dirty="0" err="1"/>
              <a:t>Delphis</a:t>
            </a:r>
            <a:r>
              <a:rPr lang="en-GB" sz="800" dirty="0"/>
              <a:t> and Safehouse</a:t>
            </a:r>
          </a:p>
          <a:p>
            <a:r>
              <a:rPr lang="en-GB" sz="800" dirty="0">
                <a:solidFill>
                  <a:schemeClr val="tx1"/>
                </a:solidFill>
                <a:latin typeface="+mn-lt"/>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F89FE145-A8FB-8640-A4F4-D66243F3D8C2}"/>
              </a:ext>
            </a:extLst>
          </p:cNvPr>
          <p:cNvSpPr/>
          <p:nvPr/>
        </p:nvSpPr>
        <p:spPr>
          <a:xfrm>
            <a:off x="-1" y="565316"/>
            <a:ext cx="8307093" cy="1340976"/>
          </a:xfrm>
          <a:prstGeom prst="rect">
            <a:avLst/>
          </a:prstGeom>
          <a:solidFill>
            <a:srgbClr val="262626"/>
          </a:solidFill>
          <a:ln w="12700">
            <a:noFill/>
            <a:miter lim="400000"/>
          </a:ln>
        </p:spPr>
        <p:txBody>
          <a:bodyPr lIns="45718" tIns="45718" rIns="45718" bIns="45718" anchor="ctr"/>
          <a:lstStyle/>
          <a:p>
            <a:endParaRPr/>
          </a:p>
        </p:txBody>
      </p:sp>
      <p:sp>
        <p:nvSpPr>
          <p:cNvPr id="16" name="Title 1">
            <a:extLst>
              <a:ext uri="{FF2B5EF4-FFF2-40B4-BE49-F238E27FC236}">
                <a16:creationId xmlns:a16="http://schemas.microsoft.com/office/drawing/2014/main" id="{1A045DA9-D2FA-944A-B127-3310C79280B5}"/>
              </a:ext>
            </a:extLst>
          </p:cNvPr>
          <p:cNvSpPr txBox="1">
            <a:spLocks/>
          </p:cNvSpPr>
          <p:nvPr/>
        </p:nvSpPr>
        <p:spPr>
          <a:xfrm>
            <a:off x="503684" y="524447"/>
            <a:ext cx="8009967" cy="1340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621791" rtl="0" latinLnBrk="0">
              <a:lnSpc>
                <a:spcPct val="90000"/>
              </a:lnSpc>
              <a:spcBef>
                <a:spcPts val="0"/>
              </a:spcBef>
              <a:spcAft>
                <a:spcPts val="0"/>
              </a:spcAft>
              <a:buClrTx/>
              <a:buSzTx/>
              <a:buFontTx/>
              <a:buNone/>
              <a:tabLst/>
              <a:defRPr sz="4000" b="0" i="0" u="none" strike="noStrike" cap="none" spc="20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a:lstStyle>
          <a:p>
            <a:pPr hangingPunct="1">
              <a:lnSpc>
                <a:spcPct val="110000"/>
              </a:lnSpc>
            </a:pPr>
            <a:r>
              <a:rPr lang="en-GB" sz="3200" b="1" spc="0" dirty="0">
                <a:solidFill>
                  <a:srgbClr val="FFFFFF"/>
                </a:solidFill>
              </a:rPr>
              <a:t>WHAT MAKES YOU FEEL THAT WAY?</a:t>
            </a:r>
            <a:br>
              <a:rPr lang="en-GB" sz="3200" b="1" spc="0" dirty="0">
                <a:solidFill>
                  <a:srgbClr val="FFFFFF"/>
                </a:solidFill>
              </a:rPr>
            </a:br>
            <a:r>
              <a:rPr lang="en-GB" sz="2800" b="1" spc="0" dirty="0">
                <a:solidFill>
                  <a:srgbClr val="FFFFFF"/>
                </a:solidFill>
              </a:rPr>
              <a:t>The ‘trigger’</a:t>
            </a:r>
            <a:endParaRPr lang="en-GB" sz="3200" b="1" spc="0" dirty="0">
              <a:solidFill>
                <a:srgbClr val="FFFFFF"/>
              </a:solidFill>
            </a:endParaRPr>
          </a:p>
        </p:txBody>
      </p:sp>
      <p:graphicFrame>
        <p:nvGraphicFramePr>
          <p:cNvPr id="10" name="Table 2">
            <a:extLst>
              <a:ext uri="{FF2B5EF4-FFF2-40B4-BE49-F238E27FC236}">
                <a16:creationId xmlns:a16="http://schemas.microsoft.com/office/drawing/2014/main" id="{0939B265-DDA1-444D-87DC-E34ECF921E2E}"/>
              </a:ext>
            </a:extLst>
          </p:cNvPr>
          <p:cNvGraphicFramePr>
            <a:graphicFrameLocks noGrp="1"/>
          </p:cNvGraphicFramePr>
          <p:nvPr>
            <p:extLst>
              <p:ext uri="{D42A27DB-BD31-4B8C-83A1-F6EECF244321}">
                <p14:modId xmlns:p14="http://schemas.microsoft.com/office/powerpoint/2010/main" val="4069085158"/>
              </p:ext>
            </p:extLst>
          </p:nvPr>
        </p:nvGraphicFramePr>
        <p:xfrm>
          <a:off x="416971" y="2298256"/>
          <a:ext cx="9501945" cy="2867187"/>
        </p:xfrm>
        <a:graphic>
          <a:graphicData uri="http://schemas.openxmlformats.org/drawingml/2006/table">
            <a:tbl>
              <a:tblPr firstRow="1" bandRow="1">
                <a:tableStyleId>{5940675A-B579-460E-94D1-54222C63F5DA}</a:tableStyleId>
              </a:tblPr>
              <a:tblGrid>
                <a:gridCol w="2993537">
                  <a:extLst>
                    <a:ext uri="{9D8B030D-6E8A-4147-A177-3AD203B41FA5}">
                      <a16:colId xmlns:a16="http://schemas.microsoft.com/office/drawing/2014/main" val="3362256820"/>
                    </a:ext>
                  </a:extLst>
                </a:gridCol>
                <a:gridCol w="2993537">
                  <a:extLst>
                    <a:ext uri="{9D8B030D-6E8A-4147-A177-3AD203B41FA5}">
                      <a16:colId xmlns:a16="http://schemas.microsoft.com/office/drawing/2014/main" val="829946932"/>
                    </a:ext>
                  </a:extLst>
                </a:gridCol>
                <a:gridCol w="3514871">
                  <a:extLst>
                    <a:ext uri="{9D8B030D-6E8A-4147-A177-3AD203B41FA5}">
                      <a16:colId xmlns:a16="http://schemas.microsoft.com/office/drawing/2014/main" val="3553130534"/>
                    </a:ext>
                  </a:extLst>
                </a:gridCol>
              </a:tblGrid>
              <a:tr h="446298">
                <a:tc>
                  <a:txBody>
                    <a:bodyPr/>
                    <a:lstStyle/>
                    <a:p>
                      <a:r>
                        <a:rPr lang="en-US" sz="2400" b="0" dirty="0">
                          <a:solidFill>
                            <a:srgbClr val="FFFFFF"/>
                          </a:solidFill>
                        </a:rPr>
                        <a:t>Trigger</a:t>
                      </a: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262626"/>
                    </a:solidFill>
                  </a:tcPr>
                </a:tc>
                <a:tc>
                  <a:txBody>
                    <a:bodyPr/>
                    <a:lstStyle/>
                    <a:p>
                      <a:pPr algn="l"/>
                      <a:r>
                        <a:rPr lang="en-US" sz="2400" b="0" dirty="0">
                          <a:solidFill>
                            <a:srgbClr val="FFFFFF"/>
                          </a:solidFill>
                        </a:rPr>
                        <a:t>Emotion</a:t>
                      </a:r>
                    </a:p>
                  </a:txBody>
                  <a:tcPr anchor="ct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598948418"/>
                  </a:ext>
                </a:extLst>
              </a:tr>
              <a:tr h="2409987">
                <a:tc>
                  <a:txBody>
                    <a:bodyPr/>
                    <a:lstStyle/>
                    <a:p>
                      <a:r>
                        <a:rPr lang="en-GB" sz="2400" b="0" i="0" u="none" strike="noStrike" cap="none" spc="0" baseline="0" dirty="0">
                          <a:solidFill>
                            <a:schemeClr val="tx1">
                              <a:lumMod val="85000"/>
                              <a:lumOff val="15000"/>
                            </a:schemeClr>
                          </a:solidFill>
                          <a:effectLst/>
                          <a:uFillTx/>
                          <a:latin typeface="+mn-lt"/>
                          <a:ea typeface="+mn-ea"/>
                          <a:cs typeface="+mn-cs"/>
                          <a:sym typeface="Arial"/>
                        </a:rPr>
                        <a:t>My sister/brother/</a:t>
                      </a:r>
                      <a:br>
                        <a:rPr lang="en-GB" sz="2400" b="0" i="0" u="none" strike="noStrike" cap="none" spc="0" baseline="0" dirty="0">
                          <a:solidFill>
                            <a:schemeClr val="tx1">
                              <a:lumMod val="85000"/>
                              <a:lumOff val="15000"/>
                            </a:schemeClr>
                          </a:solidFill>
                          <a:effectLst/>
                          <a:uFillTx/>
                          <a:latin typeface="+mn-lt"/>
                          <a:ea typeface="+mn-ea"/>
                          <a:cs typeface="+mn-cs"/>
                          <a:sym typeface="Arial"/>
                        </a:rPr>
                      </a:br>
                      <a:r>
                        <a:rPr lang="en-GB" sz="2400" b="0" i="0" u="none" strike="noStrike" cap="none" spc="0" baseline="0" dirty="0">
                          <a:solidFill>
                            <a:schemeClr val="tx1">
                              <a:lumMod val="85000"/>
                              <a:lumOff val="15000"/>
                            </a:schemeClr>
                          </a:solidFill>
                          <a:effectLst/>
                          <a:uFillTx/>
                          <a:latin typeface="+mn-lt"/>
                          <a:ea typeface="+mn-ea"/>
                          <a:cs typeface="+mn-cs"/>
                          <a:sym typeface="Arial"/>
                        </a:rPr>
                        <a:t>friend took one of my things</a:t>
                      </a:r>
                      <a:endParaRPr lang="en-US" sz="2400" dirty="0">
                        <a:solidFill>
                          <a:schemeClr val="tx1">
                            <a:lumMod val="85000"/>
                            <a:lumOff val="15000"/>
                          </a:schemeClr>
                        </a:solidFill>
                      </a:endParaRPr>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lumMod val="85000"/>
                              <a:lumOff val="15000"/>
                            </a:schemeClr>
                          </a:solidFill>
                        </a:rPr>
                        <a:t>Angry</a:t>
                      </a:r>
                      <a:endParaRPr lang="en-US" dirty="0"/>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775479"/>
                  </a:ext>
                </a:extLst>
              </a:tr>
            </a:tbl>
          </a:graphicData>
        </a:graphic>
      </p:graphicFrame>
      <p:pic>
        <p:nvPicPr>
          <p:cNvPr id="14" name="Picture 13">
            <a:extLst>
              <a:ext uri="{FF2B5EF4-FFF2-40B4-BE49-F238E27FC236}">
                <a16:creationId xmlns:a16="http://schemas.microsoft.com/office/drawing/2014/main" id="{FBCD2B47-4DCE-9E49-BB34-B0090B734697}"/>
              </a:ext>
            </a:extLst>
          </p:cNvPr>
          <p:cNvPicPr>
            <a:picLocks noChangeAspect="1"/>
          </p:cNvPicPr>
          <p:nvPr/>
        </p:nvPicPr>
        <p:blipFill>
          <a:blip r:embed="rId3"/>
          <a:stretch>
            <a:fillRect/>
          </a:stretch>
        </p:blipFill>
        <p:spPr>
          <a:xfrm>
            <a:off x="4508668" y="2832316"/>
            <a:ext cx="659275" cy="596684"/>
          </a:xfrm>
          <a:prstGeom prst="rect">
            <a:avLst/>
          </a:prstGeom>
        </p:spPr>
      </p:pic>
      <p:sp>
        <p:nvSpPr>
          <p:cNvPr id="2" name="Rectangle 1">
            <a:extLst>
              <a:ext uri="{FF2B5EF4-FFF2-40B4-BE49-F238E27FC236}">
                <a16:creationId xmlns:a16="http://schemas.microsoft.com/office/drawing/2014/main" id="{96AEB7D1-3DF2-9044-AEBA-259B80B900B7}"/>
              </a:ext>
            </a:extLst>
          </p:cNvPr>
          <p:cNvSpPr/>
          <p:nvPr/>
        </p:nvSpPr>
        <p:spPr>
          <a:xfrm>
            <a:off x="7051039" y="5234240"/>
            <a:ext cx="3883265" cy="221679"/>
          </a:xfrm>
          <a:prstGeom prst="rect">
            <a:avLst/>
          </a:prstGeom>
        </p:spPr>
        <p:txBody>
          <a:bodyPr wrap="square">
            <a:spAutoFit/>
          </a:bodyPr>
          <a:lstStyle/>
          <a:p>
            <a:r>
              <a:rPr lang="en-GB" sz="800" dirty="0">
                <a:solidFill>
                  <a:schemeClr val="tx1"/>
                </a:solidFill>
              </a:rPr>
              <a:t>Adapted from </a:t>
            </a:r>
            <a:r>
              <a:rPr lang="en-GB" sz="800" dirty="0"/>
              <a:t>the following sources: </a:t>
            </a:r>
            <a:r>
              <a:rPr lang="en-GB" sz="800" dirty="0" err="1"/>
              <a:t>Delphis</a:t>
            </a:r>
            <a:r>
              <a:rPr lang="en-GB" sz="800" dirty="0"/>
              <a:t> and Safehouse</a:t>
            </a:r>
          </a:p>
        </p:txBody>
      </p:sp>
    </p:spTree>
    <p:extLst>
      <p:ext uri="{BB962C8B-B14F-4D97-AF65-F5344CB8AC3E}">
        <p14:creationId xmlns:p14="http://schemas.microsoft.com/office/powerpoint/2010/main" val="38479486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2">
            <a:extLst>
              <a:ext uri="{FF2B5EF4-FFF2-40B4-BE49-F238E27FC236}">
                <a16:creationId xmlns:a16="http://schemas.microsoft.com/office/drawing/2014/main" id="{0939B265-DDA1-444D-87DC-E34ECF921E2E}"/>
              </a:ext>
            </a:extLst>
          </p:cNvPr>
          <p:cNvGraphicFramePr>
            <a:graphicFrameLocks noGrp="1"/>
          </p:cNvGraphicFramePr>
          <p:nvPr>
            <p:extLst>
              <p:ext uri="{D42A27DB-BD31-4B8C-83A1-F6EECF244321}">
                <p14:modId xmlns:p14="http://schemas.microsoft.com/office/powerpoint/2010/main" val="859848915"/>
              </p:ext>
            </p:extLst>
          </p:nvPr>
        </p:nvGraphicFramePr>
        <p:xfrm>
          <a:off x="416971" y="2298256"/>
          <a:ext cx="9501945" cy="2867187"/>
        </p:xfrm>
        <a:graphic>
          <a:graphicData uri="http://schemas.openxmlformats.org/drawingml/2006/table">
            <a:tbl>
              <a:tblPr firstRow="1" bandRow="1">
                <a:tableStyleId>{5940675A-B579-460E-94D1-54222C63F5DA}</a:tableStyleId>
              </a:tblPr>
              <a:tblGrid>
                <a:gridCol w="2993537">
                  <a:extLst>
                    <a:ext uri="{9D8B030D-6E8A-4147-A177-3AD203B41FA5}">
                      <a16:colId xmlns:a16="http://schemas.microsoft.com/office/drawing/2014/main" val="3362256820"/>
                    </a:ext>
                  </a:extLst>
                </a:gridCol>
                <a:gridCol w="2993537">
                  <a:extLst>
                    <a:ext uri="{9D8B030D-6E8A-4147-A177-3AD203B41FA5}">
                      <a16:colId xmlns:a16="http://schemas.microsoft.com/office/drawing/2014/main" val="829946932"/>
                    </a:ext>
                  </a:extLst>
                </a:gridCol>
                <a:gridCol w="3514871">
                  <a:extLst>
                    <a:ext uri="{9D8B030D-6E8A-4147-A177-3AD203B41FA5}">
                      <a16:colId xmlns:a16="http://schemas.microsoft.com/office/drawing/2014/main" val="3553130534"/>
                    </a:ext>
                  </a:extLst>
                </a:gridCol>
              </a:tblGrid>
              <a:tr h="446298">
                <a:tc>
                  <a:txBody>
                    <a:bodyPr/>
                    <a:lstStyle/>
                    <a:p>
                      <a:r>
                        <a:rPr lang="en-US" sz="2400" b="0" dirty="0">
                          <a:solidFill>
                            <a:srgbClr val="FFFFFF"/>
                          </a:solidFill>
                        </a:rPr>
                        <a:t>Trigger</a:t>
                      </a: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l"/>
                      <a:r>
                        <a:rPr lang="en-US" sz="2400" b="0" dirty="0">
                          <a:solidFill>
                            <a:srgbClr val="FFFFFF"/>
                          </a:solidFill>
                        </a:rPr>
                        <a:t>Emotion</a:t>
                      </a:r>
                    </a:p>
                  </a:txBody>
                  <a:tcPr anchor="ct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en-US" sz="2400" b="0" dirty="0" err="1">
                          <a:solidFill>
                            <a:srgbClr val="FFFFFF"/>
                          </a:solidFill>
                        </a:rPr>
                        <a:t>Behaviour</a:t>
                      </a:r>
                      <a:endParaRPr lang="en-US" sz="2400" b="0" dirty="0">
                        <a:solidFill>
                          <a:srgbClr val="FFFFFF"/>
                        </a:solidFill>
                      </a:endParaRPr>
                    </a:p>
                  </a:txBody>
                  <a:tcPr>
                    <a:lnL w="12700" cmpd="sng">
                      <a:noFill/>
                    </a:lnL>
                    <a:lnR w="12700" cmpd="sng">
                      <a:noFill/>
                    </a:lnR>
                    <a:lnT w="12700" cmpd="sng">
                      <a:noFill/>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598948418"/>
                  </a:ext>
                </a:extLst>
              </a:tr>
              <a:tr h="2409987">
                <a:tc>
                  <a:txBody>
                    <a:bodyPr/>
                    <a:lstStyle/>
                    <a:p>
                      <a:r>
                        <a:rPr lang="en-GB" sz="2400" b="0" i="0" u="none" strike="noStrike" cap="none" spc="0" baseline="0" dirty="0">
                          <a:solidFill>
                            <a:schemeClr val="tx1">
                              <a:lumMod val="85000"/>
                              <a:lumOff val="15000"/>
                            </a:schemeClr>
                          </a:solidFill>
                          <a:effectLst/>
                          <a:uFillTx/>
                          <a:latin typeface="+mn-lt"/>
                          <a:ea typeface="+mn-ea"/>
                          <a:cs typeface="+mn-cs"/>
                          <a:sym typeface="Arial"/>
                        </a:rPr>
                        <a:t>My sister/brother/</a:t>
                      </a:r>
                      <a:br>
                        <a:rPr lang="en-GB" sz="2400" b="0" i="0" u="none" strike="noStrike" cap="none" spc="0" baseline="0" dirty="0">
                          <a:solidFill>
                            <a:schemeClr val="tx1">
                              <a:lumMod val="85000"/>
                              <a:lumOff val="15000"/>
                            </a:schemeClr>
                          </a:solidFill>
                          <a:effectLst/>
                          <a:uFillTx/>
                          <a:latin typeface="+mn-lt"/>
                          <a:ea typeface="+mn-ea"/>
                          <a:cs typeface="+mn-cs"/>
                          <a:sym typeface="Arial"/>
                        </a:rPr>
                      </a:br>
                      <a:r>
                        <a:rPr lang="en-GB" sz="2400" b="0" i="0" u="none" strike="noStrike" cap="none" spc="0" baseline="0" dirty="0">
                          <a:solidFill>
                            <a:schemeClr val="tx1">
                              <a:lumMod val="85000"/>
                              <a:lumOff val="15000"/>
                            </a:schemeClr>
                          </a:solidFill>
                          <a:effectLst/>
                          <a:uFillTx/>
                          <a:latin typeface="+mn-lt"/>
                          <a:ea typeface="+mn-ea"/>
                          <a:cs typeface="+mn-cs"/>
                          <a:sym typeface="Arial"/>
                        </a:rPr>
                        <a:t>friend took one of my things</a:t>
                      </a:r>
                      <a:endParaRPr lang="en-US" sz="2400" dirty="0">
                        <a:solidFill>
                          <a:schemeClr val="tx1">
                            <a:lumMod val="85000"/>
                            <a:lumOff val="15000"/>
                          </a:schemeClr>
                        </a:solidFill>
                      </a:endParaRPr>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lumMod val="85000"/>
                              <a:lumOff val="15000"/>
                            </a:schemeClr>
                          </a:solidFill>
                        </a:rPr>
                        <a:t>Angry</a:t>
                      </a:r>
                      <a:endParaRPr lang="en-US" dirty="0"/>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GB" sz="2400" b="0" i="0" u="none" strike="noStrike" cap="none" spc="0" baseline="0" dirty="0">
                          <a:solidFill>
                            <a:schemeClr val="tx1">
                              <a:lumMod val="85000"/>
                              <a:lumOff val="15000"/>
                            </a:schemeClr>
                          </a:solidFill>
                          <a:effectLst/>
                          <a:uFillTx/>
                          <a:latin typeface="+mn-lt"/>
                          <a:ea typeface="+mn-ea"/>
                          <a:cs typeface="+mn-cs"/>
                          <a:sym typeface="Arial"/>
                        </a:rPr>
                        <a:t>My face goes red and I feel a lot of energy in my body</a:t>
                      </a:r>
                      <a:endParaRPr lang="en-US" sz="2400" dirty="0">
                        <a:solidFill>
                          <a:schemeClr val="tx1">
                            <a:lumMod val="85000"/>
                            <a:lumOff val="15000"/>
                          </a:schemeClr>
                        </a:solidFill>
                      </a:endParaRPr>
                    </a:p>
                  </a:txBody>
                  <a:tcPr marL="180000" marR="180000" marT="180000">
                    <a:lnL w="12700" cap="flat" cmpd="sng" algn="ctr">
                      <a:solidFill>
                        <a:schemeClr val="bg2">
                          <a:lumMod val="40000"/>
                          <a:lumOff val="60000"/>
                        </a:schemeClr>
                      </a:solidFill>
                      <a:prstDash val="dash"/>
                      <a:round/>
                      <a:headEnd type="none" w="med" len="med"/>
                      <a:tailEnd type="none" w="med" len="med"/>
                    </a:lnL>
                    <a:lnR w="12700" cap="flat" cmpd="sng" algn="ctr">
                      <a:solidFill>
                        <a:schemeClr val="bg2">
                          <a:lumMod val="40000"/>
                          <a:lumOff val="60000"/>
                        </a:schemeClr>
                      </a:solidFill>
                      <a:prstDash val="dash"/>
                      <a:round/>
                      <a:headEnd type="none" w="med" len="med"/>
                      <a:tailEnd type="none" w="med" len="med"/>
                    </a:lnR>
                    <a:lnT w="12700" cap="flat" cmpd="sng" algn="ctr">
                      <a:solidFill>
                        <a:schemeClr val="bg2">
                          <a:lumMod val="40000"/>
                          <a:lumOff val="60000"/>
                        </a:schemeClr>
                      </a:solidFill>
                      <a:prstDash val="dash"/>
                      <a:round/>
                      <a:headEnd type="none" w="med" len="med"/>
                      <a:tailEnd type="none" w="med" len="med"/>
                    </a:lnT>
                    <a:lnB w="12700" cap="flat" cmpd="sng" algn="ctr">
                      <a:solidFill>
                        <a:schemeClr val="bg2">
                          <a:lumMod val="40000"/>
                          <a:lumOff val="6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775479"/>
                  </a:ext>
                </a:extLst>
              </a:tr>
            </a:tbl>
          </a:graphicData>
        </a:graphic>
      </p:graphicFrame>
      <p:pic>
        <p:nvPicPr>
          <p:cNvPr id="14" name="Picture 13">
            <a:extLst>
              <a:ext uri="{FF2B5EF4-FFF2-40B4-BE49-F238E27FC236}">
                <a16:creationId xmlns:a16="http://schemas.microsoft.com/office/drawing/2014/main" id="{FBCD2B47-4DCE-9E49-BB34-B0090B734697}"/>
              </a:ext>
            </a:extLst>
          </p:cNvPr>
          <p:cNvPicPr>
            <a:picLocks noChangeAspect="1"/>
          </p:cNvPicPr>
          <p:nvPr/>
        </p:nvPicPr>
        <p:blipFill>
          <a:blip r:embed="rId3"/>
          <a:stretch>
            <a:fillRect/>
          </a:stretch>
        </p:blipFill>
        <p:spPr>
          <a:xfrm>
            <a:off x="4508668" y="2832316"/>
            <a:ext cx="659275" cy="596684"/>
          </a:xfrm>
          <a:prstGeom prst="rect">
            <a:avLst/>
          </a:prstGeom>
        </p:spPr>
      </p:pic>
      <p:sp>
        <p:nvSpPr>
          <p:cNvPr id="18" name="Rectangle">
            <a:extLst>
              <a:ext uri="{FF2B5EF4-FFF2-40B4-BE49-F238E27FC236}">
                <a16:creationId xmlns:a16="http://schemas.microsoft.com/office/drawing/2014/main" id="{5C14CD8A-60BB-1742-B45A-295B5C29A458}"/>
              </a:ext>
            </a:extLst>
          </p:cNvPr>
          <p:cNvSpPr/>
          <p:nvPr/>
        </p:nvSpPr>
        <p:spPr>
          <a:xfrm>
            <a:off x="-1" y="565316"/>
            <a:ext cx="7968370" cy="1340976"/>
          </a:xfrm>
          <a:prstGeom prst="rect">
            <a:avLst/>
          </a:prstGeom>
          <a:solidFill>
            <a:schemeClr val="bg1"/>
          </a:solidFill>
          <a:ln w="12700">
            <a:noFill/>
            <a:miter lim="400000"/>
          </a:ln>
        </p:spPr>
        <p:txBody>
          <a:bodyPr lIns="45718" tIns="45718" rIns="45718" bIns="45718" anchor="ctr"/>
          <a:lstStyle/>
          <a:p>
            <a:endParaRPr/>
          </a:p>
        </p:txBody>
      </p:sp>
      <p:sp>
        <p:nvSpPr>
          <p:cNvPr id="19" name="Title 1">
            <a:extLst>
              <a:ext uri="{FF2B5EF4-FFF2-40B4-BE49-F238E27FC236}">
                <a16:creationId xmlns:a16="http://schemas.microsoft.com/office/drawing/2014/main" id="{BABC8B90-AFDB-9146-AD7B-3EC7C5B7E0DA}"/>
              </a:ext>
            </a:extLst>
          </p:cNvPr>
          <p:cNvSpPr txBox="1">
            <a:spLocks/>
          </p:cNvSpPr>
          <p:nvPr/>
        </p:nvSpPr>
        <p:spPr>
          <a:xfrm>
            <a:off x="503685" y="524447"/>
            <a:ext cx="7683054" cy="1340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621791" rtl="0" latinLnBrk="0">
              <a:lnSpc>
                <a:spcPct val="90000"/>
              </a:lnSpc>
              <a:spcBef>
                <a:spcPts val="0"/>
              </a:spcBef>
              <a:spcAft>
                <a:spcPts val="0"/>
              </a:spcAft>
              <a:buClrTx/>
              <a:buSzTx/>
              <a:buFontTx/>
              <a:buNone/>
              <a:tabLst/>
              <a:defRPr sz="4000" b="0" i="0" u="none" strike="noStrike" cap="none" spc="20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a:lstStyle>
          <a:p>
            <a:pPr hangingPunct="1">
              <a:lnSpc>
                <a:spcPct val="110000"/>
              </a:lnSpc>
            </a:pPr>
            <a:r>
              <a:rPr lang="en-GB" sz="2800" b="1" spc="0" dirty="0">
                <a:solidFill>
                  <a:srgbClr val="FFFFFF"/>
                </a:solidFill>
              </a:rPr>
              <a:t>HOW DOES YOUR BODY FEEL OR REACT </a:t>
            </a:r>
            <a:br>
              <a:rPr lang="en-GB" sz="2800" b="1" spc="0" dirty="0">
                <a:solidFill>
                  <a:srgbClr val="FFFFFF"/>
                </a:solidFill>
              </a:rPr>
            </a:br>
            <a:r>
              <a:rPr lang="en-GB" sz="2800" b="1" spc="0" dirty="0">
                <a:solidFill>
                  <a:srgbClr val="FFFFFF"/>
                </a:solidFill>
              </a:rPr>
              <a:t>WHEN YOU FEEL THAT EMOTION?</a:t>
            </a:r>
          </a:p>
        </p:txBody>
      </p:sp>
      <p:sp>
        <p:nvSpPr>
          <p:cNvPr id="6" name="Rectangle 5">
            <a:extLst>
              <a:ext uri="{FF2B5EF4-FFF2-40B4-BE49-F238E27FC236}">
                <a16:creationId xmlns:a16="http://schemas.microsoft.com/office/drawing/2014/main" id="{89B4CFC2-A8E9-1847-BDDE-DA716A24864B}"/>
              </a:ext>
            </a:extLst>
          </p:cNvPr>
          <p:cNvSpPr/>
          <p:nvPr/>
        </p:nvSpPr>
        <p:spPr>
          <a:xfrm>
            <a:off x="7051039" y="5234240"/>
            <a:ext cx="3883265" cy="221679"/>
          </a:xfrm>
          <a:prstGeom prst="rect">
            <a:avLst/>
          </a:prstGeom>
        </p:spPr>
        <p:txBody>
          <a:bodyPr wrap="square">
            <a:spAutoFit/>
          </a:bodyPr>
          <a:lstStyle/>
          <a:p>
            <a:r>
              <a:rPr lang="en-GB" sz="800" dirty="0">
                <a:solidFill>
                  <a:schemeClr val="tx1"/>
                </a:solidFill>
              </a:rPr>
              <a:t>Adapted from </a:t>
            </a:r>
            <a:r>
              <a:rPr lang="en-GB" sz="800" dirty="0"/>
              <a:t>the following sources: </a:t>
            </a:r>
            <a:r>
              <a:rPr lang="en-GB" sz="800" dirty="0" err="1"/>
              <a:t>Delphis</a:t>
            </a:r>
            <a:r>
              <a:rPr lang="en-GB" sz="800" dirty="0"/>
              <a:t> and Safehouse</a:t>
            </a:r>
          </a:p>
        </p:txBody>
      </p:sp>
    </p:spTree>
    <p:extLst>
      <p:ext uri="{BB962C8B-B14F-4D97-AF65-F5344CB8AC3E}">
        <p14:creationId xmlns:p14="http://schemas.microsoft.com/office/powerpoint/2010/main" val="25330058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outdoor&#10;&#10;Description automatically generated">
            <a:extLst>
              <a:ext uri="{FF2B5EF4-FFF2-40B4-BE49-F238E27FC236}">
                <a16:creationId xmlns:a16="http://schemas.microsoft.com/office/drawing/2014/main" id="{3309ED4F-6F84-C641-80E2-EAF798A0D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97820">
            <a:off x="-2245679" y="1329220"/>
            <a:ext cx="5325299" cy="1365374"/>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A316E55E-1603-C248-8CF7-734CEC29CD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127"/>
          <a:stretch/>
        </p:blipFill>
        <p:spPr>
          <a:xfrm>
            <a:off x="186570" y="0"/>
            <a:ext cx="6030672" cy="4709412"/>
          </a:xfrm>
          <a:prstGeom prst="rect">
            <a:avLst/>
          </a:prstGeom>
        </p:spPr>
      </p:pic>
      <p:sp>
        <p:nvSpPr>
          <p:cNvPr id="12" name="Title 1">
            <a:extLst>
              <a:ext uri="{FF2B5EF4-FFF2-40B4-BE49-F238E27FC236}">
                <a16:creationId xmlns:a16="http://schemas.microsoft.com/office/drawing/2014/main" id="{47AABCE2-9DFF-EE42-94B0-601F2ACCB366}"/>
              </a:ext>
            </a:extLst>
          </p:cNvPr>
          <p:cNvSpPr txBox="1">
            <a:spLocks/>
          </p:cNvSpPr>
          <p:nvPr/>
        </p:nvSpPr>
        <p:spPr>
          <a:xfrm>
            <a:off x="979405" y="1922027"/>
            <a:ext cx="4885753" cy="2224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621791" rtl="0" latinLnBrk="0">
              <a:lnSpc>
                <a:spcPct val="90000"/>
              </a:lnSpc>
              <a:spcBef>
                <a:spcPts val="0"/>
              </a:spcBef>
              <a:spcAft>
                <a:spcPts val="0"/>
              </a:spcAft>
              <a:buClrTx/>
              <a:buSzTx/>
              <a:buFontTx/>
              <a:buNone/>
              <a:tabLst/>
              <a:defRPr sz="4000" b="0" i="0" u="none" strike="noStrike" cap="none" spc="20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a:lstStyle>
          <a:p>
            <a:pPr algn="ctr" hangingPunct="1">
              <a:lnSpc>
                <a:spcPct val="100000"/>
              </a:lnSpc>
            </a:pPr>
            <a:r>
              <a:rPr lang="en-GB" sz="2400" spc="0" dirty="0"/>
              <a:t>Track you own wellbeing with a DIY mental health journal</a:t>
            </a:r>
            <a:endParaRPr lang="en-GB" sz="2400" b="1" spc="0" dirty="0">
              <a:solidFill>
                <a:srgbClr val="FFFFFF"/>
              </a:solidFill>
            </a:endParaRPr>
          </a:p>
        </p:txBody>
      </p:sp>
      <p:pic>
        <p:nvPicPr>
          <p:cNvPr id="10" name="Picture 9">
            <a:extLst>
              <a:ext uri="{FF2B5EF4-FFF2-40B4-BE49-F238E27FC236}">
                <a16:creationId xmlns:a16="http://schemas.microsoft.com/office/drawing/2014/main" id="{DC350F81-6BD1-D849-9BDF-B193EB9CF89C}"/>
              </a:ext>
            </a:extLst>
          </p:cNvPr>
          <p:cNvPicPr>
            <a:picLocks noChangeAspect="1"/>
          </p:cNvPicPr>
          <p:nvPr/>
        </p:nvPicPr>
        <p:blipFill>
          <a:blip r:embed="rId5"/>
          <a:stretch>
            <a:fillRect/>
          </a:stretch>
        </p:blipFill>
        <p:spPr>
          <a:xfrm>
            <a:off x="979406" y="1314729"/>
            <a:ext cx="4445000" cy="1054100"/>
          </a:xfrm>
          <a:prstGeom prst="rect">
            <a:avLst/>
          </a:prstGeom>
        </p:spPr>
      </p:pic>
      <p:grpSp>
        <p:nvGrpSpPr>
          <p:cNvPr id="9" name="Group">
            <a:extLst>
              <a:ext uri="{FF2B5EF4-FFF2-40B4-BE49-F238E27FC236}">
                <a16:creationId xmlns:a16="http://schemas.microsoft.com/office/drawing/2014/main" id="{E7862E45-A983-C94D-B7EA-55CDFF109A53}"/>
              </a:ext>
            </a:extLst>
          </p:cNvPr>
          <p:cNvGrpSpPr/>
          <p:nvPr/>
        </p:nvGrpSpPr>
        <p:grpSpPr>
          <a:xfrm>
            <a:off x="9218311" y="3897425"/>
            <a:ext cx="2534792" cy="2718083"/>
            <a:chOff x="-506865" y="-429707"/>
            <a:chExt cx="2534791" cy="2718082"/>
          </a:xfrm>
        </p:grpSpPr>
        <p:pic>
          <p:nvPicPr>
            <p:cNvPr id="11" name="PADD_PAW_PRINT.png" descr="PADD_PAW_PRINT.png">
              <a:extLst>
                <a:ext uri="{FF2B5EF4-FFF2-40B4-BE49-F238E27FC236}">
                  <a16:creationId xmlns:a16="http://schemas.microsoft.com/office/drawing/2014/main" id="{6ACA4BF8-D87F-7545-83C1-3DC4B5A0C31A}"/>
                </a:ext>
              </a:extLst>
            </p:cNvPr>
            <p:cNvPicPr>
              <a:picLocks noChangeAspect="1"/>
            </p:cNvPicPr>
            <p:nvPr/>
          </p:nvPicPr>
          <p:blipFill>
            <a:blip r:embed="rId6"/>
            <a:stretch>
              <a:fillRect/>
            </a:stretch>
          </p:blipFill>
          <p:spPr>
            <a:xfrm>
              <a:off x="-506865" y="1113747"/>
              <a:ext cx="1299617" cy="1174628"/>
            </a:xfrm>
            <a:prstGeom prst="rect">
              <a:avLst/>
            </a:prstGeom>
            <a:ln w="12700" cap="flat">
              <a:noFill/>
              <a:miter lim="400000"/>
            </a:ln>
            <a:effectLst/>
          </p:spPr>
        </p:pic>
        <p:pic>
          <p:nvPicPr>
            <p:cNvPr id="13" name="PADD_PAW_PRINT.png" descr="PADD_PAW_PRINT.png">
              <a:extLst>
                <a:ext uri="{FF2B5EF4-FFF2-40B4-BE49-F238E27FC236}">
                  <a16:creationId xmlns:a16="http://schemas.microsoft.com/office/drawing/2014/main" id="{AD9D54DA-D667-4040-9C85-B83DC50DCC9E}"/>
                </a:ext>
              </a:extLst>
            </p:cNvPr>
            <p:cNvPicPr>
              <a:picLocks noChangeAspect="1"/>
            </p:cNvPicPr>
            <p:nvPr/>
          </p:nvPicPr>
          <p:blipFill>
            <a:blip r:embed="rId6"/>
            <a:stretch>
              <a:fillRect/>
            </a:stretch>
          </p:blipFill>
          <p:spPr>
            <a:xfrm>
              <a:off x="728310" y="-429707"/>
              <a:ext cx="1299616" cy="1174626"/>
            </a:xfrm>
            <a:prstGeom prst="rect">
              <a:avLst/>
            </a:prstGeom>
            <a:ln w="12700" cap="flat">
              <a:noFill/>
              <a:miter lim="400000"/>
            </a:ln>
            <a:effectLst/>
          </p:spPr>
        </p:pic>
      </p:grpSp>
      <p:pic>
        <p:nvPicPr>
          <p:cNvPr id="15" name="Picture 14" descr="Graphical user interface, application&#10;&#10;Description automatically generated">
            <a:extLst>
              <a:ext uri="{FF2B5EF4-FFF2-40B4-BE49-F238E27FC236}">
                <a16:creationId xmlns:a16="http://schemas.microsoft.com/office/drawing/2014/main" id="{7816083A-6A21-6F44-8536-41A76E42C9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714" y="6129337"/>
            <a:ext cx="1544698" cy="560265"/>
          </a:xfrm>
          <a:prstGeom prst="rect">
            <a:avLst/>
          </a:prstGeom>
        </p:spPr>
      </p:pic>
      <p:grpSp>
        <p:nvGrpSpPr>
          <p:cNvPr id="16" name="Group 15">
            <a:extLst>
              <a:ext uri="{FF2B5EF4-FFF2-40B4-BE49-F238E27FC236}">
                <a16:creationId xmlns:a16="http://schemas.microsoft.com/office/drawing/2014/main" id="{47634337-C9ED-364A-83D4-24BE5F3ADD4C}"/>
              </a:ext>
            </a:extLst>
          </p:cNvPr>
          <p:cNvGrpSpPr/>
          <p:nvPr/>
        </p:nvGrpSpPr>
        <p:grpSpPr>
          <a:xfrm>
            <a:off x="4160298" y="889089"/>
            <a:ext cx="6015781" cy="6041602"/>
            <a:chOff x="6573444" y="570156"/>
            <a:chExt cx="6015781" cy="6041602"/>
          </a:xfrm>
        </p:grpSpPr>
        <p:grpSp>
          <p:nvGrpSpPr>
            <p:cNvPr id="17" name="Group 16">
              <a:extLst>
                <a:ext uri="{FF2B5EF4-FFF2-40B4-BE49-F238E27FC236}">
                  <a16:creationId xmlns:a16="http://schemas.microsoft.com/office/drawing/2014/main" id="{0A0BE333-C03F-BE4F-A3F2-95A8448B5A77}"/>
                </a:ext>
              </a:extLst>
            </p:cNvPr>
            <p:cNvGrpSpPr/>
            <p:nvPr/>
          </p:nvGrpSpPr>
          <p:grpSpPr>
            <a:xfrm>
              <a:off x="7220710" y="5635580"/>
              <a:ext cx="5368515" cy="976178"/>
              <a:chOff x="7220710" y="5635580"/>
              <a:chExt cx="5368515" cy="976178"/>
            </a:xfrm>
          </p:grpSpPr>
          <p:sp>
            <p:nvSpPr>
              <p:cNvPr id="19" name="Oval 18">
                <a:extLst>
                  <a:ext uri="{FF2B5EF4-FFF2-40B4-BE49-F238E27FC236}">
                    <a16:creationId xmlns:a16="http://schemas.microsoft.com/office/drawing/2014/main" id="{877FCBA1-7397-FE43-BD5D-2104C4F234BA}"/>
                  </a:ext>
                </a:extLst>
              </p:cNvPr>
              <p:cNvSpPr/>
              <p:nvPr/>
            </p:nvSpPr>
            <p:spPr>
              <a:xfrm>
                <a:off x="7220710" y="5649396"/>
                <a:ext cx="4651501" cy="764499"/>
              </a:xfrm>
              <a:prstGeom prst="ellipse">
                <a:avLst/>
              </a:prstGeom>
              <a:solidFill>
                <a:schemeClr val="tx1">
                  <a:alpha val="78000"/>
                </a:schemeClr>
              </a:solidFill>
              <a:ln w="25400" cap="flat">
                <a:solidFill>
                  <a:schemeClr val="accent1"/>
                </a:solidFill>
                <a:prstDash val="solid"/>
                <a:round/>
              </a:ln>
              <a:effectLst>
                <a:softEdge rad="266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20" name="Oval 19">
                <a:extLst>
                  <a:ext uri="{FF2B5EF4-FFF2-40B4-BE49-F238E27FC236}">
                    <a16:creationId xmlns:a16="http://schemas.microsoft.com/office/drawing/2014/main" id="{3D4C749B-2A19-5540-A8DB-37F1E0C350C7}"/>
                  </a:ext>
                </a:extLst>
              </p:cNvPr>
              <p:cNvSpPr/>
              <p:nvPr/>
            </p:nvSpPr>
            <p:spPr>
              <a:xfrm>
                <a:off x="7250690" y="5847259"/>
                <a:ext cx="2240774" cy="764499"/>
              </a:xfrm>
              <a:prstGeom prst="ellipse">
                <a:avLst/>
              </a:prstGeom>
              <a:solidFill>
                <a:schemeClr val="tx1">
                  <a:alpha val="71000"/>
                </a:schemeClr>
              </a:solidFill>
              <a:ln w="25400" cap="flat">
                <a:solidFill>
                  <a:schemeClr val="accent1"/>
                </a:solidFill>
                <a:prstDash val="solid"/>
                <a:round/>
              </a:ln>
              <a:effectLst>
                <a:softEdge rad="317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21" name="Oval 20">
                <a:extLst>
                  <a:ext uri="{FF2B5EF4-FFF2-40B4-BE49-F238E27FC236}">
                    <a16:creationId xmlns:a16="http://schemas.microsoft.com/office/drawing/2014/main" id="{2E78FE85-18D8-D940-9866-92690F58DC25}"/>
                  </a:ext>
                </a:extLst>
              </p:cNvPr>
              <p:cNvSpPr/>
              <p:nvPr/>
            </p:nvSpPr>
            <p:spPr>
              <a:xfrm>
                <a:off x="9084039" y="5635580"/>
                <a:ext cx="3505186" cy="764499"/>
              </a:xfrm>
              <a:prstGeom prst="ellipse">
                <a:avLst/>
              </a:prstGeom>
              <a:solidFill>
                <a:schemeClr val="tx1">
                  <a:alpha val="34000"/>
                </a:schemeClr>
              </a:solidFill>
              <a:ln w="25400" cap="flat">
                <a:solidFill>
                  <a:schemeClr val="accent1"/>
                </a:solidFill>
                <a:prstDash val="solid"/>
                <a:round/>
              </a:ln>
              <a:effectLst>
                <a:softEdge rad="3556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grpSp>
        <p:pic>
          <p:nvPicPr>
            <p:cNvPr id="18" name="Picture 17" descr="A person in a costume&#10;&#10;Description automatically generated with low confidence">
              <a:extLst>
                <a:ext uri="{FF2B5EF4-FFF2-40B4-BE49-F238E27FC236}">
                  <a16:creationId xmlns:a16="http://schemas.microsoft.com/office/drawing/2014/main" id="{65057281-B68F-2B41-AAF2-8E9D590D9C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3444" y="570156"/>
              <a:ext cx="4684170" cy="5936264"/>
            </a:xfrm>
            <a:prstGeom prst="rect">
              <a:avLst/>
            </a:prstGeom>
          </p:spPr>
        </p:pic>
      </p:grpSp>
    </p:spTree>
    <p:extLst>
      <p:ext uri="{BB962C8B-B14F-4D97-AF65-F5344CB8AC3E}">
        <p14:creationId xmlns:p14="http://schemas.microsoft.com/office/powerpoint/2010/main" val="360956188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AEE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631</Words>
  <Application>Microsoft Office PowerPoint</Application>
  <PresentationFormat>Widescreen</PresentationFormat>
  <Paragraphs>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Alison Congdon</cp:lastModifiedBy>
  <cp:revision>40</cp:revision>
  <dcterms:modified xsi:type="dcterms:W3CDTF">2021-08-18T14:06:44Z</dcterms:modified>
</cp:coreProperties>
</file>