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90" r:id="rId3"/>
    <p:sldId id="258" r:id="rId4"/>
    <p:sldId id="291" r:id="rId5"/>
    <p:sldId id="293" r:id="rId6"/>
    <p:sldId id="259" r:id="rId7"/>
    <p:sldId id="284" r:id="rId8"/>
    <p:sldId id="285" r:id="rId9"/>
    <p:sldId id="286" r:id="rId10"/>
    <p:sldId id="288" r:id="rId11"/>
    <p:sldId id="287" r:id="rId12"/>
    <p:sldId id="282" r:id="rId13"/>
    <p:sldId id="29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art Whiffin" initials="SW" lastIdx="1" clrIdx="0">
    <p:extLst>
      <p:ext uri="{19B8F6BF-5375-455C-9EA6-DF929625EA0E}">
        <p15:presenceInfo xmlns:p15="http://schemas.microsoft.com/office/powerpoint/2012/main" userId="S::StuartW@unicef.org.uk::c3054620-2d2b-49cd-b2c1-23a5e8a68b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22ADB3-505B-4550-A8FB-B796B5FBFCEB}" v="20" dt="2021-10-05T11:53:45.608"/>
    <p1510:client id="{64A95DEC-1219-4481-9F5F-2A935E4DE9C5}" v="10" dt="2021-10-06T10:35:34.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64" autoAdjust="0"/>
    <p:restoredTop sz="82861" autoAdjust="0"/>
  </p:normalViewPr>
  <p:slideViewPr>
    <p:cSldViewPr snapToGrid="0">
      <p:cViewPr varScale="1">
        <p:scale>
          <a:sx n="55" d="100"/>
          <a:sy n="55" d="100"/>
        </p:scale>
        <p:origin x="85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1A754-4004-4FE7-B63F-47B964535E95}" type="datetimeFigureOut">
              <a:rPr lang="en-GB" smtClean="0"/>
              <a:t>07/10/2021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FAD9A-D0F1-4AD6-A7C9-3D519A760F4B}" type="slidenum">
              <a:rPr lang="en-GB" smtClean="0"/>
              <a:t>‹#›</a:t>
            </a:fld>
            <a:endParaRPr lang="en-GB"/>
          </a:p>
        </p:txBody>
      </p:sp>
    </p:spTree>
    <p:extLst>
      <p:ext uri="{BB962C8B-B14F-4D97-AF65-F5344CB8AC3E}">
        <p14:creationId xmlns:p14="http://schemas.microsoft.com/office/powerpoint/2010/main" val="90916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UNICEF/</a:t>
            </a:r>
            <a:r>
              <a:rPr lang="en-GB" b="0" i="0" dirty="0">
                <a:solidFill>
                  <a:srgbClr val="121212"/>
                </a:solidFill>
                <a:effectLst/>
                <a:latin typeface="Open Sans" panose="020B0606030504020204" pitchFamily="34" charset="0"/>
              </a:rPr>
              <a:t>Panjwani</a:t>
            </a:r>
            <a:endParaRPr lang="en-GB" b="0" i="0" dirty="0">
              <a:solidFill>
                <a:srgbClr val="000000"/>
              </a:solidFill>
              <a:effectLst/>
              <a:latin typeface="Open Sans" panose="020B0606030504020204" pitchFamily="34" charset="0"/>
            </a:endParaRPr>
          </a:p>
          <a:p>
            <a:endParaRPr lang="en-GB" dirty="0"/>
          </a:p>
          <a:p>
            <a:r>
              <a:rPr lang="en-GB" dirty="0" err="1"/>
              <a:t>Chattisgarh</a:t>
            </a:r>
            <a:r>
              <a:rPr lang="en-GB" dirty="0"/>
              <a:t>, India. Manas Foundation Coordinators run activities about mental health and </a:t>
            </a:r>
            <a:r>
              <a:rPr lang="en-GB" dirty="0" err="1"/>
              <a:t>pschyo</a:t>
            </a:r>
            <a:r>
              <a:rPr lang="en-GB" dirty="0"/>
              <a:t> socio support for adolescents. This program is supported by UNICEF. Location : Dantewada, </a:t>
            </a:r>
            <a:r>
              <a:rPr lang="en-GB" dirty="0" err="1"/>
              <a:t>Chattisgarh</a:t>
            </a:r>
            <a:r>
              <a:rPr lang="en-GB" dirty="0"/>
              <a:t>, India</a:t>
            </a:r>
          </a:p>
        </p:txBody>
      </p:sp>
      <p:sp>
        <p:nvSpPr>
          <p:cNvPr id="4" name="Slide Number Placeholder 3"/>
          <p:cNvSpPr>
            <a:spLocks noGrp="1"/>
          </p:cNvSpPr>
          <p:nvPr>
            <p:ph type="sldNum" sz="quarter" idx="5"/>
          </p:nvPr>
        </p:nvSpPr>
        <p:spPr/>
        <p:txBody>
          <a:bodyPr/>
          <a:lstStyle/>
          <a:p>
            <a:fld id="{60FFAD9A-D0F1-4AD6-A7C9-3D519A760F4B}" type="slidenum">
              <a:rPr lang="en-GB" smtClean="0"/>
              <a:t>1</a:t>
            </a:fld>
            <a:endParaRPr lang="en-GB"/>
          </a:p>
        </p:txBody>
      </p:sp>
    </p:spTree>
    <p:extLst>
      <p:ext uri="{BB962C8B-B14F-4D97-AF65-F5344CB8AC3E}">
        <p14:creationId xmlns:p14="http://schemas.microsoft.com/office/powerpoint/2010/main" val="4219699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UNICEF/UNI390580</a:t>
            </a:r>
          </a:p>
          <a:p>
            <a:endParaRPr lang="en-GB" dirty="0"/>
          </a:p>
          <a:p>
            <a:r>
              <a:rPr lang="en-GB" dirty="0" err="1"/>
              <a:t>Bayu</a:t>
            </a:r>
            <a:r>
              <a:rPr lang="en-GB" dirty="0"/>
              <a:t>, from Indonesia, poses with a sign reading ‘How are you, really?’ as part of a campaign to raise awareness on Mental Health Day.</a:t>
            </a:r>
          </a:p>
        </p:txBody>
      </p:sp>
      <p:sp>
        <p:nvSpPr>
          <p:cNvPr id="4" name="Slide Number Placeholder 3"/>
          <p:cNvSpPr>
            <a:spLocks noGrp="1"/>
          </p:cNvSpPr>
          <p:nvPr>
            <p:ph type="sldNum" sz="quarter" idx="5"/>
          </p:nvPr>
        </p:nvSpPr>
        <p:spPr/>
        <p:txBody>
          <a:bodyPr/>
          <a:lstStyle/>
          <a:p>
            <a:fld id="{60FFAD9A-D0F1-4AD6-A7C9-3D519A760F4B}" type="slidenum">
              <a:rPr lang="en-GB" smtClean="0"/>
              <a:t>6</a:t>
            </a:fld>
            <a:endParaRPr lang="en-GB"/>
          </a:p>
        </p:txBody>
      </p:sp>
    </p:spTree>
    <p:extLst>
      <p:ext uri="{BB962C8B-B14F-4D97-AF65-F5344CB8AC3E}">
        <p14:creationId xmlns:p14="http://schemas.microsoft.com/office/powerpoint/2010/main" val="547788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8</a:t>
            </a:fld>
            <a:endParaRPr lang="en-GB"/>
          </a:p>
        </p:txBody>
      </p:sp>
    </p:spTree>
    <p:extLst>
      <p:ext uri="{BB962C8B-B14F-4D97-AF65-F5344CB8AC3E}">
        <p14:creationId xmlns:p14="http://schemas.microsoft.com/office/powerpoint/2010/main" val="2916931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9</a:t>
            </a:fld>
            <a:endParaRPr lang="en-GB"/>
          </a:p>
        </p:txBody>
      </p:sp>
    </p:spTree>
    <p:extLst>
      <p:ext uri="{BB962C8B-B14F-4D97-AF65-F5344CB8AC3E}">
        <p14:creationId xmlns:p14="http://schemas.microsoft.com/office/powerpoint/2010/main" val="1923825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12</a:t>
            </a:fld>
            <a:endParaRPr lang="en-GB"/>
          </a:p>
        </p:txBody>
      </p:sp>
    </p:spTree>
    <p:extLst>
      <p:ext uri="{BB962C8B-B14F-4D97-AF65-F5344CB8AC3E}">
        <p14:creationId xmlns:p14="http://schemas.microsoft.com/office/powerpoint/2010/main" val="8962018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person in a field of flowers&#10;&#10;Description automatically generated">
            <a:extLst>
              <a:ext uri="{FF2B5EF4-FFF2-40B4-BE49-F238E27FC236}">
                <a16:creationId xmlns:a16="http://schemas.microsoft.com/office/drawing/2014/main" id="{9B24D1C0-90B5-4CFA-BE4D-5AD9C07FAF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565" y="0"/>
            <a:ext cx="12330545" cy="6844158"/>
          </a:xfrm>
          <a:prstGeom prst="rect">
            <a:avLst/>
          </a:prstGeom>
        </p:spPr>
      </p:pic>
      <p:sp>
        <p:nvSpPr>
          <p:cNvPr id="6" name="Title 1">
            <a:extLst>
              <a:ext uri="{FF2B5EF4-FFF2-40B4-BE49-F238E27FC236}">
                <a16:creationId xmlns:a16="http://schemas.microsoft.com/office/drawing/2014/main" id="{6D7DA6ED-550B-4C88-99F3-CEB2D89D40B5}"/>
              </a:ext>
            </a:extLst>
          </p:cNvPr>
          <p:cNvSpPr txBox="1">
            <a:spLocks/>
          </p:cNvSpPr>
          <p:nvPr userDrawn="1"/>
        </p:nvSpPr>
        <p:spPr>
          <a:xfrm>
            <a:off x="9525" y="5137414"/>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F342C3BB-EBB0-4C9B-B8E0-9270A59C31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069"/>
          <a:stretch/>
        </p:blipFill>
        <p:spPr>
          <a:xfrm>
            <a:off x="0" y="0"/>
            <a:ext cx="8325384" cy="6858000"/>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9F4A7062-FB23-4FC0-A7C5-FD97AE7B49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228285" cy="6875887"/>
          </a:xfrm>
          <a:prstGeom prst="rect">
            <a:avLst/>
          </a:prstGeom>
        </p:spPr>
      </p:pic>
    </p:spTree>
    <p:extLst>
      <p:ext uri="{BB962C8B-B14F-4D97-AF65-F5344CB8AC3E}">
        <p14:creationId xmlns:p14="http://schemas.microsoft.com/office/powerpoint/2010/main" val="398126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77540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11004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516"/>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87867" y="550333"/>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87867" y="1196664"/>
            <a:ext cx="6163733" cy="4201150"/>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a:p>
            <a:pPr algn="l"/>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05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descr="A group of children sitting on the floor in a room&#10;&#10;Description automatically generated with medium confidence">
            <a:extLst>
              <a:ext uri="{FF2B5EF4-FFF2-40B4-BE49-F238E27FC236}">
                <a16:creationId xmlns:a16="http://schemas.microsoft.com/office/drawing/2014/main" id="{FDAD8675-DB34-4896-8EF2-F2C8D5E2AE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00"/>
            <a:ext cx="12192000" cy="68472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7688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35471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ny questions">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555359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object 2">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002468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162065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1600"/>
            <a:ext cx="12374926" cy="6958342"/>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1600"/>
            <a:ext cx="12374926" cy="6958342"/>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0"/>
            <a:ext cx="12293600" cy="6912613"/>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01600"/>
            <a:ext cx="12377163" cy="6959600"/>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130629"/>
            <a:ext cx="12424313" cy="6986112"/>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07/10/2021</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8" r:id="rId7"/>
    <p:sldLayoutId id="2147483666" r:id="rId8"/>
    <p:sldLayoutId id="2147483659" r:id="rId9"/>
    <p:sldLayoutId id="2147483691" r:id="rId10"/>
    <p:sldLayoutId id="2147483662" r:id="rId11"/>
    <p:sldLayoutId id="2147483663" r:id="rId12"/>
    <p:sldLayoutId id="2147483665" r:id="rId13"/>
    <p:sldLayoutId id="2147483664" r:id="rId14"/>
    <p:sldLayoutId id="2147483656" r:id="rId15"/>
    <p:sldLayoutId id="2147483657" r:id="rId16"/>
    <p:sldLayoutId id="2147483661" r:id="rId17"/>
    <p:sldLayoutId id="2147483671" r:id="rId18"/>
    <p:sldLayoutId id="2147483672" r:id="rId19"/>
    <p:sldLayoutId id="2147483674" r:id="rId20"/>
    <p:sldLayoutId id="2147483673" r:id="rId21"/>
    <p:sldLayoutId id="2147483675" r:id="rId22"/>
    <p:sldLayoutId id="2147483682"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tcnJz2R0hx0" TargetMode="External"/><Relationship Id="rId2" Type="http://schemas.openxmlformats.org/officeDocument/2006/relationships/slideLayout" Target="../slideLayouts/slideLayout14.xml"/><Relationship Id="rId1" Type="http://schemas.openxmlformats.org/officeDocument/2006/relationships/video" Target="https://www.youtube.com/embed/tcnJz2R0hx0?feature=oembed" TargetMode="Externa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hyperlink" Target="https://www.unicef.org/research-and-reports" TargetMode="External"/><Relationship Id="rId2" Type="http://schemas.openxmlformats.org/officeDocument/2006/relationships/hyperlink" Target="https://www.voicesofyouth.org/topic/health"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33.jfif"/><Relationship Id="rId3" Type="http://schemas.openxmlformats.org/officeDocument/2006/relationships/hyperlink" Target="https://www.youngminds.org.uk/" TargetMode="External"/><Relationship Id="rId7" Type="http://schemas.openxmlformats.org/officeDocument/2006/relationships/hyperlink" Target="https://www.youngminds.org.uk/young-person/supporting-a-friend-with-their-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www.youngminds.org.uk/young-person/your-guide-to-support/how-to-speak-to-your-gp/%22%20%EF%BF%BDHYPERLINK%20%22https:/www.youngminds.org.uk/young-person/mental-health-conditions/anxiety/#Realstoriesfromyoungpeople" TargetMode="External"/><Relationship Id="rId5" Type="http://schemas.openxmlformats.org/officeDocument/2006/relationships/hyperlink" Target="https://www.youngminds.org.uk/young-person/your-guide-to-support/how-to-speak-to-your-gp/" TargetMode="External"/><Relationship Id="rId4" Type="http://schemas.openxmlformats.org/officeDocument/2006/relationships/hyperlink" Target="https://www.youngminds.org.uk/young-person/your-guide-to-support/reaching-out-for-help/"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34.png"/><Relationship Id="rId1" Type="http://schemas.openxmlformats.org/officeDocument/2006/relationships/slideLayout" Target="../slideLayouts/slideLayout5.xml"/><Relationship Id="rId5" Type="http://schemas.openxmlformats.org/officeDocument/2006/relationships/hyperlink" Target="https://www.talktofrank.com/" TargetMode="External"/><Relationship Id="rId4" Type="http://schemas.openxmlformats.org/officeDocument/2006/relationships/hyperlink" Target="https://www.childline.org.u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hyperlink" Target="https://youtu.be/XYd0ZJrEaSU" TargetMode="Externa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unicef.org.uk/rights-respecting-schools/resources/teaching-resources/outright/?utm_source=facebook&amp;utm_medium=paid+social&amp;utm_campaign=pa_outright2122"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www.bbc.co.uk/teach/class-clips-video/pshe-eyfs-ks1-feeling-happy/znnhvk7"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ww.bbc.co.uk/teach/class-clips-video/pshe-eyfs-ks1-feeling-worried/zb6ngwx"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ideo" Target="https://www.youtube.com/embed/IIbBI-BT9c4?feature=oembed" TargetMode="Externa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hyperlink" Target="https://www.bbc.co.uk/teach/supermovers/pshe-super-mood-movers-right-and-respect/zr32wnb"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BE1DE3-CDB8-4941-A84A-A6BEF262E77F}"/>
              </a:ext>
            </a:extLst>
          </p:cNvPr>
          <p:cNvSpPr txBox="1"/>
          <p:nvPr/>
        </p:nvSpPr>
        <p:spPr>
          <a:xfrm rot="16200000">
            <a:off x="9961419" y="4447309"/>
            <a:ext cx="4059381" cy="461665"/>
          </a:xfrm>
          <a:prstGeom prst="rect">
            <a:avLst/>
          </a:prstGeom>
          <a:noFill/>
        </p:spPr>
        <p:txBody>
          <a:bodyPr wrap="square" rtlCol="0">
            <a:spAutoFit/>
          </a:bodyPr>
          <a:lstStyle/>
          <a:p>
            <a:pPr algn="l"/>
            <a:r>
              <a:rPr lang="en-GB" sz="2400" dirty="0">
                <a:solidFill>
                  <a:schemeClr val="bg1"/>
                </a:solidFill>
                <a:latin typeface="Arial" panose="020B0604020202020204" pitchFamily="34" charset="0"/>
                <a:cs typeface="Arial" panose="020B0604020202020204" pitchFamily="34" charset="0"/>
              </a:rPr>
              <a:t>UNICEF/Panjwani</a:t>
            </a: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7950711" y="1760430"/>
            <a:ext cx="4124747" cy="2062103"/>
          </a:xfrm>
          <a:prstGeom prst="rect">
            <a:avLst/>
          </a:prstGeom>
          <a:noFill/>
        </p:spPr>
        <p:txBody>
          <a:bodyPr wrap="square" rtlCol="0">
            <a:spAutoFit/>
          </a:bodyPr>
          <a:lstStyle/>
          <a:p>
            <a:pPr algn="ctr"/>
            <a:r>
              <a:rPr lang="en-GB" sz="1600" i="0" dirty="0">
                <a:solidFill>
                  <a:schemeClr val="bg1"/>
                </a:solidFill>
                <a:effectLst/>
                <a:latin typeface="Arial" panose="020B0604020202020204" pitchFamily="34" charset="0"/>
              </a:rPr>
              <a:t>Find some time to try this </a:t>
            </a:r>
            <a:r>
              <a:rPr lang="en-GB" sz="160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body scan meditation</a:t>
            </a:r>
            <a:r>
              <a:rPr lang="en-GB" sz="1600" i="0" dirty="0">
                <a:solidFill>
                  <a:schemeClr val="bg1"/>
                </a:solidFill>
                <a:effectLst/>
                <a:latin typeface="Arial" panose="020B0604020202020204" pitchFamily="34" charset="0"/>
              </a:rPr>
              <a:t> (it takes about 15 minutes) </a:t>
            </a:r>
          </a:p>
          <a:p>
            <a:pPr algn="ctr"/>
            <a:endParaRPr lang="en-GB" sz="1600" dirty="0">
              <a:solidFill>
                <a:schemeClr val="bg1"/>
              </a:solidFill>
              <a:latin typeface="Arial" panose="020B0604020202020204" pitchFamily="34" charset="0"/>
            </a:endParaRPr>
          </a:p>
          <a:p>
            <a:pPr algn="ctr"/>
            <a:r>
              <a:rPr lang="en-GB" sz="1600" b="1" i="0" dirty="0">
                <a:solidFill>
                  <a:schemeClr val="bg1"/>
                </a:solidFill>
                <a:effectLst/>
                <a:latin typeface="Arial" panose="020B0604020202020204" pitchFamily="34" charset="0"/>
              </a:rPr>
              <a:t>How do you feel after paying attention to yourself in this way? When might it be good for you to use this again? </a:t>
            </a:r>
          </a:p>
          <a:p>
            <a:pPr algn="ctr"/>
            <a:endParaRPr lang="en-GB" sz="1600" dirty="0">
              <a:solidFill>
                <a:schemeClr val="bg1"/>
              </a:solidFill>
              <a:latin typeface="Arial" panose="020B0604020202020204" pitchFamily="34" charset="0"/>
            </a:endParaRPr>
          </a:p>
          <a:p>
            <a:pPr algn="ctr"/>
            <a:r>
              <a:rPr lang="en-GB" sz="1600" i="0" dirty="0">
                <a:solidFill>
                  <a:schemeClr val="bg1"/>
                </a:solidFill>
                <a:effectLst/>
                <a:latin typeface="Arial" panose="020B0604020202020204" pitchFamily="34" charset="0"/>
              </a:rPr>
              <a:t>Discuss it with your friends or as a class. </a:t>
            </a:r>
            <a:endParaRPr lang="en-GB" sz="16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7747846" y="4621101"/>
            <a:ext cx="4212115" cy="1815882"/>
          </a:xfrm>
          <a:prstGeom prst="rect">
            <a:avLst/>
          </a:prstGeom>
          <a:noFill/>
        </p:spPr>
        <p:txBody>
          <a:bodyPr wrap="square" lIns="91440" tIns="45720" rIns="91440" bIns="45720" rtlCol="0" anchor="t">
            <a:spAutoFit/>
          </a:bodyPr>
          <a:lstStyle/>
          <a:p>
            <a:pPr algn="ctr"/>
            <a:r>
              <a:rPr lang="en-GB" sz="1600" b="1" i="0" dirty="0">
                <a:solidFill>
                  <a:srgbClr val="000000"/>
                </a:solidFill>
                <a:effectLst/>
                <a:highlight>
                  <a:srgbClr val="00ACE9"/>
                </a:highlight>
                <a:latin typeface="Arial"/>
                <a:cs typeface="Arial"/>
              </a:rPr>
              <a:t>Keep a chart for a week </a:t>
            </a:r>
            <a:r>
              <a:rPr lang="en-GB" sz="1600" b="1" i="0" dirty="0">
                <a:solidFill>
                  <a:srgbClr val="000000"/>
                </a:solidFill>
                <a:effectLst/>
                <a:latin typeface="Arial"/>
                <a:cs typeface="Arial"/>
              </a:rPr>
              <a:t>noting the things that you do to look after your health and wellbeing each day.</a:t>
            </a:r>
            <a:r>
              <a:rPr lang="en-GB" sz="1600" b="1" dirty="0">
                <a:solidFill>
                  <a:srgbClr val="000000"/>
                </a:solidFill>
                <a:latin typeface="Arial"/>
                <a:cs typeface="Arial"/>
              </a:rPr>
              <a:t> </a:t>
            </a:r>
            <a:endParaRPr lang="en-GB" sz="1600" b="1" i="0" dirty="0">
              <a:solidFill>
                <a:srgbClr val="000000"/>
              </a:solidFill>
              <a:effectLst/>
              <a:latin typeface="Arial" panose="020B0604020202020204" pitchFamily="34" charset="0"/>
              <a:cs typeface="Arial"/>
            </a:endParaRPr>
          </a:p>
          <a:p>
            <a:pPr algn="ctr"/>
            <a:endParaRPr lang="en-GB" sz="1600" b="1" dirty="0">
              <a:solidFill>
                <a:srgbClr val="000000"/>
              </a:solidFill>
              <a:latin typeface="Arial" panose="020B0604020202020204" pitchFamily="34" charset="0"/>
              <a:cs typeface="Arial"/>
            </a:endParaRPr>
          </a:p>
          <a:p>
            <a:pPr algn="ctr"/>
            <a:r>
              <a:rPr lang="en-GB" sz="1600" b="1" i="0" dirty="0">
                <a:solidFill>
                  <a:srgbClr val="000000"/>
                </a:solidFill>
                <a:effectLst/>
                <a:latin typeface="Arial"/>
                <a:cs typeface="Arial"/>
              </a:rPr>
              <a:t>Do you do a </a:t>
            </a:r>
            <a:r>
              <a:rPr lang="en-GB" sz="1600" b="1" i="0" dirty="0">
                <a:solidFill>
                  <a:srgbClr val="000000"/>
                </a:solidFill>
                <a:effectLst/>
                <a:highlight>
                  <a:srgbClr val="00ACE9"/>
                </a:highlight>
                <a:latin typeface="Arial"/>
                <a:cs typeface="Arial"/>
              </a:rPr>
              <a:t>physical activity </a:t>
            </a:r>
            <a:r>
              <a:rPr lang="en-GB" sz="1600" b="1" i="0" dirty="0">
                <a:solidFill>
                  <a:srgbClr val="000000"/>
                </a:solidFill>
                <a:effectLst/>
                <a:latin typeface="Arial"/>
                <a:cs typeface="Arial"/>
              </a:rPr>
              <a:t>every day?</a:t>
            </a:r>
          </a:p>
          <a:p>
            <a:pPr algn="ctr"/>
            <a:endParaRPr lang="en-GB" sz="1600" b="1" i="0" dirty="0">
              <a:solidFill>
                <a:srgbClr val="000000"/>
              </a:solidFill>
              <a:effectLst/>
              <a:latin typeface="Arial" panose="020B0604020202020204" pitchFamily="34" charset="0"/>
              <a:cs typeface="Arial"/>
            </a:endParaRPr>
          </a:p>
          <a:p>
            <a:pPr algn="ctr"/>
            <a:r>
              <a:rPr lang="en-GB" sz="1600" b="1" i="0" dirty="0">
                <a:solidFill>
                  <a:srgbClr val="000000"/>
                </a:solidFill>
                <a:effectLst/>
                <a:latin typeface="Arial"/>
                <a:cs typeface="Arial"/>
              </a:rPr>
              <a:t>Do you manage to make time to </a:t>
            </a:r>
            <a:r>
              <a:rPr lang="en-GB" sz="1600" b="1" i="0" dirty="0">
                <a:solidFill>
                  <a:srgbClr val="000000"/>
                </a:solidFill>
                <a:effectLst/>
                <a:highlight>
                  <a:srgbClr val="00ACE9"/>
                </a:highlight>
                <a:latin typeface="Arial"/>
                <a:cs typeface="Arial"/>
              </a:rPr>
              <a:t>relax</a:t>
            </a:r>
            <a:r>
              <a:rPr lang="en-GB" sz="1600" b="1" i="0" dirty="0">
                <a:solidFill>
                  <a:srgbClr val="000000"/>
                </a:solidFill>
                <a:effectLst/>
                <a:latin typeface="Arial"/>
                <a:cs typeface="Arial"/>
              </a:rPr>
              <a:t>?</a:t>
            </a:r>
            <a:r>
              <a:rPr lang="en-GB" sz="1600" b="0" i="0" dirty="0">
                <a:solidFill>
                  <a:srgbClr val="000000"/>
                </a:solidFill>
                <a:effectLst/>
                <a:latin typeface="Arial"/>
                <a:cs typeface="Arial"/>
              </a:rPr>
              <a:t>  </a:t>
            </a:r>
            <a:endParaRPr lang="en-GB" sz="1600" b="1" dirty="0">
              <a:highlight>
                <a:srgbClr val="00ACE9"/>
              </a:highligh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116542" y="1816238"/>
            <a:ext cx="4370132"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dirty="0">
                <a:solidFill>
                  <a:srgbClr val="000000"/>
                </a:solidFill>
                <a:effectLst/>
                <a:latin typeface="Arial" panose="020B0604020202020204" pitchFamily="34" charset="0"/>
              </a:rPr>
              <a:t>Either by yourself or with others make an A to Z of words or phrases that you associate with your mental health and wellbeing.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dirty="0">
              <a:solidFill>
                <a:srgbClr val="000000"/>
              </a:solidFill>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0" dirty="0">
                <a:solidFill>
                  <a:srgbClr val="000000"/>
                </a:solidFill>
                <a:effectLst/>
                <a:latin typeface="Arial" panose="020B0604020202020204" pitchFamily="34" charset="0"/>
              </a:rPr>
              <a:t>Choose 2 or three to write about in more detail.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dirty="0">
              <a:solidFill>
                <a:srgbClr val="000000"/>
              </a:solidFill>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dirty="0">
                <a:solidFill>
                  <a:srgbClr val="000000"/>
                </a:solidFill>
                <a:effectLst/>
                <a:latin typeface="Arial" panose="020B0604020202020204" pitchFamily="34" charset="0"/>
              </a:rPr>
              <a:t>Try and match children’s rights to the ideas you have put down.  You might choose to make a shared A to Z class poster of mental health and wellbeing.</a:t>
            </a:r>
            <a:endPar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361925" y="4328934"/>
            <a:ext cx="6732889" cy="2308324"/>
          </a:xfrm>
          <a:prstGeom prst="rect">
            <a:avLst/>
          </a:prstGeom>
          <a:noFill/>
        </p:spPr>
        <p:txBody>
          <a:bodyPr wrap="square" rtlCol="0">
            <a:spAutoFit/>
          </a:bodyPr>
          <a:lstStyle/>
          <a:p>
            <a:pPr algn="ctr"/>
            <a:r>
              <a:rPr lang="en-GB" sz="1600" b="1" i="0" dirty="0">
                <a:solidFill>
                  <a:schemeClr val="bg1"/>
                </a:solidFill>
                <a:effectLst/>
                <a:latin typeface="Arial" panose="020B0604020202020204" pitchFamily="34" charset="0"/>
              </a:rPr>
              <a:t>Anxiety and stress can make your body feel different things. </a:t>
            </a:r>
            <a:r>
              <a:rPr lang="en-GB" sz="1600" b="0" i="0" dirty="0">
                <a:solidFill>
                  <a:schemeClr val="bg1"/>
                </a:solidFill>
                <a:effectLst/>
                <a:latin typeface="Arial" panose="020B0604020202020204" pitchFamily="34" charset="0"/>
              </a:rPr>
              <a:t>Draw around one member of your group onto big paper. </a:t>
            </a:r>
          </a:p>
          <a:p>
            <a:pPr algn="ctr"/>
            <a:endParaRPr lang="en-GB" sz="1600" dirty="0">
              <a:solidFill>
                <a:schemeClr val="bg1"/>
              </a:solidFill>
              <a:latin typeface="Arial" panose="020B0604020202020204" pitchFamily="34" charset="0"/>
            </a:endParaRPr>
          </a:p>
          <a:p>
            <a:pPr algn="ctr"/>
            <a:r>
              <a:rPr lang="en-GB" sz="1600" b="0" i="0" dirty="0">
                <a:solidFill>
                  <a:schemeClr val="bg1"/>
                </a:solidFill>
                <a:effectLst/>
                <a:latin typeface="Arial" panose="020B0604020202020204" pitchFamily="34" charset="0"/>
              </a:rPr>
              <a:t>Think about a time you felt </a:t>
            </a:r>
            <a:r>
              <a:rPr lang="en-GB" sz="1600" b="1" i="0" dirty="0">
                <a:solidFill>
                  <a:schemeClr val="bg1"/>
                </a:solidFill>
                <a:effectLst/>
                <a:latin typeface="Arial" panose="020B0604020202020204" pitchFamily="34" charset="0"/>
              </a:rPr>
              <a:t>stressed</a:t>
            </a:r>
            <a:r>
              <a:rPr lang="en-GB" sz="1600" b="0" i="0" dirty="0">
                <a:solidFill>
                  <a:schemeClr val="bg1"/>
                </a:solidFill>
                <a:effectLst/>
                <a:latin typeface="Arial" panose="020B0604020202020204" pitchFamily="34" charset="0"/>
              </a:rPr>
              <a:t> or </a:t>
            </a:r>
            <a:r>
              <a:rPr lang="en-GB" sz="1600" b="1" i="0" dirty="0">
                <a:solidFill>
                  <a:schemeClr val="bg1"/>
                </a:solidFill>
                <a:effectLst/>
                <a:latin typeface="Arial" panose="020B0604020202020204" pitchFamily="34" charset="0"/>
              </a:rPr>
              <a:t>anxious</a:t>
            </a:r>
            <a:r>
              <a:rPr lang="en-GB" sz="1600" b="0" i="0" dirty="0">
                <a:solidFill>
                  <a:schemeClr val="bg1"/>
                </a:solidFill>
                <a:effectLst/>
                <a:latin typeface="Arial" panose="020B0604020202020204" pitchFamily="34" charset="0"/>
              </a:rPr>
              <a:t> and draw or write into the outline the different ways this made you make you </a:t>
            </a:r>
            <a:r>
              <a:rPr lang="en-GB" sz="1600" b="1" i="0" dirty="0">
                <a:solidFill>
                  <a:schemeClr val="bg1"/>
                </a:solidFill>
                <a:effectLst/>
                <a:latin typeface="Arial" panose="020B0604020202020204" pitchFamily="34" charset="0"/>
              </a:rPr>
              <a:t>feel</a:t>
            </a:r>
            <a:r>
              <a:rPr lang="en-GB" sz="1600" b="0" i="0" dirty="0">
                <a:solidFill>
                  <a:schemeClr val="bg1"/>
                </a:solidFill>
                <a:effectLst/>
                <a:latin typeface="Arial" panose="020B0604020202020204" pitchFamily="34" charset="0"/>
              </a:rPr>
              <a:t> or the </a:t>
            </a:r>
            <a:r>
              <a:rPr lang="en-GB" sz="1600" b="1" i="0" dirty="0">
                <a:solidFill>
                  <a:schemeClr val="bg1"/>
                </a:solidFill>
                <a:effectLst/>
                <a:latin typeface="Arial" panose="020B0604020202020204" pitchFamily="34" charset="0"/>
              </a:rPr>
              <a:t>physical things </a:t>
            </a:r>
            <a:r>
              <a:rPr lang="en-GB" sz="1600" b="0" i="0" dirty="0">
                <a:solidFill>
                  <a:schemeClr val="bg1"/>
                </a:solidFill>
                <a:effectLst/>
                <a:latin typeface="Arial" panose="020B0604020202020204" pitchFamily="34" charset="0"/>
              </a:rPr>
              <a:t>that can happen to your body. </a:t>
            </a:r>
          </a:p>
          <a:p>
            <a:pPr algn="ctr"/>
            <a:endParaRPr lang="en-GB" sz="1600" dirty="0">
              <a:solidFill>
                <a:schemeClr val="bg1"/>
              </a:solidFill>
              <a:latin typeface="Arial" panose="020B0604020202020204" pitchFamily="34" charset="0"/>
            </a:endParaRPr>
          </a:p>
          <a:p>
            <a:pPr algn="ctr"/>
            <a:r>
              <a:rPr lang="en-GB" sz="1600" b="0" i="0" dirty="0">
                <a:solidFill>
                  <a:schemeClr val="bg1"/>
                </a:solidFill>
                <a:effectLst/>
                <a:latin typeface="Arial" panose="020B0604020202020204" pitchFamily="34" charset="0"/>
              </a:rPr>
              <a:t>Discuss all the ideas that come up. </a:t>
            </a:r>
          </a:p>
          <a:p>
            <a:pPr algn="ctr"/>
            <a:r>
              <a:rPr lang="en-GB" sz="1600" b="1" i="0" dirty="0">
                <a:solidFill>
                  <a:schemeClr val="bg1"/>
                </a:solidFill>
                <a:effectLst/>
                <a:latin typeface="Arial" panose="020B0604020202020204" pitchFamily="34" charset="0"/>
              </a:rPr>
              <a:t>How could these be addressed or supported? </a:t>
            </a:r>
            <a:endParaRPr lang="en-GB" sz="1600" b="1" dirty="0">
              <a:solidFill>
                <a:schemeClr val="bg1"/>
              </a:solidFill>
              <a:latin typeface="Arial" panose="020B0604020202020204" pitchFamily="34" charset="0"/>
              <a:cs typeface="Arial" panose="020B0604020202020204" pitchFamily="34" charset="0"/>
            </a:endParaRPr>
          </a:p>
        </p:txBody>
      </p:sp>
      <p:pic>
        <p:nvPicPr>
          <p:cNvPr id="6" name="Online Media 5" title="14 Minutes Body Scan Meditation for Teens and Adults">
            <a:hlinkClick r:id="" action="ppaction://media"/>
            <a:extLst>
              <a:ext uri="{FF2B5EF4-FFF2-40B4-BE49-F238E27FC236}">
                <a16:creationId xmlns:a16="http://schemas.microsoft.com/office/drawing/2014/main" id="{8940FE9E-E582-47DD-AAA3-8169C041B87B}"/>
              </a:ext>
            </a:extLst>
          </p:cNvPr>
          <p:cNvPicPr>
            <a:picLocks noRot="1" noChangeAspect="1"/>
          </p:cNvPicPr>
          <p:nvPr>
            <a:videoFile r:link="rId1"/>
          </p:nvPr>
        </p:nvPicPr>
        <p:blipFill>
          <a:blip r:embed="rId4"/>
          <a:stretch>
            <a:fillRect/>
          </a:stretch>
        </p:blipFill>
        <p:spPr>
          <a:xfrm>
            <a:off x="5068995" y="1999913"/>
            <a:ext cx="2802016" cy="1583139"/>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8005902" y="4450728"/>
            <a:ext cx="3657885" cy="2062103"/>
          </a:xfrm>
          <a:prstGeom prst="rect">
            <a:avLst/>
          </a:prstGeom>
          <a:noFill/>
        </p:spPr>
        <p:txBody>
          <a:bodyPr wrap="square" lIns="91440" tIns="45720" rIns="91440" bIns="45720" rtlCol="0" anchor="t">
            <a:spAutoFit/>
          </a:bodyPr>
          <a:lstStyle/>
          <a:p>
            <a:pPr algn="ctr"/>
            <a:r>
              <a:rPr lang="en-GB" sz="1600" b="1" i="0" dirty="0">
                <a:solidFill>
                  <a:srgbClr val="000000"/>
                </a:solidFill>
                <a:effectLst/>
                <a:latin typeface="Arial"/>
                <a:cs typeface="Arial"/>
              </a:rPr>
              <a:t>Explore the </a:t>
            </a:r>
            <a:r>
              <a:rPr lang="en-GB" sz="1600" b="1" i="0" dirty="0">
                <a:solidFill>
                  <a:srgbClr val="000000"/>
                </a:solidFill>
                <a:effectLst/>
                <a:highlight>
                  <a:srgbClr val="00ACE9"/>
                </a:highlight>
                <a:latin typeface="Arial"/>
                <a:cs typeface="Arial"/>
              </a:rPr>
              <a:t>Voices of Youth </a:t>
            </a:r>
            <a:r>
              <a:rPr lang="en-GB" sz="1600" b="1" i="0" dirty="0">
                <a:solidFill>
                  <a:srgbClr val="000000"/>
                </a:solidFill>
                <a:effectLst/>
                <a:latin typeface="Arial"/>
                <a:cs typeface="Arial"/>
              </a:rPr>
              <a:t>site (UNICEF’s digital community For Youth By Youth) and read </a:t>
            </a:r>
            <a:r>
              <a:rPr lang="en-GB" sz="1600" b="1" i="0" u="sng" strike="noStrike" dirty="0">
                <a:solidFill>
                  <a:srgbClr val="0563C1"/>
                </a:solidFill>
                <a:effectLst/>
                <a:latin typeface="Arial"/>
                <a:cs typeface="Arial"/>
                <a:hlinkClick r:id="rId2"/>
              </a:rPr>
              <a:t>blogs on mental health</a:t>
            </a:r>
            <a:r>
              <a:rPr lang="en-GB" sz="1600" b="1" i="0" dirty="0">
                <a:solidFill>
                  <a:srgbClr val="000000"/>
                </a:solidFill>
                <a:effectLst/>
                <a:latin typeface="Arial"/>
                <a:cs typeface="Arial"/>
              </a:rPr>
              <a:t> </a:t>
            </a:r>
          </a:p>
          <a:p>
            <a:pPr algn="ctr"/>
            <a:endParaRPr lang="en-GB" sz="1600" b="1" dirty="0">
              <a:solidFill>
                <a:srgbClr val="000000"/>
              </a:solidFill>
              <a:latin typeface="Arial" panose="020B0604020202020204" pitchFamily="34" charset="0"/>
              <a:cs typeface="Arial"/>
            </a:endParaRPr>
          </a:p>
          <a:p>
            <a:pPr algn="ctr"/>
            <a:r>
              <a:rPr lang="en-GB" sz="1600" b="1" i="0" dirty="0">
                <a:solidFill>
                  <a:srgbClr val="000000"/>
                </a:solidFill>
                <a:effectLst/>
                <a:highlight>
                  <a:srgbClr val="00ACE9"/>
                </a:highlight>
                <a:latin typeface="Arial"/>
                <a:cs typeface="Arial"/>
              </a:rPr>
              <a:t>Write your own blog </a:t>
            </a:r>
            <a:r>
              <a:rPr lang="en-GB" sz="1600" b="1" i="0" dirty="0">
                <a:solidFill>
                  <a:srgbClr val="000000"/>
                </a:solidFill>
                <a:effectLst/>
                <a:latin typeface="Arial"/>
                <a:cs typeface="Arial"/>
              </a:rPr>
              <a:t>about mental health and consider submitting it to Voices of Youth.</a:t>
            </a:r>
            <a:r>
              <a:rPr lang="en-GB" sz="1600" b="0" i="0" dirty="0">
                <a:solidFill>
                  <a:srgbClr val="000000"/>
                </a:solidFill>
                <a:effectLst/>
                <a:latin typeface="Arial"/>
                <a:cs typeface="Arial"/>
              </a:rPr>
              <a:t> </a:t>
            </a:r>
            <a:endParaRPr lang="en-GB" sz="1600" dirty="0">
              <a:latin typeface="Arial"/>
              <a:cs typeface="Arial"/>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290212" y="1691315"/>
            <a:ext cx="4212115" cy="230832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0" dirty="0">
                <a:solidFill>
                  <a:schemeClr val="bg1"/>
                </a:solidFill>
                <a:effectLst/>
                <a:latin typeface="Arial"/>
                <a:cs typeface="Arial"/>
              </a:rPr>
              <a:t>‘</a:t>
            </a:r>
            <a:r>
              <a:rPr lang="en-GB" sz="1600" b="1" i="0" dirty="0">
                <a:solidFill>
                  <a:schemeClr val="bg1"/>
                </a:solidFill>
                <a:effectLst/>
                <a:latin typeface="Arial"/>
                <a:cs typeface="Arial"/>
              </a:rPr>
              <a:t>Take care of yourself and you can take on the world’</a:t>
            </a:r>
            <a:r>
              <a:rPr lang="en-GB" sz="1600" b="0" i="0" dirty="0">
                <a:solidFill>
                  <a:schemeClr val="bg1"/>
                </a:solidFill>
                <a:effectLst/>
                <a:latin typeface="Arial"/>
                <a:cs typeface="Arial"/>
              </a:rPr>
              <a:t> – Imagine these words to be  the opening line of a poem or a song.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solidFill>
                <a:schemeClr val="bg1"/>
              </a:solidFill>
              <a:latin typeface="Arial" panose="020B0604020202020204" pitchFamily="34"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solidFill>
                  <a:schemeClr val="bg1"/>
                </a:solidFill>
                <a:effectLst/>
                <a:latin typeface="Arial"/>
                <a:cs typeface="Arial"/>
              </a:rPr>
              <a:t>Add more lines and verses.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0" i="0" dirty="0">
              <a:solidFill>
                <a:schemeClr val="bg1"/>
              </a:solidFill>
              <a:effectLst/>
              <a:latin typeface="Arial" panose="020B0604020202020204" pitchFamily="34"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solidFill>
                  <a:schemeClr val="bg1"/>
                </a:solidFill>
                <a:effectLst/>
                <a:latin typeface="Arial"/>
                <a:cs typeface="Arial"/>
              </a:rPr>
              <a:t>(Try to link appropriate articles in too!)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solidFill>
                  <a:schemeClr val="bg1"/>
                </a:solidFill>
                <a:effectLst/>
                <a:latin typeface="Arial"/>
                <a:cs typeface="Arial"/>
              </a:rPr>
              <a:t>Consider sharing your finished piece. </a:t>
            </a:r>
            <a:r>
              <a:rPr kumimoji="0" lang="en-GB" sz="1400" i="0" u="none" strike="noStrike" kern="1200" cap="none" spc="0" normalizeH="0" baseline="0" noProof="0" dirty="0">
                <a:ln>
                  <a:noFill/>
                </a:ln>
                <a:solidFill>
                  <a:srgbClr val="00AEEF"/>
                </a:solidFill>
                <a:effectLst/>
                <a:uLnTx/>
                <a:uFillTx/>
                <a:latin typeface="Arial"/>
                <a:cs typeface="Arial"/>
              </a:rPr>
              <a:t>a teacher</a:t>
            </a:r>
            <a:r>
              <a:rPr kumimoji="0" lang="en-GB" sz="1400" b="0" i="0" u="none" strike="noStrike" kern="1200" cap="none" spc="0" normalizeH="0" baseline="0" noProof="0" dirty="0">
                <a:ln>
                  <a:noFill/>
                </a:ln>
                <a:solidFill>
                  <a:srgbClr val="00AEEF"/>
                </a:solidFill>
                <a:effectLst/>
                <a:uLnTx/>
                <a:uFillTx/>
                <a:latin typeface="Arial"/>
                <a:cs typeface="Arial"/>
              </a:rPr>
              <a:t>.</a:t>
            </a:r>
            <a:endParaRPr lang="en-GB" sz="1400" b="0" i="0" u="none" strike="noStrike" kern="1200" cap="none" spc="0" normalizeH="0" baseline="0" noProof="0" dirty="0">
              <a:ln>
                <a:noFill/>
              </a:ln>
              <a:solidFill>
                <a:srgbClr val="00AEEF"/>
              </a:solidFill>
              <a:effectLst/>
              <a:uLnTx/>
              <a:uFillTx/>
              <a:latin typeface="Arial"/>
              <a:cs typeface="Arial"/>
            </a:endParaRPr>
          </a:p>
        </p:txBody>
      </p:sp>
      <p:sp>
        <p:nvSpPr>
          <p:cNvPr id="4" name="TextBox 3">
            <a:extLst>
              <a:ext uri="{FF2B5EF4-FFF2-40B4-BE49-F238E27FC236}">
                <a16:creationId xmlns:a16="http://schemas.microsoft.com/office/drawing/2014/main" id="{1232ECBE-FC1D-43E0-AF25-319A44147B7E}"/>
              </a:ext>
            </a:extLst>
          </p:cNvPr>
          <p:cNvSpPr txBox="1"/>
          <p:nvPr/>
        </p:nvSpPr>
        <p:spPr>
          <a:xfrm>
            <a:off x="5279785" y="2009191"/>
            <a:ext cx="6285391" cy="1477328"/>
          </a:xfrm>
          <a:prstGeom prst="rect">
            <a:avLst/>
          </a:prstGeom>
          <a:noFill/>
        </p:spPr>
        <p:txBody>
          <a:bodyPr wrap="square" rtlCol="0">
            <a:spAutoFit/>
          </a:bodyPr>
          <a:lstStyle/>
          <a:p>
            <a:pPr algn="ctr"/>
            <a:r>
              <a:rPr lang="en-GB" sz="1800" b="1" i="0" dirty="0">
                <a:solidFill>
                  <a:srgbClr val="000000"/>
                </a:solidFill>
                <a:effectLst/>
                <a:latin typeface="Arial" panose="020B0604020202020204" pitchFamily="34" charset="0"/>
              </a:rPr>
              <a:t>Research online the different organisations you can reach out to if you are feeling stressed or anxious.</a:t>
            </a:r>
          </a:p>
          <a:p>
            <a:pPr algn="ctr"/>
            <a:endParaRPr lang="en-GB" b="1" dirty="0">
              <a:solidFill>
                <a:srgbClr val="000000"/>
              </a:solidFill>
              <a:latin typeface="Arial" panose="020B0604020202020204" pitchFamily="34" charset="0"/>
            </a:endParaRPr>
          </a:p>
          <a:p>
            <a:pPr algn="ctr"/>
            <a:r>
              <a:rPr lang="en-GB" sz="1800" b="1" i="0" dirty="0">
                <a:solidFill>
                  <a:srgbClr val="000000"/>
                </a:solidFill>
                <a:effectLst/>
                <a:latin typeface="Arial" panose="020B0604020202020204" pitchFamily="34" charset="0"/>
              </a:rPr>
              <a:t> Create a poster or information sheet to distribute to other pupils signposting them to who can help. </a:t>
            </a:r>
            <a:endParaRPr lang="en-GB" sz="1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15C31F-EA4D-4EA4-9E22-3D763D1BCF1B}"/>
              </a:ext>
            </a:extLst>
          </p:cNvPr>
          <p:cNvSpPr txBox="1"/>
          <p:nvPr/>
        </p:nvSpPr>
        <p:spPr>
          <a:xfrm>
            <a:off x="290212" y="4450729"/>
            <a:ext cx="6840391" cy="2308324"/>
          </a:xfrm>
          <a:prstGeom prst="rect">
            <a:avLst/>
          </a:prstGeom>
          <a:noFill/>
        </p:spPr>
        <p:txBody>
          <a:bodyPr wrap="square" rtlCol="0">
            <a:spAutoFit/>
          </a:bodyPr>
          <a:lstStyle/>
          <a:p>
            <a:pPr algn="ctr"/>
            <a:r>
              <a:rPr lang="en-GB" sz="1600" b="1" i="0" dirty="0">
                <a:solidFill>
                  <a:schemeClr val="bg1"/>
                </a:solidFill>
                <a:effectLst/>
                <a:latin typeface="Arial" panose="020B0604020202020204" pitchFamily="34" charset="0"/>
              </a:rPr>
              <a:t>UNICEF is marking World Mental Health Day with the launch of a report on mental health. The voices of young people fed into this research, and you can help UNICEF by telling more people about the recommendations. </a:t>
            </a:r>
          </a:p>
          <a:p>
            <a:pPr algn="ctr"/>
            <a:r>
              <a:rPr lang="en-GB" sz="1600" b="1" i="0" dirty="0">
                <a:solidFill>
                  <a:schemeClr val="bg1"/>
                </a:solidFill>
                <a:effectLst/>
                <a:latin typeface="Arial" panose="020B0604020202020204" pitchFamily="34" charset="0"/>
              </a:rPr>
              <a:t>Have a look at the </a:t>
            </a:r>
            <a:r>
              <a:rPr lang="en-GB" sz="1600" b="1"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report</a:t>
            </a:r>
            <a:r>
              <a:rPr lang="en-GB" sz="1600" b="1" i="0" dirty="0">
                <a:solidFill>
                  <a:schemeClr val="bg1"/>
                </a:solidFill>
                <a:effectLst/>
                <a:latin typeface="Arial" panose="020B0604020202020204" pitchFamily="34" charset="0"/>
              </a:rPr>
              <a:t> and tell five people about the things that you think are most important. </a:t>
            </a:r>
          </a:p>
          <a:p>
            <a:pPr algn="ctr"/>
            <a:endParaRPr lang="en-GB" sz="1600" b="1" dirty="0">
              <a:solidFill>
                <a:schemeClr val="bg1"/>
              </a:solidFill>
              <a:latin typeface="Arial" panose="020B0604020202020204" pitchFamily="34" charset="0"/>
            </a:endParaRPr>
          </a:p>
          <a:p>
            <a:pPr algn="ctr"/>
            <a:r>
              <a:rPr lang="en-GB" sz="1600" b="1" i="0" dirty="0">
                <a:solidFill>
                  <a:schemeClr val="bg1"/>
                </a:solidFill>
                <a:effectLst/>
                <a:latin typeface="Arial" panose="020B0604020202020204" pitchFamily="34" charset="0"/>
              </a:rPr>
              <a:t>Could you write an article about the report for your school newsletter? </a:t>
            </a:r>
            <a:endParaRPr lang="en-GB"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244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01170"/>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C94CE389-9D11-47DF-9821-9F9A7B430BA2}"/>
              </a:ext>
            </a:extLst>
          </p:cNvPr>
          <p:cNvSpPr txBox="1"/>
          <p:nvPr/>
        </p:nvSpPr>
        <p:spPr>
          <a:xfrm>
            <a:off x="7198659" y="875457"/>
            <a:ext cx="4993341" cy="5016758"/>
          </a:xfrm>
          <a:prstGeom prst="rect">
            <a:avLst/>
          </a:prstGeom>
          <a:noFill/>
        </p:spPr>
        <p:txBody>
          <a:bodyPr wrap="square" lIns="91440" tIns="45720" rIns="91440" bIns="45720" rtlCol="0" anchor="t">
            <a:spAutoFit/>
          </a:bodyPr>
          <a:lstStyle/>
          <a:p>
            <a:pPr algn="r" rtl="0" fontAlgn="base"/>
            <a:r>
              <a:rPr lang="en-GB" sz="1800" b="1" i="0" dirty="0">
                <a:solidFill>
                  <a:schemeClr val="bg1"/>
                </a:solidFill>
                <a:effectLst/>
                <a:latin typeface="Arial" panose="020B0604020202020204" pitchFamily="34" charset="0"/>
              </a:rPr>
              <a:t>We are using the ‘reflection space’ this week to share some interesting links to the charity </a:t>
            </a:r>
            <a:r>
              <a:rPr lang="en-GB" sz="1800" b="1" i="0" u="sng" strike="noStrike" dirty="0">
                <a:solidFill>
                  <a:srgbClr val="FFFF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Young Minds</a:t>
            </a:r>
            <a:r>
              <a:rPr lang="en-GB" sz="1800" b="1" i="0" dirty="0">
                <a:solidFill>
                  <a:srgbClr val="FFFF00"/>
                </a:solidFill>
                <a:effectLst/>
                <a:latin typeface="Arial" panose="020B0604020202020204" pitchFamily="34" charset="0"/>
              </a:rPr>
              <a:t>.  </a:t>
            </a:r>
          </a:p>
          <a:p>
            <a:pPr algn="r" rtl="0" fontAlgn="base"/>
            <a:endParaRPr lang="en-GB" sz="1600" b="0" i="0" dirty="0">
              <a:solidFill>
                <a:schemeClr val="bg1"/>
              </a:solidFill>
              <a:effectLst/>
              <a:latin typeface="Segoe UI" panose="020B0502040204020203" pitchFamily="34" charset="0"/>
            </a:endParaRPr>
          </a:p>
          <a:p>
            <a:pPr algn="r" rtl="0" fontAlgn="base"/>
            <a:r>
              <a:rPr lang="en-GB" sz="1800" b="0" i="0" dirty="0">
                <a:solidFill>
                  <a:schemeClr val="bg1"/>
                </a:solidFill>
                <a:effectLst/>
                <a:latin typeface="Arial" panose="020B0604020202020204" pitchFamily="34" charset="0"/>
              </a:rPr>
              <a:t>Please have a look at the sort of advice they give. You may not need it now, but imagine how helpful it would be to know of this site if you or a friend need to seek support in the future:</a:t>
            </a:r>
          </a:p>
          <a:p>
            <a:pPr algn="r" rtl="0" fontAlgn="base"/>
            <a:endParaRPr lang="en-GB" dirty="0">
              <a:solidFill>
                <a:schemeClr val="bg1"/>
              </a:solidFill>
              <a:latin typeface="Arial" panose="020B0604020202020204" pitchFamily="34" charset="0"/>
            </a:endParaRPr>
          </a:p>
          <a:p>
            <a:pPr marL="285750" indent="-285750" algn="r" rtl="0" fontAlgn="base">
              <a:buFont typeface="Wingdings" panose="05000000000000000000" pitchFamily="2" charset="2"/>
              <a:buChar char="§"/>
            </a:pPr>
            <a:r>
              <a:rPr lang="en-GB" sz="1800" b="0" i="0" u="sng"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 Reaching out for help</a:t>
            </a:r>
            <a:r>
              <a:rPr lang="en-GB" sz="1800" b="0" i="0" dirty="0">
                <a:solidFill>
                  <a:schemeClr val="bg1"/>
                </a:solidFill>
                <a:effectLst/>
                <a:latin typeface="Arial" panose="020B0604020202020204" pitchFamily="34" charset="0"/>
              </a:rPr>
              <a:t> </a:t>
            </a:r>
            <a:endParaRPr lang="en-GB" sz="1800" b="0" i="0" dirty="0">
              <a:solidFill>
                <a:schemeClr val="bg1"/>
              </a:solidFill>
              <a:effectLst/>
              <a:latin typeface="Arial" panose="020B0604020202020204" pitchFamily="34" charset="0"/>
              <a:cs typeface="Arial"/>
            </a:endParaRPr>
          </a:p>
          <a:p>
            <a:pPr marL="285750" indent="-285750" algn="r" rtl="0" fontAlgn="base">
              <a:buFont typeface="Wingdings" panose="05000000000000000000" pitchFamily="2" charset="2"/>
              <a:buChar char="§"/>
            </a:pPr>
            <a:r>
              <a:rPr lang="en-GB" sz="18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How to speak to your GP about mental health</a:t>
            </a:r>
            <a:r>
              <a:rPr lang="en-GB" sz="1800" b="0" i="0" dirty="0">
                <a:solidFill>
                  <a:schemeClr val="bg1"/>
                </a:solidFill>
                <a:effectLst/>
                <a:latin typeface="Arial" panose="020B0604020202020204" pitchFamily="34" charset="0"/>
              </a:rPr>
              <a:t> </a:t>
            </a:r>
            <a:endParaRPr lang="en-GB" sz="1800" b="0" i="0" dirty="0">
              <a:solidFill>
                <a:schemeClr val="bg1"/>
              </a:solidFill>
              <a:effectLst/>
              <a:latin typeface="Arial" panose="020B0604020202020204" pitchFamily="34" charset="0"/>
              <a:cs typeface="Arial"/>
            </a:endParaRPr>
          </a:p>
          <a:p>
            <a:pPr marL="285750" indent="-285750" algn="r" rtl="0" fontAlgn="base">
              <a:buFont typeface="Wingdings" panose="05000000000000000000" pitchFamily="2" charset="2"/>
              <a:buChar char="§"/>
            </a:pPr>
            <a:r>
              <a:rPr lang="en-GB" sz="1800" b="0" i="0" u="sng" strike="noStrike"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Understanding Anxiety</a:t>
            </a:r>
            <a:r>
              <a:rPr lang="en-GB" sz="1800" b="0" i="0" dirty="0">
                <a:solidFill>
                  <a:schemeClr val="bg1"/>
                </a:solidFill>
                <a:effectLst/>
                <a:latin typeface="Arial" panose="020B0604020202020204" pitchFamily="34" charset="0"/>
              </a:rPr>
              <a:t> </a:t>
            </a:r>
            <a:endParaRPr lang="en-GB" sz="1800" b="0" i="0" dirty="0">
              <a:solidFill>
                <a:schemeClr val="bg1"/>
              </a:solidFill>
              <a:effectLst/>
              <a:latin typeface="Arial" panose="020B0604020202020204" pitchFamily="34" charset="0"/>
              <a:cs typeface="Arial"/>
            </a:endParaRPr>
          </a:p>
          <a:p>
            <a:pPr marL="285750" indent="-285750" algn="r" rtl="0" fontAlgn="base">
              <a:buFont typeface="Wingdings" panose="05000000000000000000" pitchFamily="2" charset="2"/>
              <a:buChar char="§"/>
            </a:pPr>
            <a:r>
              <a:rPr lang="en-GB" sz="1800" b="0" i="0" u="sng" strike="noStrike" dirty="0">
                <a:solidFill>
                  <a:schemeClr val="bg1"/>
                </a:solidFill>
                <a:effectLst/>
                <a:latin typeface="Arial" panose="020B0604020202020204" pitchFamily="34" charset="0"/>
                <a:hlinkClick r:id="rId7">
                  <a:extLst>
                    <a:ext uri="{A12FA001-AC4F-418D-AE19-62706E023703}">
                      <ahyp:hlinkClr xmlns:ahyp="http://schemas.microsoft.com/office/drawing/2018/hyperlinkcolor" val="tx"/>
                    </a:ext>
                  </a:extLst>
                </a:hlinkClick>
              </a:rPr>
              <a:t>Supporting a friend</a:t>
            </a:r>
            <a:r>
              <a:rPr lang="en-GB" sz="1800" b="0" i="0" dirty="0">
                <a:solidFill>
                  <a:schemeClr val="bg1"/>
                </a:solidFill>
                <a:effectLst/>
                <a:latin typeface="Arial" panose="020B0604020202020204" pitchFamily="34" charset="0"/>
              </a:rPr>
              <a:t>  </a:t>
            </a:r>
          </a:p>
          <a:p>
            <a:pPr algn="r" rtl="0" fontAlgn="base"/>
            <a:endParaRPr lang="en-GB" b="0" i="0" dirty="0">
              <a:solidFill>
                <a:schemeClr val="bg1"/>
              </a:solidFill>
              <a:effectLst/>
              <a:latin typeface="Arial" panose="020B0604020202020204" pitchFamily="34" charset="0"/>
            </a:endParaRPr>
          </a:p>
          <a:p>
            <a:pPr algn="r" rtl="0" fontAlgn="base"/>
            <a:r>
              <a:rPr lang="en-GB" sz="1800" b="1" i="0" dirty="0">
                <a:solidFill>
                  <a:srgbClr val="FFFF00"/>
                </a:solidFill>
                <a:effectLst/>
                <a:latin typeface="Arial" panose="020B0604020202020204" pitchFamily="34" charset="0"/>
              </a:rPr>
              <a:t>Who could you share this with? </a:t>
            </a:r>
            <a:endParaRPr lang="en-GB" b="1" i="0" dirty="0">
              <a:solidFill>
                <a:srgbClr val="FFFF00"/>
              </a:solidFill>
              <a:effectLst/>
              <a:latin typeface="Arial" panose="020B0604020202020204" pitchFamily="34" charset="0"/>
            </a:endParaRPr>
          </a:p>
          <a:p>
            <a:pPr algn="r" rtl="0" fontAlgn="base"/>
            <a:endParaRPr lang="en-GB" sz="1600" b="0" i="0" dirty="0">
              <a:solidFill>
                <a:schemeClr val="bg1"/>
              </a:solidFill>
              <a:effectLst/>
              <a:latin typeface="Segoe UI" panose="020B0502040204020203" pitchFamily="34" charset="0"/>
            </a:endParaRPr>
          </a:p>
        </p:txBody>
      </p:sp>
      <p:pic>
        <p:nvPicPr>
          <p:cNvPr id="8" name="Picture 7" descr="A close up of a sign&#10;&#10;Description automatically generated with low confidence">
            <a:extLst>
              <a:ext uri="{FF2B5EF4-FFF2-40B4-BE49-F238E27FC236}">
                <a16:creationId xmlns:a16="http://schemas.microsoft.com/office/drawing/2014/main" id="{27228760-936C-4CEC-B0E7-9FD1C94C55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5740" y="2986501"/>
            <a:ext cx="4514850" cy="1362075"/>
          </a:xfrm>
          <a:prstGeom prst="rect">
            <a:avLst/>
          </a:prstGeom>
        </p:spPr>
      </p:pic>
    </p:spTree>
    <p:extLst>
      <p:ext uri="{BB962C8B-B14F-4D97-AF65-F5344CB8AC3E}">
        <p14:creationId xmlns:p14="http://schemas.microsoft.com/office/powerpoint/2010/main" val="1301578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1235C51-9AF3-4F1A-BC5B-2F06F1F3DA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2883" y="1929250"/>
            <a:ext cx="4823012" cy="4096871"/>
          </a:xfrm>
          <a:prstGeom prst="rect">
            <a:avLst/>
          </a:prstGeom>
        </p:spPr>
      </p:pic>
      <p:sp>
        <p:nvSpPr>
          <p:cNvPr id="4" name="TextBox 3">
            <a:extLst>
              <a:ext uri="{FF2B5EF4-FFF2-40B4-BE49-F238E27FC236}">
                <a16:creationId xmlns:a16="http://schemas.microsoft.com/office/drawing/2014/main" id="{91E6BAD0-FD42-455E-8253-9B829FA4B167}"/>
              </a:ext>
            </a:extLst>
          </p:cNvPr>
          <p:cNvSpPr txBox="1"/>
          <p:nvPr/>
        </p:nvSpPr>
        <p:spPr>
          <a:xfrm>
            <a:off x="7261612" y="1331399"/>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5" name="TextBox 4">
            <a:extLst>
              <a:ext uri="{FF2B5EF4-FFF2-40B4-BE49-F238E27FC236}">
                <a16:creationId xmlns:a16="http://schemas.microsoft.com/office/drawing/2014/main" id="{B443FE14-3AF9-487D-91F2-A60B00559D6F}"/>
              </a:ext>
            </a:extLst>
          </p:cNvPr>
          <p:cNvSpPr txBox="1"/>
          <p:nvPr/>
        </p:nvSpPr>
        <p:spPr>
          <a:xfrm>
            <a:off x="5665895" y="657700"/>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6" name="Rectangle 5">
            <a:hlinkClick r:id="rId3"/>
            <a:extLst>
              <a:ext uri="{FF2B5EF4-FFF2-40B4-BE49-F238E27FC236}">
                <a16:creationId xmlns:a16="http://schemas.microsoft.com/office/drawing/2014/main" id="{3CC8E50E-F823-4370-8193-17DED4EBBAF6}"/>
              </a:ext>
            </a:extLst>
          </p:cNvPr>
          <p:cNvSpPr/>
          <p:nvPr/>
        </p:nvSpPr>
        <p:spPr>
          <a:xfrm>
            <a:off x="9924130" y="283747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sp>
        <p:nvSpPr>
          <p:cNvPr id="7" name="TextBox 6">
            <a:extLst>
              <a:ext uri="{FF2B5EF4-FFF2-40B4-BE49-F238E27FC236}">
                <a16:creationId xmlns:a16="http://schemas.microsoft.com/office/drawing/2014/main" id="{6391A449-EAA6-4116-AE34-34BADE298E62}"/>
              </a:ext>
            </a:extLst>
          </p:cNvPr>
          <p:cNvSpPr txBox="1"/>
          <p:nvPr/>
        </p:nvSpPr>
        <p:spPr>
          <a:xfrm>
            <a:off x="143234" y="334971"/>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8" name="TextBox 7">
            <a:extLst>
              <a:ext uri="{FF2B5EF4-FFF2-40B4-BE49-F238E27FC236}">
                <a16:creationId xmlns:a16="http://schemas.microsoft.com/office/drawing/2014/main" id="{A9158FEF-3855-4DC3-89D4-F3CFE1242F80}"/>
              </a:ext>
            </a:extLst>
          </p:cNvPr>
          <p:cNvSpPr txBox="1"/>
          <p:nvPr/>
        </p:nvSpPr>
        <p:spPr>
          <a:xfrm>
            <a:off x="7263539" y="3520942"/>
            <a:ext cx="4607859" cy="1631216"/>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And for more support on any of the issues raised in this week’s pack please contact</a:t>
            </a:r>
          </a:p>
          <a:p>
            <a:pPr algn="r"/>
            <a:r>
              <a:rPr lang="en-GB" sz="2000" dirty="0">
                <a:solidFill>
                  <a:schemeClr val="bg1"/>
                </a:solidFill>
                <a:latin typeface="Arial" panose="020B0604020202020204" pitchFamily="34" charset="0"/>
                <a:cs typeface="Arial" panose="020B0604020202020204" pitchFamily="34" charset="0"/>
                <a:hlinkClick r:id="rId4"/>
              </a:rPr>
              <a:t>ChildLine</a:t>
            </a:r>
            <a:r>
              <a:rPr lang="en-GB" sz="2000" dirty="0">
                <a:solidFill>
                  <a:schemeClr val="bg1"/>
                </a:solidFill>
                <a:latin typeface="Arial" panose="020B0604020202020204" pitchFamily="34" charset="0"/>
                <a:cs typeface="Arial" panose="020B0604020202020204" pitchFamily="34" charset="0"/>
              </a:rPr>
              <a:t> – 0800 11 11</a:t>
            </a:r>
          </a:p>
          <a:p>
            <a:pPr algn="r"/>
            <a:r>
              <a:rPr lang="en-GB" sz="2000" dirty="0">
                <a:solidFill>
                  <a:schemeClr val="bg1"/>
                </a:solidFill>
                <a:latin typeface="Arial" panose="020B0604020202020204" pitchFamily="34" charset="0"/>
                <a:cs typeface="Arial" panose="020B0604020202020204" pitchFamily="34" charset="0"/>
                <a:hlinkClick r:id="rId5"/>
              </a:rPr>
              <a:t>Frank</a:t>
            </a:r>
            <a:r>
              <a:rPr lang="en-GB" sz="2000" dirty="0">
                <a:solidFill>
                  <a:schemeClr val="bg1"/>
                </a:solidFill>
                <a:latin typeface="Arial" panose="020B0604020202020204" pitchFamily="34" charset="0"/>
                <a:cs typeface="Arial" panose="020B0604020202020204" pitchFamily="34" charset="0"/>
              </a:rPr>
              <a:t> – 0300 1236600</a:t>
            </a:r>
          </a:p>
        </p:txBody>
      </p:sp>
    </p:spTree>
    <p:extLst>
      <p:ext uri="{BB962C8B-B14F-4D97-AF65-F5344CB8AC3E}">
        <p14:creationId xmlns:p14="http://schemas.microsoft.com/office/powerpoint/2010/main" val="1894811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F71F5-C146-4D94-8C68-1FB807DD7B68}"/>
              </a:ext>
            </a:extLst>
          </p:cNvPr>
          <p:cNvSpPr txBox="1"/>
          <p:nvPr/>
        </p:nvSpPr>
        <p:spPr>
          <a:xfrm>
            <a:off x="7135904" y="824751"/>
            <a:ext cx="4527177" cy="584775"/>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Introducing World Mental Health Day</a:t>
            </a:r>
          </a:p>
        </p:txBody>
      </p:sp>
      <p:sp>
        <p:nvSpPr>
          <p:cNvPr id="3" name="TextBox 2">
            <a:extLst>
              <a:ext uri="{FF2B5EF4-FFF2-40B4-BE49-F238E27FC236}">
                <a16:creationId xmlns:a16="http://schemas.microsoft.com/office/drawing/2014/main" id="{1AD8B540-D20A-4B8B-8A30-DD220FFCB254}"/>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the Article 24</a:t>
            </a:r>
          </a:p>
        </p:txBody>
      </p:sp>
      <p:sp>
        <p:nvSpPr>
          <p:cNvPr id="4" name="TextBox 3">
            <a:extLst>
              <a:ext uri="{FF2B5EF4-FFF2-40B4-BE49-F238E27FC236}">
                <a16:creationId xmlns:a16="http://schemas.microsoft.com/office/drawing/2014/main" id="{4BB2FD7B-0DCE-440F-A2B0-E7CB3A9B373B}"/>
              </a:ext>
            </a:extLst>
          </p:cNvPr>
          <p:cNvSpPr txBox="1"/>
          <p:nvPr/>
        </p:nvSpPr>
        <p:spPr>
          <a:xfrm>
            <a:off x="7548281" y="2467182"/>
            <a:ext cx="3164543" cy="338554"/>
          </a:xfrm>
          <a:prstGeom prst="rect">
            <a:avLst/>
          </a:prstGeom>
          <a:noFill/>
        </p:spPr>
        <p:txBody>
          <a:bodyPr wrap="square" rtlCol="0">
            <a:spAutoFit/>
          </a:bodyPr>
          <a:lstStyle/>
          <a:p>
            <a:pPr algn="r"/>
            <a:r>
              <a:rPr lang="en-GB" sz="1600" b="1" dirty="0">
                <a:latin typeface="Arial" panose="020B0604020202020204" pitchFamily="34" charset="0"/>
                <a:cs typeface="Arial" panose="020B0604020202020204" pitchFamily="34" charset="0"/>
              </a:rPr>
              <a:t>Slide 5 – OutRight 2021/2022                     </a:t>
            </a:r>
          </a:p>
        </p:txBody>
      </p:sp>
      <p:sp>
        <p:nvSpPr>
          <p:cNvPr id="5" name="TextBox 4">
            <a:extLst>
              <a:ext uri="{FF2B5EF4-FFF2-40B4-BE49-F238E27FC236}">
                <a16:creationId xmlns:a16="http://schemas.microsoft.com/office/drawing/2014/main" id="{5C9BE5C6-AC33-4296-A888-C2334E4D4807}"/>
              </a:ext>
            </a:extLst>
          </p:cNvPr>
          <p:cNvSpPr txBox="1"/>
          <p:nvPr/>
        </p:nvSpPr>
        <p:spPr>
          <a:xfrm>
            <a:off x="7933764" y="3333293"/>
            <a:ext cx="4374778"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Slide 6&amp;7 – Exploring Article 24</a:t>
            </a:r>
          </a:p>
        </p:txBody>
      </p:sp>
      <p:sp>
        <p:nvSpPr>
          <p:cNvPr id="6" name="TextBox 5">
            <a:extLst>
              <a:ext uri="{FF2B5EF4-FFF2-40B4-BE49-F238E27FC236}">
                <a16:creationId xmlns:a16="http://schemas.microsoft.com/office/drawing/2014/main" id="{9E461CD3-E37F-4A0D-AB11-CFC71B05E08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8&amp;9 – Primary Activities</a:t>
            </a:r>
          </a:p>
        </p:txBody>
      </p:sp>
      <p:sp>
        <p:nvSpPr>
          <p:cNvPr id="7" name="TextBox 6">
            <a:extLst>
              <a:ext uri="{FF2B5EF4-FFF2-40B4-BE49-F238E27FC236}">
                <a16:creationId xmlns:a16="http://schemas.microsoft.com/office/drawing/2014/main" id="{0D99A1D4-B610-41CD-9E56-DAC1EEAC83A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10&amp;11 – Secondary Activities</a:t>
            </a:r>
          </a:p>
        </p:txBody>
      </p:sp>
      <p:sp>
        <p:nvSpPr>
          <p:cNvPr id="8" name="TextBox 7">
            <a:extLst>
              <a:ext uri="{FF2B5EF4-FFF2-40B4-BE49-F238E27FC236}">
                <a16:creationId xmlns:a16="http://schemas.microsoft.com/office/drawing/2014/main" id="{3450B825-14B3-4B2B-B23F-DC49BA55C7CF}"/>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12 – Reflection </a:t>
            </a:r>
          </a:p>
        </p:txBody>
      </p:sp>
    </p:spTree>
    <p:extLst>
      <p:ext uri="{BB962C8B-B14F-4D97-AF65-F5344CB8AC3E}">
        <p14:creationId xmlns:p14="http://schemas.microsoft.com/office/powerpoint/2010/main" val="67582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116742" y="424274"/>
            <a:ext cx="9400854" cy="400110"/>
          </a:xfrm>
          <a:prstGeom prst="rect">
            <a:avLst/>
          </a:prstGeom>
          <a:noFill/>
        </p:spPr>
        <p:txBody>
          <a:bodyPr wrap="square" rtlCol="0">
            <a:spAutoFit/>
          </a:bodyPr>
          <a:lstStyle/>
          <a:p>
            <a:r>
              <a:rPr lang="en-GB" sz="2000" dirty="0">
                <a:solidFill>
                  <a:schemeClr val="bg1"/>
                </a:solidFill>
                <a:latin typeface="Univers Next Pro Condensed" panose="020B0906030202020203" pitchFamily="34" charset="0"/>
              </a:rPr>
              <a:t>INTRODUCING MENTAL HEALTH DAY – ARTICLE 24</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781" y="1534929"/>
            <a:ext cx="6060278" cy="369332"/>
          </a:xfrm>
          <a:prstGeom prst="rect">
            <a:avLst/>
          </a:prstGeom>
          <a:noFill/>
        </p:spPr>
        <p:txBody>
          <a:bodyPr wrap="square" rtlCol="0">
            <a:spAutoFit/>
          </a:bodyPr>
          <a:lstStyle/>
          <a:p>
            <a:pPr algn="l"/>
            <a:r>
              <a:rPr lang="en-GB" dirty="0">
                <a:latin typeface="Arial" panose="020B0604020202020204" pitchFamily="34" charset="0"/>
                <a:cs typeface="Arial" panose="020B0604020202020204" pitchFamily="34" charset="0"/>
              </a:rPr>
              <a:t>Grace introduces Article 24 and World Mental Health Day</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5"/>
              </a:rPr>
              <a:t>here</a:t>
            </a:r>
            <a:r>
              <a:rPr lang="en-GB" sz="1400" dirty="0">
                <a:latin typeface="Arial" panose="020B0604020202020204" pitchFamily="34" charset="0"/>
                <a:cs typeface="Arial" panose="020B0604020202020204" pitchFamily="34" charset="0"/>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379699" y="412109"/>
            <a:ext cx="4489572" cy="4278094"/>
          </a:xfrm>
          <a:prstGeom prst="rect">
            <a:avLst/>
          </a:prstGeom>
          <a:noFill/>
        </p:spPr>
        <p:txBody>
          <a:bodyPr wrap="square" rtlCol="0">
            <a:spAutoFit/>
          </a:bodyPr>
          <a:lstStyle/>
          <a:p>
            <a:pPr marL="0" indent="0" algn="r">
              <a:buNone/>
            </a:pPr>
            <a:r>
              <a:rPr lang="en-GB" sz="2400" b="1" dirty="0">
                <a:solidFill>
                  <a:schemeClr val="bg1"/>
                </a:solidFill>
                <a:latin typeface="Arial" panose="020B0604020202020204" pitchFamily="34" charset="0"/>
                <a:cs typeface="Arial" panose="020B0604020202020204" pitchFamily="34" charset="0"/>
              </a:rPr>
              <a:t>This day is held each year </a:t>
            </a:r>
          </a:p>
          <a:p>
            <a:pPr marL="0" indent="0" algn="r">
              <a:buNone/>
            </a:pPr>
            <a:r>
              <a:rPr lang="en-GB" sz="2400" b="1" dirty="0">
                <a:solidFill>
                  <a:schemeClr val="bg1"/>
                </a:solidFill>
                <a:latin typeface="Arial" panose="020B0604020202020204" pitchFamily="34" charset="0"/>
                <a:cs typeface="Arial" panose="020B0604020202020204" pitchFamily="34" charset="0"/>
              </a:rPr>
              <a:t>on October 10th</a:t>
            </a:r>
          </a:p>
          <a:p>
            <a:pPr marL="0" indent="0" algn="r">
              <a:buNone/>
            </a:pPr>
            <a:endParaRPr lang="en-GB" sz="1600" dirty="0">
              <a:solidFill>
                <a:schemeClr val="bg1"/>
              </a:solidFill>
              <a:latin typeface="Arial" panose="020B0604020202020204" pitchFamily="34" charset="0"/>
              <a:cs typeface="Arial" panose="020B0604020202020204" pitchFamily="34" charset="0"/>
            </a:endParaRPr>
          </a:p>
          <a:p>
            <a:pPr marL="0" indent="0" algn="r">
              <a:buNone/>
            </a:pPr>
            <a:endParaRPr lang="en-GB" sz="1600" dirty="0">
              <a:solidFill>
                <a:schemeClr val="bg1"/>
              </a:solidFill>
              <a:latin typeface="Arial" panose="020B0604020202020204" pitchFamily="34" charset="0"/>
              <a:cs typeface="Arial" panose="020B0604020202020204" pitchFamily="34" charset="0"/>
            </a:endParaRPr>
          </a:p>
          <a:p>
            <a:pPr marL="0" indent="0" algn="r">
              <a:buNone/>
            </a:pPr>
            <a:r>
              <a:rPr lang="en-GB" sz="1600" dirty="0">
                <a:solidFill>
                  <a:schemeClr val="bg1"/>
                </a:solidFill>
                <a:latin typeface="Arial" panose="020B0604020202020204" pitchFamily="34" charset="0"/>
                <a:cs typeface="Arial" panose="020B0604020202020204" pitchFamily="34" charset="0"/>
              </a:rPr>
              <a:t>World Mental Health Day is an international day for global mental health education, awareness and advocacy against social stigma. It was first celebrated in 1992 at the initiative of the World Federation for Mental Health, a global mental health organisation with members and contacts in more than 150 countries. </a:t>
            </a:r>
          </a:p>
          <a:p>
            <a:pPr marL="0" indent="0" algn="r">
              <a:buNone/>
            </a:pPr>
            <a:endParaRPr lang="en-GB" sz="1600" dirty="0">
              <a:solidFill>
                <a:schemeClr val="bg1"/>
              </a:solidFill>
              <a:latin typeface="Arial" panose="020B0604020202020204" pitchFamily="34" charset="0"/>
              <a:cs typeface="Arial" panose="020B0604020202020204" pitchFamily="34" charset="0"/>
            </a:endParaRPr>
          </a:p>
          <a:p>
            <a:pPr marL="0" indent="0" algn="r">
              <a:buNone/>
            </a:pPr>
            <a:r>
              <a:rPr lang="en-GB" sz="1600" dirty="0">
                <a:solidFill>
                  <a:schemeClr val="bg1"/>
                </a:solidFill>
                <a:latin typeface="Arial" panose="020B0604020202020204" pitchFamily="34" charset="0"/>
                <a:cs typeface="Arial" panose="020B0604020202020204" pitchFamily="34" charset="0"/>
              </a:rPr>
              <a:t>Each October, thousands of supporters come to celebrate this annual awareness program to bring attention to mental illness and its major effects on peoples' lives worldwide.</a:t>
            </a:r>
            <a:r>
              <a:rPr lang="en-GB" sz="1600" dirty="0">
                <a:solidFill>
                  <a:schemeClr val="bg1"/>
                </a:solidFill>
              </a:rPr>
              <a:t> </a:t>
            </a:r>
          </a:p>
        </p:txBody>
      </p:sp>
      <p:pic>
        <p:nvPicPr>
          <p:cNvPr id="2" name="Mental Health Day">
            <a:hlinkClick r:id="" action="ppaction://media"/>
            <a:extLst>
              <a:ext uri="{FF2B5EF4-FFF2-40B4-BE49-F238E27FC236}">
                <a16:creationId xmlns:a16="http://schemas.microsoft.com/office/drawing/2014/main" id="{BFEBF5EF-0651-4104-91C5-5F8033EF4A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65818" y="2397722"/>
            <a:ext cx="4687747" cy="2636858"/>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F5C3-7BB0-4EE6-A558-3B7861290B02}"/>
              </a:ext>
            </a:extLst>
          </p:cNvPr>
          <p:cNvSpPr txBox="1"/>
          <p:nvPr/>
        </p:nvSpPr>
        <p:spPr>
          <a:xfrm>
            <a:off x="111676" y="342515"/>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LINKED UNCRC ARTICLES</a:t>
            </a:r>
          </a:p>
        </p:txBody>
      </p:sp>
      <p:sp>
        <p:nvSpPr>
          <p:cNvPr id="3" name="TextBox 2">
            <a:extLst>
              <a:ext uri="{FF2B5EF4-FFF2-40B4-BE49-F238E27FC236}">
                <a16:creationId xmlns:a16="http://schemas.microsoft.com/office/drawing/2014/main" id="{E66FCEEE-95E3-4CE8-977F-0821AEAD3A1F}"/>
              </a:ext>
            </a:extLst>
          </p:cNvPr>
          <p:cNvSpPr txBox="1"/>
          <p:nvPr/>
        </p:nvSpPr>
        <p:spPr>
          <a:xfrm>
            <a:off x="7153835" y="1183341"/>
            <a:ext cx="4724400" cy="3264483"/>
          </a:xfrm>
          <a:prstGeom prst="rect">
            <a:avLst/>
          </a:prstGeom>
          <a:noFill/>
        </p:spPr>
        <p:txBody>
          <a:bodyPr wrap="square" rtlCol="0">
            <a:spAutoFit/>
          </a:bodyPr>
          <a:lstStyle/>
          <a:p>
            <a:pPr marL="0" marR="0" lvl="0" indent="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None/>
              <a:tabLst/>
              <a:defRPr/>
            </a:pPr>
            <a:r>
              <a:rPr kumimoji="0" lang="en-GB"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One article provides a particularly strong link this week:</a:t>
            </a:r>
          </a:p>
          <a:p>
            <a:pPr marL="342900" marR="0" lvl="0" indent="-34290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Char char="§"/>
              <a:tabLst/>
              <a:defRPr/>
            </a:pPr>
            <a:endParaRPr kumimoji="0" lang="en-GB" sz="1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342900" marR="0" lvl="0" indent="-34290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Char char="§"/>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Article </a:t>
            </a:r>
            <a:r>
              <a:rPr lang="en-GB" sz="1600" b="1" dirty="0">
                <a:solidFill>
                  <a:schemeClr val="bg1"/>
                </a:solidFill>
                <a:latin typeface="Arial" panose="020B0604020202020204" pitchFamily="34" charset="0"/>
                <a:cs typeface="Arial" panose="020B0604020202020204" pitchFamily="34" charset="0"/>
              </a:rPr>
              <a:t>24</a:t>
            </a:r>
            <a:r>
              <a:rPr kumimoji="0" lang="en-GB"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 </a:t>
            </a:r>
            <a:r>
              <a:rPr lang="en-GB" sz="1600" b="1" dirty="0">
                <a:solidFill>
                  <a:schemeClr val="bg1"/>
                </a:solidFill>
                <a:latin typeface="Arial" panose="020B0604020202020204" pitchFamily="34" charset="0"/>
                <a:cs typeface="Arial" panose="020B0604020202020204" pitchFamily="34" charset="0"/>
              </a:rPr>
              <a:t>Every child has the right to the best possible health. </a:t>
            </a:r>
          </a:p>
          <a:p>
            <a:pPr marL="342900" marR="0" lvl="0" indent="-34290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Char char="§"/>
              <a:tabLst/>
              <a:defRPr/>
            </a:pPr>
            <a:r>
              <a:rPr lang="en-GB" sz="1600" dirty="0">
                <a:solidFill>
                  <a:schemeClr val="bg1"/>
                </a:solidFill>
                <a:latin typeface="Arial" panose="020B0604020202020204" pitchFamily="34" charset="0"/>
                <a:cs typeface="Arial" panose="020B0604020202020204" pitchFamily="34" charset="0"/>
              </a:rPr>
              <a:t>Governments must provide good quality health care, clean water, nutritious food, and a clean environment and education on health and well-being so that children can stay healthy. Richer countries must help poorer countries achieve this.</a:t>
            </a:r>
            <a:endParaRPr kumimoji="0" lang="en-GB"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342900" marR="0" lvl="0" indent="-34290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Char char="§"/>
              <a:tabLst/>
              <a:defRPr/>
            </a:pPr>
            <a:endParaRPr lang="en-GB" sz="1400" b="1" dirty="0">
              <a:solidFill>
                <a:schemeClr val="bg1"/>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3F378E85-AA9C-4B13-9AED-2713B5153D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4675" y="1917964"/>
            <a:ext cx="2963392" cy="3951189"/>
          </a:xfrm>
          <a:prstGeom prst="rect">
            <a:avLst/>
          </a:prstGeom>
        </p:spPr>
      </p:pic>
    </p:spTree>
    <p:extLst>
      <p:ext uri="{BB962C8B-B14F-4D97-AF65-F5344CB8AC3E}">
        <p14:creationId xmlns:p14="http://schemas.microsoft.com/office/powerpoint/2010/main" val="330559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BF1348-8B30-4B54-A566-A67E0501C7B6}"/>
              </a:ext>
            </a:extLst>
          </p:cNvPr>
          <p:cNvSpPr txBox="1"/>
          <p:nvPr/>
        </p:nvSpPr>
        <p:spPr>
          <a:xfrm>
            <a:off x="111676" y="342515"/>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OUTRIGHT 2021/22</a:t>
            </a:r>
          </a:p>
        </p:txBody>
      </p:sp>
      <p:sp>
        <p:nvSpPr>
          <p:cNvPr id="3" name="TextBox 2">
            <a:extLst>
              <a:ext uri="{FF2B5EF4-FFF2-40B4-BE49-F238E27FC236}">
                <a16:creationId xmlns:a16="http://schemas.microsoft.com/office/drawing/2014/main" id="{F479EC80-D0E3-4E54-8DA0-20349FBEDE9A}"/>
              </a:ext>
            </a:extLst>
          </p:cNvPr>
          <p:cNvSpPr txBox="1"/>
          <p:nvPr/>
        </p:nvSpPr>
        <p:spPr>
          <a:xfrm>
            <a:off x="7368988" y="342515"/>
            <a:ext cx="4554070" cy="4908010"/>
          </a:xfrm>
          <a:prstGeom prst="rect">
            <a:avLst/>
          </a:prstGeom>
          <a:noFill/>
        </p:spPr>
        <p:txBody>
          <a:bodyPr wrap="square" rtlCol="0">
            <a:spAutoFit/>
          </a:bodyPr>
          <a:lstStyle/>
          <a:p>
            <a:pPr algn="r" rtl="0" fontAlgn="base"/>
            <a:r>
              <a:rPr lang="en-GB" sz="2800" b="1" i="0" dirty="0">
                <a:solidFill>
                  <a:schemeClr val="bg1"/>
                </a:solidFill>
                <a:effectLst/>
                <a:latin typeface="Arial" panose="020B0604020202020204" pitchFamily="34" charset="0"/>
                <a:cs typeface="Arial" panose="020B0604020202020204" pitchFamily="34" charset="0"/>
              </a:rPr>
              <a:t>OutRight 2021/22 is all about children and young people’s mental health.</a:t>
            </a:r>
            <a:r>
              <a:rPr lang="en-GB" sz="2800" b="0" i="0" dirty="0">
                <a:solidFill>
                  <a:schemeClr val="bg1"/>
                </a:solidFill>
                <a:effectLst/>
                <a:latin typeface="Arial" panose="020B0604020202020204" pitchFamily="34" charset="0"/>
                <a:cs typeface="Arial" panose="020B0604020202020204" pitchFamily="34" charset="0"/>
              </a:rPr>
              <a:t> </a:t>
            </a:r>
          </a:p>
          <a:p>
            <a:pPr algn="r" rtl="0" fontAlgn="base"/>
            <a:endParaRPr lang="en-GB" dirty="0">
              <a:solidFill>
                <a:schemeClr val="bg1"/>
              </a:solidFill>
              <a:latin typeface="Arial" panose="020B0604020202020204" pitchFamily="34" charset="0"/>
              <a:cs typeface="Arial" panose="020B0604020202020204" pitchFamily="34" charset="0"/>
            </a:endParaRPr>
          </a:p>
          <a:p>
            <a:pPr algn="r" rtl="0" fontAlgn="base"/>
            <a:endParaRPr lang="en-GB" sz="1400" i="0" dirty="0">
              <a:solidFill>
                <a:schemeClr val="bg1"/>
              </a:solidFill>
              <a:effectLst/>
              <a:latin typeface="Arial" panose="020B0604020202020204" pitchFamily="34" charset="0"/>
              <a:cs typeface="Arial" panose="020B0604020202020204" pitchFamily="34" charset="0"/>
            </a:endParaRPr>
          </a:p>
          <a:p>
            <a:pPr algn="r" rtl="0" fontAlgn="base"/>
            <a:r>
              <a:rPr lang="en-GB" sz="1800" i="0" dirty="0">
                <a:solidFill>
                  <a:schemeClr val="bg1"/>
                </a:solidFill>
                <a:effectLst/>
                <a:latin typeface="Arial" panose="020B0604020202020204" pitchFamily="34" charset="0"/>
                <a:cs typeface="Arial" panose="020B0604020202020204" pitchFamily="34" charset="0"/>
              </a:rPr>
              <a:t>Sign up to receive regular sets of learning activities and facilitator resources throughout the 2021/22 campaign. </a:t>
            </a:r>
          </a:p>
          <a:p>
            <a:pPr algn="r" rtl="0" fontAlgn="base"/>
            <a:endParaRPr lang="en-GB" sz="1400" i="0" dirty="0">
              <a:solidFill>
                <a:schemeClr val="bg1"/>
              </a:solidFill>
              <a:effectLst/>
              <a:latin typeface="Arial" panose="020B0604020202020204" pitchFamily="34" charset="0"/>
              <a:cs typeface="Arial" panose="020B0604020202020204" pitchFamily="34" charset="0"/>
            </a:endParaRPr>
          </a:p>
          <a:p>
            <a:pPr algn="r" rtl="0" fontAlgn="base"/>
            <a:r>
              <a:rPr lang="en-GB" sz="1800" i="0" dirty="0">
                <a:solidFill>
                  <a:schemeClr val="bg1"/>
                </a:solidFill>
                <a:effectLst/>
                <a:latin typeface="Arial" panose="020B0604020202020204" pitchFamily="34" charset="0"/>
                <a:cs typeface="Arial" panose="020B0604020202020204" pitchFamily="34" charset="0"/>
              </a:rPr>
              <a:t>Share pictures of on </a:t>
            </a:r>
            <a:r>
              <a:rPr lang="en-GB" sz="1800" b="1" i="0" dirty="0">
                <a:solidFill>
                  <a:srgbClr val="FFFF00"/>
                </a:solidFill>
                <a:effectLst/>
                <a:latin typeface="Arial" panose="020B0604020202020204" pitchFamily="34" charset="0"/>
                <a:cs typeface="Arial" panose="020B0604020202020204" pitchFamily="34" charset="0"/>
              </a:rPr>
              <a:t>social media </a:t>
            </a:r>
            <a:r>
              <a:rPr lang="en-GB" sz="1800" i="0" dirty="0">
                <a:solidFill>
                  <a:schemeClr val="bg1"/>
                </a:solidFill>
                <a:effectLst/>
                <a:latin typeface="Arial" panose="020B0604020202020204" pitchFamily="34" charset="0"/>
                <a:cs typeface="Arial" panose="020B0604020202020204" pitchFamily="34" charset="0"/>
              </a:rPr>
              <a:t>of what you’ve been doing for OutRight or activities from the Article of the Week pack tagging </a:t>
            </a:r>
            <a:r>
              <a:rPr lang="en-GB" sz="1800" i="0" dirty="0">
                <a:solidFill>
                  <a:srgbClr val="FFFF00"/>
                </a:solidFill>
                <a:effectLst/>
                <a:latin typeface="Arial" panose="020B0604020202020204" pitchFamily="34" charset="0"/>
                <a:cs typeface="Arial" panose="020B0604020202020204" pitchFamily="34" charset="0"/>
              </a:rPr>
              <a:t>@UNICEFUK_action </a:t>
            </a:r>
            <a:r>
              <a:rPr lang="en-GB" sz="1800" i="0" dirty="0">
                <a:solidFill>
                  <a:schemeClr val="bg1"/>
                </a:solidFill>
                <a:effectLst/>
                <a:latin typeface="Arial" panose="020B0604020202020204" pitchFamily="34" charset="0"/>
                <a:cs typeface="Arial" panose="020B0604020202020204" pitchFamily="34" charset="0"/>
              </a:rPr>
              <a:t>on Twitter and using the hashtag  </a:t>
            </a:r>
            <a:r>
              <a:rPr lang="en-GB" sz="1800" i="0" dirty="0">
                <a:solidFill>
                  <a:srgbClr val="FFFF00"/>
                </a:solidFill>
                <a:effectLst/>
                <a:latin typeface="Arial" panose="020B0604020202020204" pitchFamily="34" charset="0"/>
                <a:cs typeface="Arial" panose="020B0604020202020204" pitchFamily="34" charset="0"/>
              </a:rPr>
              <a:t>#WorldMentalHealthDay2021. </a:t>
            </a:r>
            <a:endParaRPr lang="en-GB" sz="1400" i="0" dirty="0">
              <a:solidFill>
                <a:srgbClr val="FFFF00"/>
              </a:solidFill>
              <a:effectLst/>
              <a:latin typeface="Arial" panose="020B0604020202020204" pitchFamily="34" charset="0"/>
              <a:cs typeface="Arial" panose="020B0604020202020204" pitchFamily="34" charset="0"/>
            </a:endParaRPr>
          </a:p>
          <a:p>
            <a:pPr marL="342900" marR="0" lvl="0" indent="-34290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Char char="§"/>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p:txBody>
      </p:sp>
      <p:pic>
        <p:nvPicPr>
          <p:cNvPr id="6" name="Picture 5" descr="A young child sitting at a desk&#10;&#10;Description automatically generated with low confidence">
            <a:hlinkClick r:id="rId2"/>
            <a:extLst>
              <a:ext uri="{FF2B5EF4-FFF2-40B4-BE49-F238E27FC236}">
                <a16:creationId xmlns:a16="http://schemas.microsoft.com/office/drawing/2014/main" id="{B8E4DD0D-17E4-47A4-A6AD-66A47DD1F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02" y="1961050"/>
            <a:ext cx="5618946" cy="2935900"/>
          </a:xfrm>
          <a:prstGeom prst="rect">
            <a:avLst/>
          </a:prstGeom>
        </p:spPr>
      </p:pic>
      <p:sp>
        <p:nvSpPr>
          <p:cNvPr id="7" name="TextBox 6">
            <a:extLst>
              <a:ext uri="{FF2B5EF4-FFF2-40B4-BE49-F238E27FC236}">
                <a16:creationId xmlns:a16="http://schemas.microsoft.com/office/drawing/2014/main" id="{E4101EB5-382C-449F-83D5-8FE2706F998D}"/>
              </a:ext>
            </a:extLst>
          </p:cNvPr>
          <p:cNvSpPr txBox="1"/>
          <p:nvPr/>
        </p:nvSpPr>
        <p:spPr>
          <a:xfrm>
            <a:off x="345602" y="5264497"/>
            <a:ext cx="4921624" cy="461665"/>
          </a:xfrm>
          <a:prstGeom prst="rect">
            <a:avLst/>
          </a:prstGeom>
          <a:noFill/>
        </p:spPr>
        <p:txBody>
          <a:bodyPr wrap="square" rtlCol="0">
            <a:spAutoFit/>
          </a:bodyPr>
          <a:lstStyle/>
          <a:p>
            <a:pPr algn="l"/>
            <a:r>
              <a:rPr lang="en-GB" sz="2400" dirty="0">
                <a:latin typeface="Univers Next Pro Condensed" panose="020B0906030202020203" pitchFamily="34" charset="0"/>
              </a:rPr>
              <a:t>Sign up to OutRight </a:t>
            </a:r>
            <a:r>
              <a:rPr lang="en-GB" sz="2400" dirty="0">
                <a:latin typeface="Univers Next Pro Condensed" panose="020B0906030202020203" pitchFamily="34" charset="0"/>
                <a:hlinkClick r:id="rId2"/>
              </a:rPr>
              <a:t>here</a:t>
            </a:r>
            <a:endParaRPr lang="en-GB" sz="2400" dirty="0">
              <a:latin typeface="Univers Next Pro Condensed" panose="020B0906030202020203" pitchFamily="34" charset="0"/>
            </a:endParaRPr>
          </a:p>
        </p:txBody>
      </p:sp>
    </p:spTree>
    <p:extLst>
      <p:ext uri="{BB962C8B-B14F-4D97-AF65-F5344CB8AC3E}">
        <p14:creationId xmlns:p14="http://schemas.microsoft.com/office/powerpoint/2010/main" val="1953318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3" y="358942"/>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 24</a:t>
            </a:r>
          </a:p>
        </p:txBody>
      </p:sp>
      <p:sp>
        <p:nvSpPr>
          <p:cNvPr id="5" name="TextBox 4">
            <a:extLst>
              <a:ext uri="{FF2B5EF4-FFF2-40B4-BE49-F238E27FC236}">
                <a16:creationId xmlns:a16="http://schemas.microsoft.com/office/drawing/2014/main" id="{13227B2E-B5C9-407F-BBFD-D529411BB157}"/>
              </a:ext>
            </a:extLst>
          </p:cNvPr>
          <p:cNvSpPr txBox="1"/>
          <p:nvPr/>
        </p:nvSpPr>
        <p:spPr>
          <a:xfrm>
            <a:off x="6857999" y="1439674"/>
            <a:ext cx="4737909" cy="1754326"/>
          </a:xfrm>
          <a:prstGeom prst="rect">
            <a:avLst/>
          </a:prstGeom>
          <a:noFill/>
        </p:spPr>
        <p:txBody>
          <a:bodyPr wrap="square" rtlCol="0">
            <a:spAutoFit/>
          </a:bodyPr>
          <a:lstStyle/>
          <a:p>
            <a:pPr algn="l"/>
            <a:endParaRPr lang="en-GB" sz="3600" dirty="0">
              <a:solidFill>
                <a:schemeClr val="bg1"/>
              </a:solidFill>
              <a:latin typeface="Univers Next Pro Condensed" panose="020B0906030202020203" pitchFamily="34" charset="0"/>
            </a:endParaRPr>
          </a:p>
          <a:p>
            <a:pPr algn="r"/>
            <a:endParaRPr lang="en-GB" sz="2400" b="1" dirty="0">
              <a:solidFill>
                <a:schemeClr val="bg1"/>
              </a:solidFill>
              <a:latin typeface="Univers Next Pro Condensed" panose="020B0906030202020203" pitchFamily="34" charset="0"/>
            </a:endParaRPr>
          </a:p>
          <a:p>
            <a:pPr marL="0" indent="0" algn="r">
              <a:buNone/>
            </a:pPr>
            <a:r>
              <a:rPr lang="en-GB" sz="2400" b="1" dirty="0">
                <a:solidFill>
                  <a:schemeClr val="bg1"/>
                </a:solidFill>
                <a:latin typeface="Arial" panose="020B0604020202020204" pitchFamily="34" charset="0"/>
                <a:cs typeface="Arial" panose="020B0604020202020204" pitchFamily="34" charset="0"/>
              </a:rPr>
              <a:t>How do you keep yourself </a:t>
            </a:r>
            <a:r>
              <a:rPr lang="en-GB" sz="2400" b="1" dirty="0">
                <a:solidFill>
                  <a:srgbClr val="FFFF00"/>
                </a:solidFill>
                <a:latin typeface="Arial" panose="020B0604020202020204" pitchFamily="34" charset="0"/>
                <a:cs typeface="Arial" panose="020B0604020202020204" pitchFamily="34" charset="0"/>
              </a:rPr>
              <a:t>mentally</a:t>
            </a:r>
            <a:r>
              <a:rPr lang="en-GB" sz="2400" b="1" dirty="0">
                <a:solidFill>
                  <a:schemeClr val="bg1"/>
                </a:solidFill>
                <a:latin typeface="Arial" panose="020B0604020202020204" pitchFamily="34" charset="0"/>
                <a:cs typeface="Arial" panose="020B0604020202020204" pitchFamily="34" charset="0"/>
              </a:rPr>
              <a:t> healthy?</a:t>
            </a:r>
          </a:p>
        </p:txBody>
      </p:sp>
      <p:sp>
        <p:nvSpPr>
          <p:cNvPr id="4" name="TextBox 3">
            <a:extLst>
              <a:ext uri="{FF2B5EF4-FFF2-40B4-BE49-F238E27FC236}">
                <a16:creationId xmlns:a16="http://schemas.microsoft.com/office/drawing/2014/main" id="{440824CA-2516-449F-AE70-2E4A6BFAA39E}"/>
              </a:ext>
            </a:extLst>
          </p:cNvPr>
          <p:cNvSpPr txBox="1"/>
          <p:nvPr/>
        </p:nvSpPr>
        <p:spPr>
          <a:xfrm rot="16200000">
            <a:off x="-1798858" y="4597477"/>
            <a:ext cx="4059381" cy="461665"/>
          </a:xfrm>
          <a:prstGeom prst="rect">
            <a:avLst/>
          </a:prstGeom>
          <a:noFill/>
        </p:spPr>
        <p:txBody>
          <a:bodyPr wrap="square" rtlCol="0">
            <a:spAutoFit/>
          </a:bodyPr>
          <a:lstStyle/>
          <a:p>
            <a:pPr algn="l"/>
            <a:r>
              <a:rPr lang="en-GB" sz="2400" dirty="0">
                <a:solidFill>
                  <a:schemeClr val="bg1"/>
                </a:solidFill>
                <a:latin typeface="Arial" panose="020B0604020202020204" pitchFamily="34" charset="0"/>
                <a:cs typeface="Arial" panose="020B0604020202020204" pitchFamily="34" charset="0"/>
              </a:rPr>
              <a:t>UNICEF/UNI390580</a:t>
            </a:r>
          </a:p>
        </p:txBody>
      </p:sp>
      <p:sp>
        <p:nvSpPr>
          <p:cNvPr id="6" name="TextBox 5">
            <a:extLst>
              <a:ext uri="{FF2B5EF4-FFF2-40B4-BE49-F238E27FC236}">
                <a16:creationId xmlns:a16="http://schemas.microsoft.com/office/drawing/2014/main" id="{0BA4B5EA-23EA-48A3-9B62-8DACF16A607D}"/>
              </a:ext>
            </a:extLst>
          </p:cNvPr>
          <p:cNvSpPr txBox="1"/>
          <p:nvPr/>
        </p:nvSpPr>
        <p:spPr>
          <a:xfrm rot="16200000">
            <a:off x="9961419" y="4447309"/>
            <a:ext cx="4059381" cy="461665"/>
          </a:xfrm>
          <a:prstGeom prst="rect">
            <a:avLst/>
          </a:prstGeom>
          <a:noFill/>
        </p:spPr>
        <p:txBody>
          <a:bodyPr wrap="square" rtlCol="0">
            <a:spAutoFit/>
          </a:bodyPr>
          <a:lstStyle/>
          <a:p>
            <a:pPr algn="l"/>
            <a:r>
              <a:rPr lang="en-GB" sz="2400" dirty="0">
                <a:solidFill>
                  <a:schemeClr val="bg1"/>
                </a:solidFill>
                <a:latin typeface="Arial" panose="020B0604020202020204" pitchFamily="34" charset="0"/>
                <a:cs typeface="Arial" panose="020B0604020202020204" pitchFamily="34" charset="0"/>
              </a:rPr>
              <a:t>UNICEF/Panjwani</a:t>
            </a:r>
          </a:p>
        </p:txBody>
      </p:sp>
    </p:spTree>
    <p:extLst>
      <p:ext uri="{BB962C8B-B14F-4D97-AF65-F5344CB8AC3E}">
        <p14:creationId xmlns:p14="http://schemas.microsoft.com/office/powerpoint/2010/main" val="3686444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97824" y="1580664"/>
            <a:ext cx="5286528" cy="4147783"/>
          </a:xfrm>
        </p:spPr>
        <p:txBody>
          <a:bodyPr vert="horz" lIns="91440" tIns="180000" rIns="91440" bIns="45720" rtlCol="0" anchor="t">
            <a:normAutofit fontScale="47500" lnSpcReduction="20000"/>
          </a:bodyPr>
          <a:lstStyle/>
          <a:p>
            <a:r>
              <a:rPr lang="en-GB" sz="4400" dirty="0">
                <a:latin typeface="Arial"/>
                <a:cs typeface="Arial"/>
              </a:rPr>
              <a:t>Understanding the different types of emotions, you have</a:t>
            </a:r>
          </a:p>
          <a:p>
            <a:r>
              <a:rPr lang="en-GB" sz="4400" dirty="0">
                <a:latin typeface="Arial"/>
                <a:cs typeface="Arial"/>
              </a:rPr>
              <a:t>Knowing that it is usual and ok to have times when you might feel sad or worried  </a:t>
            </a:r>
          </a:p>
          <a:p>
            <a:r>
              <a:rPr lang="en-GB" sz="4400" dirty="0">
                <a:latin typeface="Arial"/>
                <a:cs typeface="Arial"/>
              </a:rPr>
              <a:t>Learning different ways to look after your mental health  </a:t>
            </a:r>
          </a:p>
          <a:p>
            <a:r>
              <a:rPr lang="en-GB" sz="4400" dirty="0">
                <a:latin typeface="Arial"/>
                <a:cs typeface="Arial"/>
              </a:rPr>
              <a:t>Knowing who to talk to if you are feeling unhappy or unsafe</a:t>
            </a:r>
          </a:p>
          <a:p>
            <a:r>
              <a:rPr lang="en-GB" sz="4400" dirty="0">
                <a:latin typeface="Arial"/>
                <a:cs typeface="Arial"/>
              </a:rPr>
              <a:t>Making sure you exercise regularly</a:t>
            </a:r>
          </a:p>
          <a:p>
            <a:r>
              <a:rPr lang="en-GB" sz="4400" dirty="0">
                <a:latin typeface="Arial"/>
                <a:cs typeface="Arial"/>
              </a:rPr>
              <a:t>Making sure you have a healthy diet</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
        <p:nvSpPr>
          <p:cNvPr id="5" name="Text Placeholder 1">
            <a:extLst>
              <a:ext uri="{FF2B5EF4-FFF2-40B4-BE49-F238E27FC236}">
                <a16:creationId xmlns:a16="http://schemas.microsoft.com/office/drawing/2014/main" id="{D073AA34-3B08-4EDC-ABD0-3B3AF4358D7B}"/>
              </a:ext>
            </a:extLst>
          </p:cNvPr>
          <p:cNvSpPr txBox="1">
            <a:spLocks/>
          </p:cNvSpPr>
          <p:nvPr/>
        </p:nvSpPr>
        <p:spPr>
          <a:xfrm>
            <a:off x="5789546" y="1537369"/>
            <a:ext cx="5939266" cy="4237430"/>
          </a:xfrm>
          <a:prstGeom prst="rect">
            <a:avLst/>
          </a:prstGeom>
        </p:spPr>
        <p:txBody>
          <a:bodyPr vert="horz" lIns="91440" tIns="180000" rIns="91440" bIns="45720" rtlCol="0" anchor="t">
            <a:normAutofit fontScale="92500"/>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a:cs typeface="Arial"/>
              </a:rPr>
              <a:t>Spending relaxation and fun time with friends and or family  </a:t>
            </a:r>
          </a:p>
          <a:p>
            <a:r>
              <a:rPr lang="en-GB" sz="2400" dirty="0">
                <a:latin typeface="Arial"/>
                <a:cs typeface="Arial"/>
              </a:rPr>
              <a:t>Taking part in hobbies or activities that you enjoy </a:t>
            </a:r>
          </a:p>
          <a:p>
            <a:r>
              <a:rPr lang="en-GB" sz="2400" dirty="0">
                <a:latin typeface="Arial"/>
                <a:cs typeface="Arial"/>
              </a:rPr>
              <a:t>Being involved in activities to help others </a:t>
            </a:r>
          </a:p>
          <a:p>
            <a:r>
              <a:rPr lang="en-GB" sz="2400" dirty="0">
                <a:latin typeface="Arial"/>
                <a:cs typeface="Arial"/>
              </a:rPr>
              <a:t>Limiting time on social media or other online platforms</a:t>
            </a:r>
          </a:p>
          <a:p>
            <a:r>
              <a:rPr lang="en-GB" sz="2400" dirty="0">
                <a:latin typeface="Arial"/>
                <a:cs typeface="Arial"/>
              </a:rPr>
              <a:t>Health care –being able to see a doctor, nurse or counsellor if you need to</a:t>
            </a:r>
          </a:p>
          <a:p>
            <a:pPr marL="0" indent="0">
              <a:buNone/>
            </a:pPr>
            <a:endParaRPr lang="en-GB" sz="4000" dirty="0">
              <a:latin typeface="Arial" panose="020B0604020202020204" pitchFamily="34" charset="0"/>
              <a:cs typeface="Arial" panose="020B0604020202020204" pitchFamily="34" charset="0"/>
            </a:endParaRPr>
          </a:p>
          <a:p>
            <a:pPr marL="0" indent="0">
              <a:buNone/>
            </a:pPr>
            <a:endParaRPr lang="en-GB" sz="4400" dirty="0">
              <a:latin typeface="Arial"/>
              <a:cs typeface="Arial"/>
            </a:endParaRPr>
          </a:p>
          <a:p>
            <a:endParaRPr lang="en-GB" dirty="0">
              <a:cs typeface="Calibri" panose="020F0502020204030204"/>
            </a:endParaRPr>
          </a:p>
        </p:txBody>
      </p:sp>
      <p:sp>
        <p:nvSpPr>
          <p:cNvPr id="4" name="TextBox 3">
            <a:extLst>
              <a:ext uri="{FF2B5EF4-FFF2-40B4-BE49-F238E27FC236}">
                <a16:creationId xmlns:a16="http://schemas.microsoft.com/office/drawing/2014/main" id="{A49BB226-A15D-4078-BBC1-3C2144534C49}"/>
              </a:ext>
            </a:extLst>
          </p:cNvPr>
          <p:cNvSpPr txBox="1"/>
          <p:nvPr/>
        </p:nvSpPr>
        <p:spPr>
          <a:xfrm>
            <a:off x="663388" y="5979459"/>
            <a:ext cx="5939266" cy="584775"/>
          </a:xfrm>
          <a:prstGeom prst="rect">
            <a:avLst/>
          </a:prstGeom>
          <a:noFill/>
        </p:spPr>
        <p:txBody>
          <a:bodyPr wrap="square" rtlCol="0">
            <a:spAutoFit/>
          </a:bodyPr>
          <a:lstStyle/>
          <a:p>
            <a:pPr algn="l"/>
            <a:r>
              <a:rPr lang="en-GB" sz="3200" dirty="0">
                <a:solidFill>
                  <a:srgbClr val="00ACE9"/>
                </a:solidFill>
                <a:latin typeface="Univers Next Pro Condensed" panose="020B0906030202020203" pitchFamily="34" charset="0"/>
              </a:rPr>
              <a:t>Did you think of anything else? </a:t>
            </a:r>
          </a:p>
        </p:txBody>
      </p:sp>
    </p:spTree>
    <p:extLst>
      <p:ext uri="{BB962C8B-B14F-4D97-AF65-F5344CB8AC3E}">
        <p14:creationId xmlns:p14="http://schemas.microsoft.com/office/powerpoint/2010/main" val="1606822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8465663" y="2007152"/>
            <a:ext cx="3446889" cy="1754326"/>
          </a:xfrm>
          <a:prstGeom prst="rect">
            <a:avLst/>
          </a:prstGeom>
          <a:noFill/>
        </p:spPr>
        <p:txBody>
          <a:bodyPr wrap="square" rtlCol="0">
            <a:spAutoFit/>
          </a:bodyPr>
          <a:lstStyle/>
          <a:p>
            <a:pPr algn="ctr"/>
            <a:r>
              <a:rPr lang="en-GB" sz="1800" b="1" i="0" dirty="0">
                <a:effectLst/>
                <a:latin typeface="Arial" panose="020B0604020202020204" pitchFamily="34" charset="0"/>
              </a:rPr>
              <a:t>Watch the video </a:t>
            </a:r>
            <a:r>
              <a:rPr lang="en-GB" sz="1800" b="1" i="0" dirty="0">
                <a:effectLst/>
                <a:latin typeface="Arial" panose="020B0604020202020204" pitchFamily="34" charset="0"/>
                <a:hlinkClick r:id="rId3">
                  <a:extLst>
                    <a:ext uri="{A12FA001-AC4F-418D-AE19-62706E023703}">
                      <ahyp:hlinkClr xmlns:ahyp="http://schemas.microsoft.com/office/drawing/2018/hyperlinkcolor" val="tx"/>
                    </a:ext>
                  </a:extLst>
                </a:hlinkClick>
              </a:rPr>
              <a:t>here</a:t>
            </a:r>
            <a:r>
              <a:rPr lang="en-GB" sz="1800" b="1" i="0" dirty="0">
                <a:effectLst/>
                <a:latin typeface="Arial" panose="020B0604020202020204" pitchFamily="34" charset="0"/>
              </a:rPr>
              <a:t> </a:t>
            </a:r>
          </a:p>
          <a:p>
            <a:pPr algn="ctr"/>
            <a:endParaRPr lang="en-GB" b="1" dirty="0">
              <a:latin typeface="Arial" panose="020B0604020202020204" pitchFamily="34" charset="0"/>
            </a:endParaRPr>
          </a:p>
          <a:p>
            <a:pPr algn="ctr"/>
            <a:r>
              <a:rPr lang="en-GB" sz="1800" b="1" i="0" dirty="0">
                <a:effectLst/>
                <a:latin typeface="Arial" panose="020B0604020202020204" pitchFamily="34" charset="0"/>
              </a:rPr>
              <a:t>Talk to a friend or grown up. Write or draw a list of things that make you feel happy or positive.   </a:t>
            </a:r>
            <a:endParaRPr lang="en-GB" sz="1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144814" y="1773149"/>
            <a:ext cx="4496459"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Helping others and being kind can make us feel happier.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Make a 'thank you' card for someone you know to surprise them with an unexpected thank-you or make a ‘thank you’ chart or ‘tree’ for your class and ask everyone to put messages onto it.</a:t>
            </a:r>
            <a:endParaRPr kumimoji="0" lang="en-GB"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700437" y="4277771"/>
            <a:ext cx="4212115"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0" dirty="0">
                <a:solidFill>
                  <a:srgbClr val="000000"/>
                </a:solidFill>
                <a:effectLst/>
                <a:latin typeface="Arial" panose="020B0604020202020204" pitchFamily="34" charset="0"/>
              </a:rPr>
              <a:t>Think about or talk with a friend or family member about </a:t>
            </a:r>
            <a:r>
              <a:rPr lang="en-GB" sz="1400" b="1" i="0" dirty="0">
                <a:solidFill>
                  <a:srgbClr val="000000"/>
                </a:solidFill>
                <a:effectLst/>
                <a:highlight>
                  <a:srgbClr val="00ACE9"/>
                </a:highlight>
                <a:latin typeface="Arial" panose="020B0604020202020204" pitchFamily="34" charset="0"/>
              </a:rPr>
              <a:t>something new you have recently learnt </a:t>
            </a:r>
            <a:r>
              <a:rPr lang="en-GB" sz="1400" b="1" i="0" dirty="0">
                <a:solidFill>
                  <a:srgbClr val="000000"/>
                </a:solidFill>
                <a:effectLst/>
                <a:latin typeface="Arial" panose="020B0604020202020204" pitchFamily="34" charset="0"/>
              </a:rPr>
              <a:t>or something you are getting better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i="0" dirty="0">
              <a:solidFill>
                <a:srgbClr val="000000"/>
              </a:solidFill>
              <a:effectLst/>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0" dirty="0">
                <a:solidFill>
                  <a:srgbClr val="000000"/>
                </a:solidFill>
                <a:effectLst/>
                <a:latin typeface="Arial" panose="020B0604020202020204" pitchFamily="34" charset="0"/>
              </a:rPr>
              <a:t>(for example, at school, or a sport or hobby or a skill you use every day).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dirty="0">
              <a:solidFill>
                <a:srgbClr val="000000"/>
              </a:solidFill>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0" dirty="0">
                <a:solidFill>
                  <a:srgbClr val="000000"/>
                </a:solidFill>
                <a:effectLst/>
                <a:latin typeface="Arial" panose="020B0604020202020204" pitchFamily="34" charset="0"/>
              </a:rPr>
              <a:t> What does it feel like when learning is </a:t>
            </a:r>
            <a:r>
              <a:rPr lang="en-GB" sz="1400" b="1" i="0" dirty="0">
                <a:solidFill>
                  <a:srgbClr val="000000"/>
                </a:solidFill>
                <a:effectLst/>
                <a:highlight>
                  <a:srgbClr val="00ACE9"/>
                </a:highlight>
                <a:latin typeface="Arial" panose="020B0604020202020204" pitchFamily="34" charset="0"/>
              </a:rPr>
              <a:t>easy</a:t>
            </a:r>
            <a:r>
              <a:rPr lang="en-GB" sz="1400" b="1" i="0" dirty="0">
                <a:solidFill>
                  <a:srgbClr val="000000"/>
                </a:solidFill>
                <a:effectLst/>
                <a:latin typeface="Arial" panose="020B0604020202020204" pitchFamily="34" charset="0"/>
              </a:rPr>
              <a:t> and what’s it like when it feels </a:t>
            </a:r>
            <a:r>
              <a:rPr lang="en-GB" sz="1400" b="1" i="0" dirty="0">
                <a:effectLst/>
                <a:highlight>
                  <a:srgbClr val="00ACE9"/>
                </a:highlight>
                <a:latin typeface="Arial" panose="020B0604020202020204" pitchFamily="34" charset="0"/>
              </a:rPr>
              <a:t>hard</a:t>
            </a:r>
            <a:r>
              <a:rPr lang="en-GB" sz="1400" b="1" i="0" dirty="0">
                <a:solidFill>
                  <a:srgbClr val="000000"/>
                </a:solidFill>
                <a:effectLst/>
                <a:latin typeface="Arial" panose="020B0604020202020204" pitchFamily="34" charset="0"/>
              </a:rPr>
              <a:t>?  Share your ideas in class. </a:t>
            </a:r>
            <a:endParaRPr kumimoji="0" lang="en-GB" sz="1400" b="1" i="0" u="none" strike="noStrike" kern="1200" cap="none" spc="0" normalizeH="0" baseline="0" noProof="0" dirty="0">
              <a:ln>
                <a:noFill/>
              </a:ln>
              <a:effectLst/>
              <a:highlight>
                <a:srgbClr val="00ACE9"/>
              </a:highligh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4242335" y="4493214"/>
            <a:ext cx="2771650" cy="2031325"/>
          </a:xfrm>
          <a:prstGeom prst="rect">
            <a:avLst/>
          </a:prstGeom>
          <a:noFill/>
        </p:spPr>
        <p:txBody>
          <a:bodyPr wrap="square" rtlCol="0">
            <a:spAutoFit/>
          </a:bodyPr>
          <a:lstStyle/>
          <a:p>
            <a:pPr algn="ctr"/>
            <a:r>
              <a:rPr lang="en-GB" sz="1800" b="1" i="0" dirty="0">
                <a:solidFill>
                  <a:srgbClr val="000000"/>
                </a:solidFill>
                <a:effectLst/>
                <a:latin typeface="Arial" panose="020B0604020202020204" pitchFamily="34" charset="0"/>
              </a:rPr>
              <a:t>Watch this </a:t>
            </a:r>
            <a:r>
              <a:rPr lang="en-GB" sz="1800" b="1" i="0" dirty="0">
                <a:solidFill>
                  <a:srgbClr val="000000"/>
                </a:solidFill>
                <a:effectLst/>
                <a:latin typeface="Arial" panose="020B0604020202020204" pitchFamily="34" charset="0"/>
                <a:hlinkClick r:id="rId4"/>
              </a:rPr>
              <a:t>video</a:t>
            </a:r>
            <a:r>
              <a:rPr lang="en-GB" sz="1800" b="1" i="0" dirty="0">
                <a:solidFill>
                  <a:srgbClr val="000000"/>
                </a:solidFill>
                <a:effectLst/>
                <a:latin typeface="Arial" panose="020B0604020202020204" pitchFamily="34" charset="0"/>
              </a:rPr>
              <a:t> then make a poster by yourself or with others to give people ideas of who they could talk to if they are feeling worried. </a:t>
            </a:r>
            <a:endParaRPr lang="en-GB" b="1" dirty="0">
              <a:latin typeface="Arial" panose="020B0604020202020204" pitchFamily="34" charset="0"/>
              <a:cs typeface="Arial" panose="020B0604020202020204" pitchFamily="34" charset="0"/>
            </a:endParaRPr>
          </a:p>
        </p:txBody>
      </p:sp>
      <p:pic>
        <p:nvPicPr>
          <p:cNvPr id="9" name="Picture 8" descr="Graphical user interface, application&#10;&#10;Description automatically generated">
            <a:hlinkClick r:id="rId3"/>
            <a:extLst>
              <a:ext uri="{FF2B5EF4-FFF2-40B4-BE49-F238E27FC236}">
                <a16:creationId xmlns:a16="http://schemas.microsoft.com/office/drawing/2014/main" id="{DAA9AF3B-7248-4FCE-A132-8B74B044C3DF}"/>
              </a:ext>
            </a:extLst>
          </p:cNvPr>
          <p:cNvPicPr>
            <a:picLocks noChangeAspect="1"/>
          </p:cNvPicPr>
          <p:nvPr/>
        </p:nvPicPr>
        <p:blipFill rotWithShape="1">
          <a:blip r:embed="rId5"/>
          <a:srcRect l="58676" t="26653" r="9412" b="13055"/>
          <a:stretch/>
        </p:blipFill>
        <p:spPr>
          <a:xfrm>
            <a:off x="5187849" y="1988692"/>
            <a:ext cx="2994212" cy="1686831"/>
          </a:xfrm>
          <a:prstGeom prst="rect">
            <a:avLst/>
          </a:prstGeom>
        </p:spPr>
      </p:pic>
      <p:pic>
        <p:nvPicPr>
          <p:cNvPr id="11" name="Picture 10" descr="Graphical user interface, application&#10;&#10;Description automatically generated">
            <a:hlinkClick r:id="rId4"/>
            <a:extLst>
              <a:ext uri="{FF2B5EF4-FFF2-40B4-BE49-F238E27FC236}">
                <a16:creationId xmlns:a16="http://schemas.microsoft.com/office/drawing/2014/main" id="{BC50AEE7-8F50-44E5-8A7A-02155B36B66D}"/>
              </a:ext>
            </a:extLst>
          </p:cNvPr>
          <p:cNvPicPr>
            <a:picLocks noChangeAspect="1"/>
          </p:cNvPicPr>
          <p:nvPr/>
        </p:nvPicPr>
        <p:blipFill rotWithShape="1">
          <a:blip r:embed="rId6"/>
          <a:srcRect l="58853" t="26653" r="9205" b="14120"/>
          <a:stretch/>
        </p:blipFill>
        <p:spPr>
          <a:xfrm>
            <a:off x="505360" y="4569305"/>
            <a:ext cx="3474514" cy="1921054"/>
          </a:xfrm>
          <a:prstGeom prst="rect">
            <a:avLst/>
          </a:prstGeom>
        </p:spPr>
      </p:pic>
    </p:spTree>
    <p:extLst>
      <p:ext uri="{BB962C8B-B14F-4D97-AF65-F5344CB8AC3E}">
        <p14:creationId xmlns:p14="http://schemas.microsoft.com/office/powerpoint/2010/main" val="430025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7734046" y="4737491"/>
            <a:ext cx="4260731" cy="1477328"/>
          </a:xfrm>
          <a:prstGeom prst="rect">
            <a:avLst/>
          </a:prstGeom>
          <a:noFill/>
        </p:spPr>
        <p:txBody>
          <a:bodyPr wrap="square" rtlCol="0">
            <a:spAutoFit/>
          </a:bodyPr>
          <a:lstStyle/>
          <a:p>
            <a:pPr algn="ctr"/>
            <a:r>
              <a:rPr lang="en-GB" sz="1800" b="1" i="0" dirty="0">
                <a:solidFill>
                  <a:srgbClr val="000000"/>
                </a:solidFill>
                <a:effectLst/>
                <a:latin typeface="Arial" panose="020B0604020202020204" pitchFamily="34" charset="0"/>
              </a:rPr>
              <a:t>Design a poster or create a short play or song to show how </a:t>
            </a:r>
            <a:r>
              <a:rPr lang="en-GB" sz="1800" b="1" i="0" dirty="0">
                <a:solidFill>
                  <a:srgbClr val="000000"/>
                </a:solidFill>
                <a:effectLst/>
                <a:highlight>
                  <a:srgbClr val="00ACE9"/>
                </a:highlight>
                <a:latin typeface="Arial" panose="020B0604020202020204" pitchFamily="34" charset="0"/>
              </a:rPr>
              <a:t>respect</a:t>
            </a:r>
            <a:r>
              <a:rPr lang="en-GB" sz="1800" b="1" i="0" dirty="0">
                <a:solidFill>
                  <a:srgbClr val="000000"/>
                </a:solidFill>
                <a:effectLst/>
                <a:latin typeface="Arial" panose="020B0604020202020204" pitchFamily="34" charset="0"/>
              </a:rPr>
              <a:t> or a </a:t>
            </a:r>
            <a:r>
              <a:rPr lang="en-GB" sz="1800" b="1" i="0" dirty="0">
                <a:solidFill>
                  <a:srgbClr val="000000"/>
                </a:solidFill>
                <a:effectLst/>
                <a:highlight>
                  <a:srgbClr val="00ACE9"/>
                </a:highlight>
                <a:latin typeface="Arial" panose="020B0604020202020204" pitchFamily="34" charset="0"/>
              </a:rPr>
              <a:t>lack of it </a:t>
            </a:r>
            <a:r>
              <a:rPr lang="en-GB" sz="1800" b="1" i="0" dirty="0">
                <a:solidFill>
                  <a:srgbClr val="000000"/>
                </a:solidFill>
                <a:effectLst/>
                <a:latin typeface="Arial" panose="020B0604020202020204" pitchFamily="34" charset="0"/>
              </a:rPr>
              <a:t>can affect children’s access to their rights and their </a:t>
            </a:r>
            <a:r>
              <a:rPr lang="en-GB" sz="1800" b="1" i="0" dirty="0">
                <a:solidFill>
                  <a:srgbClr val="000000"/>
                </a:solidFill>
                <a:effectLst/>
                <a:highlight>
                  <a:srgbClr val="00ACE9"/>
                </a:highlight>
                <a:latin typeface="Arial" panose="020B0604020202020204" pitchFamily="34" charset="0"/>
              </a:rPr>
              <a:t>mental health and well-being</a:t>
            </a:r>
            <a:r>
              <a:rPr lang="en-GB" sz="1800" b="1" i="0" dirty="0">
                <a:solidFill>
                  <a:srgbClr val="000000"/>
                </a:solidFill>
                <a:effectLst/>
                <a:latin typeface="Arial" panose="020B0604020202020204" pitchFamily="34" charset="0"/>
              </a:rPr>
              <a:t>.   </a:t>
            </a:r>
            <a:endParaRPr lang="en-GB" sz="1600" b="1" dirty="0">
              <a:latin typeface="Univers Next Pro Condensed" panose="020B0906030202020203"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8209175" y="1804059"/>
            <a:ext cx="3911108" cy="2031325"/>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Mindfulness and relaxation can help our mental health. Try this relaxation activity. How did it make you feel? When might it be good or help you to do this activity? </a:t>
            </a:r>
          </a:p>
          <a:p>
            <a:pPr algn="ctr"/>
            <a:endParaRPr lang="en-GB" dirty="0">
              <a:solidFill>
                <a:srgbClr val="000000"/>
              </a:solidFill>
              <a:latin typeface="Arial" panose="020B0604020202020204" pitchFamily="34" charset="0"/>
            </a:endParaRPr>
          </a:p>
          <a:p>
            <a:pPr algn="ctr"/>
            <a:r>
              <a:rPr lang="en-GB" sz="1800" b="0" i="0" dirty="0">
                <a:solidFill>
                  <a:srgbClr val="000000"/>
                </a:solidFill>
                <a:effectLst/>
                <a:latin typeface="Arial" panose="020B0604020202020204" pitchFamily="34" charset="0"/>
              </a:rPr>
              <a:t>Try it out and see how it helps!   </a:t>
            </a:r>
            <a:endParaRPr lang="en-GB" sz="1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564DFD78-254C-4BF5-B22A-F573A6AE529F}"/>
              </a:ext>
            </a:extLst>
          </p:cNvPr>
          <p:cNvSpPr txBox="1"/>
          <p:nvPr/>
        </p:nvSpPr>
        <p:spPr>
          <a:xfrm>
            <a:off x="3379695" y="4316911"/>
            <a:ext cx="4034118" cy="2462213"/>
          </a:xfrm>
          <a:prstGeom prst="rect">
            <a:avLst/>
          </a:prstGeom>
          <a:noFill/>
        </p:spPr>
        <p:txBody>
          <a:bodyPr wrap="square" rtlCol="0">
            <a:spAutoFit/>
          </a:bodyPr>
          <a:lstStyle/>
          <a:p>
            <a:pPr algn="ctr"/>
            <a:r>
              <a:rPr lang="en-GB" sz="1400" b="1" i="0" dirty="0">
                <a:solidFill>
                  <a:schemeClr val="bg1"/>
                </a:solidFill>
                <a:effectLst/>
                <a:latin typeface="Arial" panose="020B0604020202020204" pitchFamily="34" charset="0"/>
              </a:rPr>
              <a:t>Being physically active can help us to feel and think in a positive way.  Watch, and join in with, </a:t>
            </a:r>
            <a:r>
              <a:rPr lang="en-GB" sz="1400" b="1" i="0" u="sng"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this video</a:t>
            </a:r>
            <a:r>
              <a:rPr lang="en-GB" sz="1400" b="1" i="0" dirty="0">
                <a:solidFill>
                  <a:schemeClr val="bg1"/>
                </a:solidFill>
                <a:effectLst/>
                <a:latin typeface="Arial" panose="020B0604020202020204" pitchFamily="34" charset="0"/>
              </a:rPr>
              <a:t>. </a:t>
            </a:r>
          </a:p>
          <a:p>
            <a:pPr algn="ctr"/>
            <a:endParaRPr lang="en-GB" sz="1400" b="1" dirty="0">
              <a:solidFill>
                <a:schemeClr val="bg1"/>
              </a:solidFill>
              <a:latin typeface="Arial" panose="020B0604020202020204" pitchFamily="34" charset="0"/>
            </a:endParaRPr>
          </a:p>
          <a:p>
            <a:pPr algn="ctr"/>
            <a:r>
              <a:rPr lang="en-GB" sz="1400" b="1" i="0" dirty="0">
                <a:solidFill>
                  <a:schemeClr val="bg1"/>
                </a:solidFill>
                <a:effectLst/>
                <a:latin typeface="Arial" panose="020B0604020202020204" pitchFamily="34" charset="0"/>
              </a:rPr>
              <a:t>What rights does it mention in the video? Can you think of any other children’s rights that link closely with mental health and wellbeing? </a:t>
            </a:r>
          </a:p>
          <a:p>
            <a:pPr algn="ctr"/>
            <a:endParaRPr lang="en-GB" sz="1400" b="1" dirty="0">
              <a:solidFill>
                <a:schemeClr val="bg1"/>
              </a:solidFill>
              <a:latin typeface="Arial" panose="020B0604020202020204" pitchFamily="34" charset="0"/>
            </a:endParaRPr>
          </a:p>
          <a:p>
            <a:pPr algn="ctr"/>
            <a:r>
              <a:rPr lang="en-GB" sz="1400" b="1" i="0" dirty="0">
                <a:solidFill>
                  <a:schemeClr val="bg1"/>
                </a:solidFill>
                <a:effectLst/>
                <a:latin typeface="Arial" panose="020B0604020202020204" pitchFamily="34" charset="0"/>
              </a:rPr>
              <a:t>Make up your own dance routine to the song in the video. </a:t>
            </a:r>
            <a:endParaRPr lang="en-GB" sz="1400" b="1" dirty="0">
              <a:solidFill>
                <a:schemeClr val="bg1"/>
              </a:solidFill>
              <a:latin typeface="Univers Next Pro Condensed" panose="020B0906030202020203" pitchFamily="34" charset="0"/>
            </a:endParaRPr>
          </a:p>
        </p:txBody>
      </p:sp>
      <p:sp>
        <p:nvSpPr>
          <p:cNvPr id="6" name="TextBox 5">
            <a:extLst>
              <a:ext uri="{FF2B5EF4-FFF2-40B4-BE49-F238E27FC236}">
                <a16:creationId xmlns:a16="http://schemas.microsoft.com/office/drawing/2014/main" id="{5F134CD2-ED30-42BC-8963-943A1049334C}"/>
              </a:ext>
            </a:extLst>
          </p:cNvPr>
          <p:cNvSpPr txBox="1"/>
          <p:nvPr/>
        </p:nvSpPr>
        <p:spPr>
          <a:xfrm>
            <a:off x="197223" y="1804059"/>
            <a:ext cx="4312024" cy="2092881"/>
          </a:xfrm>
          <a:prstGeom prst="rect">
            <a:avLst/>
          </a:prstGeom>
          <a:noFill/>
        </p:spPr>
        <p:txBody>
          <a:bodyPr wrap="square" rtlCol="0">
            <a:spAutoFit/>
          </a:bodyPr>
          <a:lstStyle/>
          <a:p>
            <a:pPr algn="ctr"/>
            <a:r>
              <a:rPr lang="en-GB" sz="1400" b="0" i="0" dirty="0">
                <a:solidFill>
                  <a:srgbClr val="000000"/>
                </a:solidFill>
                <a:effectLst/>
                <a:latin typeface="Arial" panose="020B0604020202020204" pitchFamily="34" charset="0"/>
              </a:rPr>
              <a:t>Create a list or poster detailing all the people who you can talk to if you are worried about something. </a:t>
            </a:r>
          </a:p>
          <a:p>
            <a:pPr algn="ctr"/>
            <a:endParaRPr lang="en-GB" sz="1400" b="0" i="0" dirty="0">
              <a:solidFill>
                <a:srgbClr val="000000"/>
              </a:solidFill>
              <a:effectLst/>
              <a:latin typeface="Arial" panose="020B0604020202020204" pitchFamily="34" charset="0"/>
            </a:endParaRPr>
          </a:p>
          <a:p>
            <a:pPr algn="ctr"/>
            <a:r>
              <a:rPr lang="en-GB" sz="1400" b="0" i="0" dirty="0">
                <a:solidFill>
                  <a:srgbClr val="000000"/>
                </a:solidFill>
                <a:effectLst/>
                <a:latin typeface="Arial" panose="020B0604020202020204" pitchFamily="34" charset="0"/>
              </a:rPr>
              <a:t>They are the </a:t>
            </a:r>
            <a:r>
              <a:rPr lang="en-GB" sz="1400" b="1" i="0" dirty="0">
                <a:solidFill>
                  <a:srgbClr val="000000"/>
                </a:solidFill>
                <a:effectLst/>
                <a:latin typeface="Arial" panose="020B0604020202020204" pitchFamily="34" charset="0"/>
              </a:rPr>
              <a:t>duty bearers </a:t>
            </a:r>
            <a:r>
              <a:rPr lang="en-GB" sz="1400" b="0" i="0" dirty="0">
                <a:solidFill>
                  <a:srgbClr val="000000"/>
                </a:solidFill>
                <a:effectLst/>
                <a:latin typeface="Arial" panose="020B0604020202020204" pitchFamily="34" charset="0"/>
              </a:rPr>
              <a:t>for your rights.</a:t>
            </a:r>
          </a:p>
          <a:p>
            <a:pPr algn="ctr"/>
            <a:endParaRPr lang="en-GB" sz="1400" dirty="0">
              <a:solidFill>
                <a:srgbClr val="000000"/>
              </a:solidFill>
              <a:latin typeface="Arial" panose="020B0604020202020204" pitchFamily="34" charset="0"/>
            </a:endParaRPr>
          </a:p>
          <a:p>
            <a:pPr algn="ctr"/>
            <a:r>
              <a:rPr lang="en-GB" sz="1400" b="0" i="0" dirty="0">
                <a:solidFill>
                  <a:srgbClr val="000000"/>
                </a:solidFill>
                <a:effectLst/>
                <a:latin typeface="Arial" panose="020B0604020202020204" pitchFamily="34" charset="0"/>
              </a:rPr>
              <a:t> How many people can you think of? Display this around your school to remind the other pupils of who they can talk to if they are feeling worried, sad or anxious. </a:t>
            </a:r>
            <a:r>
              <a:rPr lang="en-GB" sz="1800" b="0" i="0" dirty="0">
                <a:solidFill>
                  <a:srgbClr val="000000"/>
                </a:solidFill>
                <a:effectLst/>
                <a:latin typeface="Arial" panose="020B0604020202020204" pitchFamily="34" charset="0"/>
              </a:rPr>
              <a:t> </a:t>
            </a:r>
            <a:endParaRPr lang="en-GB" sz="3600" dirty="0">
              <a:solidFill>
                <a:schemeClr val="bg1"/>
              </a:solidFill>
              <a:latin typeface="Univers Next Pro Condensed" panose="020B0906030202020203" pitchFamily="34" charset="0"/>
            </a:endParaRPr>
          </a:p>
        </p:txBody>
      </p:sp>
      <p:pic>
        <p:nvPicPr>
          <p:cNvPr id="2" name="Online Media 1" title="Rainbow Relaxation: Mindfulness for Children">
            <a:hlinkClick r:id="" action="ppaction://media"/>
            <a:extLst>
              <a:ext uri="{FF2B5EF4-FFF2-40B4-BE49-F238E27FC236}">
                <a16:creationId xmlns:a16="http://schemas.microsoft.com/office/drawing/2014/main" id="{25EE8161-5A56-4AEA-98B3-C6E7EF864E9B}"/>
              </a:ext>
            </a:extLst>
          </p:cNvPr>
          <p:cNvPicPr>
            <a:picLocks noRot="1" noChangeAspect="1"/>
          </p:cNvPicPr>
          <p:nvPr>
            <a:videoFile r:link="rId1"/>
          </p:nvPr>
        </p:nvPicPr>
        <p:blipFill>
          <a:blip r:embed="rId5"/>
          <a:stretch>
            <a:fillRect/>
          </a:stretch>
        </p:blipFill>
        <p:spPr>
          <a:xfrm>
            <a:off x="5118971" y="1946738"/>
            <a:ext cx="3090204" cy="1745965"/>
          </a:xfrm>
          <a:prstGeom prst="rect">
            <a:avLst/>
          </a:prstGeom>
        </p:spPr>
      </p:pic>
      <p:pic>
        <p:nvPicPr>
          <p:cNvPr id="8" name="Picture 7" descr="Graphical user interface, application&#10;&#10;Description automatically generated">
            <a:hlinkClick r:id="rId4"/>
            <a:extLst>
              <a:ext uri="{FF2B5EF4-FFF2-40B4-BE49-F238E27FC236}">
                <a16:creationId xmlns:a16="http://schemas.microsoft.com/office/drawing/2014/main" id="{EAF671CA-B283-4CA6-84BB-2CA57533A0E4}"/>
              </a:ext>
            </a:extLst>
          </p:cNvPr>
          <p:cNvPicPr>
            <a:picLocks noChangeAspect="1"/>
          </p:cNvPicPr>
          <p:nvPr/>
        </p:nvPicPr>
        <p:blipFill rotWithShape="1">
          <a:blip r:embed="rId6"/>
          <a:srcRect l="58750" t="28670" r="9171" b="10914"/>
          <a:stretch/>
        </p:blipFill>
        <p:spPr>
          <a:xfrm>
            <a:off x="197223" y="4603613"/>
            <a:ext cx="3107519" cy="1745084"/>
          </a:xfrm>
          <a:prstGeom prst="rect">
            <a:avLst/>
          </a:prstGeom>
        </p:spPr>
      </p:pic>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1484</TotalTime>
  <Words>1473</Words>
  <Application>Microsoft Office PowerPoint</Application>
  <PresentationFormat>Widescreen</PresentationFormat>
  <Paragraphs>143</Paragraphs>
  <Slides>13</Slides>
  <Notes>5</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Calibri Light</vt:lpstr>
      <vt:lpstr>Open Sans</vt:lpstr>
      <vt:lpstr>Segoe UI</vt:lpstr>
      <vt:lpstr>Univers Next Pro</vt:lpstr>
      <vt:lpstr>Univers Next Pro Condensed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Samantha Bradey</cp:lastModifiedBy>
  <cp:revision>73</cp:revision>
  <dcterms:created xsi:type="dcterms:W3CDTF">2021-02-11T16:57:41Z</dcterms:created>
  <dcterms:modified xsi:type="dcterms:W3CDTF">2021-10-07T09:04:44Z</dcterms:modified>
</cp:coreProperties>
</file>